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6" r:id="rId2"/>
    <p:sldId id="291" r:id="rId3"/>
    <p:sldId id="289" r:id="rId4"/>
    <p:sldId id="297" r:id="rId5"/>
    <p:sldId id="298" r:id="rId6"/>
    <p:sldId id="292" r:id="rId7"/>
    <p:sldId id="293" r:id="rId8"/>
    <p:sldId id="294" r:id="rId9"/>
    <p:sldId id="295" r:id="rId10"/>
    <p:sldId id="285" r:id="rId11"/>
    <p:sldId id="25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71" autoAdjust="0"/>
  </p:normalViewPr>
  <p:slideViewPr>
    <p:cSldViewPr snapToGrid="0" showGuides="1">
      <p:cViewPr varScale="1">
        <p:scale>
          <a:sx n="91" d="100"/>
          <a:sy n="91" d="100"/>
        </p:scale>
        <p:origin x="1296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26.08.2020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26.08.2020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69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r>
              <a:rPr lang="en-US" noProof="0" dirty="0"/>
              <a:t>Introduction: 		What ingredients? What? Why?</a:t>
            </a:r>
          </a:p>
          <a:p>
            <a:pPr rtl="0"/>
            <a:r>
              <a:rPr lang="en-US" noProof="0" dirty="0"/>
              <a:t>Shila:	 	How? (Setup – Connection establishment – Data transfer)</a:t>
            </a:r>
          </a:p>
          <a:p>
            <a:pPr rtl="0"/>
            <a:r>
              <a:rPr lang="en-US" noProof="0" dirty="0"/>
              <a:t>Performance:		How good?</a:t>
            </a:r>
          </a:p>
          <a:p>
            <a:pPr rtl="0"/>
            <a:r>
              <a:rPr lang="en-US" noProof="0" dirty="0"/>
              <a:t>Future work:		What is next?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8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MPTCP: Usage of all available network interfaces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SCION: Successor of today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’s Internet (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hopefully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sym typeface="Wingdings" panose="05000000000000000000" pitchFamily="2" charset="2"/>
              </a:rPr>
              <a:t>)</a:t>
            </a: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3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shim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/>
              <a:t>„Shila“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31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AutoNum type="arabicPeriod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, user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favorite</a:t>
            </a:r>
            <a:r>
              <a:rPr lang="de-DE" dirty="0"/>
              <a:t> TCP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alot</a:t>
            </a:r>
            <a:endParaRPr lang="de-DE" dirty="0"/>
          </a:p>
          <a:p>
            <a:pPr marL="0" indent="0" rtl="0">
              <a:buNone/>
            </a:pPr>
            <a:endParaRPr lang="de-DE" dirty="0"/>
          </a:p>
          <a:p>
            <a:pPr marL="228600" indent="-228600" rtl="0">
              <a:buAutoNum type="arabicPeriod" startAt="2"/>
            </a:pPr>
            <a:r>
              <a:rPr lang="de-DE" dirty="0"/>
              <a:t>Connection </a:t>
            </a:r>
            <a:r>
              <a:rPr lang="de-DE" dirty="0" err="1"/>
              <a:t>with</a:t>
            </a:r>
            <a:r>
              <a:rPr lang="de-DE" dirty="0"/>
              <a:t> MPTCP </a:t>
            </a:r>
            <a:r>
              <a:rPr lang="de-DE" dirty="0" err="1"/>
              <a:t>over</a:t>
            </a:r>
            <a:r>
              <a:rPr lang="de-DE" dirty="0"/>
              <a:t> SCION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multiple </a:t>
            </a:r>
            <a:r>
              <a:rPr lang="de-DE" dirty="0" err="1"/>
              <a:t>paths</a:t>
            </a:r>
            <a:r>
              <a:rPr lang="de-DE" dirty="0"/>
              <a:t> (</a:t>
            </a:r>
            <a:r>
              <a:rPr lang="de-DE" dirty="0" err="1"/>
              <a:t>redundancy</a:t>
            </a:r>
            <a:r>
              <a:rPr lang="de-DE" dirty="0"/>
              <a:t>)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is just </a:t>
            </a:r>
            <a:r>
              <a:rPr lang="de-DE" dirty="0" err="1"/>
              <a:t>one</a:t>
            </a:r>
            <a:r>
              <a:rPr lang="de-DE" dirty="0"/>
              <a:t> real interface </a:t>
            </a:r>
            <a:r>
              <a:rPr lang="de-DE" dirty="0" err="1"/>
              <a:t>available</a:t>
            </a:r>
            <a:r>
              <a:rPr lang="de-DE" dirty="0"/>
              <a:t> (at least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redundance</a:t>
            </a:r>
            <a:r>
              <a:rPr lang="de-DE" dirty="0"/>
              <a:t>, not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redudancy</a:t>
            </a:r>
            <a:r>
              <a:rPr lang="de-DE" dirty="0"/>
              <a:t>)</a:t>
            </a:r>
          </a:p>
          <a:p>
            <a:pPr marL="228600" indent="-228600" rtl="0">
              <a:buAutoNum type="arabicPeriod" startAt="2"/>
            </a:pPr>
            <a:endParaRPr lang="de-DE" dirty="0"/>
          </a:p>
          <a:p>
            <a:pPr marL="228600" indent="-228600" rtl="0">
              <a:buAutoNum type="arabicPeriod" startAt="2"/>
            </a:pP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consevative</a:t>
            </a:r>
            <a:r>
              <a:rPr lang="de-DE" dirty="0"/>
              <a:t> </a:t>
            </a:r>
            <a:r>
              <a:rPr lang="de-DE" dirty="0" err="1"/>
              <a:t>congestion</a:t>
            </a:r>
            <a:r>
              <a:rPr lang="de-DE" dirty="0"/>
              <a:t> </a:t>
            </a:r>
            <a:r>
              <a:rPr lang="de-DE" dirty="0" err="1"/>
              <a:t>contol</a:t>
            </a:r>
            <a:r>
              <a:rPr lang="de-DE" dirty="0"/>
              <a:t>, w.r.t </a:t>
            </a:r>
            <a:r>
              <a:rPr lang="de-DE" dirty="0" err="1"/>
              <a:t>fairness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68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31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49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7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8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F8F7C8-1FE8-4612-AE20-CE14D1423792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04888-CC9A-48E3-9941-304FEDFD5F59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1EAC7-F4A9-46A8-AE24-D574BA679B0F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7FF8B-4E45-4944-9A01-692006FA1E22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E9DAFE-4F75-47AE-9AFE-C565F5A4718D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A1D9C-F3B5-4EA6-A964-C6DA07561B62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DC483-DAB0-4461-AF9D-9990F0CCD5A8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6F139-1C4E-4AA4-B4B7-1F637CB64FC9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97F72-9574-4480-9ACA-209AA410E8DC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2860-0C9B-42C3-B3CB-875D0B913B1F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1C6CBE-EA7B-4562-9193-3C60CEB588D5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3F4AA0C-C90E-4039-BB7D-61BC25101A35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2741199"/>
            <a:ext cx="10196946" cy="997196"/>
          </a:xfrm>
        </p:spPr>
        <p:txBody>
          <a:bodyPr wrap="square" lIns="0" tIns="0" rIns="0" bIns="0" rtlCol="0" anchor="t">
            <a:spAutoFit/>
          </a:bodyPr>
          <a:lstStyle/>
          <a:p>
            <a:pPr algn="ctr" rtl="0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Implementing and Evaluating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MPTCP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on the </a:t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SCION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Future Internet Architecture    </a:t>
            </a: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C820A4E-1DFD-4C65-B668-DCDCC969D8C1}"/>
              </a:ext>
            </a:extLst>
          </p:cNvPr>
          <p:cNvSpPr txBox="1">
            <a:spLocks/>
          </p:cNvSpPr>
          <p:nvPr/>
        </p:nvSpPr>
        <p:spPr>
          <a:xfrm>
            <a:off x="3879273" y="4480472"/>
            <a:ext cx="4433454" cy="14126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Presentation master thesis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Michael A. Flückiger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August 28, 2020</a:t>
            </a:r>
          </a:p>
        </p:txBody>
      </p:sp>
    </p:spTree>
    <p:extLst>
      <p:ext uri="{BB962C8B-B14F-4D97-AF65-F5344CB8AC3E}">
        <p14:creationId xmlns:p14="http://schemas.microsoft.com/office/powerpoint/2010/main" val="219648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bg1"/>
                </a:solidFill>
              </a:rPr>
              <a:t>Thank</a:t>
            </a:r>
            <a:r>
              <a:rPr lang="de-DE" sz="7200" b="1" dirty="0">
                <a:solidFill>
                  <a:schemeClr val="bg1"/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you</a:t>
            </a:r>
            <a:r>
              <a:rPr lang="de-DE" sz="7200" b="1" dirty="0">
                <a:solidFill>
                  <a:schemeClr val="bg1"/>
                </a:solidFill>
              </a:rPr>
              <a:t>.</a:t>
            </a:r>
            <a:endParaRPr lang="de-DE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0181"/>
            <a:ext cx="9144000" cy="886397"/>
          </a:xfrm>
        </p:spPr>
        <p:txBody>
          <a:bodyPr lIns="0" tIns="0" rIns="0" bIns="0" rtlCol="0" anchor="t">
            <a:spAutoFit/>
          </a:bodyPr>
          <a:lstStyle/>
          <a:p>
            <a:pPr algn="l" rtl="0"/>
            <a:r>
              <a:rPr lang="de-DE" sz="3400" b="1" dirty="0">
                <a:solidFill>
                  <a:schemeClr val="bg1"/>
                </a:solidFill>
              </a:rPr>
              <a:t>Shila</a:t>
            </a:r>
            <a:r>
              <a:rPr lang="de-DE" sz="3600" b="1" dirty="0">
                <a:solidFill>
                  <a:schemeClr val="bg1"/>
                </a:solidFill>
              </a:rPr>
              <a:t>   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en-US" sz="2800" dirty="0">
                <a:solidFill>
                  <a:schemeClr val="bg1"/>
                </a:solidFill>
              </a:rPr>
              <a:t>girls</a:t>
            </a:r>
            <a:r>
              <a:rPr lang="da-DK" sz="2800" dirty="0">
                <a:solidFill>
                  <a:schemeClr val="bg1"/>
                </a:solidFill>
              </a:rPr>
              <a:t>’ name means ”blind”. Shila is</a:t>
            </a:r>
            <a:br>
              <a:rPr lang="da-DK" sz="2800" dirty="0">
                <a:solidFill>
                  <a:schemeClr val="bg1"/>
                </a:solidFill>
              </a:rPr>
            </a:br>
            <a:r>
              <a:rPr lang="da-DK" sz="2800" dirty="0">
                <a:solidFill>
                  <a:schemeClr val="bg1"/>
                </a:solidFill>
              </a:rPr>
              <a:t>a varian form of Sheila </a:t>
            </a:r>
            <a:r>
              <a:rPr lang="de-DE" sz="2800" dirty="0">
                <a:solidFill>
                  <a:schemeClr val="bg1"/>
                </a:solidFill>
              </a:rPr>
              <a:t> (</a:t>
            </a:r>
            <a:r>
              <a:rPr lang="en-US" sz="2800" dirty="0">
                <a:solidFill>
                  <a:schemeClr val="bg1"/>
                </a:solidFill>
              </a:rPr>
              <a:t>Irish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en-GB" sz="2800" dirty="0">
                <a:solidFill>
                  <a:schemeClr val="bg1"/>
                </a:solidFill>
              </a:rPr>
              <a:t>Gaelic</a:t>
            </a:r>
            <a:r>
              <a:rPr lang="de-DE" sz="2800" dirty="0">
                <a:solidFill>
                  <a:schemeClr val="bg1"/>
                </a:solidFill>
              </a:rPr>
              <a:t>): </a:t>
            </a:r>
            <a:r>
              <a:rPr lang="en-US" sz="2800" dirty="0">
                <a:solidFill>
                  <a:schemeClr val="bg1"/>
                </a:solidFill>
              </a:rPr>
              <a:t>version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Sile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  <a:endParaRPr lang="de-DE" sz="3000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D568DE5-0B0D-4A14-BA8C-00C7792A3E06}"/>
              </a:ext>
            </a:extLst>
          </p:cNvPr>
          <p:cNvSpPr/>
          <p:nvPr/>
        </p:nvSpPr>
        <p:spPr>
          <a:xfrm>
            <a:off x="1524000" y="4513410"/>
            <a:ext cx="289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4"/>
                </a:solidFill>
              </a:rPr>
              <a:t>STARTS/ENDS WITH Sh-, -la</a:t>
            </a:r>
            <a:endParaRPr lang="de-CH" dirty="0"/>
          </a:p>
        </p:txBody>
      </p:sp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EC7F4A-C724-44CB-952E-B36F1944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34" y="3661071"/>
            <a:ext cx="382308" cy="3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644EFC-5EFD-4934-85A4-2484DF6D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Introduction to the work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0" indent="0" rtl="0">
              <a:spcBef>
                <a:spcPts val="1200"/>
              </a:spcBef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Functionality of Shila</a:t>
            </a:r>
          </a:p>
          <a:p>
            <a:pPr marL="0" indent="0" rtl="0">
              <a:spcBef>
                <a:spcPts val="1200"/>
              </a:spcBef>
              <a:buClr>
                <a:schemeClr val="tx2"/>
              </a:buClr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Performance evaluation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Future work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96F3000A-5AF0-4F10-8504-7D6FB238FE0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menu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711EEF-684F-4C81-9771-379028B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8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Ingredients?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C34A747-4907-4C2B-9B65-BFDBDA4FDCAD}"/>
              </a:ext>
            </a:extLst>
          </p:cNvPr>
          <p:cNvGrpSpPr/>
          <p:nvPr/>
        </p:nvGrpSpPr>
        <p:grpSpPr>
          <a:xfrm>
            <a:off x="881270" y="1461900"/>
            <a:ext cx="7224505" cy="4550037"/>
            <a:chOff x="881270" y="1691810"/>
            <a:chExt cx="7224505" cy="455003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C3EAE2D-A758-469F-B728-F8AB5407CF8A}"/>
                </a:ext>
              </a:extLst>
            </p:cNvPr>
            <p:cNvGrpSpPr/>
            <p:nvPr/>
          </p:nvGrpSpPr>
          <p:grpSpPr>
            <a:xfrm>
              <a:off x="881270" y="1691810"/>
              <a:ext cx="4959090" cy="2080264"/>
              <a:chOff x="881271" y="1502624"/>
              <a:chExt cx="4959090" cy="2080264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7E55D39D-7FC0-4199-B519-F59A7237EB4F}"/>
                  </a:ext>
                </a:extLst>
              </p:cNvPr>
              <p:cNvSpPr/>
              <p:nvPr/>
            </p:nvSpPr>
            <p:spPr>
              <a:xfrm>
                <a:off x="881271" y="1502624"/>
                <a:ext cx="4959090" cy="95410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rtl="0"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TCP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(Transmission Control Protocol)</a:t>
                </a:r>
              </a:p>
              <a:p>
                <a:pPr marL="171450" indent="-171450" rtl="0">
                  <a:spcBef>
                    <a:spcPts val="600"/>
                  </a:spcBef>
                  <a:buClr>
                    <a:schemeClr val="tx2"/>
                  </a:buClr>
                  <a:buFont typeface="Segoe UI Light" panose="020B0502040204020203" pitchFamily="34" charset="0"/>
                  <a:buChar char="›"/>
                </a:pPr>
                <a:r>
                  <a:rPr lang="de-CH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Dominant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transport</a:t>
                </a:r>
                <a:r>
                  <a:rPr lang="de-CH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protocol</a:t>
                </a:r>
                <a:r>
                  <a:rPr lang="de-CH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in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today</a:t>
                </a:r>
                <a:r>
                  <a:rPr lang="da-DK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’s Internet</a:t>
                </a:r>
              </a:p>
              <a:p>
                <a:pPr marL="171450" indent="-171450" rtl="0">
                  <a:spcBef>
                    <a:spcPts val="600"/>
                  </a:spcBef>
                  <a:buClr>
                    <a:schemeClr val="tx2"/>
                  </a:buClr>
                  <a:buFont typeface="Segoe UI Light" panose="020B0502040204020203" pitchFamily="34" charset="0"/>
                  <a:buChar char="›"/>
                </a:pPr>
                <a:r>
                  <a:rPr lang="da-DK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One path per connection</a:t>
                </a: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928435A-71C9-4072-9041-175B98B64988}"/>
                  </a:ext>
                </a:extLst>
              </p:cNvPr>
              <p:cNvSpPr/>
              <p:nvPr/>
            </p:nvSpPr>
            <p:spPr>
              <a:xfrm>
                <a:off x="881271" y="2628781"/>
                <a:ext cx="4959090" cy="95410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rtl="0"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MPTCP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(Multipath TCP)</a:t>
                </a:r>
              </a:p>
              <a:p>
                <a:pPr marL="171450" indent="-171450" rtl="0">
                  <a:spcBef>
                    <a:spcPts val="600"/>
                  </a:spcBef>
                  <a:buClr>
                    <a:schemeClr val="tx2"/>
                  </a:buClr>
                  <a:buFont typeface="Segoe UI Light" panose="020B0502040204020203" pitchFamily="34" charset="0"/>
                  <a:buChar char="›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Extension to TCP</a:t>
                </a:r>
              </a:p>
              <a:p>
                <a:pPr marL="171450" indent="-171450" rtl="0">
                  <a:spcBef>
                    <a:spcPts val="600"/>
                  </a:spcBef>
                  <a:buClr>
                    <a:schemeClr val="tx2"/>
                  </a:buClr>
                  <a:buFont typeface="Segoe UI Light" panose="020B0502040204020203" pitchFamily="34" charset="0"/>
                  <a:buChar char="›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Multiple paths (flows) per connection</a:t>
                </a: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2096EF9-5546-4591-9DA4-22BA0EEFE5C1}"/>
                </a:ext>
              </a:extLst>
            </p:cNvPr>
            <p:cNvSpPr/>
            <p:nvPr/>
          </p:nvSpPr>
          <p:spPr>
            <a:xfrm>
              <a:off x="881270" y="4687575"/>
              <a:ext cx="7224505" cy="15542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rtl="0">
                <a:spcBef>
                  <a:spcPts val="1200"/>
                </a:spcBef>
                <a:buClr>
                  <a:schemeClr val="tx2"/>
                </a:buClr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SCION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(Scalability, Control and Isolation on </a:t>
              </a:r>
              <a:b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</a:b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next-generation networks)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endParaRP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More secure network architecture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da-D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Implements path transparency 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da-D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Support for multiple paths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7C032A2-1D63-4E8C-B705-1E524A7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3</a:t>
            </a:fld>
            <a:endParaRPr lang="de-DE" noProof="0" dirty="0"/>
          </a:p>
        </p:txBody>
      </p:sp>
      <p:pic>
        <p:nvPicPr>
          <p:cNvPr id="17" name="Grafik 16" descr="Ein Bild, das Uhr enthält.&#10;&#10;Automatisch generierte Beschreibung">
            <a:extLst>
              <a:ext uri="{FF2B5EF4-FFF2-40B4-BE49-F238E27FC236}">
                <a16:creationId xmlns:a16="http://schemas.microsoft.com/office/drawing/2014/main" id="{29B6A9FF-8C7E-40E2-ADCC-CC0CE53C2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79" y="1672556"/>
            <a:ext cx="5808642" cy="153890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A872565-A3D4-43DE-A3A2-13F6B8222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79" y="4262482"/>
            <a:ext cx="5840995" cy="15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18E49-9336-444A-8AFF-A99017FB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4</a:t>
            </a:fld>
            <a:endParaRPr lang="de-DE" noProof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CF6048-B024-4917-8EBA-3F4076AF56C6}"/>
              </a:ext>
            </a:extLst>
          </p:cNvPr>
          <p:cNvSpPr/>
          <p:nvPr/>
        </p:nvSpPr>
        <p:spPr>
          <a:xfrm>
            <a:off x="881270" y="1610932"/>
            <a:ext cx="10060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Main objective and contribution of the presented work: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Implementation (and evaluation) of a shim layer that </a:t>
            </a:r>
          </a:p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allows the usage of MPTCP over SCION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C38F27-B98D-4D53-B0E0-EF1E0E514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4" y="3302873"/>
            <a:ext cx="9196553" cy="244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67C8600-11AD-4813-9D28-1BEE2475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899E6-37D8-40B2-A6B5-5C7C9859509D}"/>
              </a:ext>
            </a:extLst>
          </p:cNvPr>
          <p:cNvSpPr/>
          <p:nvPr/>
        </p:nvSpPr>
        <p:spPr>
          <a:xfrm>
            <a:off x="881268" y="2229155"/>
            <a:ext cx="7611089" cy="630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Facilitates promotion and development of SCION</a:t>
            </a: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Straightforward use TCP applications over SCION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C2C7FA-9B3F-4D7C-98C8-3E93D0A01EF2}"/>
              </a:ext>
            </a:extLst>
          </p:cNvPr>
          <p:cNvSpPr/>
          <p:nvPr/>
        </p:nvSpPr>
        <p:spPr>
          <a:xfrm>
            <a:off x="881268" y="3331902"/>
            <a:ext cx="7611089" cy="630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Benefit for endpoints with MPTCP support </a:t>
            </a: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Increase of redundancy thanks to multiple paths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DE9265-C3B4-4ECF-B064-6BC149EE90F7}"/>
              </a:ext>
            </a:extLst>
          </p:cNvPr>
          <p:cNvSpPr/>
          <p:nvPr/>
        </p:nvSpPr>
        <p:spPr>
          <a:xfrm>
            <a:off x="881267" y="4434649"/>
            <a:ext cx="7611089" cy="630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600"/>
              </a:spcBef>
              <a:buClr>
                <a:schemeClr val="tx2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Potential through mediating role of Shila in between</a:t>
            </a: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 is aware and under control of paths used through SCION</a:t>
            </a:r>
          </a:p>
        </p:txBody>
      </p:sp>
    </p:spTree>
    <p:extLst>
      <p:ext uri="{BB962C8B-B14F-4D97-AF65-F5344CB8AC3E}">
        <p14:creationId xmlns:p14="http://schemas.microsoft.com/office/powerpoint/2010/main" val="145952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lke 2">
            <a:extLst>
              <a:ext uri="{FF2B5EF4-FFF2-40B4-BE49-F238E27FC236}">
                <a16:creationId xmlns:a16="http://schemas.microsoft.com/office/drawing/2014/main" id="{0D93EF9A-59ED-454B-AD31-16DFD88AFB5F}"/>
              </a:ext>
            </a:extLst>
          </p:cNvPr>
          <p:cNvSpPr/>
          <p:nvPr/>
        </p:nvSpPr>
        <p:spPr>
          <a:xfrm>
            <a:off x="6351642" y="2241558"/>
            <a:ext cx="4716408" cy="282574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SCION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A36A2F-1D23-4E78-8C1F-500FBFE13BD5}"/>
              </a:ext>
            </a:extLst>
          </p:cNvPr>
          <p:cNvSpPr/>
          <p:nvPr/>
        </p:nvSpPr>
        <p:spPr>
          <a:xfrm>
            <a:off x="881271" y="1944058"/>
            <a:ext cx="4959090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Scalability, control and isolation on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next-generation networks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Neuartige Architektur des Internets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entwickelt durch die ETH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Redesign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von bestehenden 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Protokollen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Vermindert Vormachtstellung der USA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CH" sz="16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Nutzer haben Einfluss auf Pfad</a:t>
            </a:r>
            <a:endParaRPr lang="de-DE" sz="1600" b="1" dirty="0">
              <a:solidFill>
                <a:schemeClr val="accent6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61D7E7-174B-4A67-BFCF-5703382F988D}"/>
              </a:ext>
            </a:extLst>
          </p:cNvPr>
          <p:cNvSpPr/>
          <p:nvPr/>
        </p:nvSpPr>
        <p:spPr>
          <a:xfrm>
            <a:off x="881262" y="1537761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FE1B39-BE29-43B3-9348-7798B899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12" y="1359011"/>
            <a:ext cx="641692" cy="64169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4999D23-2B6B-48B7-B70E-D69652356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592" y="5159842"/>
            <a:ext cx="685922" cy="685922"/>
          </a:xfrm>
          <a:prstGeom prst="rect">
            <a:avLst/>
          </a:prstGeom>
        </p:spPr>
      </p:pic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CD13DCA-486D-4461-9DF9-3C5078D4A321}"/>
              </a:ext>
            </a:extLst>
          </p:cNvPr>
          <p:cNvCxnSpPr>
            <a:cxnSpLocks/>
          </p:cNvCxnSpPr>
          <p:nvPr/>
        </p:nvCxnSpPr>
        <p:spPr>
          <a:xfrm>
            <a:off x="6184258" y="2042002"/>
            <a:ext cx="673742" cy="71072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1986D42-D817-4F04-8361-35A581638F7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0182592" y="4648200"/>
            <a:ext cx="342961" cy="5116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37F6190C-072E-4520-B956-41D20D982BD7}"/>
              </a:ext>
            </a:extLst>
          </p:cNvPr>
          <p:cNvSpPr/>
          <p:nvPr/>
        </p:nvSpPr>
        <p:spPr>
          <a:xfrm>
            <a:off x="6858000" y="2737685"/>
            <a:ext cx="3400425" cy="1920040"/>
          </a:xfrm>
          <a:custGeom>
            <a:avLst/>
            <a:gdLst>
              <a:gd name="connsiteX0" fmla="*/ 0 w 3372115"/>
              <a:gd name="connsiteY0" fmla="*/ 15040 h 1920040"/>
              <a:gd name="connsiteX1" fmla="*/ 847725 w 3372115"/>
              <a:gd name="connsiteY1" fmla="*/ 176965 h 1920040"/>
              <a:gd name="connsiteX2" fmla="*/ 2171700 w 3372115"/>
              <a:gd name="connsiteY2" fmla="*/ 15040 h 1920040"/>
              <a:gd name="connsiteX3" fmla="*/ 3305175 w 3372115"/>
              <a:gd name="connsiteY3" fmla="*/ 634165 h 1920040"/>
              <a:gd name="connsiteX4" fmla="*/ 3248025 w 3372115"/>
              <a:gd name="connsiteY4" fmla="*/ 1262815 h 1920040"/>
              <a:gd name="connsiteX5" fmla="*/ 3314700 w 3372115"/>
              <a:gd name="connsiteY5" fmla="*/ 1920040 h 19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2115" h="1920040">
                <a:moveTo>
                  <a:pt x="0" y="15040"/>
                </a:moveTo>
                <a:cubicBezTo>
                  <a:pt x="242887" y="96002"/>
                  <a:pt x="485775" y="176965"/>
                  <a:pt x="847725" y="176965"/>
                </a:cubicBezTo>
                <a:cubicBezTo>
                  <a:pt x="1209675" y="176965"/>
                  <a:pt x="1762125" y="-61160"/>
                  <a:pt x="2171700" y="15040"/>
                </a:cubicBezTo>
                <a:cubicBezTo>
                  <a:pt x="2581275" y="91240"/>
                  <a:pt x="3125787" y="426202"/>
                  <a:pt x="3305175" y="634165"/>
                </a:cubicBezTo>
                <a:cubicBezTo>
                  <a:pt x="3484563" y="842128"/>
                  <a:pt x="3246438" y="1048503"/>
                  <a:pt x="3248025" y="1262815"/>
                </a:cubicBezTo>
                <a:cubicBezTo>
                  <a:pt x="3249612" y="1477127"/>
                  <a:pt x="3282156" y="1698583"/>
                  <a:pt x="3314700" y="192004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00A4814F-19E2-4481-A8F5-F530099A40C8}"/>
              </a:ext>
            </a:extLst>
          </p:cNvPr>
          <p:cNvSpPr/>
          <p:nvPr/>
        </p:nvSpPr>
        <p:spPr>
          <a:xfrm>
            <a:off x="6748491" y="2771775"/>
            <a:ext cx="3433734" cy="1866900"/>
          </a:xfrm>
          <a:custGeom>
            <a:avLst/>
            <a:gdLst>
              <a:gd name="connsiteX0" fmla="*/ 138084 w 3433734"/>
              <a:gd name="connsiteY0" fmla="*/ 0 h 1866900"/>
              <a:gd name="connsiteX1" fmla="*/ 42834 w 3433734"/>
              <a:gd name="connsiteY1" fmla="*/ 800100 h 1866900"/>
              <a:gd name="connsiteX2" fmla="*/ 747684 w 3433734"/>
              <a:gd name="connsiteY2" fmla="*/ 762000 h 1866900"/>
              <a:gd name="connsiteX3" fmla="*/ 814359 w 3433734"/>
              <a:gd name="connsiteY3" fmla="*/ 1685925 h 1866900"/>
              <a:gd name="connsiteX4" fmla="*/ 1490634 w 3433734"/>
              <a:gd name="connsiteY4" fmla="*/ 1724025 h 1866900"/>
              <a:gd name="connsiteX5" fmla="*/ 2185959 w 3433734"/>
              <a:gd name="connsiteY5" fmla="*/ 1838325 h 1866900"/>
              <a:gd name="connsiteX6" fmla="*/ 2614584 w 3433734"/>
              <a:gd name="connsiteY6" fmla="*/ 1466850 h 1866900"/>
              <a:gd name="connsiteX7" fmla="*/ 3433734 w 3433734"/>
              <a:gd name="connsiteY7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3734" h="1866900">
                <a:moveTo>
                  <a:pt x="138084" y="0"/>
                </a:moveTo>
                <a:cubicBezTo>
                  <a:pt x="39659" y="336550"/>
                  <a:pt x="-58766" y="673100"/>
                  <a:pt x="42834" y="800100"/>
                </a:cubicBezTo>
                <a:cubicBezTo>
                  <a:pt x="144434" y="927100"/>
                  <a:pt x="619096" y="614362"/>
                  <a:pt x="747684" y="762000"/>
                </a:cubicBezTo>
                <a:cubicBezTo>
                  <a:pt x="876272" y="909638"/>
                  <a:pt x="690534" y="1525588"/>
                  <a:pt x="814359" y="1685925"/>
                </a:cubicBezTo>
                <a:cubicBezTo>
                  <a:pt x="938184" y="1846262"/>
                  <a:pt x="1262034" y="1698625"/>
                  <a:pt x="1490634" y="1724025"/>
                </a:cubicBezTo>
                <a:cubicBezTo>
                  <a:pt x="1719234" y="1749425"/>
                  <a:pt x="1998634" y="1881188"/>
                  <a:pt x="2185959" y="1838325"/>
                </a:cubicBezTo>
                <a:cubicBezTo>
                  <a:pt x="2373284" y="1795463"/>
                  <a:pt x="2406622" y="1462088"/>
                  <a:pt x="2614584" y="1466850"/>
                </a:cubicBezTo>
                <a:cubicBezTo>
                  <a:pt x="2822546" y="1471612"/>
                  <a:pt x="3128140" y="1669256"/>
                  <a:pt x="3433734" y="186690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2" name="Grafik 51" descr="Ein Bild, das Uhr enthält.&#10;&#10;Automatisch generierte Beschreibung">
            <a:extLst>
              <a:ext uri="{FF2B5EF4-FFF2-40B4-BE49-F238E27FC236}">
                <a16:creationId xmlns:a16="http://schemas.microsoft.com/office/drawing/2014/main" id="{13CBF931-0575-46AD-B900-92D2376A3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89" y="3381092"/>
            <a:ext cx="476250" cy="476250"/>
          </a:xfrm>
          <a:prstGeom prst="rect">
            <a:avLst/>
          </a:prstGeom>
        </p:spPr>
      </p:pic>
      <p:pic>
        <p:nvPicPr>
          <p:cNvPr id="54" name="Grafik 5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B25925E-12AA-40BD-86E4-9A1A66EBA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143374"/>
            <a:ext cx="313611" cy="313611"/>
          </a:xfrm>
          <a:prstGeom prst="rect">
            <a:avLst/>
          </a:prstGeom>
        </p:spPr>
      </p:pic>
      <p:pic>
        <p:nvPicPr>
          <p:cNvPr id="74" name="Grafik 7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7B0A995-8231-4A0F-9D03-CFA4FDAA3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5" y="2571354"/>
            <a:ext cx="313611" cy="313611"/>
          </a:xfrm>
          <a:prstGeom prst="rect">
            <a:avLst/>
          </a:prstGeom>
        </p:spPr>
      </p:pic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583DC231-7CE7-4F1E-9BE2-2147CB3016FC}"/>
              </a:ext>
            </a:extLst>
          </p:cNvPr>
          <p:cNvSpPr/>
          <p:nvPr/>
        </p:nvSpPr>
        <p:spPr>
          <a:xfrm>
            <a:off x="6848475" y="2743200"/>
            <a:ext cx="3343275" cy="1924050"/>
          </a:xfrm>
          <a:custGeom>
            <a:avLst/>
            <a:gdLst>
              <a:gd name="connsiteX0" fmla="*/ 0 w 3343275"/>
              <a:gd name="connsiteY0" fmla="*/ 0 h 1924050"/>
              <a:gd name="connsiteX1" fmla="*/ 476250 w 3343275"/>
              <a:gd name="connsiteY1" fmla="*/ 466725 h 1924050"/>
              <a:gd name="connsiteX2" fmla="*/ 1171575 w 3343275"/>
              <a:gd name="connsiteY2" fmla="*/ 514350 h 1924050"/>
              <a:gd name="connsiteX3" fmla="*/ 1276350 w 3343275"/>
              <a:gd name="connsiteY3" fmla="*/ 1133475 h 1924050"/>
              <a:gd name="connsiteX4" fmla="*/ 2085975 w 3343275"/>
              <a:gd name="connsiteY4" fmla="*/ 1285875 h 1924050"/>
              <a:gd name="connsiteX5" fmla="*/ 2743200 w 3343275"/>
              <a:gd name="connsiteY5" fmla="*/ 1143000 h 1924050"/>
              <a:gd name="connsiteX6" fmla="*/ 3343275 w 3343275"/>
              <a:gd name="connsiteY6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3275" h="1924050">
                <a:moveTo>
                  <a:pt x="0" y="0"/>
                </a:moveTo>
                <a:cubicBezTo>
                  <a:pt x="140494" y="190500"/>
                  <a:pt x="280988" y="381000"/>
                  <a:pt x="476250" y="466725"/>
                </a:cubicBezTo>
                <a:cubicBezTo>
                  <a:pt x="671512" y="552450"/>
                  <a:pt x="1038225" y="403225"/>
                  <a:pt x="1171575" y="514350"/>
                </a:cubicBezTo>
                <a:cubicBezTo>
                  <a:pt x="1304925" y="625475"/>
                  <a:pt x="1123950" y="1004888"/>
                  <a:pt x="1276350" y="1133475"/>
                </a:cubicBezTo>
                <a:cubicBezTo>
                  <a:pt x="1428750" y="1262063"/>
                  <a:pt x="1841500" y="1284288"/>
                  <a:pt x="2085975" y="1285875"/>
                </a:cubicBezTo>
                <a:cubicBezTo>
                  <a:pt x="2330450" y="1287462"/>
                  <a:pt x="2533650" y="1036638"/>
                  <a:pt x="2743200" y="1143000"/>
                </a:cubicBezTo>
                <a:cubicBezTo>
                  <a:pt x="2952750" y="1249362"/>
                  <a:pt x="3148012" y="1586706"/>
                  <a:pt x="3343275" y="19240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65AA97-F9E8-497B-ABB7-920D6D2E9D3B}"/>
              </a:ext>
            </a:extLst>
          </p:cNvPr>
          <p:cNvSpPr/>
          <p:nvPr/>
        </p:nvSpPr>
        <p:spPr>
          <a:xfrm>
            <a:off x="8283220" y="3030955"/>
            <a:ext cx="85325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0A58529-5234-4F56-8E7E-F61A61D4F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290">
            <a:off x="8378127" y="3715356"/>
            <a:ext cx="283970" cy="28397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5C026E-1AF2-4CD4-8436-8CBEAF5D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55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>
            <a:extLst>
              <a:ext uri="{FF2B5EF4-FFF2-40B4-BE49-F238E27FC236}">
                <a16:creationId xmlns:a16="http://schemas.microsoft.com/office/drawing/2014/main" id="{CE2B0C05-9FBA-4858-9DF4-C1972B082F71}"/>
              </a:ext>
            </a:extLst>
          </p:cNvPr>
          <p:cNvSpPr/>
          <p:nvPr/>
        </p:nvSpPr>
        <p:spPr>
          <a:xfrm>
            <a:off x="1876904" y="3667432"/>
            <a:ext cx="1870122" cy="227616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549F26A-937C-47CC-9EF2-AE3B5094C520}"/>
              </a:ext>
            </a:extLst>
          </p:cNvPr>
          <p:cNvSpPr/>
          <p:nvPr/>
        </p:nvSpPr>
        <p:spPr>
          <a:xfrm>
            <a:off x="9384777" y="4064757"/>
            <a:ext cx="1007794" cy="124097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Shila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A36A2F-1D23-4E78-8C1F-500FBFE13BD5}"/>
              </a:ext>
            </a:extLst>
          </p:cNvPr>
          <p:cNvSpPr/>
          <p:nvPr/>
        </p:nvSpPr>
        <p:spPr>
          <a:xfrm>
            <a:off x="881271" y="1560598"/>
            <a:ext cx="4959090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Ermöglicht Nutzung von MPTCP in 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der SCION Internet-Architektur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Prototyp - keine Änderung am Kernel notwendig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61D7E7-174B-4A67-BFCF-5703382F988D}"/>
              </a:ext>
            </a:extLst>
          </p:cNvPr>
          <p:cNvSpPr/>
          <p:nvPr/>
        </p:nvSpPr>
        <p:spPr>
          <a:xfrm>
            <a:off x="881262" y="1154301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 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(Shim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layer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D68D3FB-1BDC-4EF9-8558-F35158BB10B8}"/>
              </a:ext>
            </a:extLst>
          </p:cNvPr>
          <p:cNvSpPr/>
          <p:nvPr/>
        </p:nvSpPr>
        <p:spPr>
          <a:xfrm>
            <a:off x="6193719" y="1560598"/>
            <a:ext cx="4162870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Erstellt und überwacht virtuelle Schnittstellen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Kontrolliert Datenfluss für jede Verbindung</a:t>
            </a:r>
          </a:p>
        </p:txBody>
      </p:sp>
      <p:sp>
        <p:nvSpPr>
          <p:cNvPr id="41" name="Wolke 40">
            <a:extLst>
              <a:ext uri="{FF2B5EF4-FFF2-40B4-BE49-F238E27FC236}">
                <a16:creationId xmlns:a16="http://schemas.microsoft.com/office/drawing/2014/main" id="{B0DEC3E6-3F1E-411F-AC2B-4E58CF4941D4}"/>
              </a:ext>
            </a:extLst>
          </p:cNvPr>
          <p:cNvSpPr/>
          <p:nvPr/>
        </p:nvSpPr>
        <p:spPr>
          <a:xfrm>
            <a:off x="4426463" y="2924459"/>
            <a:ext cx="4278877" cy="316109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2" name="Grafik 5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78BC501-20EC-4B84-A8DC-C5CA12FCB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13" y="5035110"/>
            <a:ext cx="209890" cy="20989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01385EC-5669-40F6-8023-9404A3D11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7" y="4162047"/>
            <a:ext cx="685922" cy="685922"/>
          </a:xfrm>
          <a:prstGeom prst="rect">
            <a:avLst/>
          </a:prstGeom>
        </p:spPr>
      </p:pic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93590F0-9287-4B55-B472-FCF2E94B5ACF}"/>
              </a:ext>
            </a:extLst>
          </p:cNvPr>
          <p:cNvCxnSpPr>
            <a:cxnSpLocks/>
            <a:stCxn id="54" idx="1"/>
            <a:endCxn id="90" idx="3"/>
          </p:cNvCxnSpPr>
          <p:nvPr/>
        </p:nvCxnSpPr>
        <p:spPr>
          <a:xfrm flipH="1">
            <a:off x="10225959" y="4505008"/>
            <a:ext cx="52431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657A35C5-264F-4E1A-B8C6-B36F75E02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5" y="4526122"/>
            <a:ext cx="641692" cy="641692"/>
          </a:xfrm>
          <a:prstGeom prst="rect">
            <a:avLst/>
          </a:prstGeom>
        </p:spPr>
      </p:pic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58AEB64-880C-42F7-B20F-B9B89DADBD43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344157" y="4054925"/>
            <a:ext cx="603440" cy="7920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36D972C5-7BB6-48D2-B95B-D7FDD073F5D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344157" y="4748967"/>
            <a:ext cx="628388" cy="980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F48E2A9-4CA5-4607-AFD2-E4536FAC322A}"/>
              </a:ext>
            </a:extLst>
          </p:cNvPr>
          <p:cNvCxnSpPr>
            <a:cxnSpLocks/>
            <a:stCxn id="57" idx="3"/>
            <a:endCxn id="70" idx="1"/>
          </p:cNvCxnSpPr>
          <p:nvPr/>
        </p:nvCxnSpPr>
        <p:spPr>
          <a:xfrm>
            <a:off x="1344157" y="4846968"/>
            <a:ext cx="628388" cy="6447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Grafik 69">
            <a:extLst>
              <a:ext uri="{FF2B5EF4-FFF2-40B4-BE49-F238E27FC236}">
                <a16:creationId xmlns:a16="http://schemas.microsoft.com/office/drawing/2014/main" id="{BC363170-E9A0-4F9E-A063-8EDB99E797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72545" y="5279722"/>
            <a:ext cx="448925" cy="423977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C0DFFD3E-E5BA-4BEB-AF13-FCF175BD68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63356" y="4526122"/>
            <a:ext cx="448925" cy="423977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7B5F4683-0FF8-4C3A-AE21-BE546C35DB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72545" y="3742779"/>
            <a:ext cx="448925" cy="4239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8294F6-6424-4D5A-B080-B919DB55A9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2905844" y="4321808"/>
            <a:ext cx="685857" cy="733705"/>
          </a:xfrm>
          <a:prstGeom prst="rect">
            <a:avLst/>
          </a:prstGeom>
        </p:spPr>
      </p:pic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A574D254-08F4-44FD-8A72-2CCA8AE27AF6}"/>
              </a:ext>
            </a:extLst>
          </p:cNvPr>
          <p:cNvCxnSpPr>
            <a:cxnSpLocks/>
            <a:stCxn id="7" idx="3"/>
            <a:endCxn id="104" idx="0"/>
          </p:cNvCxnSpPr>
          <p:nvPr/>
        </p:nvCxnSpPr>
        <p:spPr>
          <a:xfrm flipV="1">
            <a:off x="3591701" y="3448050"/>
            <a:ext cx="1389874" cy="12406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393659E-E95C-4F4A-9AD9-A387F486E6CB}"/>
              </a:ext>
            </a:extLst>
          </p:cNvPr>
          <p:cNvCxnSpPr>
            <a:cxnSpLocks/>
            <a:stCxn id="7" idx="3"/>
            <a:endCxn id="41" idx="2"/>
          </p:cNvCxnSpPr>
          <p:nvPr/>
        </p:nvCxnSpPr>
        <p:spPr>
          <a:xfrm flipV="1">
            <a:off x="3591701" y="4505008"/>
            <a:ext cx="848034" cy="18365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E7B4079-F270-42FB-A8EC-23C30F57E2D0}"/>
              </a:ext>
            </a:extLst>
          </p:cNvPr>
          <p:cNvCxnSpPr>
            <a:cxnSpLocks/>
            <a:stCxn id="7" idx="3"/>
            <a:endCxn id="106" idx="0"/>
          </p:cNvCxnSpPr>
          <p:nvPr/>
        </p:nvCxnSpPr>
        <p:spPr>
          <a:xfrm>
            <a:off x="3591701" y="4688661"/>
            <a:ext cx="970774" cy="6072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5DC4E8D-D38E-45B6-8141-9299208B4088}"/>
              </a:ext>
            </a:extLst>
          </p:cNvPr>
          <p:cNvCxnSpPr>
            <a:cxnSpLocks/>
            <a:stCxn id="74" idx="3"/>
            <a:endCxn id="7" idx="1"/>
          </p:cNvCxnSpPr>
          <p:nvPr/>
        </p:nvCxnSpPr>
        <p:spPr>
          <a:xfrm>
            <a:off x="2421470" y="3954768"/>
            <a:ext cx="484374" cy="73389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FD8C1E5-8538-4F4E-902B-E4C13924AC0B}"/>
              </a:ext>
            </a:extLst>
          </p:cNvPr>
          <p:cNvCxnSpPr>
            <a:cxnSpLocks/>
            <a:stCxn id="72" idx="3"/>
            <a:endCxn id="7" idx="1"/>
          </p:cNvCxnSpPr>
          <p:nvPr/>
        </p:nvCxnSpPr>
        <p:spPr>
          <a:xfrm flipV="1">
            <a:off x="2412281" y="4688661"/>
            <a:ext cx="493563" cy="494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E530DD2-6B15-4BA6-9F67-8D370B76AB20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 flipV="1">
            <a:off x="2421470" y="4688661"/>
            <a:ext cx="484374" cy="803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Grafik 89">
            <a:extLst>
              <a:ext uri="{FF2B5EF4-FFF2-40B4-BE49-F238E27FC236}">
                <a16:creationId xmlns:a16="http://schemas.microsoft.com/office/drawing/2014/main" id="{76ECB84C-14D8-493D-8A18-6234AA68AE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9540102" y="4138155"/>
            <a:ext cx="685857" cy="733705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954F3328-7550-4352-ACAC-BF3903B25290}"/>
              </a:ext>
            </a:extLst>
          </p:cNvPr>
          <p:cNvCxnSpPr>
            <a:cxnSpLocks/>
            <a:stCxn id="104" idx="6"/>
            <a:endCxn id="90" idx="1"/>
          </p:cNvCxnSpPr>
          <p:nvPr/>
        </p:nvCxnSpPr>
        <p:spPr>
          <a:xfrm>
            <a:off x="8639175" y="3810000"/>
            <a:ext cx="900927" cy="6950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B87B9423-42D2-4E76-8BC6-785DB2EF9930}"/>
              </a:ext>
            </a:extLst>
          </p:cNvPr>
          <p:cNvCxnSpPr>
            <a:cxnSpLocks/>
            <a:stCxn id="105" idx="7"/>
            <a:endCxn id="90" idx="1"/>
          </p:cNvCxnSpPr>
          <p:nvPr/>
        </p:nvCxnSpPr>
        <p:spPr>
          <a:xfrm flipV="1">
            <a:off x="8591550" y="4505008"/>
            <a:ext cx="948552" cy="32416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1157EB29-0FA5-468F-914B-982E53A573B9}"/>
              </a:ext>
            </a:extLst>
          </p:cNvPr>
          <p:cNvCxnSpPr>
            <a:cxnSpLocks/>
            <a:stCxn id="106" idx="6"/>
            <a:endCxn id="90" idx="1"/>
          </p:cNvCxnSpPr>
          <p:nvPr/>
        </p:nvCxnSpPr>
        <p:spPr>
          <a:xfrm flipV="1">
            <a:off x="8115300" y="4505008"/>
            <a:ext cx="1424802" cy="8766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reihandform: Form 103">
            <a:extLst>
              <a:ext uri="{FF2B5EF4-FFF2-40B4-BE49-F238E27FC236}">
                <a16:creationId xmlns:a16="http://schemas.microsoft.com/office/drawing/2014/main" id="{54FF855C-1D1A-42BC-8C2B-F66E3FFEB100}"/>
              </a:ext>
            </a:extLst>
          </p:cNvPr>
          <p:cNvSpPr/>
          <p:nvPr/>
        </p:nvSpPr>
        <p:spPr>
          <a:xfrm>
            <a:off x="4981575" y="3305050"/>
            <a:ext cx="3657600" cy="514982"/>
          </a:xfrm>
          <a:custGeom>
            <a:avLst/>
            <a:gdLst>
              <a:gd name="connsiteX0" fmla="*/ 0 w 3657600"/>
              <a:gd name="connsiteY0" fmla="*/ 143000 h 514982"/>
              <a:gd name="connsiteX1" fmla="*/ 209550 w 3657600"/>
              <a:gd name="connsiteY1" fmla="*/ 438275 h 514982"/>
              <a:gd name="connsiteX2" fmla="*/ 1238250 w 3657600"/>
              <a:gd name="connsiteY2" fmla="*/ 162050 h 514982"/>
              <a:gd name="connsiteX3" fmla="*/ 1476375 w 3657600"/>
              <a:gd name="connsiteY3" fmla="*/ 495425 h 514982"/>
              <a:gd name="connsiteX4" fmla="*/ 2562225 w 3657600"/>
              <a:gd name="connsiteY4" fmla="*/ 125 h 514982"/>
              <a:gd name="connsiteX5" fmla="*/ 3057525 w 3657600"/>
              <a:gd name="connsiteY5" fmla="*/ 447800 h 514982"/>
              <a:gd name="connsiteX6" fmla="*/ 3657600 w 3657600"/>
              <a:gd name="connsiteY6" fmla="*/ 504950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514982">
                <a:moveTo>
                  <a:pt x="0" y="143000"/>
                </a:moveTo>
                <a:cubicBezTo>
                  <a:pt x="1587" y="289050"/>
                  <a:pt x="3175" y="435100"/>
                  <a:pt x="209550" y="438275"/>
                </a:cubicBezTo>
                <a:cubicBezTo>
                  <a:pt x="415925" y="441450"/>
                  <a:pt x="1027113" y="152525"/>
                  <a:pt x="1238250" y="162050"/>
                </a:cubicBezTo>
                <a:cubicBezTo>
                  <a:pt x="1449388" y="171575"/>
                  <a:pt x="1255713" y="522412"/>
                  <a:pt x="1476375" y="495425"/>
                </a:cubicBezTo>
                <a:cubicBezTo>
                  <a:pt x="1697037" y="468438"/>
                  <a:pt x="2298700" y="8062"/>
                  <a:pt x="2562225" y="125"/>
                </a:cubicBezTo>
                <a:cubicBezTo>
                  <a:pt x="2825750" y="-7812"/>
                  <a:pt x="2874963" y="363663"/>
                  <a:pt x="3057525" y="447800"/>
                </a:cubicBezTo>
                <a:cubicBezTo>
                  <a:pt x="3240087" y="531937"/>
                  <a:pt x="3448843" y="518443"/>
                  <a:pt x="3657600" y="5049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234CB9BC-E151-43E6-8133-4F169BC7DB7A}"/>
              </a:ext>
            </a:extLst>
          </p:cNvPr>
          <p:cNvSpPr/>
          <p:nvPr/>
        </p:nvSpPr>
        <p:spPr>
          <a:xfrm>
            <a:off x="4438650" y="3952244"/>
            <a:ext cx="4152900" cy="876931"/>
          </a:xfrm>
          <a:custGeom>
            <a:avLst/>
            <a:gdLst>
              <a:gd name="connsiteX0" fmla="*/ 0 w 4152900"/>
              <a:gd name="connsiteY0" fmla="*/ 553081 h 876931"/>
              <a:gd name="connsiteX1" fmla="*/ 628650 w 4152900"/>
              <a:gd name="connsiteY1" fmla="*/ 219706 h 876931"/>
              <a:gd name="connsiteX2" fmla="*/ 1438275 w 4152900"/>
              <a:gd name="connsiteY2" fmla="*/ 631 h 876931"/>
              <a:gd name="connsiteX3" fmla="*/ 1790700 w 4152900"/>
              <a:gd name="connsiteY3" fmla="*/ 286381 h 876931"/>
              <a:gd name="connsiteX4" fmla="*/ 2581275 w 4152900"/>
              <a:gd name="connsiteY4" fmla="*/ 267331 h 876931"/>
              <a:gd name="connsiteX5" fmla="*/ 3314700 w 4152900"/>
              <a:gd name="connsiteY5" fmla="*/ 238756 h 876931"/>
              <a:gd name="connsiteX6" fmla="*/ 3752850 w 4152900"/>
              <a:gd name="connsiteY6" fmla="*/ 705481 h 876931"/>
              <a:gd name="connsiteX7" fmla="*/ 4152900 w 4152900"/>
              <a:gd name="connsiteY7" fmla="*/ 876931 h 8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900" h="876931">
                <a:moveTo>
                  <a:pt x="0" y="553081"/>
                </a:moveTo>
                <a:cubicBezTo>
                  <a:pt x="194469" y="432431"/>
                  <a:pt x="388938" y="311781"/>
                  <a:pt x="628650" y="219706"/>
                </a:cubicBezTo>
                <a:cubicBezTo>
                  <a:pt x="868362" y="127631"/>
                  <a:pt x="1244600" y="-10481"/>
                  <a:pt x="1438275" y="631"/>
                </a:cubicBezTo>
                <a:cubicBezTo>
                  <a:pt x="1631950" y="11743"/>
                  <a:pt x="1600200" y="241931"/>
                  <a:pt x="1790700" y="286381"/>
                </a:cubicBezTo>
                <a:cubicBezTo>
                  <a:pt x="1981200" y="330831"/>
                  <a:pt x="2581275" y="267331"/>
                  <a:pt x="2581275" y="267331"/>
                </a:cubicBezTo>
                <a:cubicBezTo>
                  <a:pt x="2835275" y="259393"/>
                  <a:pt x="3119438" y="165731"/>
                  <a:pt x="3314700" y="238756"/>
                </a:cubicBezTo>
                <a:cubicBezTo>
                  <a:pt x="3509962" y="311781"/>
                  <a:pt x="3613150" y="599119"/>
                  <a:pt x="3752850" y="705481"/>
                </a:cubicBezTo>
                <a:cubicBezTo>
                  <a:pt x="3892550" y="811843"/>
                  <a:pt x="4022725" y="844387"/>
                  <a:pt x="4152900" y="8769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6BEC2F4A-0B72-4759-8536-71828BF7FD11}"/>
              </a:ext>
            </a:extLst>
          </p:cNvPr>
          <p:cNvSpPr/>
          <p:nvPr/>
        </p:nvSpPr>
        <p:spPr>
          <a:xfrm>
            <a:off x="4562475" y="4609636"/>
            <a:ext cx="3552825" cy="821085"/>
          </a:xfrm>
          <a:custGeom>
            <a:avLst/>
            <a:gdLst>
              <a:gd name="connsiteX0" fmla="*/ 0 w 3552825"/>
              <a:gd name="connsiteY0" fmla="*/ 686264 h 821085"/>
              <a:gd name="connsiteX1" fmla="*/ 419100 w 3552825"/>
              <a:gd name="connsiteY1" fmla="*/ 352889 h 821085"/>
              <a:gd name="connsiteX2" fmla="*/ 1466850 w 3552825"/>
              <a:gd name="connsiteY2" fmla="*/ 464 h 821085"/>
              <a:gd name="connsiteX3" fmla="*/ 2085975 w 3552825"/>
              <a:gd name="connsiteY3" fmla="*/ 429089 h 821085"/>
              <a:gd name="connsiteX4" fmla="*/ 2962275 w 3552825"/>
              <a:gd name="connsiteY4" fmla="*/ 419564 h 821085"/>
              <a:gd name="connsiteX5" fmla="*/ 3038475 w 3552825"/>
              <a:gd name="connsiteY5" fmla="*/ 791039 h 821085"/>
              <a:gd name="connsiteX6" fmla="*/ 3552825 w 3552825"/>
              <a:gd name="connsiteY6" fmla="*/ 771989 h 82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2825" h="821085">
                <a:moveTo>
                  <a:pt x="0" y="686264"/>
                </a:moveTo>
                <a:cubicBezTo>
                  <a:pt x="87312" y="576726"/>
                  <a:pt x="174625" y="467189"/>
                  <a:pt x="419100" y="352889"/>
                </a:cubicBezTo>
                <a:cubicBezTo>
                  <a:pt x="663575" y="238589"/>
                  <a:pt x="1189038" y="-12236"/>
                  <a:pt x="1466850" y="464"/>
                </a:cubicBezTo>
                <a:cubicBezTo>
                  <a:pt x="1744662" y="13164"/>
                  <a:pt x="1836738" y="359239"/>
                  <a:pt x="2085975" y="429089"/>
                </a:cubicBezTo>
                <a:cubicBezTo>
                  <a:pt x="2335213" y="498939"/>
                  <a:pt x="2803525" y="359239"/>
                  <a:pt x="2962275" y="419564"/>
                </a:cubicBezTo>
                <a:cubicBezTo>
                  <a:pt x="3121025" y="479889"/>
                  <a:pt x="2940050" y="732302"/>
                  <a:pt x="3038475" y="791039"/>
                </a:cubicBezTo>
                <a:cubicBezTo>
                  <a:pt x="3136900" y="849776"/>
                  <a:pt x="3344862" y="810882"/>
                  <a:pt x="3552825" y="77198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7" name="Grafik 106" descr="Ein Bild, das Uhr enthält.&#10;&#10;Automatisch generierte Beschreibung">
            <a:extLst>
              <a:ext uri="{FF2B5EF4-FFF2-40B4-BE49-F238E27FC236}">
                <a16:creationId xmlns:a16="http://schemas.microsoft.com/office/drawing/2014/main" id="{C36B85F6-AADB-43B9-8938-70CF0851D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62" y="3305050"/>
            <a:ext cx="286216" cy="286216"/>
          </a:xfrm>
          <a:prstGeom prst="rect">
            <a:avLst/>
          </a:prstGeom>
        </p:spPr>
      </p:pic>
      <p:pic>
        <p:nvPicPr>
          <p:cNvPr id="108" name="Grafik 107" descr="Ein Bild, das Uhr enthält.&#10;&#10;Automatisch generierte Beschreibung">
            <a:extLst>
              <a:ext uri="{FF2B5EF4-FFF2-40B4-BE49-F238E27FC236}">
                <a16:creationId xmlns:a16="http://schemas.microsoft.com/office/drawing/2014/main" id="{476515FF-AB84-414E-9052-198393972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30" y="3933241"/>
            <a:ext cx="286216" cy="286216"/>
          </a:xfrm>
          <a:prstGeom prst="rect">
            <a:avLst/>
          </a:prstGeom>
        </p:spPr>
      </p:pic>
      <p:pic>
        <p:nvPicPr>
          <p:cNvPr id="109" name="Grafik 108" descr="Ein Bild, das Uhr enthält.&#10;&#10;Automatisch generierte Beschreibung">
            <a:extLst>
              <a:ext uri="{FF2B5EF4-FFF2-40B4-BE49-F238E27FC236}">
                <a16:creationId xmlns:a16="http://schemas.microsoft.com/office/drawing/2014/main" id="{04DB4FFA-D9F4-443E-9C4F-750112D5D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6" y="4733962"/>
            <a:ext cx="286216" cy="286216"/>
          </a:xfrm>
          <a:prstGeom prst="rect">
            <a:avLst/>
          </a:prstGeom>
        </p:spPr>
      </p:pic>
      <p:sp>
        <p:nvSpPr>
          <p:cNvPr id="116" name="Rechteck 115">
            <a:extLst>
              <a:ext uri="{FF2B5EF4-FFF2-40B4-BE49-F238E27FC236}">
                <a16:creationId xmlns:a16="http://schemas.microsoft.com/office/drawing/2014/main" id="{8EE3205C-2EDD-470C-BDC2-951D176DBF32}"/>
              </a:ext>
            </a:extLst>
          </p:cNvPr>
          <p:cNvSpPr/>
          <p:nvPr/>
        </p:nvSpPr>
        <p:spPr>
          <a:xfrm>
            <a:off x="2931546" y="5101814"/>
            <a:ext cx="56873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899A27-6716-4E4F-BD6A-63AD4ADC8E26}"/>
              </a:ext>
            </a:extLst>
          </p:cNvPr>
          <p:cNvSpPr/>
          <p:nvPr/>
        </p:nvSpPr>
        <p:spPr>
          <a:xfrm>
            <a:off x="6272710" y="5555047"/>
            <a:ext cx="85325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7F94B1C-06C2-4349-A285-732C954F40C6}"/>
              </a:ext>
            </a:extLst>
          </p:cNvPr>
          <p:cNvSpPr/>
          <p:nvPr/>
        </p:nvSpPr>
        <p:spPr>
          <a:xfrm>
            <a:off x="4572000" y="5122122"/>
            <a:ext cx="3519948" cy="622464"/>
          </a:xfrm>
          <a:custGeom>
            <a:avLst/>
            <a:gdLst>
              <a:gd name="connsiteX0" fmla="*/ 0 w 3519948"/>
              <a:gd name="connsiteY0" fmla="*/ 187297 h 622464"/>
              <a:gd name="connsiteX1" fmla="*/ 560439 w 3519948"/>
              <a:gd name="connsiteY1" fmla="*/ 226626 h 622464"/>
              <a:gd name="connsiteX2" fmla="*/ 914400 w 3519948"/>
              <a:gd name="connsiteY2" fmla="*/ 619917 h 622464"/>
              <a:gd name="connsiteX3" fmla="*/ 1376516 w 3519948"/>
              <a:gd name="connsiteY3" fmla="*/ 10317 h 622464"/>
              <a:gd name="connsiteX4" fmla="*/ 1818968 w 3519948"/>
              <a:gd name="connsiteY4" fmla="*/ 236459 h 622464"/>
              <a:gd name="connsiteX5" fmla="*/ 2526890 w 3519948"/>
              <a:gd name="connsiteY5" fmla="*/ 236459 h 622464"/>
              <a:gd name="connsiteX6" fmla="*/ 2959510 w 3519948"/>
              <a:gd name="connsiteY6" fmla="*/ 462601 h 622464"/>
              <a:gd name="connsiteX7" fmla="*/ 3519948 w 3519948"/>
              <a:gd name="connsiteY7" fmla="*/ 275788 h 62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9948" h="622464">
                <a:moveTo>
                  <a:pt x="0" y="187297"/>
                </a:moveTo>
                <a:cubicBezTo>
                  <a:pt x="204019" y="170910"/>
                  <a:pt x="408039" y="154523"/>
                  <a:pt x="560439" y="226626"/>
                </a:cubicBezTo>
                <a:cubicBezTo>
                  <a:pt x="712839" y="298729"/>
                  <a:pt x="778387" y="655968"/>
                  <a:pt x="914400" y="619917"/>
                </a:cubicBezTo>
                <a:cubicBezTo>
                  <a:pt x="1050413" y="583866"/>
                  <a:pt x="1225755" y="74227"/>
                  <a:pt x="1376516" y="10317"/>
                </a:cubicBezTo>
                <a:cubicBezTo>
                  <a:pt x="1527277" y="-53593"/>
                  <a:pt x="1627239" y="198769"/>
                  <a:pt x="1818968" y="236459"/>
                </a:cubicBezTo>
                <a:cubicBezTo>
                  <a:pt x="2010697" y="274149"/>
                  <a:pt x="2336800" y="198769"/>
                  <a:pt x="2526890" y="236459"/>
                </a:cubicBezTo>
                <a:cubicBezTo>
                  <a:pt x="2716980" y="274149"/>
                  <a:pt x="2794000" y="456046"/>
                  <a:pt x="2959510" y="462601"/>
                </a:cubicBezTo>
                <a:cubicBezTo>
                  <a:pt x="3125020" y="469156"/>
                  <a:pt x="3322484" y="372472"/>
                  <a:pt x="3519948" y="275788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A48BAE-3155-486C-A15C-148841A64DEF}"/>
              </a:ext>
            </a:extLst>
          </p:cNvPr>
          <p:cNvSpPr/>
          <p:nvPr/>
        </p:nvSpPr>
        <p:spPr>
          <a:xfrm>
            <a:off x="9577091" y="4960930"/>
            <a:ext cx="56873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B66DC285-DC5C-4273-A678-663A2EAD9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4049">
            <a:off x="7269355" y="3888273"/>
            <a:ext cx="283970" cy="28397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53330B3-A3D3-4022-B6EB-8057BEFA5D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0145">
            <a:off x="5362849" y="3382185"/>
            <a:ext cx="283970" cy="28397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62C1362D-6F6B-4EC6-9E65-FCB9B29D5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1199">
            <a:off x="5492323" y="4382207"/>
            <a:ext cx="283970" cy="28397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A35A9A62-47FD-473A-BEF1-2DBFA8379245}"/>
              </a:ext>
            </a:extLst>
          </p:cNvPr>
          <p:cNvSpPr/>
          <p:nvPr/>
        </p:nvSpPr>
        <p:spPr>
          <a:xfrm>
            <a:off x="2039601" y="4165880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70E7BAD-4D5C-496D-A012-2695BBCD1B23}"/>
              </a:ext>
            </a:extLst>
          </p:cNvPr>
          <p:cNvSpPr/>
          <p:nvPr/>
        </p:nvSpPr>
        <p:spPr>
          <a:xfrm>
            <a:off x="2039601" y="4947926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3E22568-EF50-4412-B56B-D71F730E97D7}"/>
              </a:ext>
            </a:extLst>
          </p:cNvPr>
          <p:cNvSpPr/>
          <p:nvPr/>
        </p:nvSpPr>
        <p:spPr>
          <a:xfrm>
            <a:off x="2039601" y="5704290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54FAEE5-C4A9-4607-871D-DE43F688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7306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87588BE-E20A-422D-A50A-E66700F0AEE9}"/>
              </a:ext>
            </a:extLst>
          </p:cNvPr>
          <p:cNvSpPr/>
          <p:nvPr/>
        </p:nvSpPr>
        <p:spPr>
          <a:xfrm>
            <a:off x="6545955" y="3148674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625565C-FE81-4710-A813-64127166E594}"/>
              </a:ext>
            </a:extLst>
          </p:cNvPr>
          <p:cNvSpPr/>
          <p:nvPr/>
        </p:nvSpPr>
        <p:spPr>
          <a:xfrm>
            <a:off x="6539839" y="3480598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11D41F9-393C-4BB6-868E-C8CEEEC9F327}"/>
              </a:ext>
            </a:extLst>
          </p:cNvPr>
          <p:cNvSpPr/>
          <p:nvPr/>
        </p:nvSpPr>
        <p:spPr>
          <a:xfrm>
            <a:off x="1657931" y="4600575"/>
            <a:ext cx="1563637" cy="16005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EDA3EE7-A4EA-4167-9DE9-24DE5E7494D7}"/>
              </a:ext>
            </a:extLst>
          </p:cNvPr>
          <p:cNvSpPr/>
          <p:nvPr/>
        </p:nvSpPr>
        <p:spPr>
          <a:xfrm>
            <a:off x="7692037" y="4600575"/>
            <a:ext cx="1563637" cy="16005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Warum?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EC94FAC6-F6C4-447B-A9CA-663D573F6951}"/>
              </a:ext>
            </a:extLst>
          </p:cNvPr>
          <p:cNvSpPr/>
          <p:nvPr/>
        </p:nvSpPr>
        <p:spPr>
          <a:xfrm>
            <a:off x="951445" y="2285519"/>
            <a:ext cx="416287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de-DE" sz="20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Kontrolle der Pfade erlaubt Lockerung von Fairness-Algorithmus, was höhere Datenraten ermöglicht.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12BA82A6-EE95-473C-8008-D5A66AC89618}"/>
              </a:ext>
            </a:extLst>
          </p:cNvPr>
          <p:cNvSpPr/>
          <p:nvPr/>
        </p:nvSpPr>
        <p:spPr>
          <a:xfrm>
            <a:off x="7309850" y="855297"/>
            <a:ext cx="2704036" cy="1940788"/>
          </a:xfrm>
          <a:prstGeom prst="cloud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0" name="Gruppieren 9" descr="Symbol, das einen Menschen und ein Zahnrad darstellt ">
            <a:extLst>
              <a:ext uri="{FF2B5EF4-FFF2-40B4-BE49-F238E27FC236}">
                <a16:creationId xmlns:a16="http://schemas.microsoft.com/office/drawing/2014/main" id="{FF416EB7-B2C6-4BD4-BC16-A613A5F9270A}"/>
              </a:ext>
            </a:extLst>
          </p:cNvPr>
          <p:cNvGrpSpPr/>
          <p:nvPr/>
        </p:nvGrpSpPr>
        <p:grpSpPr>
          <a:xfrm>
            <a:off x="7088950" y="238883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12" name="Freihandform 3673">
              <a:extLst>
                <a:ext uri="{FF2B5EF4-FFF2-40B4-BE49-F238E27FC236}">
                  <a16:creationId xmlns:a16="http://schemas.microsoft.com/office/drawing/2014/main" id="{7FD31C16-DEA1-4A9D-A975-DC3901B0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3674">
              <a:extLst>
                <a:ext uri="{FF2B5EF4-FFF2-40B4-BE49-F238E27FC236}">
                  <a16:creationId xmlns:a16="http://schemas.microsoft.com/office/drawing/2014/main" id="{7BDE3125-DEB4-4761-B208-B90FB863E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F86B8BDE-F01C-4683-B71B-E638BD37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74" y="1430387"/>
            <a:ext cx="641692" cy="64169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04F66E-6515-4E40-AE2B-C16183BD4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50" y="1389329"/>
            <a:ext cx="685922" cy="685922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D153E-3AA9-4CEE-A550-47D5B665E99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8641" y="1368018"/>
            <a:ext cx="628382" cy="13288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7B7C46-000A-43D2-8958-BA9246BDD05A}"/>
              </a:ext>
            </a:extLst>
          </p:cNvPr>
          <p:cNvCxnSpPr>
            <a:cxnSpLocks/>
            <a:stCxn id="16" idx="1"/>
            <a:endCxn id="2" idx="8"/>
          </p:cNvCxnSpPr>
          <p:nvPr/>
        </p:nvCxnSpPr>
        <p:spPr>
          <a:xfrm flipH="1">
            <a:off x="10007687" y="1732290"/>
            <a:ext cx="591663" cy="5563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9F9D857-7032-463A-A7B0-AA52C2BCE0F2}"/>
              </a:ext>
            </a:extLst>
          </p:cNvPr>
          <p:cNvSpPr/>
          <p:nvPr/>
        </p:nvSpPr>
        <p:spPr>
          <a:xfrm>
            <a:off x="7375461" y="1608338"/>
            <a:ext cx="2636172" cy="345244"/>
          </a:xfrm>
          <a:custGeom>
            <a:avLst/>
            <a:gdLst>
              <a:gd name="connsiteX0" fmla="*/ 0 w 2381250"/>
              <a:gd name="connsiteY0" fmla="*/ 257262 h 345244"/>
              <a:gd name="connsiteX1" fmla="*/ 352425 w 2381250"/>
              <a:gd name="connsiteY1" fmla="*/ 228687 h 345244"/>
              <a:gd name="connsiteX2" fmla="*/ 647700 w 2381250"/>
              <a:gd name="connsiteY2" fmla="*/ 87 h 345244"/>
              <a:gd name="connsiteX3" fmla="*/ 914400 w 2381250"/>
              <a:gd name="connsiteY3" fmla="*/ 257262 h 345244"/>
              <a:gd name="connsiteX4" fmla="*/ 1543050 w 2381250"/>
              <a:gd name="connsiteY4" fmla="*/ 38187 h 345244"/>
              <a:gd name="connsiteX5" fmla="*/ 1666875 w 2381250"/>
              <a:gd name="connsiteY5" fmla="*/ 342987 h 345244"/>
              <a:gd name="connsiteX6" fmla="*/ 2381250 w 2381250"/>
              <a:gd name="connsiteY6" fmla="*/ 152487 h 34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1250" h="345244">
                <a:moveTo>
                  <a:pt x="0" y="257262"/>
                </a:moveTo>
                <a:cubicBezTo>
                  <a:pt x="122237" y="264406"/>
                  <a:pt x="244475" y="271550"/>
                  <a:pt x="352425" y="228687"/>
                </a:cubicBezTo>
                <a:cubicBezTo>
                  <a:pt x="460375" y="185824"/>
                  <a:pt x="554038" y="-4675"/>
                  <a:pt x="647700" y="87"/>
                </a:cubicBezTo>
                <a:cubicBezTo>
                  <a:pt x="741362" y="4849"/>
                  <a:pt x="765175" y="250912"/>
                  <a:pt x="914400" y="257262"/>
                </a:cubicBezTo>
                <a:cubicBezTo>
                  <a:pt x="1063625" y="263612"/>
                  <a:pt x="1417638" y="23900"/>
                  <a:pt x="1543050" y="38187"/>
                </a:cubicBezTo>
                <a:cubicBezTo>
                  <a:pt x="1668462" y="52474"/>
                  <a:pt x="1527175" y="323937"/>
                  <a:pt x="1666875" y="342987"/>
                </a:cubicBezTo>
                <a:cubicBezTo>
                  <a:pt x="1806575" y="362037"/>
                  <a:pt x="2093912" y="257262"/>
                  <a:pt x="2381250" y="152487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826948A-F8E4-4BE3-AD4A-64512424AC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6349716" y="1156029"/>
            <a:ext cx="448925" cy="42397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8B7154B-2086-4CD6-8B2A-05415EC0D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08" y="2098097"/>
            <a:ext cx="455641" cy="45564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4FC5FAA-F968-42E8-AC87-5F7A3F764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39" y="1625495"/>
            <a:ext cx="423977" cy="423977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4981383-222F-435D-AB3D-4AE37E09D351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5795666" y="1368018"/>
            <a:ext cx="554050" cy="3832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DE70874-BD77-49FE-9CF4-95C807BDCE37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5795666" y="1751233"/>
            <a:ext cx="586673" cy="8625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AA4D3C3-246E-45EB-8161-BFAB2900ECD3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5795666" y="1751233"/>
            <a:ext cx="565142" cy="57468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316CA7-307A-400B-A3E2-764BE440ED65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>
            <a:off x="6806316" y="1837484"/>
            <a:ext cx="569145" cy="2811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12A28C7-3979-406A-A964-45FE400883F8}"/>
              </a:ext>
            </a:extLst>
          </p:cNvPr>
          <p:cNvCxnSpPr>
            <a:cxnSpLocks/>
            <a:stCxn id="24" idx="3"/>
            <a:endCxn id="2" idx="0"/>
          </p:cNvCxnSpPr>
          <p:nvPr/>
        </p:nvCxnSpPr>
        <p:spPr>
          <a:xfrm flipV="1">
            <a:off x="6816449" y="2245120"/>
            <a:ext cx="657588" cy="8079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6DBE6B5-4AA9-4BF0-AC2F-6EC12157E9DD}"/>
              </a:ext>
            </a:extLst>
          </p:cNvPr>
          <p:cNvSpPr/>
          <p:nvPr/>
        </p:nvSpPr>
        <p:spPr>
          <a:xfrm>
            <a:off x="7474037" y="1766415"/>
            <a:ext cx="2533650" cy="710229"/>
          </a:xfrm>
          <a:custGeom>
            <a:avLst/>
            <a:gdLst>
              <a:gd name="connsiteX0" fmla="*/ 0 w 2533650"/>
              <a:gd name="connsiteY0" fmla="*/ 478705 h 710229"/>
              <a:gd name="connsiteX1" fmla="*/ 209550 w 2533650"/>
              <a:gd name="connsiteY1" fmla="*/ 440605 h 710229"/>
              <a:gd name="connsiteX2" fmla="*/ 495300 w 2533650"/>
              <a:gd name="connsiteY2" fmla="*/ 707305 h 710229"/>
              <a:gd name="connsiteX3" fmla="*/ 790575 w 2533650"/>
              <a:gd name="connsiteY3" fmla="*/ 240580 h 710229"/>
              <a:gd name="connsiteX4" fmla="*/ 1000125 w 2533650"/>
              <a:gd name="connsiteY4" fmla="*/ 154855 h 710229"/>
              <a:gd name="connsiteX5" fmla="*/ 1419225 w 2533650"/>
              <a:gd name="connsiteY5" fmla="*/ 2455 h 710229"/>
              <a:gd name="connsiteX6" fmla="*/ 1514475 w 2533650"/>
              <a:gd name="connsiteY6" fmla="*/ 288205 h 710229"/>
              <a:gd name="connsiteX7" fmla="*/ 1990725 w 2533650"/>
              <a:gd name="connsiteY7" fmla="*/ 488230 h 710229"/>
              <a:gd name="connsiteX8" fmla="*/ 2533650 w 2533650"/>
              <a:gd name="connsiteY8" fmla="*/ 21505 h 71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650" h="710229">
                <a:moveTo>
                  <a:pt x="0" y="478705"/>
                </a:moveTo>
                <a:cubicBezTo>
                  <a:pt x="63500" y="440605"/>
                  <a:pt x="127000" y="402505"/>
                  <a:pt x="209550" y="440605"/>
                </a:cubicBezTo>
                <a:cubicBezTo>
                  <a:pt x="292100" y="478705"/>
                  <a:pt x="398463" y="740643"/>
                  <a:pt x="495300" y="707305"/>
                </a:cubicBezTo>
                <a:cubicBezTo>
                  <a:pt x="592138" y="673968"/>
                  <a:pt x="706438" y="332655"/>
                  <a:pt x="790575" y="240580"/>
                </a:cubicBezTo>
                <a:cubicBezTo>
                  <a:pt x="874712" y="148505"/>
                  <a:pt x="895350" y="194542"/>
                  <a:pt x="1000125" y="154855"/>
                </a:cubicBezTo>
                <a:cubicBezTo>
                  <a:pt x="1104900" y="115168"/>
                  <a:pt x="1333500" y="-19770"/>
                  <a:pt x="1419225" y="2455"/>
                </a:cubicBezTo>
                <a:cubicBezTo>
                  <a:pt x="1504950" y="24680"/>
                  <a:pt x="1419225" y="207242"/>
                  <a:pt x="1514475" y="288205"/>
                </a:cubicBezTo>
                <a:cubicBezTo>
                  <a:pt x="1609725" y="369167"/>
                  <a:pt x="1820863" y="532680"/>
                  <a:pt x="1990725" y="488230"/>
                </a:cubicBezTo>
                <a:cubicBezTo>
                  <a:pt x="2160587" y="443780"/>
                  <a:pt x="2347118" y="232642"/>
                  <a:pt x="2533650" y="21505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686212F3-671C-4642-9882-4304A7444DF0}"/>
              </a:ext>
            </a:extLst>
          </p:cNvPr>
          <p:cNvSpPr/>
          <p:nvPr/>
        </p:nvSpPr>
        <p:spPr>
          <a:xfrm>
            <a:off x="7445462" y="1220130"/>
            <a:ext cx="2552700" cy="585047"/>
          </a:xfrm>
          <a:custGeom>
            <a:avLst/>
            <a:gdLst>
              <a:gd name="connsiteX0" fmla="*/ 0 w 2552700"/>
              <a:gd name="connsiteY0" fmla="*/ 291565 h 585047"/>
              <a:gd name="connsiteX1" fmla="*/ 247650 w 2552700"/>
              <a:gd name="connsiteY1" fmla="*/ 367765 h 585047"/>
              <a:gd name="connsiteX2" fmla="*/ 533400 w 2552700"/>
              <a:gd name="connsiteY2" fmla="*/ 15340 h 585047"/>
              <a:gd name="connsiteX3" fmla="*/ 914400 w 2552700"/>
              <a:gd name="connsiteY3" fmla="*/ 567790 h 585047"/>
              <a:gd name="connsiteX4" fmla="*/ 1352550 w 2552700"/>
              <a:gd name="connsiteY4" fmla="*/ 405865 h 585047"/>
              <a:gd name="connsiteX5" fmla="*/ 1590675 w 2552700"/>
              <a:gd name="connsiteY5" fmla="*/ 5815 h 585047"/>
              <a:gd name="connsiteX6" fmla="*/ 2124075 w 2552700"/>
              <a:gd name="connsiteY6" fmla="*/ 186790 h 585047"/>
              <a:gd name="connsiteX7" fmla="*/ 2114550 w 2552700"/>
              <a:gd name="connsiteY7" fmla="*/ 443965 h 585047"/>
              <a:gd name="connsiteX8" fmla="*/ 2552700 w 2552700"/>
              <a:gd name="connsiteY8" fmla="*/ 539215 h 5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2700" h="585047">
                <a:moveTo>
                  <a:pt x="0" y="291565"/>
                </a:moveTo>
                <a:cubicBezTo>
                  <a:pt x="79375" y="352684"/>
                  <a:pt x="158750" y="413803"/>
                  <a:pt x="247650" y="367765"/>
                </a:cubicBezTo>
                <a:cubicBezTo>
                  <a:pt x="336550" y="321728"/>
                  <a:pt x="422275" y="-17998"/>
                  <a:pt x="533400" y="15340"/>
                </a:cubicBezTo>
                <a:cubicBezTo>
                  <a:pt x="644525" y="48677"/>
                  <a:pt x="777875" y="502703"/>
                  <a:pt x="914400" y="567790"/>
                </a:cubicBezTo>
                <a:cubicBezTo>
                  <a:pt x="1050925" y="632878"/>
                  <a:pt x="1239838" y="499528"/>
                  <a:pt x="1352550" y="405865"/>
                </a:cubicBezTo>
                <a:cubicBezTo>
                  <a:pt x="1465263" y="312203"/>
                  <a:pt x="1462088" y="42327"/>
                  <a:pt x="1590675" y="5815"/>
                </a:cubicBezTo>
                <a:cubicBezTo>
                  <a:pt x="1719262" y="-30697"/>
                  <a:pt x="2036763" y="113765"/>
                  <a:pt x="2124075" y="186790"/>
                </a:cubicBezTo>
                <a:cubicBezTo>
                  <a:pt x="2211388" y="259815"/>
                  <a:pt x="2043113" y="385228"/>
                  <a:pt x="2114550" y="443965"/>
                </a:cubicBezTo>
                <a:cubicBezTo>
                  <a:pt x="2185987" y="502702"/>
                  <a:pt x="2369343" y="520958"/>
                  <a:pt x="2552700" y="539215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lussdiagramm: Datenträger mit direktem Zugriff 4">
            <a:extLst>
              <a:ext uri="{FF2B5EF4-FFF2-40B4-BE49-F238E27FC236}">
                <a16:creationId xmlns:a16="http://schemas.microsoft.com/office/drawing/2014/main" id="{BFA2F5F3-C8F9-4BD1-9F78-E10596A13581}"/>
              </a:ext>
            </a:extLst>
          </p:cNvPr>
          <p:cNvSpPr/>
          <p:nvPr/>
        </p:nvSpPr>
        <p:spPr>
          <a:xfrm>
            <a:off x="7644963" y="3087234"/>
            <a:ext cx="2097167" cy="655614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553918C-D260-4695-8D67-ADBE578C72BE}"/>
              </a:ext>
            </a:extLst>
          </p:cNvPr>
          <p:cNvCxnSpPr>
            <a:cxnSpLocks/>
          </p:cNvCxnSpPr>
          <p:nvPr/>
        </p:nvCxnSpPr>
        <p:spPr>
          <a:xfrm>
            <a:off x="6588720" y="3191128"/>
            <a:ext cx="1103317" cy="112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3126F72-0266-4219-86F4-B60FA5EDA823}"/>
              </a:ext>
            </a:extLst>
          </p:cNvPr>
          <p:cNvCxnSpPr>
            <a:cxnSpLocks/>
          </p:cNvCxnSpPr>
          <p:nvPr/>
        </p:nvCxnSpPr>
        <p:spPr>
          <a:xfrm>
            <a:off x="6798641" y="3248786"/>
            <a:ext cx="84632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DF0221-2A9A-4B11-B4EC-0B1E2589819D}"/>
              </a:ext>
            </a:extLst>
          </p:cNvPr>
          <p:cNvCxnSpPr>
            <a:cxnSpLocks/>
          </p:cNvCxnSpPr>
          <p:nvPr/>
        </p:nvCxnSpPr>
        <p:spPr>
          <a:xfrm>
            <a:off x="7001470" y="3307152"/>
            <a:ext cx="5746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2E1D6034-8265-4D3D-994C-6855E1293596}"/>
              </a:ext>
            </a:extLst>
          </p:cNvPr>
          <p:cNvCxnSpPr>
            <a:cxnSpLocks/>
          </p:cNvCxnSpPr>
          <p:nvPr/>
        </p:nvCxnSpPr>
        <p:spPr>
          <a:xfrm>
            <a:off x="6349716" y="3603012"/>
            <a:ext cx="1273117" cy="556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0434ECA-C998-4E15-A799-ECD9DADCC465}"/>
              </a:ext>
            </a:extLst>
          </p:cNvPr>
          <p:cNvCxnSpPr>
            <a:cxnSpLocks/>
          </p:cNvCxnSpPr>
          <p:nvPr/>
        </p:nvCxnSpPr>
        <p:spPr>
          <a:xfrm>
            <a:off x="9323223" y="3603012"/>
            <a:ext cx="1276127" cy="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CDDDAFC-5523-4572-9F32-86CDD2D941E4}"/>
              </a:ext>
            </a:extLst>
          </p:cNvPr>
          <p:cNvCxnSpPr>
            <a:cxnSpLocks/>
          </p:cNvCxnSpPr>
          <p:nvPr/>
        </p:nvCxnSpPr>
        <p:spPr>
          <a:xfrm>
            <a:off x="9235503" y="3204245"/>
            <a:ext cx="1063199" cy="1083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34C7D412-FC6C-41FA-9FEB-E34A31352127}"/>
              </a:ext>
            </a:extLst>
          </p:cNvPr>
          <p:cNvCxnSpPr/>
          <p:nvPr/>
        </p:nvCxnSpPr>
        <p:spPr>
          <a:xfrm>
            <a:off x="9240634" y="3261903"/>
            <a:ext cx="77744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7B475484-F4A6-4D3B-9322-C68480705F53}"/>
              </a:ext>
            </a:extLst>
          </p:cNvPr>
          <p:cNvCxnSpPr>
            <a:cxnSpLocks/>
          </p:cNvCxnSpPr>
          <p:nvPr/>
        </p:nvCxnSpPr>
        <p:spPr>
          <a:xfrm>
            <a:off x="9238675" y="3320269"/>
            <a:ext cx="5746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6D669FFA-5260-49E5-87B5-A215354F3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60" y="3463788"/>
            <a:ext cx="394027" cy="394027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E1E34CC-8E1F-4200-8CA5-7770F309E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99" y="3449633"/>
            <a:ext cx="405849" cy="405849"/>
          </a:xfrm>
          <a:prstGeom prst="rect">
            <a:avLst/>
          </a:prstGeom>
        </p:spPr>
      </p:pic>
      <p:sp>
        <p:nvSpPr>
          <p:cNvPr id="75" name="Freihandform 4346" descr="Symbol, das ein Kastengrafikdiagramm darstellt ">
            <a:extLst>
              <a:ext uri="{FF2B5EF4-FFF2-40B4-BE49-F238E27FC236}">
                <a16:creationId xmlns:a16="http://schemas.microsoft.com/office/drawing/2014/main" id="{E72EA233-B05E-4E71-B975-7B1D9C12284C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442769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6" name="Wolke 75">
            <a:extLst>
              <a:ext uri="{FF2B5EF4-FFF2-40B4-BE49-F238E27FC236}">
                <a16:creationId xmlns:a16="http://schemas.microsoft.com/office/drawing/2014/main" id="{A832AF25-3A55-46F7-A26B-27D5E8626590}"/>
              </a:ext>
            </a:extLst>
          </p:cNvPr>
          <p:cNvSpPr/>
          <p:nvPr/>
        </p:nvSpPr>
        <p:spPr>
          <a:xfrm>
            <a:off x="3681812" y="4259421"/>
            <a:ext cx="3693647" cy="2190969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77" name="Grafik 7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C4E7E31-3DDC-4D27-BCF7-93BB21FF2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62" y="4873700"/>
            <a:ext cx="209890" cy="209890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448B165-40EA-4AF4-9210-BDC383F58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93" y="5007181"/>
            <a:ext cx="685922" cy="685922"/>
          </a:xfrm>
          <a:prstGeom prst="rect">
            <a:avLst/>
          </a:prstGeom>
        </p:spPr>
      </p:pic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DBD349C-32FC-45D4-8F55-3C832BC8603D}"/>
              </a:ext>
            </a:extLst>
          </p:cNvPr>
          <p:cNvCxnSpPr>
            <a:cxnSpLocks/>
          </p:cNvCxnSpPr>
          <p:nvPr/>
        </p:nvCxnSpPr>
        <p:spPr>
          <a:xfrm flipH="1">
            <a:off x="9061064" y="5350142"/>
            <a:ext cx="52431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Grafik 79">
            <a:extLst>
              <a:ext uri="{FF2B5EF4-FFF2-40B4-BE49-F238E27FC236}">
                <a16:creationId xmlns:a16="http://schemas.microsoft.com/office/drawing/2014/main" id="{5372090C-D01F-4645-8BFC-6BBF09853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7" y="4911978"/>
            <a:ext cx="577307" cy="577307"/>
          </a:xfrm>
          <a:prstGeom prst="rect">
            <a:avLst/>
          </a:prstGeom>
        </p:spPr>
      </p:pic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19E0D538-142C-48E4-B006-7ADE66154296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 flipV="1">
            <a:off x="1115434" y="4848408"/>
            <a:ext cx="660612" cy="35222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FAF253F6-8410-4A98-B8AD-6C8D40E16122}"/>
              </a:ext>
            </a:extLst>
          </p:cNvPr>
          <p:cNvCxnSpPr>
            <a:cxnSpLocks/>
            <a:stCxn id="80" idx="3"/>
            <a:endCxn id="120" idx="1"/>
          </p:cNvCxnSpPr>
          <p:nvPr/>
        </p:nvCxnSpPr>
        <p:spPr>
          <a:xfrm>
            <a:off x="1115434" y="5200632"/>
            <a:ext cx="660612" cy="14951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A673C36-EDB6-4964-8D66-6DCBCFD88AA1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>
            <a:off x="1115434" y="5200632"/>
            <a:ext cx="660612" cy="63598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011DBE42-95D1-41B3-92A0-8FD37CD71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4699935"/>
            <a:ext cx="314419" cy="296946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C0D53BE3-3648-4DFA-80B8-57C77C80C5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2447896" y="5040412"/>
            <a:ext cx="579063" cy="619461"/>
          </a:xfrm>
          <a:prstGeom prst="rect">
            <a:avLst/>
          </a:prstGeom>
        </p:spPr>
      </p:pic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6B3BD95-34BD-4D92-A991-45B735F15F3E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026959" y="4773454"/>
            <a:ext cx="1006748" cy="57668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D873D94F-66CC-4B53-BD86-33923CB21299}"/>
              </a:ext>
            </a:extLst>
          </p:cNvPr>
          <p:cNvCxnSpPr>
            <a:cxnSpLocks/>
            <a:stCxn id="87" idx="3"/>
            <a:endCxn id="76" idx="2"/>
          </p:cNvCxnSpPr>
          <p:nvPr/>
        </p:nvCxnSpPr>
        <p:spPr>
          <a:xfrm>
            <a:off x="3026959" y="5350143"/>
            <a:ext cx="666310" cy="476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F14E85A-AF9A-4640-98DF-5F8619B26087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026959" y="5350143"/>
            <a:ext cx="737106" cy="4730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EFD57AA8-3B3E-4839-BF11-9E99FF0788B9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2090465" y="4848408"/>
            <a:ext cx="357431" cy="50173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8A13C31-C762-4B27-9B30-843198A49E5D}"/>
              </a:ext>
            </a:extLst>
          </p:cNvPr>
          <p:cNvCxnSpPr>
            <a:cxnSpLocks/>
            <a:stCxn id="120" idx="3"/>
            <a:endCxn id="87" idx="1"/>
          </p:cNvCxnSpPr>
          <p:nvPr/>
        </p:nvCxnSpPr>
        <p:spPr>
          <a:xfrm>
            <a:off x="2090465" y="5350143"/>
            <a:ext cx="3574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DF60C509-A35B-4F0D-B528-1E3AA592251F}"/>
              </a:ext>
            </a:extLst>
          </p:cNvPr>
          <p:cNvCxnSpPr>
            <a:cxnSpLocks/>
            <a:stCxn id="121" idx="3"/>
            <a:endCxn id="87" idx="1"/>
          </p:cNvCxnSpPr>
          <p:nvPr/>
        </p:nvCxnSpPr>
        <p:spPr>
          <a:xfrm flipV="1">
            <a:off x="2090465" y="5350143"/>
            <a:ext cx="357431" cy="48647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556FF3D-E535-475D-97DB-EAC94B8B10DD}"/>
              </a:ext>
            </a:extLst>
          </p:cNvPr>
          <p:cNvCxnSpPr>
            <a:cxnSpLocks/>
          </p:cNvCxnSpPr>
          <p:nvPr/>
        </p:nvCxnSpPr>
        <p:spPr>
          <a:xfrm>
            <a:off x="7267591" y="4807436"/>
            <a:ext cx="1235286" cy="56458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33D59CE-D6F5-4755-925A-FCB08FE9721D}"/>
              </a:ext>
            </a:extLst>
          </p:cNvPr>
          <p:cNvCxnSpPr>
            <a:cxnSpLocks/>
          </p:cNvCxnSpPr>
          <p:nvPr/>
        </p:nvCxnSpPr>
        <p:spPr>
          <a:xfrm>
            <a:off x="7375460" y="5350142"/>
            <a:ext cx="1110706" cy="1917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4882A0BE-FA0A-45F0-B683-6F1074719915}"/>
              </a:ext>
            </a:extLst>
          </p:cNvPr>
          <p:cNvCxnSpPr>
            <a:cxnSpLocks/>
          </p:cNvCxnSpPr>
          <p:nvPr/>
        </p:nvCxnSpPr>
        <p:spPr>
          <a:xfrm flipV="1">
            <a:off x="6843863" y="5374858"/>
            <a:ext cx="1660044" cy="55636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Grafik 100" descr="Ein Bild, das Uhr enthält.&#10;&#10;Automatisch generierte Beschreibung">
            <a:extLst>
              <a:ext uri="{FF2B5EF4-FFF2-40B4-BE49-F238E27FC236}">
                <a16:creationId xmlns:a16="http://schemas.microsoft.com/office/drawing/2014/main" id="{ADDDB2BD-2BE2-44AE-803F-6C3478B1F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60" y="5216619"/>
            <a:ext cx="286216" cy="286216"/>
          </a:xfrm>
          <a:prstGeom prst="rect">
            <a:avLst/>
          </a:prstGeom>
        </p:spPr>
      </p:pic>
      <p:pic>
        <p:nvPicPr>
          <p:cNvPr id="102" name="Grafik 101" descr="Ein Bild, das Uhr enthält.&#10;&#10;Automatisch generierte Beschreibung">
            <a:extLst>
              <a:ext uri="{FF2B5EF4-FFF2-40B4-BE49-F238E27FC236}">
                <a16:creationId xmlns:a16="http://schemas.microsoft.com/office/drawing/2014/main" id="{D9A4E0F5-86CF-41CC-86A0-BCF8977EC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67" y="4427696"/>
            <a:ext cx="286216" cy="286216"/>
          </a:xfrm>
          <a:prstGeom prst="rect">
            <a:avLst/>
          </a:prstGeom>
        </p:spPr>
      </p:pic>
      <p:pic>
        <p:nvPicPr>
          <p:cNvPr id="103" name="Grafik 102" descr="Ein Bild, das Uhr enthält.&#10;&#10;Automatisch generierte Beschreibung">
            <a:extLst>
              <a:ext uri="{FF2B5EF4-FFF2-40B4-BE49-F238E27FC236}">
                <a16:creationId xmlns:a16="http://schemas.microsoft.com/office/drawing/2014/main" id="{598F2722-D683-4DE1-8DA7-7B218F73C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75" y="5498616"/>
            <a:ext cx="286216" cy="286216"/>
          </a:xfrm>
          <a:prstGeom prst="rect">
            <a:avLst/>
          </a:prstGeom>
        </p:spPr>
      </p:pic>
      <p:sp>
        <p:nvSpPr>
          <p:cNvPr id="104" name="Rechteck 103">
            <a:extLst>
              <a:ext uri="{FF2B5EF4-FFF2-40B4-BE49-F238E27FC236}">
                <a16:creationId xmlns:a16="http://schemas.microsoft.com/office/drawing/2014/main" id="{70E1B01F-1881-4019-9CAA-AD049949A138}"/>
              </a:ext>
            </a:extLst>
          </p:cNvPr>
          <p:cNvSpPr/>
          <p:nvPr/>
        </p:nvSpPr>
        <p:spPr>
          <a:xfrm>
            <a:off x="2550709" y="5823158"/>
            <a:ext cx="56873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CF89FA91-4C09-4E9C-AC4C-A6475BF82AC8}"/>
              </a:ext>
            </a:extLst>
          </p:cNvPr>
          <p:cNvSpPr/>
          <p:nvPr/>
        </p:nvSpPr>
        <p:spPr>
          <a:xfrm>
            <a:off x="5178217" y="5999976"/>
            <a:ext cx="853252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120" name="Grafik 119">
            <a:extLst>
              <a:ext uri="{FF2B5EF4-FFF2-40B4-BE49-F238E27FC236}">
                <a16:creationId xmlns:a16="http://schemas.microsoft.com/office/drawing/2014/main" id="{6F94D720-5A80-4DB4-B4E6-E71249C229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5201670"/>
            <a:ext cx="314419" cy="296946"/>
          </a:xfrm>
          <a:prstGeom prst="rect">
            <a:avLst/>
          </a:prstGeom>
        </p:spPr>
      </p:pic>
      <p:sp>
        <p:nvSpPr>
          <p:cNvPr id="31" name="Trapezoid 30">
            <a:extLst>
              <a:ext uri="{FF2B5EF4-FFF2-40B4-BE49-F238E27FC236}">
                <a16:creationId xmlns:a16="http://schemas.microsoft.com/office/drawing/2014/main" id="{CF3D7865-DD4A-4270-84B6-153AE166BE1F}"/>
              </a:ext>
            </a:extLst>
          </p:cNvPr>
          <p:cNvSpPr/>
          <p:nvPr/>
        </p:nvSpPr>
        <p:spPr>
          <a:xfrm>
            <a:off x="7761341" y="1945626"/>
            <a:ext cx="1759569" cy="1077549"/>
          </a:xfrm>
          <a:prstGeom prst="trapezoid">
            <a:avLst>
              <a:gd name="adj" fmla="val 648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21" name="Grafik 120">
            <a:extLst>
              <a:ext uri="{FF2B5EF4-FFF2-40B4-BE49-F238E27FC236}">
                <a16:creationId xmlns:a16="http://schemas.microsoft.com/office/drawing/2014/main" id="{05600777-B3C4-484D-A149-E6D30110C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5688146"/>
            <a:ext cx="314419" cy="296946"/>
          </a:xfrm>
          <a:prstGeom prst="rect">
            <a:avLst/>
          </a:prstGeom>
        </p:spPr>
      </p:pic>
      <p:pic>
        <p:nvPicPr>
          <p:cNvPr id="164" name="Grafik 163">
            <a:extLst>
              <a:ext uri="{FF2B5EF4-FFF2-40B4-BE49-F238E27FC236}">
                <a16:creationId xmlns:a16="http://schemas.microsoft.com/office/drawing/2014/main" id="{B61065AC-9412-46BF-BFE6-B26F521AF7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8482002" y="5040412"/>
            <a:ext cx="579063" cy="619461"/>
          </a:xfrm>
          <a:prstGeom prst="rect">
            <a:avLst/>
          </a:prstGeom>
        </p:spPr>
      </p:pic>
      <p:sp>
        <p:nvSpPr>
          <p:cNvPr id="165" name="Rechteck 164">
            <a:extLst>
              <a:ext uri="{FF2B5EF4-FFF2-40B4-BE49-F238E27FC236}">
                <a16:creationId xmlns:a16="http://schemas.microsoft.com/office/drawing/2014/main" id="{645C18DB-0C93-427A-9967-EFE3A8A98080}"/>
              </a:ext>
            </a:extLst>
          </p:cNvPr>
          <p:cNvSpPr/>
          <p:nvPr/>
        </p:nvSpPr>
        <p:spPr>
          <a:xfrm>
            <a:off x="8584815" y="5823158"/>
            <a:ext cx="56873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E4769EEF-427B-4366-BA4A-2794D076D961}"/>
              </a:ext>
            </a:extLst>
          </p:cNvPr>
          <p:cNvSpPr/>
          <p:nvPr/>
        </p:nvSpPr>
        <p:spPr>
          <a:xfrm>
            <a:off x="4015073" y="4580679"/>
            <a:ext cx="3260798" cy="378634"/>
          </a:xfrm>
          <a:custGeom>
            <a:avLst/>
            <a:gdLst>
              <a:gd name="connsiteX0" fmla="*/ 0 w 3293806"/>
              <a:gd name="connsiteY0" fmla="*/ 197798 h 378634"/>
              <a:gd name="connsiteX1" fmla="*/ 550606 w 3293806"/>
              <a:gd name="connsiteY1" fmla="*/ 30650 h 378634"/>
              <a:gd name="connsiteX2" fmla="*/ 845574 w 3293806"/>
              <a:gd name="connsiteY2" fmla="*/ 325618 h 378634"/>
              <a:gd name="connsiteX3" fmla="*/ 1081548 w 3293806"/>
              <a:gd name="connsiteY3" fmla="*/ 374779 h 378634"/>
              <a:gd name="connsiteX4" fmla="*/ 1799303 w 3293806"/>
              <a:gd name="connsiteY4" fmla="*/ 335450 h 378634"/>
              <a:gd name="connsiteX5" fmla="*/ 2261419 w 3293806"/>
              <a:gd name="connsiteY5" fmla="*/ 20818 h 378634"/>
              <a:gd name="connsiteX6" fmla="*/ 2802193 w 3293806"/>
              <a:gd name="connsiteY6" fmla="*/ 50315 h 378634"/>
              <a:gd name="connsiteX7" fmla="*/ 3293806 w 3293806"/>
              <a:gd name="connsiteY7" fmla="*/ 217463 h 3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806" h="378634">
                <a:moveTo>
                  <a:pt x="0" y="197798"/>
                </a:moveTo>
                <a:cubicBezTo>
                  <a:pt x="204838" y="103572"/>
                  <a:pt x="409677" y="9347"/>
                  <a:pt x="550606" y="30650"/>
                </a:cubicBezTo>
                <a:cubicBezTo>
                  <a:pt x="691535" y="51953"/>
                  <a:pt x="757084" y="268263"/>
                  <a:pt x="845574" y="325618"/>
                </a:cubicBezTo>
                <a:cubicBezTo>
                  <a:pt x="934064" y="382973"/>
                  <a:pt x="922593" y="373140"/>
                  <a:pt x="1081548" y="374779"/>
                </a:cubicBezTo>
                <a:cubicBezTo>
                  <a:pt x="1240503" y="376418"/>
                  <a:pt x="1602658" y="394444"/>
                  <a:pt x="1799303" y="335450"/>
                </a:cubicBezTo>
                <a:cubicBezTo>
                  <a:pt x="1995948" y="276456"/>
                  <a:pt x="2094271" y="68340"/>
                  <a:pt x="2261419" y="20818"/>
                </a:cubicBezTo>
                <a:cubicBezTo>
                  <a:pt x="2428567" y="-26705"/>
                  <a:pt x="2630129" y="17541"/>
                  <a:pt x="2802193" y="50315"/>
                </a:cubicBezTo>
                <a:cubicBezTo>
                  <a:pt x="2974258" y="83089"/>
                  <a:pt x="3134032" y="150276"/>
                  <a:pt x="3293806" y="217463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DB1045CD-A85D-4095-AA3C-D08013767799}"/>
              </a:ext>
            </a:extLst>
          </p:cNvPr>
          <p:cNvSpPr/>
          <p:nvPr/>
        </p:nvSpPr>
        <p:spPr>
          <a:xfrm>
            <a:off x="3687097" y="4807372"/>
            <a:ext cx="3677264" cy="541376"/>
          </a:xfrm>
          <a:custGeom>
            <a:avLst/>
            <a:gdLst>
              <a:gd name="connsiteX0" fmla="*/ 0 w 3677264"/>
              <a:gd name="connsiteY0" fmla="*/ 541376 h 541376"/>
              <a:gd name="connsiteX1" fmla="*/ 462116 w 3677264"/>
              <a:gd name="connsiteY1" fmla="*/ 344731 h 541376"/>
              <a:gd name="connsiteX2" fmla="*/ 688258 w 3677264"/>
              <a:gd name="connsiteY2" fmla="*/ 443054 h 541376"/>
              <a:gd name="connsiteX3" fmla="*/ 766916 w 3677264"/>
              <a:gd name="connsiteY3" fmla="*/ 246409 h 541376"/>
              <a:gd name="connsiteX4" fmla="*/ 1209368 w 3677264"/>
              <a:gd name="connsiteY4" fmla="*/ 197247 h 541376"/>
              <a:gd name="connsiteX5" fmla="*/ 2182761 w 3677264"/>
              <a:gd name="connsiteY5" fmla="*/ 177583 h 541376"/>
              <a:gd name="connsiteX6" fmla="*/ 2664542 w 3677264"/>
              <a:gd name="connsiteY6" fmla="*/ 602 h 541376"/>
              <a:gd name="connsiteX7" fmla="*/ 2831690 w 3677264"/>
              <a:gd name="connsiteY7" fmla="*/ 246409 h 541376"/>
              <a:gd name="connsiteX8" fmla="*/ 3185651 w 3677264"/>
              <a:gd name="connsiteY8" fmla="*/ 226744 h 541376"/>
              <a:gd name="connsiteX9" fmla="*/ 3136490 w 3677264"/>
              <a:gd name="connsiteY9" fmla="*/ 403725 h 541376"/>
              <a:gd name="connsiteX10" fmla="*/ 3677264 w 3677264"/>
              <a:gd name="connsiteY10" fmla="*/ 541376 h 54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77264" h="541376">
                <a:moveTo>
                  <a:pt x="0" y="541376"/>
                </a:moveTo>
                <a:cubicBezTo>
                  <a:pt x="173703" y="451247"/>
                  <a:pt x="347406" y="361118"/>
                  <a:pt x="462116" y="344731"/>
                </a:cubicBezTo>
                <a:cubicBezTo>
                  <a:pt x="576826" y="328344"/>
                  <a:pt x="637458" y="459441"/>
                  <a:pt x="688258" y="443054"/>
                </a:cubicBezTo>
                <a:cubicBezTo>
                  <a:pt x="739058" y="426667"/>
                  <a:pt x="680064" y="287377"/>
                  <a:pt x="766916" y="246409"/>
                </a:cubicBezTo>
                <a:cubicBezTo>
                  <a:pt x="853768" y="205441"/>
                  <a:pt x="973394" y="208718"/>
                  <a:pt x="1209368" y="197247"/>
                </a:cubicBezTo>
                <a:cubicBezTo>
                  <a:pt x="1445342" y="185776"/>
                  <a:pt x="1940232" y="210357"/>
                  <a:pt x="2182761" y="177583"/>
                </a:cubicBezTo>
                <a:cubicBezTo>
                  <a:pt x="2425290" y="144809"/>
                  <a:pt x="2556387" y="-10869"/>
                  <a:pt x="2664542" y="602"/>
                </a:cubicBezTo>
                <a:cubicBezTo>
                  <a:pt x="2772697" y="12073"/>
                  <a:pt x="2744838" y="208719"/>
                  <a:pt x="2831690" y="246409"/>
                </a:cubicBezTo>
                <a:cubicBezTo>
                  <a:pt x="2918542" y="284099"/>
                  <a:pt x="3134851" y="200525"/>
                  <a:pt x="3185651" y="226744"/>
                </a:cubicBezTo>
                <a:cubicBezTo>
                  <a:pt x="3236451" y="252963"/>
                  <a:pt x="3054555" y="351286"/>
                  <a:pt x="3136490" y="403725"/>
                </a:cubicBezTo>
                <a:cubicBezTo>
                  <a:pt x="3218425" y="456164"/>
                  <a:pt x="3447844" y="498770"/>
                  <a:pt x="3677264" y="541376"/>
                </a:cubicBezTo>
              </a:path>
            </a:pathLst>
          </a:custGeom>
          <a:noFill/>
          <a:ln w="222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A4FCF40B-C8B4-4EC6-9E6E-AB486D573CE0}"/>
              </a:ext>
            </a:extLst>
          </p:cNvPr>
          <p:cNvSpPr/>
          <p:nvPr/>
        </p:nvSpPr>
        <p:spPr>
          <a:xfrm>
            <a:off x="3696929" y="5269197"/>
            <a:ext cx="3687097" cy="413854"/>
          </a:xfrm>
          <a:custGeom>
            <a:avLst/>
            <a:gdLst>
              <a:gd name="connsiteX0" fmla="*/ 0 w 3687097"/>
              <a:gd name="connsiteY0" fmla="*/ 79551 h 413854"/>
              <a:gd name="connsiteX1" fmla="*/ 737419 w 3687097"/>
              <a:gd name="connsiteY1" fmla="*/ 413848 h 413854"/>
              <a:gd name="connsiteX2" fmla="*/ 1396181 w 3687097"/>
              <a:gd name="connsiteY2" fmla="*/ 89384 h 413854"/>
              <a:gd name="connsiteX3" fmla="*/ 2094271 w 3687097"/>
              <a:gd name="connsiteY3" fmla="*/ 364687 h 413854"/>
              <a:gd name="connsiteX4" fmla="*/ 2703871 w 3687097"/>
              <a:gd name="connsiteY4" fmla="*/ 893 h 413854"/>
              <a:gd name="connsiteX5" fmla="*/ 3293806 w 3687097"/>
              <a:gd name="connsiteY5" fmla="*/ 256532 h 413854"/>
              <a:gd name="connsiteX6" fmla="*/ 3687097 w 3687097"/>
              <a:gd name="connsiteY6" fmla="*/ 79551 h 41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7097" h="413854">
                <a:moveTo>
                  <a:pt x="0" y="79551"/>
                </a:moveTo>
                <a:cubicBezTo>
                  <a:pt x="252361" y="245880"/>
                  <a:pt x="504722" y="412209"/>
                  <a:pt x="737419" y="413848"/>
                </a:cubicBezTo>
                <a:cubicBezTo>
                  <a:pt x="970116" y="415487"/>
                  <a:pt x="1170039" y="97578"/>
                  <a:pt x="1396181" y="89384"/>
                </a:cubicBezTo>
                <a:cubicBezTo>
                  <a:pt x="1622323" y="81191"/>
                  <a:pt x="1876323" y="379435"/>
                  <a:pt x="2094271" y="364687"/>
                </a:cubicBezTo>
                <a:cubicBezTo>
                  <a:pt x="2312219" y="349939"/>
                  <a:pt x="2503948" y="18919"/>
                  <a:pt x="2703871" y="893"/>
                </a:cubicBezTo>
                <a:cubicBezTo>
                  <a:pt x="2903794" y="-17133"/>
                  <a:pt x="3129935" y="243422"/>
                  <a:pt x="3293806" y="256532"/>
                </a:cubicBezTo>
                <a:cubicBezTo>
                  <a:pt x="3457677" y="269642"/>
                  <a:pt x="3572387" y="174596"/>
                  <a:pt x="3687097" y="79551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0D8E1A28-2275-4F8E-8BBE-9DB343594A72}"/>
              </a:ext>
            </a:extLst>
          </p:cNvPr>
          <p:cNvSpPr/>
          <p:nvPr/>
        </p:nvSpPr>
        <p:spPr>
          <a:xfrm>
            <a:off x="3765755" y="5751740"/>
            <a:ext cx="3087329" cy="167279"/>
          </a:xfrm>
          <a:custGeom>
            <a:avLst/>
            <a:gdLst>
              <a:gd name="connsiteX0" fmla="*/ 0 w 3087329"/>
              <a:gd name="connsiteY0" fmla="*/ 68957 h 167279"/>
              <a:gd name="connsiteX1" fmla="*/ 442451 w 3087329"/>
              <a:gd name="connsiteY1" fmla="*/ 147615 h 167279"/>
              <a:gd name="connsiteX2" fmla="*/ 1248697 w 3087329"/>
              <a:gd name="connsiteY2" fmla="*/ 49292 h 167279"/>
              <a:gd name="connsiteX3" fmla="*/ 1976284 w 3087329"/>
              <a:gd name="connsiteY3" fmla="*/ 137783 h 167279"/>
              <a:gd name="connsiteX4" fmla="*/ 2526890 w 3087329"/>
              <a:gd name="connsiteY4" fmla="*/ 131 h 167279"/>
              <a:gd name="connsiteX5" fmla="*/ 3087329 w 3087329"/>
              <a:gd name="connsiteY5" fmla="*/ 167279 h 16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7329" h="167279">
                <a:moveTo>
                  <a:pt x="0" y="68957"/>
                </a:moveTo>
                <a:cubicBezTo>
                  <a:pt x="117167" y="109925"/>
                  <a:pt x="234335" y="150893"/>
                  <a:pt x="442451" y="147615"/>
                </a:cubicBezTo>
                <a:cubicBezTo>
                  <a:pt x="650567" y="144338"/>
                  <a:pt x="993058" y="50931"/>
                  <a:pt x="1248697" y="49292"/>
                </a:cubicBezTo>
                <a:cubicBezTo>
                  <a:pt x="1504336" y="47653"/>
                  <a:pt x="1763252" y="145976"/>
                  <a:pt x="1976284" y="137783"/>
                </a:cubicBezTo>
                <a:cubicBezTo>
                  <a:pt x="2189316" y="129590"/>
                  <a:pt x="2341716" y="-4785"/>
                  <a:pt x="2526890" y="131"/>
                </a:cubicBezTo>
                <a:cubicBezTo>
                  <a:pt x="2712064" y="5047"/>
                  <a:pt x="2899696" y="86163"/>
                  <a:pt x="3087329" y="167279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4C90AB9-7689-4BF1-BCB7-9F46B458E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942" y="2048070"/>
            <a:ext cx="737801" cy="737801"/>
          </a:xfrm>
          <a:prstGeom prst="rect">
            <a:avLst/>
          </a:prstGeom>
        </p:spPr>
      </p:pic>
      <p:sp>
        <p:nvSpPr>
          <p:cNvPr id="58" name="Rechteck 57">
            <a:extLst>
              <a:ext uri="{FF2B5EF4-FFF2-40B4-BE49-F238E27FC236}">
                <a16:creationId xmlns:a16="http://schemas.microsoft.com/office/drawing/2014/main" id="{F8B75C77-E33F-4159-BC21-E53367ED873B}"/>
              </a:ext>
            </a:extLst>
          </p:cNvPr>
          <p:cNvSpPr/>
          <p:nvPr/>
        </p:nvSpPr>
        <p:spPr>
          <a:xfrm>
            <a:off x="7989541" y="2743785"/>
            <a:ext cx="1539175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Congestion Control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CA4B1A0-6021-4DE5-833D-7849A6D7C9B4}"/>
              </a:ext>
            </a:extLst>
          </p:cNvPr>
          <p:cNvCxnSpPr>
            <a:cxnSpLocks/>
          </p:cNvCxnSpPr>
          <p:nvPr/>
        </p:nvCxnSpPr>
        <p:spPr>
          <a:xfrm flipH="1">
            <a:off x="7746539" y="1963103"/>
            <a:ext cx="686754" cy="1138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76585F6-20AA-4EE0-9653-7897B6C52C04}"/>
              </a:ext>
            </a:extLst>
          </p:cNvPr>
          <p:cNvCxnSpPr>
            <a:cxnSpLocks/>
          </p:cNvCxnSpPr>
          <p:nvPr/>
        </p:nvCxnSpPr>
        <p:spPr>
          <a:xfrm>
            <a:off x="8798391" y="1927067"/>
            <a:ext cx="751094" cy="113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2992680-9E26-42A7-9733-B9BB5459C9B4}"/>
              </a:ext>
            </a:extLst>
          </p:cNvPr>
          <p:cNvSpPr/>
          <p:nvPr/>
        </p:nvSpPr>
        <p:spPr>
          <a:xfrm>
            <a:off x="9360941" y="3148674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F5F818E-F169-4582-B08B-F24E2910015F}"/>
              </a:ext>
            </a:extLst>
          </p:cNvPr>
          <p:cNvSpPr/>
          <p:nvPr/>
        </p:nvSpPr>
        <p:spPr>
          <a:xfrm>
            <a:off x="9354825" y="3480598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CDB22A6B-B0FE-4A40-934C-9D18ED5A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122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66073" y="1643941"/>
            <a:ext cx="1025985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Evaluating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MPTCP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</a:p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Internet Architecture   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96F3000A-5AF0-4F10-8504-7D6FB238FE0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CH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Abschluss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6FC0A05-BB05-43A0-BFCD-872C5B371C26}"/>
              </a:ext>
            </a:extLst>
          </p:cNvPr>
          <p:cNvSpPr txBox="1">
            <a:spLocks/>
          </p:cNvSpPr>
          <p:nvPr/>
        </p:nvSpPr>
        <p:spPr>
          <a:xfrm>
            <a:off x="966073" y="3565115"/>
            <a:ext cx="10259853" cy="19943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Kombination eines </a:t>
            </a:r>
            <a:r>
              <a:rPr lang="de-CH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bestehenden Transportprotokolls</a:t>
            </a:r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 einer neuartigen </a:t>
            </a:r>
            <a:r>
              <a:rPr lang="de-CH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Internet-Architektur</a:t>
            </a:r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zwecks Optimierung der Übertragungsgeschwindigkeit.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388E2FE-B206-4612-981F-18D1C4FE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476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521</Words>
  <Application>Microsoft Office PowerPoint</Application>
  <PresentationFormat>Breitbild</PresentationFormat>
  <Paragraphs>113</Paragraphs>
  <Slides>11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Office-Design</vt:lpstr>
      <vt:lpstr>Implementing and Evaluating MPTCP on the  SCION Future Internet Architecture    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Thank you.</vt:lpstr>
      <vt:lpstr>Shila    as a girls’ name means ”blind”. Shila is a varian form of Sheila  (Irish, Gaelic): version of Sile.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2020-07-10T07:37:09Z</dcterms:created>
  <dcterms:modified xsi:type="dcterms:W3CDTF">2020-08-26T09:00:36Z</dcterms:modified>
</cp:coreProperties>
</file>