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5"/>
  </p:notesMasterIdLst>
  <p:handoutMasterIdLst>
    <p:handoutMasterId r:id="rId76"/>
  </p:handoutMasterIdLst>
  <p:sldIdLst>
    <p:sldId id="257" r:id="rId5"/>
    <p:sldId id="389" r:id="rId6"/>
    <p:sldId id="317" r:id="rId7"/>
    <p:sldId id="277" r:id="rId8"/>
    <p:sldId id="394" r:id="rId9"/>
    <p:sldId id="397" r:id="rId10"/>
    <p:sldId id="398" r:id="rId11"/>
    <p:sldId id="399" r:id="rId12"/>
    <p:sldId id="395" r:id="rId13"/>
    <p:sldId id="401" r:id="rId14"/>
    <p:sldId id="402" r:id="rId15"/>
    <p:sldId id="504" r:id="rId16"/>
    <p:sldId id="405" r:id="rId17"/>
    <p:sldId id="453" r:id="rId18"/>
    <p:sldId id="409" r:id="rId19"/>
    <p:sldId id="457" r:id="rId20"/>
    <p:sldId id="410" r:id="rId21"/>
    <p:sldId id="459" r:id="rId22"/>
    <p:sldId id="464" r:id="rId23"/>
    <p:sldId id="455" r:id="rId24"/>
    <p:sldId id="465" r:id="rId25"/>
    <p:sldId id="466" r:id="rId26"/>
    <p:sldId id="456" r:id="rId27"/>
    <p:sldId id="411" r:id="rId28"/>
    <p:sldId id="496" r:id="rId29"/>
    <p:sldId id="460" r:id="rId30"/>
    <p:sldId id="500" r:id="rId31"/>
    <p:sldId id="458" r:id="rId32"/>
    <p:sldId id="451" r:id="rId33"/>
    <p:sldId id="454" r:id="rId34"/>
    <p:sldId id="509" r:id="rId35"/>
    <p:sldId id="461" r:id="rId36"/>
    <p:sldId id="491" r:id="rId37"/>
    <p:sldId id="462" r:id="rId38"/>
    <p:sldId id="493" r:id="rId39"/>
    <p:sldId id="494" r:id="rId40"/>
    <p:sldId id="495" r:id="rId41"/>
    <p:sldId id="501" r:id="rId42"/>
    <p:sldId id="479" r:id="rId43"/>
    <p:sldId id="488" r:id="rId44"/>
    <p:sldId id="489" r:id="rId45"/>
    <p:sldId id="490" r:id="rId46"/>
    <p:sldId id="467" r:id="rId47"/>
    <p:sldId id="469" r:id="rId48"/>
    <p:sldId id="470" r:id="rId49"/>
    <p:sldId id="472" r:id="rId50"/>
    <p:sldId id="484" r:id="rId51"/>
    <p:sldId id="482" r:id="rId52"/>
    <p:sldId id="471" r:id="rId53"/>
    <p:sldId id="439" r:id="rId54"/>
    <p:sldId id="486" r:id="rId55"/>
    <p:sldId id="499" r:id="rId56"/>
    <p:sldId id="498" r:id="rId57"/>
    <p:sldId id="485" r:id="rId58"/>
    <p:sldId id="506" r:id="rId59"/>
    <p:sldId id="505" r:id="rId60"/>
    <p:sldId id="487" r:id="rId61"/>
    <p:sldId id="497" r:id="rId62"/>
    <p:sldId id="474" r:id="rId63"/>
    <p:sldId id="502" r:id="rId64"/>
    <p:sldId id="475" r:id="rId65"/>
    <p:sldId id="477" r:id="rId66"/>
    <p:sldId id="507" r:id="rId67"/>
    <p:sldId id="476" r:id="rId68"/>
    <p:sldId id="478" r:id="rId69"/>
    <p:sldId id="508" r:id="rId70"/>
    <p:sldId id="473" r:id="rId71"/>
    <p:sldId id="440" r:id="rId72"/>
    <p:sldId id="447" r:id="rId73"/>
    <p:sldId id="321" r:id="rId7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813"/>
    <a:srgbClr val="BA330E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5" autoAdjust="0"/>
    <p:restoredTop sz="84645" autoAdjust="0"/>
  </p:normalViewPr>
  <p:slideViewPr>
    <p:cSldViewPr snapToGrid="0">
      <p:cViewPr varScale="1">
        <p:scale>
          <a:sx n="120" d="100"/>
          <a:sy n="120" d="100"/>
        </p:scale>
        <p:origin x="82" y="17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44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731588619173051E-3"/>
          <c:y val="2.8708249994811141E-2"/>
          <c:w val="0.97868874770294645"/>
          <c:h val="0.77173005619418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Inicio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Python</c:v>
                </c:pt>
                <c:pt idx="1">
                  <c:v>Makefile</c:v>
                </c:pt>
                <c:pt idx="2">
                  <c:v>Gem5</c:v>
                </c:pt>
                <c:pt idx="3">
                  <c:v>PAPI</c:v>
                </c:pt>
                <c:pt idx="4">
                  <c:v>C</c:v>
                </c:pt>
                <c:pt idx="5">
                  <c:v>Bash</c:v>
                </c:pt>
                <c:pt idx="6">
                  <c:v>GCC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4.25</c:v>
                </c:pt>
                <c:pt idx="1">
                  <c:v>2.5</c:v>
                </c:pt>
                <c:pt idx="2">
                  <c:v>0.1</c:v>
                </c:pt>
                <c:pt idx="3">
                  <c:v>0.5</c:v>
                </c:pt>
                <c:pt idx="4">
                  <c:v>3.25</c:v>
                </c:pt>
                <c:pt idx="5">
                  <c:v>3.5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10-4775-A1FD-BDD1571F32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Python</c:v>
                </c:pt>
                <c:pt idx="1">
                  <c:v>Makefile</c:v>
                </c:pt>
                <c:pt idx="2">
                  <c:v>Gem5</c:v>
                </c:pt>
                <c:pt idx="3">
                  <c:v>PAPI</c:v>
                </c:pt>
                <c:pt idx="4">
                  <c:v>C</c:v>
                </c:pt>
                <c:pt idx="5">
                  <c:v>Bash</c:v>
                </c:pt>
                <c:pt idx="6">
                  <c:v>GCC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3</c:v>
                </c:pt>
                <c:pt idx="3">
                  <c:v>3.5</c:v>
                </c:pt>
                <c:pt idx="4">
                  <c:v>4.5</c:v>
                </c:pt>
                <c:pt idx="5">
                  <c:v>4</c:v>
                </c:pt>
                <c:pt idx="6">
                  <c:v>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10-4775-A1FD-BDD1571F3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504228119160985"/>
          <c:y val="0.90830827440812612"/>
          <c:w val="0.44839577453181051"/>
          <c:h val="7.39727553159068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accent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23/10/2024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001" dirty="0"/>
              <a:t>Buenos días, voy a presentar mi Trabajo Fin de </a:t>
            </a:r>
            <a:r>
              <a:rPr lang="es-ES" dirty="0"/>
              <a:t>master</a:t>
            </a:r>
            <a:br>
              <a:rPr lang="en-001" dirty="0"/>
            </a:br>
            <a:r>
              <a:rPr lang="en-001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Dicho</a:t>
            </a:r>
            <a:r>
              <a:rPr lang="en-001" sz="12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001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esto</a:t>
            </a:r>
            <a:r>
              <a:rPr lang="en-001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001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vamos</a:t>
            </a:r>
            <a:r>
              <a:rPr lang="en-001" sz="1200" b="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001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empezar</a:t>
            </a:r>
            <a:endParaRPr lang="en-001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23/10/2024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23/10/2024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127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716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6EDA0-2AC9-0A76-E7CE-B60542AE9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50D3E42-6F54-78F0-20BC-0B5F3683B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213F908-D720-4DBF-2875-BC41BA816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AE344-424C-AC77-86CA-4319D10776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36C124-5364-49B4-F0A2-309F07FD9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906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01" dirty="0"/>
              <a:t>Y </a:t>
            </a:r>
            <a:r>
              <a:rPr lang="en-001" dirty="0" err="1"/>
              <a:t>estas</a:t>
            </a:r>
            <a:r>
              <a:rPr lang="en-001" dirty="0"/>
              <a:t> </a:t>
            </a:r>
            <a:r>
              <a:rPr lang="en-001" dirty="0" err="1"/>
              <a:t>han</a:t>
            </a:r>
            <a:r>
              <a:rPr lang="en-001" dirty="0"/>
              <a:t> </a:t>
            </a:r>
            <a:r>
              <a:rPr lang="en-001" dirty="0" err="1"/>
              <a:t>sido</a:t>
            </a:r>
            <a:r>
              <a:rPr lang="en-001" dirty="0"/>
              <a:t> las iteraciones del </a:t>
            </a:r>
            <a:r>
              <a:rPr lang="en-001" dirty="0" err="1"/>
              <a:t>trabajo</a:t>
            </a:r>
            <a:r>
              <a:rPr lang="en-001" dirty="0"/>
              <a:t>, </a:t>
            </a:r>
            <a:r>
              <a:rPr lang="en-001" dirty="0" err="1"/>
              <a:t>en</a:t>
            </a:r>
            <a:r>
              <a:rPr lang="en-001" dirty="0"/>
              <a:t> mas </a:t>
            </a:r>
            <a:r>
              <a:rPr lang="en-001" dirty="0" err="1"/>
              <a:t>detalle</a:t>
            </a:r>
            <a:endParaRPr lang="en-001" dirty="0"/>
          </a:p>
          <a:p>
            <a:r>
              <a:rPr lang="en-001" dirty="0"/>
              <a:t>Con </a:t>
            </a:r>
            <a:r>
              <a:rPr lang="en-001" dirty="0" err="1"/>
              <a:t>su</a:t>
            </a:r>
            <a:r>
              <a:rPr lang="en-001" dirty="0"/>
              <a:t> </a:t>
            </a:r>
            <a:r>
              <a:rPr lang="en-001" dirty="0" err="1"/>
              <a:t>nombre</a:t>
            </a:r>
            <a:r>
              <a:rPr lang="en-001" dirty="0"/>
              <a:t> y sus </a:t>
            </a:r>
            <a:r>
              <a:rPr lang="en-001" dirty="0" err="1"/>
              <a:t>salidas</a:t>
            </a:r>
            <a:r>
              <a:rPr lang="en-001" dirty="0"/>
              <a:t> </a:t>
            </a:r>
            <a:r>
              <a:rPr lang="en-001" dirty="0" err="1"/>
              <a:t>principales</a:t>
            </a:r>
            <a:r>
              <a:rPr lang="en-001" dirty="0"/>
              <a:t> </a:t>
            </a:r>
            <a:r>
              <a:rPr lang="en-001" dirty="0" err="1"/>
              <a:t>en</a:t>
            </a:r>
            <a:r>
              <a:rPr lang="en-001" dirty="0"/>
              <a:t> </a:t>
            </a:r>
            <a:r>
              <a:rPr lang="en-001" dirty="0" err="1"/>
              <a:t>cada</a:t>
            </a:r>
            <a:r>
              <a:rPr lang="en-001" dirty="0"/>
              <a:t> </a:t>
            </a:r>
            <a:r>
              <a:rPr lang="en-001" dirty="0" err="1"/>
              <a:t>una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65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C00AA-18D6-9398-ADB1-3E7A94643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4067B0-5F51-DEEC-AEC9-B9EDD14CF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EBA8B00-5C80-B904-E6F3-8444FFD94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01" dirty="0"/>
              <a:t>Y </a:t>
            </a:r>
            <a:r>
              <a:rPr lang="en-001" dirty="0" err="1"/>
              <a:t>estas</a:t>
            </a:r>
            <a:r>
              <a:rPr lang="en-001" dirty="0"/>
              <a:t> </a:t>
            </a:r>
            <a:r>
              <a:rPr lang="en-001" dirty="0" err="1"/>
              <a:t>han</a:t>
            </a:r>
            <a:r>
              <a:rPr lang="en-001" dirty="0"/>
              <a:t> </a:t>
            </a:r>
            <a:r>
              <a:rPr lang="en-001" dirty="0" err="1"/>
              <a:t>sido</a:t>
            </a:r>
            <a:r>
              <a:rPr lang="en-001" dirty="0"/>
              <a:t> las iteraciones del </a:t>
            </a:r>
            <a:r>
              <a:rPr lang="en-001" dirty="0" err="1"/>
              <a:t>trabajo</a:t>
            </a:r>
            <a:r>
              <a:rPr lang="en-001" dirty="0"/>
              <a:t>, </a:t>
            </a:r>
            <a:r>
              <a:rPr lang="en-001" dirty="0" err="1"/>
              <a:t>en</a:t>
            </a:r>
            <a:r>
              <a:rPr lang="en-001" dirty="0"/>
              <a:t> mas </a:t>
            </a:r>
            <a:r>
              <a:rPr lang="en-001" dirty="0" err="1"/>
              <a:t>detalle</a:t>
            </a:r>
            <a:endParaRPr lang="en-001" dirty="0"/>
          </a:p>
          <a:p>
            <a:r>
              <a:rPr lang="en-001" dirty="0"/>
              <a:t>Con </a:t>
            </a:r>
            <a:r>
              <a:rPr lang="en-001" dirty="0" err="1"/>
              <a:t>su</a:t>
            </a:r>
            <a:r>
              <a:rPr lang="en-001" dirty="0"/>
              <a:t> </a:t>
            </a:r>
            <a:r>
              <a:rPr lang="en-001" dirty="0" err="1"/>
              <a:t>nombre</a:t>
            </a:r>
            <a:r>
              <a:rPr lang="en-001" dirty="0"/>
              <a:t> y sus </a:t>
            </a:r>
            <a:r>
              <a:rPr lang="en-001" dirty="0" err="1"/>
              <a:t>salidas</a:t>
            </a:r>
            <a:r>
              <a:rPr lang="en-001" dirty="0"/>
              <a:t> </a:t>
            </a:r>
            <a:r>
              <a:rPr lang="en-001" dirty="0" err="1"/>
              <a:t>principales</a:t>
            </a:r>
            <a:r>
              <a:rPr lang="en-001" dirty="0"/>
              <a:t> </a:t>
            </a:r>
            <a:r>
              <a:rPr lang="en-001" dirty="0" err="1"/>
              <a:t>en</a:t>
            </a:r>
            <a:r>
              <a:rPr lang="en-001" dirty="0"/>
              <a:t> </a:t>
            </a:r>
            <a:r>
              <a:rPr lang="en-001" dirty="0" err="1"/>
              <a:t>cada</a:t>
            </a:r>
            <a:r>
              <a:rPr lang="en-001" dirty="0"/>
              <a:t> </a:t>
            </a:r>
            <a:r>
              <a:rPr lang="en-001" dirty="0" err="1"/>
              <a:t>una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A5DC3-7F9F-E94E-A94E-63F5A5E4F75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B64747-29D5-AB0C-350E-0B364DEF8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0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001" dirty="0"/>
              <a:t>Vamos a pasar </a:t>
            </a:r>
            <a:r>
              <a:rPr lang="en-001" dirty="0" err="1"/>
              <a:t>ahora</a:t>
            </a:r>
            <a:r>
              <a:rPr lang="en-001" dirty="0"/>
              <a:t> a la </a:t>
            </a:r>
            <a:r>
              <a:rPr lang="en-001" dirty="0" err="1"/>
              <a:t>parte</a:t>
            </a:r>
            <a:r>
              <a:rPr lang="en-001" dirty="0"/>
              <a:t> de </a:t>
            </a:r>
            <a:r>
              <a:rPr lang="en-001" dirty="0" err="1"/>
              <a:t>resultados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23/10/2024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616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B8D0E-9271-0B1D-9188-E54E21DB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CA44A6-D8CF-6E8F-0267-AD3635903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B79FD08-0B77-A00F-0FC5-B91916658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44543-BAA7-FA59-CF4A-4A63917DF3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83EB7D-5E05-4B62-9AC4-52A4EF511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964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043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0B308-4AFA-F37E-8922-9F8178B7B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AAD98C5-A738-4160-8944-29D78E7668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76EF47D-C6AE-4D1E-6F46-C68D10F11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5B6550-355F-89FD-41E8-0CA2063D32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1FA5B9-B856-9620-91D6-E081F5ECC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70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0B308-4AFA-F37E-8922-9F8178B7B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AAD98C5-A738-4160-8944-29D78E7668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76EF47D-C6AE-4D1E-6F46-C68D10F11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5B6550-355F-89FD-41E8-0CA2063D32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1FA5B9-B856-9620-91D6-E081F5ECC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80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01" dirty="0"/>
              <a:t>IR A TODO GAS EN ESTA DIAPO, PORQUE NECESITO REDUCIR Y AQUI ME EXPLAYO</a:t>
            </a:r>
          </a:p>
          <a:p>
            <a:endParaRPr lang="en-001" dirty="0"/>
          </a:p>
          <a:p>
            <a:r>
              <a:rPr lang="en-001" dirty="0"/>
              <a:t>Esta </a:t>
            </a:r>
            <a:r>
              <a:rPr lang="en-001" dirty="0" err="1"/>
              <a:t>presentación</a:t>
            </a:r>
            <a:r>
              <a:rPr lang="en-001" dirty="0"/>
              <a:t> </a:t>
            </a:r>
            <a:r>
              <a:rPr lang="en-001" dirty="0" err="1"/>
              <a:t>estará</a:t>
            </a:r>
            <a:r>
              <a:rPr lang="en-001" dirty="0"/>
              <a:t> </a:t>
            </a:r>
            <a:r>
              <a:rPr lang="en-001" dirty="0" err="1"/>
              <a:t>distribuida</a:t>
            </a:r>
            <a:r>
              <a:rPr lang="en-001" dirty="0"/>
              <a:t> con </a:t>
            </a:r>
            <a:r>
              <a:rPr lang="en-001" dirty="0" err="1"/>
              <a:t>el</a:t>
            </a:r>
            <a:r>
              <a:rPr lang="en-001" dirty="0"/>
              <a:t> </a:t>
            </a:r>
            <a:r>
              <a:rPr lang="en-001" dirty="0" err="1"/>
              <a:t>siguiente</a:t>
            </a:r>
            <a:r>
              <a:rPr lang="en-001" dirty="0"/>
              <a:t> </a:t>
            </a:r>
            <a:r>
              <a:rPr lang="en-001" dirty="0" err="1"/>
              <a:t>índice</a:t>
            </a:r>
            <a:r>
              <a:rPr lang="en-001" dirty="0"/>
              <a:t>:</a:t>
            </a:r>
          </a:p>
          <a:p>
            <a:endParaRPr lang="en-001" dirty="0"/>
          </a:p>
          <a:p>
            <a:r>
              <a:rPr lang="en-001" dirty="0" err="1"/>
              <a:t>Introducción</a:t>
            </a:r>
            <a:r>
              <a:rPr lang="en-001" dirty="0"/>
              <a:t>: </a:t>
            </a:r>
            <a:r>
              <a:rPr lang="en-001" dirty="0" err="1"/>
              <a:t>donde</a:t>
            </a:r>
            <a:r>
              <a:rPr lang="en-001" dirty="0"/>
              <a:t> se </a:t>
            </a:r>
            <a:r>
              <a:rPr lang="en-001" dirty="0" err="1"/>
              <a:t>hablará</a:t>
            </a:r>
            <a:r>
              <a:rPr lang="en-001" dirty="0"/>
              <a:t> </a:t>
            </a:r>
            <a:r>
              <a:rPr lang="en-001" dirty="0" err="1"/>
              <a:t>sobre</a:t>
            </a:r>
            <a:r>
              <a:rPr lang="en-001" dirty="0"/>
              <a:t> la </a:t>
            </a:r>
            <a:r>
              <a:rPr lang="en-001" dirty="0" err="1"/>
              <a:t>motivación</a:t>
            </a:r>
            <a:r>
              <a:rPr lang="en-001" dirty="0"/>
              <a:t> de </a:t>
            </a:r>
            <a:r>
              <a:rPr lang="en-001" dirty="0" err="1"/>
              <a:t>este</a:t>
            </a:r>
            <a:r>
              <a:rPr lang="en-001" dirty="0"/>
              <a:t> </a:t>
            </a:r>
            <a:r>
              <a:rPr lang="en-001" dirty="0" err="1"/>
              <a:t>trabajo</a:t>
            </a:r>
            <a:r>
              <a:rPr lang="en-001" dirty="0"/>
              <a:t> y </a:t>
            </a:r>
            <a:r>
              <a:rPr lang="en-001" dirty="0" err="1"/>
              <a:t>el</a:t>
            </a:r>
            <a:r>
              <a:rPr lang="en-001" dirty="0"/>
              <a:t> </a:t>
            </a:r>
            <a:r>
              <a:rPr lang="en-001" dirty="0" err="1"/>
              <a:t>problema</a:t>
            </a:r>
            <a:r>
              <a:rPr lang="en-001" dirty="0"/>
              <a:t> a resolver</a:t>
            </a:r>
          </a:p>
          <a:p>
            <a:r>
              <a:rPr lang="es-ES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Objetivos: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donde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se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detallarán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el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bjetivo</a:t>
            </a:r>
            <a:r>
              <a:rPr lang="es-ES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principal 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y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los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objetivos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parciales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o</a:t>
            </a:r>
            <a:r>
              <a:rPr lang="es-ES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secundarios</a:t>
            </a:r>
            <a:endParaRPr lang="en-001" b="0" i="0" dirty="0">
              <a:solidFill>
                <a:srgbClr val="424242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Metodología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: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donde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se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explicará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la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aplicación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de la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metodología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que se ha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empleado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en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el</a:t>
            </a:r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001" b="0" i="0" dirty="0" err="1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trabajo</a:t>
            </a:r>
            <a:endParaRPr lang="en-001" b="0" i="0" dirty="0">
              <a:solidFill>
                <a:srgbClr val="424242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r>
              <a:rPr lang="en-001" b="0" i="0" dirty="0">
                <a:solidFill>
                  <a:srgbClr val="424242"/>
                </a:solidFill>
                <a:effectLst/>
                <a:latin typeface="+mn-lt"/>
                <a:cs typeface="Calibri" panose="020F0502020204030204" pitchFamily="34" charset="0"/>
              </a:rPr>
              <a:t>Resultados: parte que contendrá los principales resultados </a:t>
            </a:r>
            <a:endParaRPr lang="es-ES" b="0" i="0" dirty="0">
              <a:solidFill>
                <a:srgbClr val="424242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r>
              <a:rPr lang="es-ES" dirty="0">
                <a:latin typeface="+mn-lt"/>
                <a:cs typeface="Calibri" panose="020F0502020204030204" pitchFamily="34" charset="0"/>
              </a:rPr>
              <a:t>Comparativa: donde se compara resultados obtenidos con las simulaciones y con PAPI</a:t>
            </a:r>
          </a:p>
          <a:p>
            <a:r>
              <a:rPr lang="es-ES" dirty="0" err="1">
                <a:latin typeface="+mn-lt"/>
                <a:cs typeface="Calibri" panose="020F0502020204030204" pitchFamily="34" charset="0"/>
              </a:rPr>
              <a:t>Validacion</a:t>
            </a:r>
            <a:r>
              <a:rPr lang="es-ES" dirty="0">
                <a:latin typeface="+mn-lt"/>
                <a:cs typeface="Calibri" panose="020F0502020204030204" pitchFamily="34" charset="0"/>
              </a:rPr>
              <a:t>: donde se decidirá si el modelo planteado es correcto o no, comparándose los resultados frente a un medidor fiable</a:t>
            </a:r>
          </a:p>
          <a:p>
            <a:r>
              <a:rPr lang="en-001" dirty="0">
                <a:latin typeface="+mn-lt"/>
                <a:cs typeface="Calibri" panose="020F0502020204030204" pitchFamily="34" charset="0"/>
              </a:rPr>
              <a:t>Conclusiones: donde se revisará en detalle el cumplimiento de la planificación, de los objetivos planteados, y de las competencias adquiridas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762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B6A94-10BD-1566-6BE4-508104F5A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93B0AC-5A7A-A79C-FE77-0B7243F2F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07838A1-F6E3-FB36-3CDA-F4FE6F0D1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Ponerlo en la diapo como tal</a:t>
            </a:r>
          </a:p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0B30F-E733-A282-AA5D-8CD351801D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4736C-C5AB-85B5-5DB0-596940523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87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0B308-4AFA-F37E-8922-9F8178B7B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AAD98C5-A738-4160-8944-29D78E7668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76EF47D-C6AE-4D1E-6F46-C68D10F11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5B6550-355F-89FD-41E8-0CA2063D32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1FA5B9-B856-9620-91D6-E081F5ECC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53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0B308-4AFA-F37E-8922-9F8178B7B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AAD98C5-A738-4160-8944-29D78E7668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76EF47D-C6AE-4D1E-6F46-C68D10F11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5B6550-355F-89FD-41E8-0CA2063D32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1FA5B9-B856-9620-91D6-E081F5ECC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58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2E3C1-14F4-8B01-B354-137E28B2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4A9E2C-88DF-13F8-3964-88A3E52E1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A941747-EFAA-CDC4-8B32-97E3730C3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LIBRERÍA PORTÁTIL EN C BASADA EN PERF PARA MEDIR DE FORMA PORTATIL EL RENDIMIENTO HW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SURGE EN EL 2000 CON LA NECESIDAD DE MEDIR RENDIMIENTO DE PROCESADORES MODERNOS EN EL HPC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SU CREADOR ES JACK DONGARRA, PADRE DEL HPC ACTUAL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REQUIERE DE COMPILACION, FÁCIL INTEGRACION CON PROGRAMAS EN C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EN ESTE TRABAJO, NECESARIA LA INCLUSION DE FICHEROS CON INFORMACION DE REGISTROS HW DEL CORTEX-A72</a:t>
            </a:r>
          </a:p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1F8AF-DF92-6893-36C7-123670E37F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E5E359-2F99-A6C7-F083-E782BF5C1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43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Aplicaciones intensivas en computo para cuantificar la precisión del modelo teórico</a:t>
            </a:r>
            <a:br>
              <a:rPr lang="es-ES" dirty="0"/>
            </a:br>
            <a:br>
              <a:rPr lang="es-ES" dirty="0"/>
            </a:br>
            <a:r>
              <a:rPr lang="es-ES" dirty="0"/>
              <a:t>Originalmente -&gt; </a:t>
            </a:r>
            <a:r>
              <a:rPr lang="es-ES" dirty="0" err="1"/>
              <a:t>opencv</a:t>
            </a:r>
            <a:r>
              <a:rPr lang="es-ES" dirty="0"/>
              <a:t> y </a:t>
            </a:r>
            <a:r>
              <a:rPr lang="es-ES" dirty="0" err="1"/>
              <a:t>tflite</a:t>
            </a:r>
            <a:r>
              <a:rPr lang="es-ES" dirty="0"/>
              <a:t> -&gt; complejo de realizar por compilaciones cruzadas </a:t>
            </a:r>
            <a:br>
              <a:rPr lang="es-ES" dirty="0"/>
            </a:br>
            <a:r>
              <a:rPr lang="es-ES" dirty="0"/>
              <a:t>Y LIBRERIAS EXTERNAS en el simulador</a:t>
            </a:r>
            <a:br>
              <a:rPr lang="es-ES" dirty="0"/>
            </a:br>
            <a:br>
              <a:rPr lang="es-ES" dirty="0"/>
            </a:br>
            <a:r>
              <a:rPr lang="es-ES" dirty="0"/>
              <a:t>Solución -&gt; uso de aplicaciones sencillas sin depender de librerías externas, </a:t>
            </a:r>
            <a:br>
              <a:rPr lang="es-ES" dirty="0"/>
            </a:br>
            <a:r>
              <a:rPr lang="es-ES" dirty="0"/>
              <a:t>y que estresen diferentes unidades funcionales dentro de la </a:t>
            </a:r>
            <a:r>
              <a:rPr lang="es-ES" dirty="0" err="1"/>
              <a:t>arch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/>
              <a:t>TABLA BENCHMARKS -&gt; NOMBRE, LINEAS, CARACTERISTICAS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-------------------------------------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Tras conocer la plataforma -&gt; herramientas para obtener métricas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Proceso iterativo -&gt; enfoque en el uso de unidades funcionales de cálculo</a:t>
            </a:r>
            <a:br>
              <a:rPr lang="es-ES" dirty="0"/>
            </a:br>
            <a:br>
              <a:rPr lang="es-ES" dirty="0"/>
            </a:br>
            <a:r>
              <a:rPr lang="es-ES" dirty="0"/>
              <a:t>Sin embargo, en las simulaciones presentan imprecisiones y una gran</a:t>
            </a:r>
            <a:br>
              <a:rPr lang="es-ES" dirty="0"/>
            </a:br>
            <a:r>
              <a:rPr lang="es-ES" dirty="0"/>
              <a:t>complejidad para simular con precisión todo -&gt; muchos fallos de cache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634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A40D3-E705-741E-06AC-343EC3C78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C470C3A-8A85-6917-7BCF-7925B88DE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1E2F6A8-6F3A-6563-41D3-00154FBA8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Problema: compilación cruzada para el entorno de simulaciones es muy compleja por dependencias de </a:t>
            </a:r>
            <a:r>
              <a:rPr lang="es-ES" dirty="0" err="1"/>
              <a:t>librerias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EA0D4-0D0F-6B1B-2DF1-91A67C4E79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F95DC8-AA44-1766-7A03-9EC11E4C3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207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32BA-32DF-AF18-FA81-6E70E4C8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B8ADDE-039D-0F3C-72BF-7BEA5D862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3C36A0-B24B-DE76-625D-BA919E1EB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AAB2F-B3D5-32A2-8866-47A66C4334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B38D40-2CC2-E29F-0B2C-85939EB3B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917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32BA-32DF-AF18-FA81-6E70E4C8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B8ADDE-039D-0F3C-72BF-7BEA5D862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3C36A0-B24B-DE76-625D-BA919E1EB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AAB2F-B3D5-32A2-8866-47A66C4334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B38D40-2CC2-E29F-0B2C-85939EB3B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745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F3FA3-67BC-3087-0FC6-E7D774156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A8A6CF7-66EA-46FD-0021-35D7C8D4A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32D14E-9C80-F642-4B92-397066FD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6ABEC-DB1A-C99C-E64B-D18150A245A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4BD095-2CEB-4418-F004-616F847A4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64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D62B5-EF8B-FC1B-4F95-7823719A7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CEDC533-D7B3-0C2B-954D-727E0FA23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EA51FE4-9F2A-E01F-0B50-182BC19DF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0CFF4-A743-A662-24A1-384989D511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1BE6BA-F138-E283-3752-192BF218D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48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23/10/2024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37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9117F-A95A-EAD7-4C2C-B511CC109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1BB1BC2-38B6-4E7C-6A55-56DC480E2D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0BEB58-FF23-C430-C7C7-3C50C5947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1CBC2-2FC3-4161-224A-45AF9538E4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CD757E-F6CC-6C16-1C62-ACC86679A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289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9E3CB-D2D7-89E6-6FA8-B3A8590F4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DD80F59-524A-C681-C032-891A1544B1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E722C2-3475-790E-FB1F-27FFA3C37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6E7F5F-980D-64CA-D20C-F47FA28EA0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02FCDE-71BF-504C-F18D-132EA8095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44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6BC14-ECED-9929-DDDB-A4B92F3C1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0E31FB-9377-A76B-B018-30C04A8BB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2692DF0-C3EE-AFD4-A034-98407E66C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0A2F4-1264-BFFD-2171-DD4077C9EF8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E2C6CE-D7FF-4B64-9322-E452DF9D8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348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6BC14-ECED-9929-DDDB-A4B92F3C1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0E31FB-9377-A76B-B018-30C04A8BB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2692DF0-C3EE-AFD4-A034-98407E66C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0A2F4-1264-BFFD-2171-DD4077C9EF8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E2C6CE-D7FF-4B64-9322-E452DF9D8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117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otro lado, el modelo de potencia estática es único. 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297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E7510-ECAC-FBD1-4B9A-A38BABDEF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3A1DFC-32B9-AEFA-436A-9D8D61694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C4CDE95-CEC5-6105-11AC-9A8E202AB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otro lado, el modelo de potencia estática es único. </a:t>
            </a:r>
          </a:p>
          <a:p>
            <a:endParaRPr lang="es-ES" dirty="0"/>
          </a:p>
          <a:p>
            <a:r>
              <a:rPr lang="es-ES" dirty="0"/>
              <a:t>No hay una formula estandarizada para la potencia estática, pero una aproximación podría hacerse con la siguiente formula base, donde la </a:t>
            </a:r>
            <a:r>
              <a:rPr lang="es-ES" dirty="0" err="1"/>
              <a:t>Ifuga</a:t>
            </a:r>
            <a:r>
              <a:rPr lang="es-ES" dirty="0"/>
              <a:t> es la intensidad perdida por el mero funcionamiento del circuito integrado.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Concretamente se representa un sistema DVFS con varios niveles de voltaje y de frecuencia</a:t>
            </a:r>
          </a:p>
          <a:p>
            <a:r>
              <a:rPr lang="es-ES" dirty="0"/>
              <a:t>si bien es cierto que en este trabajo no se ha utilizado un sistema DVFS, se ha considerado una fórmula válida como la primera aproximación del modelo</a:t>
            </a:r>
          </a:p>
          <a:p>
            <a:endParaRPr lang="es-ES" dirty="0"/>
          </a:p>
          <a:p>
            <a:r>
              <a:rPr lang="es-ES" dirty="0"/>
              <a:t>Aquí </a:t>
            </a:r>
            <a:r>
              <a:rPr lang="es-E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podemos ver la fórmula, donde se aprecia el valor base de la potencia estática, qué es la primera constante, y a partir de aquí se empiezan a tener en cuenta los distintos niveles de voltaje junto con su frecuencia y los pesos que van a tener dichas frecuencias y voltajes, para los tres niveles que se tienen. </a:t>
            </a:r>
            <a:br>
              <a:rPr lang="es-ES" dirty="0"/>
            </a:b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Las constantes, a su vez, representan, para cada nivel de voltaje, el peso que tiene respecto a todos los voltajes y la intensidad de fuga, mientras que en cada nivel de frecuencia éstas representan el peso que tienen dichos valores en la plataforma.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7E018-8B99-EE44-1341-33D57491F39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D1C5D6-66E5-0A22-8A9C-FD74A6048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741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AF9B1-8D2E-CF93-04C9-6A522A8E7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8934432-8575-27C8-2802-1868E090B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158AD62-1B71-379F-2A25-3E0971DFC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Sin embargo, en este TFM la formula tenida en cuenta no ha sido esta, sino una revisión de la misma para un sistema con DVFS (Dynamic </a:t>
            </a:r>
            <a:r>
              <a:rPr lang="es-ES" dirty="0" err="1"/>
              <a:t>Voltage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 </a:t>
            </a:r>
            <a:r>
              <a:rPr lang="es-ES" dirty="0" err="1"/>
              <a:t>Scaling</a:t>
            </a:r>
            <a:r>
              <a:rPr lang="es-ES" dirty="0"/>
              <a:t>). En ella, se tendrá en cuenta lo expuesto en la formula base, pero, además, la frecuencia y voltaje en cada nivel tenido en cuenta.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En los </a:t>
            </a:r>
            <a:r>
              <a:rPr lang="es-ES" dirty="0" err="1"/>
              <a:t>papers</a:t>
            </a:r>
            <a:r>
              <a:rPr lang="es-ES" dirty="0"/>
              <a:t> de referencia no viene la información necesaria para poder interpretar la fórmula correctamente, </a:t>
            </a:r>
            <a:r>
              <a:rPr lang="es-ES" dirty="0" err="1"/>
              <a:t>mencionandose</a:t>
            </a:r>
            <a:r>
              <a:rPr lang="es-ES" dirty="0"/>
              <a:t> la aplicación de un VOLTAGE MODEL tras la obtención de la potencia dinámica. Este Modelo es, en realidad, la potencia estática de un sistema DVFS basado en un Cortex-A15 (procesador </a:t>
            </a:r>
            <a:r>
              <a:rPr lang="es-ES" dirty="0" err="1"/>
              <a:t>Exynos</a:t>
            </a:r>
            <a:r>
              <a:rPr lang="es-ES" dirty="0"/>
              <a:t>, Samsung). Si bien es cierto que en este trabajo no se ha utilizado un sistema DVFS, se ha considerado una fórmula válida como la primera aproximación del modelo.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104D2-D3B8-786D-C56C-37BCA8E0F3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57794D-EF98-FDF8-F44C-5A4E6B295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5220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65DF0-FD53-1A2B-2510-5A63777F7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E9317F-1830-A1AC-DBE3-8F1F3A379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EF2F98A-2D0E-AD5A-C734-845036390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Aquí </a:t>
            </a:r>
            <a:r>
              <a:rPr lang="es-E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podemos ver la fórmula, donde se aprecia el valor base de la potencia estática, qué es la primera constante, y a partir de aquí se empiezan a tener en cuenta los distintos niveles de voltaje junto con su frecuencia y los pesos que van a tener dichas frecuencias y voltajes, para los tres niveles que se tienen. </a:t>
            </a:r>
            <a:br>
              <a:rPr lang="es-ES" dirty="0"/>
            </a:b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Las constantes, a su vez, representan, para cada nivel de voltaje, el peso que tiene respecto a todos los voltajes y la intensidad de fuga, mientras que en cada nivel de frecuencia éstas representan el peso que tienen dichos valores en la plataforma.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11BC35-0FA8-5288-E4A3-F804F8FCB3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A1A528-BD8E-5F99-B47C-D5F6769F4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0971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B6A94-10BD-1566-6BE4-508104F5A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93B0AC-5A7A-A79C-FE77-0B7243F2F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07838A1-F6E3-FB36-3CDA-F4FE6F0D1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Archivos importantes: starter_fs.py, devices.py, o3cpu.py</a:t>
            </a:r>
          </a:p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0B30F-E733-A282-AA5D-8CD351801D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4736C-C5AB-85B5-5DB0-596940523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32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Primero, me gustaría hablar de la importancia de los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chip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Están presentes en la mayoría de los aparatos que funcionan con baterías a día de hoy, destacando smartphones </a:t>
            </a:r>
            <a:r>
              <a:rPr lang="es-ES" dirty="0" err="1"/>
              <a:t>tablets</a:t>
            </a:r>
            <a:r>
              <a:rPr lang="es-ES" dirty="0"/>
              <a:t> smartwatch etcétera</a:t>
            </a:r>
          </a:p>
          <a:p>
            <a:r>
              <a:rPr lang="es-ES" dirty="0"/>
              <a:t>Como podemos ver en la siguiente gráfica, el mercado de los </a:t>
            </a:r>
            <a:r>
              <a:rPr lang="es-ES" dirty="0" err="1"/>
              <a:t>system</a:t>
            </a:r>
            <a:r>
              <a:rPr lang="es-ES" dirty="0"/>
              <a:t> chip presenta expectativas muy buenas, de alto valor, con cifras que llegaron en 2022 a casi los 160 billones.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8569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B6A94-10BD-1566-6BE4-508104F5A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93B0AC-5A7A-A79C-FE77-0B7243F2F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07838A1-F6E3-FB36-3CDA-F4FE6F0D1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Viene en gem5 por defecto</a:t>
            </a:r>
          </a:p>
          <a:p>
            <a:r>
              <a:rPr lang="es-ES" dirty="0"/>
              <a:t>Es necesario compilarlas con </a:t>
            </a:r>
            <a:r>
              <a:rPr lang="es-ES" dirty="0" err="1"/>
              <a:t>scons</a:t>
            </a:r>
            <a:r>
              <a:rPr lang="es-ES" dirty="0"/>
              <a:t> (como gem5) para poder utilizarse</a:t>
            </a:r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0B30F-E733-A282-AA5D-8CD351801D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4736C-C5AB-85B5-5DB0-596940523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222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2E3C1-14F4-8B01-B354-137E28B2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4A9E2C-88DF-13F8-3964-88A3E52E1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A941747-EFAA-CDC4-8B32-97E3730C3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PAPI_init</a:t>
            </a:r>
            <a:r>
              <a:rPr lang="es-ES" dirty="0"/>
              <a:t>()</a:t>
            </a:r>
          </a:p>
          <a:p>
            <a:r>
              <a:rPr lang="es-ES" dirty="0" err="1"/>
              <a:t>PAPI_stop</a:t>
            </a:r>
            <a:r>
              <a:rPr lang="es-ES" dirty="0"/>
              <a:t>()</a:t>
            </a:r>
          </a:p>
          <a:p>
            <a:r>
              <a:rPr lang="es-ES" dirty="0" err="1"/>
              <a:t>Papi_accum</a:t>
            </a:r>
            <a:r>
              <a:rPr lang="es-ES" dirty="0"/>
              <a:t>()</a:t>
            </a:r>
          </a:p>
          <a:p>
            <a:r>
              <a:rPr lang="es-ES" dirty="0" err="1"/>
              <a:t>PAPI_reset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comando </a:t>
            </a:r>
            <a:r>
              <a:rPr lang="es-ES" dirty="0" err="1"/>
              <a:t>papi_directions_native_events</a:t>
            </a:r>
            <a:endParaRPr lang="es-ES" dirty="0"/>
          </a:p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1F8AF-DF92-6893-36C7-123670E37F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E5E359-2F99-A6C7-F083-E782BF5C1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343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001" dirty="0"/>
              <a:t>Vamos a pasar </a:t>
            </a:r>
            <a:r>
              <a:rPr lang="en-001" dirty="0" err="1"/>
              <a:t>ahora</a:t>
            </a:r>
            <a:r>
              <a:rPr lang="en-001" dirty="0"/>
              <a:t> a la </a:t>
            </a:r>
            <a:r>
              <a:rPr lang="en-001" dirty="0" err="1"/>
              <a:t>parte</a:t>
            </a:r>
            <a:r>
              <a:rPr lang="en-001" dirty="0"/>
              <a:t> de </a:t>
            </a:r>
            <a:r>
              <a:rPr lang="en-001" dirty="0" err="1"/>
              <a:t>resultados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46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23/10/2024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22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6014E-BD02-F039-B553-3BBC81774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C24808-9FEA-052A-DF3E-EA6987270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E50DC9-11F7-6FA9-B51F-08D281A83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BB7CE-00A4-1A04-E9E3-82FCE240C21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56B8E6-28C7-379E-AA71-8C51FDAB8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8178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BA128-D377-194C-0E06-6CA6ACB89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D8D0E1C-42E0-EC7F-20A9-939CA16C9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09FFF14-F9C9-2071-87F6-A3CE8F637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3F6EB1-6296-F9B7-70F3-FA99FCCB64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0CD547-92DA-6C31-32E2-C8D917834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607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2E3C1-14F4-8B01-B354-137E28B2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4A9E2C-88DF-13F8-3964-88A3E52E1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A941747-EFAA-CDC4-8B32-97E3730C3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1F8AF-DF92-6893-36C7-123670E37F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E5E359-2F99-A6C7-F083-E782BF5C1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5499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001" dirty="0"/>
              <a:t>Vamos a pasar </a:t>
            </a:r>
            <a:r>
              <a:rPr lang="en-001" dirty="0" err="1"/>
              <a:t>ahora</a:t>
            </a:r>
            <a:r>
              <a:rPr lang="en-001" dirty="0"/>
              <a:t> a la </a:t>
            </a:r>
            <a:r>
              <a:rPr lang="en-001" dirty="0" err="1"/>
              <a:t>parte</a:t>
            </a:r>
            <a:r>
              <a:rPr lang="en-001" dirty="0"/>
              <a:t> de </a:t>
            </a:r>
            <a:r>
              <a:rPr lang="en-001" dirty="0" err="1"/>
              <a:t>resultados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50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23/10/2024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3202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534AC-10E1-5759-2DE7-E66ADD16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7B49A2E-B38A-CECF-BBD1-5966D3D933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C15617E-145F-9709-1A5F-9C6478FC8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Aunque en un principio iba a ser otro DMM el utilizado, el primer equipo hacía que cayera la tensión, haciendo al sistema inestable y los tiempos eran </a:t>
            </a:r>
            <a:r>
              <a:rPr lang="es-ES" dirty="0" err="1"/>
              <a:t>estocasticos</a:t>
            </a:r>
            <a:endParaRPr lang="en-001" dirty="0"/>
          </a:p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BC9B1-1BCC-4B2E-FCB4-0FAB67E1A4F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06636E-7A29-9AAA-5EB1-DBA8A6F42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2980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ECA71-EAD3-94D8-0484-E96646469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0C7BDCD-CCE1-82F7-7F61-55E016824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C8FB55E-78D2-99DF-03A2-AB501B0B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0DAFE-95BF-7D4F-1D4D-68BF213C4F8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A61280-1D5D-EAB1-F345-FF8069E51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3731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76FD0-7648-41EE-9286-13A0853B0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BEE2728-F1C4-012F-0390-8A1EF99A89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2AC005-9006-A94C-66F2-B92DA330F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DMM utilizado puede verse a continuación</a:t>
            </a:r>
            <a:br>
              <a:rPr lang="es-ES" dirty="0"/>
            </a:br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157B6-3795-90C9-4229-1835F64976F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71DB2C-6CA1-C217-241B-24FA2FA79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5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hecho de que estos dispositivos funcionan a base de baterías, Hace necesario la optimización de estos sistemas en cuanto a nivel energético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como podemos ver en la siguiente gráfica, corresponde a las previsiones del </a:t>
            </a:r>
            <a:r>
              <a:rPr lang="es-ES" dirty="0" err="1"/>
              <a:t>itrs</a:t>
            </a:r>
            <a:r>
              <a:rPr lang="es-ES" dirty="0"/>
              <a:t> en 2011,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debido al aumento de las capacidades de estos sistemas, la potencia requerida subiría de forma directa, hoy llegándose a los 8 vatios en 2024, algo que, en chips de alto desempeño ARM, sí que se han cumplido.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mayor consumo de energía fruto del aumento de las prestaciones hace que </a:t>
            </a:r>
            <a:r>
              <a:rPr lang="es-ES"/>
              <a:t>sea necesario, </a:t>
            </a:r>
            <a:r>
              <a:rPr lang="es-ES" dirty="0"/>
              <a:t>más </a:t>
            </a:r>
            <a:r>
              <a:rPr lang="es-ES"/>
              <a:t>que nunca, </a:t>
            </a:r>
            <a:r>
              <a:rPr lang="es-ES" dirty="0"/>
              <a:t>optimizar la vida útil de estos sistemas: es necesario predecir de alguna forma como la energía  y potencia requerida por estos sistemas ante las diferentes situaciones qué se puedan dar en el mismo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6838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A6F3F-CA1A-7B34-1795-034017F9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C582981-E482-7729-BF83-CBE534434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9E3496E-33F9-B77F-14D7-DE7C47641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DD479-1116-8625-79E3-0AAF20DB62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299EE6-8E6C-430F-D169-88D303D69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8836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9A416-A026-253D-8471-0FA955A1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DBD00D8-AC72-96AE-8762-B3639CE3F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317456B-9411-00FF-BE60-311E9F630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F12D6A-4DC8-198D-F282-1C8E3CBE15A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9E0B9E-0068-4FC6-845A-0526B34A9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2260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4ABB1-30ED-B960-3F29-AC0A39895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A7F67E8-AAA5-F315-20D5-97CABADF5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41157E6-CF4C-573B-ECD4-CCE324B01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91D29-03B8-BF49-10BD-57438683BFC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C40E8F-3BB4-DE17-231C-5E2D90B29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009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2FC8A-9558-8DFE-037F-B900C8C0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B332320-DDE9-6707-60E5-CC20DAC68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0B1FE29-2867-97DA-02BF-560A618ED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980C40-6F97-CA7C-511A-234B663A09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B19C10-E44B-A32A-73F0-6320BCE2F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0787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F0856-F599-D533-81F3-E2D72804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224F826-E9AF-055E-AADA-DB530927D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291A0FA-CE5B-D080-A697-0DFEB0105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39A32-BECB-F9B1-559E-BB6A3C1AB4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12AA05-CBD1-063D-E1B7-7AA313773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5359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2E3C1-14F4-8B01-B354-137E28B2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4A9E2C-88DF-13F8-3964-88A3E52E1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A941747-EFAA-CDC4-8B32-97E3730C3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la siguiente grafica podemos ver la comparativa de energía estimada con Gem5 y PAPI frente a la energía consumida obtenida con el DMM. Como puede observarse, los resultados de PAPI y DMM son muy parecidos, con ligeras desviaciones en las cargas de trabajo mas altas. Respecto a Gem5, los resultados son claramente menos precisos estimándose en torno al 50% menos de energía.</a:t>
            </a:r>
          </a:p>
          <a:p>
            <a:endParaRPr lang="es-ES" dirty="0"/>
          </a:p>
          <a:p>
            <a:r>
              <a:rPr lang="es-ES" dirty="0" err="1"/>
              <a:t>Whetstone</a:t>
            </a:r>
            <a:r>
              <a:rPr lang="es-ES" dirty="0"/>
              <a:t> es el </a:t>
            </a:r>
            <a:r>
              <a:rPr lang="es-ES" dirty="0" err="1"/>
              <a:t>benchmark</a:t>
            </a:r>
            <a:r>
              <a:rPr lang="es-ES" dirty="0"/>
              <a:t> que mas consume, de lejos</a:t>
            </a:r>
          </a:p>
          <a:p>
            <a:r>
              <a:rPr lang="es-ES" dirty="0"/>
              <a:t>Esto es porque es un </a:t>
            </a:r>
            <a:r>
              <a:rPr lang="es-ES" dirty="0" err="1"/>
              <a:t>benchmark</a:t>
            </a:r>
            <a:r>
              <a:rPr lang="es-ES" dirty="0"/>
              <a:t> muy dependiente de optimizaciones, ya que además de hacer uso de FPU, utiliza memorias cache y principal para la lectura de datos y escritura debido a que los valores están integrados en </a:t>
            </a:r>
            <a:r>
              <a:rPr lang="es-ES" dirty="0" err="1"/>
              <a:t>arrays</a:t>
            </a:r>
            <a:r>
              <a:rPr lang="es-ES" dirty="0"/>
              <a:t> 1x1 y no en variables de entero/</a:t>
            </a:r>
            <a:r>
              <a:rPr lang="es-ES" dirty="0" err="1"/>
              <a:t>float</a:t>
            </a:r>
            <a:r>
              <a:rPr lang="es-ES" dirty="0"/>
              <a:t>. Para poder realizar cargas de trabajo altas, es necesario realizar un gran numero de accesos de este tipo, algo que sin optimizaciones, el sistema es mucho mas lento de ejecutar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1F8AF-DF92-6893-36C7-123670E37F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E5E359-2F99-A6C7-F083-E782BF5C1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9679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2E3C1-14F4-8B01-B354-137E28B2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4A9E2C-88DF-13F8-3964-88A3E52E1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A941747-EFAA-CDC4-8B32-97E3730C3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la siguiente grafica podemos ver la comparativa de energía estimada con Gem5 y PAPI frente a la energía consumida obtenida con el DMM. Como puede observarse, los resultados de PAPI y DMM son muy parecidos, con ligeras desviaciones en las cargas de trabajo mas altas. Respecto a Gem5, los resultados son claramente menos precisos estimándose en torno al 50% menos de energía.</a:t>
            </a:r>
          </a:p>
          <a:p>
            <a:endParaRPr lang="es-ES" dirty="0"/>
          </a:p>
          <a:p>
            <a:r>
              <a:rPr lang="es-ES" dirty="0" err="1"/>
              <a:t>Whetstone</a:t>
            </a:r>
            <a:r>
              <a:rPr lang="es-ES" dirty="0"/>
              <a:t> es el </a:t>
            </a:r>
            <a:r>
              <a:rPr lang="es-ES" dirty="0" err="1"/>
              <a:t>benchmark</a:t>
            </a:r>
            <a:r>
              <a:rPr lang="es-ES" dirty="0"/>
              <a:t> que mas consume, de lejos</a:t>
            </a:r>
          </a:p>
          <a:p>
            <a:r>
              <a:rPr lang="es-ES" dirty="0"/>
              <a:t>Esto es porque es un </a:t>
            </a:r>
            <a:r>
              <a:rPr lang="es-ES" dirty="0" err="1"/>
              <a:t>benchmark</a:t>
            </a:r>
            <a:r>
              <a:rPr lang="es-ES" dirty="0"/>
              <a:t> muy dependiente de optimizaciones, ya que además de hacer uso de FPU, utiliza memorias cache y principal para la lectura de datos y escritura debido a que los valores están integrados en </a:t>
            </a:r>
            <a:r>
              <a:rPr lang="es-ES" dirty="0" err="1"/>
              <a:t>arrays</a:t>
            </a:r>
            <a:r>
              <a:rPr lang="es-ES" dirty="0"/>
              <a:t> 1x1 y no en variables de entero/</a:t>
            </a:r>
            <a:r>
              <a:rPr lang="es-ES" dirty="0" err="1"/>
              <a:t>float</a:t>
            </a:r>
            <a:r>
              <a:rPr lang="es-ES" dirty="0"/>
              <a:t>. Para poder realizar cargas de trabajo altas, es necesario realizar un gran numero de accesos de este tipo, algo que sin optimizaciones, el sistema es mucho mas lento de ejecutar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1F8AF-DF92-6893-36C7-123670E37F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E5E359-2F99-A6C7-F083-E782BF5C1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5403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2E3C1-14F4-8B01-B354-137E28B2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4A9E2C-88DF-13F8-3964-88A3E52E1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A941747-EFAA-CDC4-8B32-97E3730C3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Tras comparar la energía estimada que se ha consumido en las simulaciones con gem5 y las mediciones reales con el DMM……..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1F8AF-DF92-6893-36C7-123670E37F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E5E359-2F99-A6C7-F083-E782BF5C1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835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448FA-5D35-1485-EF76-35356B15E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E70A9DE-8756-AB46-07D4-9A2B84817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1DF266-2E21-4C98-F482-2F95ED2A4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Se ha considerado como no válido el modelo teórico realizado en gem5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Debido a múltiples razones, principalmente: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-  A los tiempos dispares en gem5 frente PAPI y DMM, debido a la necesidad de modelar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	mas componentes y con mayor precisión para poder asemejarse mas a la plataforma de computo elegida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- A la diferencia de energía estimada como consumida debido a los tiempos dispares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- Y a las diferencias de potencia total calculada frente al resto de opciones</a:t>
            </a:r>
          </a:p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E5E71-6E91-ADCA-4F03-18B3AEEFD8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2EC3D9-4DD5-1767-B60C-4BA8E1CEB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112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448FA-5D35-1485-EF76-35356B15E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E70A9DE-8756-AB46-07D4-9A2B84817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1DF266-2E21-4C98-F482-2F95ED2A4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Se ha considerado como no válido el modelo teórico realizado en gem5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Debido a múltiples razones, principalmente: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-  A los tiempos dispares en gem5 frente PAPI y DMM, debido a la necesidad de modelar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	mas componentes y con mayor precisión para poder asemejarse mas a la plataforma de computo elegida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- A la diferencia de energía estimada como consumida debido a los tiempos dispares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- Y a las diferencias de potencia total calculada frente al resto de opciones</a:t>
            </a:r>
          </a:p>
          <a:p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E5E71-6E91-ADCA-4F03-18B3AEEFD8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2EC3D9-4DD5-1767-B60C-4BA8E1CEB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589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23/10/2024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664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2E3C1-14F4-8B01-B354-137E28B2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4A9E2C-88DF-13F8-3964-88A3E52E1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A941747-EFAA-CDC4-8B32-97E3730C3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Tras comparar la energía estimada que se ha consumido en las simulaciones con PAPI y las mediciones reales con el DMM……..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1F8AF-DF92-6893-36C7-123670E37F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E5E359-2F99-A6C7-F083-E782BF5C1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5688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028EB-FFCC-F208-A9C2-202F1C5F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6D7FA6B-A407-FC3F-611B-FD67D67DD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930ADB6-0586-3E53-99F3-8F67809F1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Se ha considerado como válido el modelo teórico realizado en PAPI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Debido a ,principalmente: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- Tiempos de ejecución muy parecidos entre si -&gt; esto provoca la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- Al parecido entre la energía estimada como consumida, fruto de potencia total calculada muy parecida a la real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	y gracias a los tiempos de ejecución muy parecidos, debido al uso de ambas opciones de la plataforma física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	ESTO HACE QUE PAPI SEA MUY FIABLE EN LAS METRICAS RECOGIDAS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7CD1B-B379-11E0-C260-CF91F8A22F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48D25-F2FE-C3E1-A15D-6715C7C63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3191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028EB-FFCC-F208-A9C2-202F1C5F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6D7FA6B-A407-FC3F-611B-FD67D67DD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930ADB6-0586-3E53-99F3-8F67809F1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Se ha considerado como válido el modelo teórico realizado en PAPI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Debido a ,principalmente: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- Tiempos de ejecución muy parecidos entre si -&gt; esto provoca la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- Al parecido entre la energía estimada como consumida, fruto de potencia total calculada muy parecida a la real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	y gracias a los tiempos de ejecución muy parecidos, debido al uso de ambas opciones de la plataforma física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		ESTO HACE QUE PAPI SEA MUY FIABLE EN LAS METRICAS RECOGIDAS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7CD1B-B379-11E0-C260-CF91F8A22F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48D25-F2FE-C3E1-A15D-6715C7C63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8408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001" dirty="0"/>
              <a:t>Vamos a pasar </a:t>
            </a:r>
            <a:r>
              <a:rPr lang="en-001" dirty="0" err="1"/>
              <a:t>ahora</a:t>
            </a:r>
            <a:r>
              <a:rPr lang="en-001" dirty="0"/>
              <a:t> a la </a:t>
            </a:r>
            <a:r>
              <a:rPr lang="en-001" dirty="0" err="1"/>
              <a:t>parte</a:t>
            </a:r>
            <a:r>
              <a:rPr lang="en-001" dirty="0"/>
              <a:t> de </a:t>
            </a:r>
            <a:r>
              <a:rPr lang="en-001" dirty="0" err="1"/>
              <a:t>resultados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67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23/10/2024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3878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001" dirty="0"/>
              <a:t>Primero se </a:t>
            </a:r>
            <a:r>
              <a:rPr lang="en-001" dirty="0" err="1"/>
              <a:t>va</a:t>
            </a:r>
            <a:r>
              <a:rPr lang="en-001" dirty="0"/>
              <a:t> a </a:t>
            </a:r>
            <a:r>
              <a:rPr lang="en-001" dirty="0" err="1"/>
              <a:t>hacer</a:t>
            </a:r>
            <a:r>
              <a:rPr lang="en-001" dirty="0"/>
              <a:t> </a:t>
            </a:r>
            <a:r>
              <a:rPr lang="es-ES" dirty="0"/>
              <a:t>una revisión de los objetivos previamente planteados para el trabajo</a:t>
            </a:r>
            <a:r>
              <a:rPr lang="en-00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Todos ellos s</a:t>
            </a:r>
            <a:r>
              <a:rPr lang="en-001" dirty="0"/>
              <a:t>e han considerado como cumplidos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Aunque, el despliegue de las simulaciones hardware semejantes al modelo de sistema se ha considerado como parcialmente cumplido por los resultados de las ejecuciones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Gracias al cumplimiento de los objetivos parciales, podemos decir también que el objetivo principal</a:t>
            </a:r>
            <a:r>
              <a:rPr lang="en-001" dirty="0"/>
              <a:t>: </a:t>
            </a:r>
            <a:br>
              <a:rPr lang="en-001" dirty="0"/>
            </a:br>
            <a:br>
              <a:rPr lang="en-001" dirty="0"/>
            </a:br>
            <a:r>
              <a:rPr lang="es-ES" sz="1200" b="1" dirty="0"/>
              <a:t>El </a:t>
            </a:r>
            <a:r>
              <a:rPr lang="es-ES" sz="1200" b="1" u="sng" dirty="0"/>
              <a:t>desarrollo y evaluación un modelo de </a:t>
            </a:r>
            <a:r>
              <a:rPr lang="es-ES" sz="1200" b="1" dirty="0"/>
              <a:t>consumo energético para </a:t>
            </a:r>
            <a:br>
              <a:rPr lang="es-ES" sz="1200" b="1" dirty="0"/>
            </a:br>
            <a:r>
              <a:rPr lang="es-ES" sz="1200" b="1" dirty="0"/>
              <a:t>aplicaciones intensivas en cómputo en procesadores 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puede darse por cumplid</a:t>
            </a:r>
            <a:r>
              <a:rPr lang="en-001" dirty="0"/>
              <a:t>o, </a:t>
            </a:r>
            <a:r>
              <a:rPr lang="es-ES" dirty="0"/>
              <a:t>gracias a que éste esta compuesto de los objetivos parciales anteriormente vis</a:t>
            </a:r>
            <a:r>
              <a:rPr lang="en-001" dirty="0"/>
              <a:t>t</a:t>
            </a:r>
            <a:r>
              <a:rPr lang="es-ES" dirty="0"/>
              <a:t>os</a:t>
            </a:r>
            <a:r>
              <a:rPr lang="en-00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dirty="0"/>
          </a:p>
          <a:p>
            <a:endParaRPr lang="en-00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6534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Aparte de todas las competencias adquiridas </a:t>
            </a:r>
            <a:r>
              <a:rPr lang="en-001" dirty="0"/>
              <a:t>gracias a</a:t>
            </a:r>
            <a:r>
              <a:rPr lang="es-ES" dirty="0"/>
              <a:t> la realización de este trabajo fin de master</a:t>
            </a:r>
            <a:endParaRPr lang="en-00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se han adquirido una serie de </a:t>
            </a:r>
            <a:r>
              <a:rPr lang="es-ES" dirty="0" err="1"/>
              <a:t>co</a:t>
            </a:r>
            <a:r>
              <a:rPr lang="en-001" dirty="0" err="1"/>
              <a:t>nocimientos</a:t>
            </a:r>
            <a:r>
              <a:rPr lang="en-001" dirty="0"/>
              <a:t>, o se </a:t>
            </a:r>
            <a:r>
              <a:rPr lang="en-001" dirty="0" err="1"/>
              <a:t>han</a:t>
            </a:r>
            <a:r>
              <a:rPr lang="en-001" dirty="0"/>
              <a:t> </a:t>
            </a:r>
            <a:r>
              <a:rPr lang="en-001" dirty="0" err="1"/>
              <a:t>reaforzado</a:t>
            </a:r>
            <a:r>
              <a:rPr lang="en-001" dirty="0"/>
              <a:t>,</a:t>
            </a:r>
            <a:r>
              <a:rPr lang="es-ES" dirty="0"/>
              <a:t> en diversas tecnologías</a:t>
            </a:r>
            <a:r>
              <a:rPr lang="en-001" dirty="0"/>
              <a:t>, </a:t>
            </a:r>
            <a:r>
              <a:rPr lang="es-ES" dirty="0"/>
              <a:t>tal y como se muestra en la siguiente gráfica</a:t>
            </a:r>
            <a:r>
              <a:rPr lang="en-00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00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001" dirty="0"/>
              <a:t>Lo más destacable es el aprendizaje de </a:t>
            </a:r>
            <a:r>
              <a:rPr lang="es-ES" dirty="0"/>
              <a:t>Gem5 y de PAPI</a:t>
            </a:r>
            <a:r>
              <a:rPr lang="en-001" dirty="0"/>
              <a:t>, pues antes del trabajo </a:t>
            </a:r>
            <a:r>
              <a:rPr lang="es-ES" dirty="0"/>
              <a:t>no había trabajado con ninguna de las dos tecnologías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Gracias a los intentos de replicar </a:t>
            </a:r>
            <a:r>
              <a:rPr lang="es-ES" dirty="0" err="1"/>
              <a:t>Tflite</a:t>
            </a:r>
            <a:r>
              <a:rPr lang="es-ES" dirty="0"/>
              <a:t> + </a:t>
            </a:r>
            <a:r>
              <a:rPr lang="es-ES" dirty="0" err="1"/>
              <a:t>OpenCV</a:t>
            </a:r>
            <a:r>
              <a:rPr lang="es-ES" dirty="0"/>
              <a:t> en C para </a:t>
            </a:r>
            <a:r>
              <a:rPr lang="es-ES" dirty="0" err="1"/>
              <a:t>utlizarlo</a:t>
            </a:r>
            <a:r>
              <a:rPr lang="es-ES" dirty="0"/>
              <a:t> como aplicación intensiva en computo, se vio reforzado el conocimiento en el lenguaje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Por otro lado, gracias a la </a:t>
            </a:r>
            <a:r>
              <a:rPr lang="es-ES" dirty="0" err="1"/>
              <a:t>realizacion</a:t>
            </a:r>
            <a:r>
              <a:rPr lang="es-ES" dirty="0"/>
              <a:t> del trabajo se ha profundizado en el funcionamiento de las herramientas </a:t>
            </a:r>
            <a:r>
              <a:rPr lang="es-ES" dirty="0" err="1"/>
              <a:t>Makefile</a:t>
            </a:r>
            <a:r>
              <a:rPr lang="es-ES" dirty="0"/>
              <a:t> y el compilador GCC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Por ultimo, el uso de Python y de </a:t>
            </a:r>
            <a:r>
              <a:rPr lang="es-ES" dirty="0" err="1"/>
              <a:t>Bash</a:t>
            </a:r>
            <a:r>
              <a:rPr lang="es-ES" dirty="0"/>
              <a:t> se vio reforzado tras la realización de programas de despliegue de simulaciones y de automatización de tareas, respectivamente</a:t>
            </a:r>
            <a:endParaRPr lang="en-00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469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001" dirty="0"/>
              <a:t>Hasta </a:t>
            </a:r>
            <a:r>
              <a:rPr lang="en-001" dirty="0" err="1"/>
              <a:t>aqui</a:t>
            </a:r>
            <a:r>
              <a:rPr lang="en-001" dirty="0"/>
              <a:t> la </a:t>
            </a:r>
            <a:r>
              <a:rPr lang="en-001" dirty="0" err="1"/>
              <a:t>presentacion</a:t>
            </a:r>
            <a:endParaRPr lang="en-001" dirty="0"/>
          </a:p>
          <a:p>
            <a:pPr rtl="0"/>
            <a:r>
              <a:rPr lang="en-001" dirty="0" err="1"/>
              <a:t>Muchas</a:t>
            </a:r>
            <a:r>
              <a:rPr lang="en-001" dirty="0"/>
              <a:t> gracias a </a:t>
            </a:r>
            <a:r>
              <a:rPr lang="en-001" dirty="0" err="1"/>
              <a:t>todos</a:t>
            </a:r>
            <a:r>
              <a:rPr lang="en-001" dirty="0"/>
              <a:t> </a:t>
            </a:r>
            <a:r>
              <a:rPr lang="en-001" dirty="0" err="1"/>
              <a:t>por</a:t>
            </a:r>
            <a:r>
              <a:rPr lang="en-001" dirty="0"/>
              <a:t> </a:t>
            </a:r>
            <a:r>
              <a:rPr lang="en-001" dirty="0" err="1"/>
              <a:t>su</a:t>
            </a:r>
            <a:r>
              <a:rPr lang="en-001" dirty="0"/>
              <a:t> </a:t>
            </a:r>
            <a:r>
              <a:rPr lang="en-001" dirty="0" err="1"/>
              <a:t>atenci</a:t>
            </a:r>
            <a:r>
              <a:rPr lang="es-ES" dirty="0"/>
              <a:t>ó</a:t>
            </a:r>
            <a:r>
              <a:rPr lang="en-001" dirty="0"/>
              <a:t>n.</a:t>
            </a:r>
          </a:p>
          <a:p>
            <a:pPr rtl="0"/>
            <a:r>
              <a:rPr lang="en-001" dirty="0" err="1"/>
              <a:t>Quedo</a:t>
            </a:r>
            <a:r>
              <a:rPr lang="en-001" dirty="0"/>
              <a:t> a </a:t>
            </a:r>
            <a:r>
              <a:rPr lang="en-001" dirty="0" err="1"/>
              <a:t>disposicion</a:t>
            </a:r>
            <a:r>
              <a:rPr lang="en-001" dirty="0"/>
              <a:t> del tribunal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70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23/10/2024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89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01" dirty="0" err="1"/>
              <a:t>Literealmente</a:t>
            </a:r>
            <a:r>
              <a:rPr lang="en-001" dirty="0"/>
              <a:t> lo </a:t>
            </a:r>
            <a:r>
              <a:rPr lang="en-001" dirty="0" err="1"/>
              <a:t>mismo</a:t>
            </a:r>
            <a:endParaRPr lang="en-00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845F39-3ED7-4557-8E83-69CFB9EC7E67}" type="datetime1">
              <a:rPr lang="es-ES" smtClean="0"/>
              <a:t>23/10/2024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18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andsoftwaresound.net/raspberry-pi-4-arm-cortex-a72-processor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fif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fif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viewresearch.com/industry-analysis/system-on-chip-market-rep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hyperlink" Target="https://www.mi.com/es/product/xiaomi-watch-2/specs" TargetMode="External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s.hal.science/tel-01313326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sv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0064"/>
            <a:ext cx="12192000" cy="1744015"/>
          </a:xfrm>
        </p:spPr>
        <p:txBody>
          <a:bodyPr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y evaluación de un modelo de consumo energético </a:t>
            </a:r>
            <a:br>
              <a:rPr lang="es-E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aplicaciones intensivas en cómputo </a:t>
            </a:r>
            <a:br>
              <a:rPr lang="es-E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procesadores ARM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65EE7B4-A997-8256-976A-15773BB5A42C}"/>
              </a:ext>
            </a:extLst>
          </p:cNvPr>
          <p:cNvSpPr txBox="1">
            <a:spLocks/>
          </p:cNvSpPr>
          <p:nvPr/>
        </p:nvSpPr>
        <p:spPr>
          <a:xfrm>
            <a:off x="3199243" y="2287209"/>
            <a:ext cx="5793514" cy="52651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chemeClr val="accent5"/>
                </a:solidFill>
                <a:latin typeface="+mn-lt"/>
                <a:cs typeface="Calibri" panose="020F0502020204030204" pitchFamily="34" charset="0"/>
              </a:rPr>
              <a:t>Trabajo Fin de Máster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D8D9BFAD-37BD-A759-49B3-9DF8A773CC07}"/>
              </a:ext>
            </a:extLst>
          </p:cNvPr>
          <p:cNvSpPr txBox="1">
            <a:spLocks/>
          </p:cNvSpPr>
          <p:nvPr/>
        </p:nvSpPr>
        <p:spPr>
          <a:xfrm>
            <a:off x="3310395" y="4994915"/>
            <a:ext cx="5571208" cy="1527024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001" sz="2800" b="1" u="sng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  <a:r>
              <a:rPr lang="en-001" sz="2800" b="1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Antonio Fernando Mateo </a:t>
            </a:r>
            <a:r>
              <a:rPr lang="en-001" sz="2800" b="1" dirty="0" err="1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Francés</a:t>
            </a:r>
            <a:endParaRPr lang="en-001" sz="2800" b="1" dirty="0">
              <a:solidFill>
                <a:schemeClr val="accent2">
                  <a:lumMod val="60000"/>
                  <a:lumOff val="40000"/>
                  <a:alpha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001" sz="2800" b="1" u="sng" dirty="0" err="1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Tutores</a:t>
            </a:r>
            <a:r>
              <a:rPr lang="en-001" sz="2800" b="1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Jesús Barba Romero</a:t>
            </a:r>
            <a:br>
              <a:rPr lang="en-001" sz="2800" b="1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001" sz="2800" b="1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María Soledad Escolar Díaz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C7997C-0DED-6DF1-A105-4BF0FD2CA5D0}"/>
              </a:ext>
            </a:extLst>
          </p:cNvPr>
          <p:cNvSpPr txBox="1"/>
          <p:nvPr/>
        </p:nvSpPr>
        <p:spPr>
          <a:xfrm>
            <a:off x="9048530" y="5558372"/>
            <a:ext cx="173492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1">
                    <a:lumMod val="65000"/>
                  </a:schemeClr>
                </a:solidFill>
              </a:rPr>
              <a:t>Octubre,</a:t>
            </a:r>
            <a:r>
              <a:rPr lang="en-001" sz="2000" dirty="0">
                <a:solidFill>
                  <a:schemeClr val="tx1">
                    <a:lumMod val="65000"/>
                  </a:schemeClr>
                </a:solidFill>
              </a:rPr>
              <a:t> 202</a:t>
            </a:r>
            <a:r>
              <a:rPr lang="es-ES" sz="2000" dirty="0">
                <a:solidFill>
                  <a:schemeClr val="tx1">
                    <a:lumMod val="65000"/>
                  </a:schemeClr>
                </a:solidFill>
              </a:rPr>
              <a:t>4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1CBEE63-32EC-320C-B601-E074E6279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70"/>
          <a:stretch/>
        </p:blipFill>
        <p:spPr>
          <a:xfrm>
            <a:off x="0" y="335747"/>
            <a:ext cx="12192000" cy="96671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07B6D88-5642-1D8F-DD81-A675E133C3DE}"/>
              </a:ext>
            </a:extLst>
          </p:cNvPr>
          <p:cNvSpPr txBox="1">
            <a:spLocks/>
          </p:cNvSpPr>
          <p:nvPr/>
        </p:nvSpPr>
        <p:spPr>
          <a:xfrm>
            <a:off x="1408545" y="1593296"/>
            <a:ext cx="9374908" cy="6663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u="sng" dirty="0">
                <a:solidFill>
                  <a:schemeClr val="accent5"/>
                </a:solidFill>
                <a:latin typeface="+mn-lt"/>
                <a:cs typeface="Calibri" panose="020F0502020204030204" pitchFamily="34" charset="0"/>
              </a:rPr>
              <a:t>MÁSTER EN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46" y="2899725"/>
            <a:ext cx="5503954" cy="10496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001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001" dirty="0"/>
              <a:t>Metodología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430268"/>
            <a:ext cx="1692274" cy="307777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t>10</a:t>
            </a:fld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0541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337" y="234767"/>
            <a:ext cx="5785323" cy="648589"/>
          </a:xfrm>
        </p:spPr>
        <p:txBody>
          <a:bodyPr rtlCol="0"/>
          <a:lstStyle/>
          <a:p>
            <a:pPr rtl="0"/>
            <a:r>
              <a:rPr lang="en-001" dirty="0"/>
              <a:t>Metodología utilizada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11</a:t>
            </a:fld>
            <a:endParaRPr lang="es-ES" sz="20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F13B96A-BE43-5AB6-2272-E9EA54304628}"/>
              </a:ext>
            </a:extLst>
          </p:cNvPr>
          <p:cNvCxnSpPr>
            <a:cxnSpLocks/>
          </p:cNvCxnSpPr>
          <p:nvPr/>
        </p:nvCxnSpPr>
        <p:spPr>
          <a:xfrm>
            <a:off x="3044536" y="954476"/>
            <a:ext cx="603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872CC67-29A1-2C36-82B3-34D31CBB050C}"/>
              </a:ext>
            </a:extLst>
          </p:cNvPr>
          <p:cNvSpPr txBox="1"/>
          <p:nvPr/>
        </p:nvSpPr>
        <p:spPr>
          <a:xfrm>
            <a:off x="818028" y="1979693"/>
            <a:ext cx="10555940" cy="289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001" sz="3200" dirty="0" err="1"/>
              <a:t>Esfuerzo</a:t>
            </a:r>
            <a:r>
              <a:rPr lang="en-001" sz="3200" dirty="0"/>
              <a:t> </a:t>
            </a:r>
            <a:r>
              <a:rPr lang="en-001" sz="3200" dirty="0" err="1"/>
              <a:t>dividido</a:t>
            </a:r>
            <a:r>
              <a:rPr lang="en-001" sz="3200" dirty="0"/>
              <a:t> </a:t>
            </a:r>
            <a:r>
              <a:rPr lang="en-001" sz="3200" dirty="0" err="1"/>
              <a:t>en</a:t>
            </a:r>
            <a:r>
              <a:rPr lang="en-001" sz="3200" dirty="0"/>
              <a:t> iteraciones </a:t>
            </a:r>
            <a:r>
              <a:rPr lang="en-001" sz="3200" dirty="0" err="1"/>
              <a:t>representando</a:t>
            </a:r>
            <a:r>
              <a:rPr lang="en-001" sz="3200" dirty="0"/>
              <a:t> </a:t>
            </a:r>
            <a:r>
              <a:rPr lang="en-001" sz="3200" dirty="0" err="1">
                <a:solidFill>
                  <a:schemeClr val="accent1"/>
                </a:solidFill>
              </a:rPr>
              <a:t>hitos</a:t>
            </a:r>
            <a:r>
              <a:rPr lang="en-001" sz="3200" dirty="0">
                <a:solidFill>
                  <a:schemeClr val="accent1"/>
                </a:solidFill>
              </a:rPr>
              <a:t> clave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Cada iteración tiene una salida única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001" sz="3200" b="1" u="sng" dirty="0"/>
              <a:t>PUD</a:t>
            </a:r>
            <a:r>
              <a:rPr lang="en-001" sz="3200" b="1" dirty="0"/>
              <a:t>: </a:t>
            </a:r>
            <a:r>
              <a:rPr lang="en-001" sz="3200" dirty="0"/>
              <a:t>Enfoque </a:t>
            </a:r>
            <a:r>
              <a:rPr lang="en-001" sz="3200" dirty="0">
                <a:solidFill>
                  <a:schemeClr val="accent1"/>
                </a:solidFill>
              </a:rPr>
              <a:t>iterativo e incremental</a:t>
            </a:r>
            <a:r>
              <a:rPr lang="en-001" sz="3200" dirty="0"/>
              <a:t> y basado en fases</a:t>
            </a:r>
          </a:p>
        </p:txBody>
      </p:sp>
    </p:spTree>
    <p:extLst>
      <p:ext uri="{BB962C8B-B14F-4D97-AF65-F5344CB8AC3E}">
        <p14:creationId xmlns:p14="http://schemas.microsoft.com/office/powerpoint/2010/main" val="90925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54E24-5F5A-305D-8E85-1BA03FE3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D680F37-6AB1-39DF-FAE8-E2F4BA63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337" y="234767"/>
            <a:ext cx="5785323" cy="648589"/>
          </a:xfrm>
        </p:spPr>
        <p:txBody>
          <a:bodyPr rtlCol="0"/>
          <a:lstStyle/>
          <a:p>
            <a:pPr rtl="0"/>
            <a:r>
              <a:rPr lang="en-001" dirty="0"/>
              <a:t>Metodología utilizada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9B414-5037-BE21-EA20-A2346FDF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12</a:t>
            </a:fld>
            <a:endParaRPr lang="es-ES" sz="20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B5190DC-17E3-B6D9-3D0C-8A831FEC76D7}"/>
              </a:ext>
            </a:extLst>
          </p:cNvPr>
          <p:cNvCxnSpPr>
            <a:cxnSpLocks/>
          </p:cNvCxnSpPr>
          <p:nvPr/>
        </p:nvCxnSpPr>
        <p:spPr>
          <a:xfrm>
            <a:off x="3044536" y="954476"/>
            <a:ext cx="603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4AF875F-F49D-F8ED-1887-11DAB6857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508" y="1269917"/>
            <a:ext cx="6951519" cy="46479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FB5009B-097C-A9EB-4A52-8FEEE7975BFB}"/>
              </a:ext>
            </a:extLst>
          </p:cNvPr>
          <p:cNvSpPr txBox="1"/>
          <p:nvPr/>
        </p:nvSpPr>
        <p:spPr>
          <a:xfrm>
            <a:off x="2986135" y="5988976"/>
            <a:ext cx="6219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001" sz="2000" i="1" dirty="0">
                <a:latin typeface="Arial" panose="020B0604020202020204" pitchFamily="34" charset="0"/>
              </a:rPr>
              <a:t>Metodología </a:t>
            </a:r>
            <a:r>
              <a:rPr lang="es-ES" sz="2000" i="1" dirty="0">
                <a:latin typeface="Arial" panose="020B0604020202020204" pitchFamily="34" charset="0"/>
              </a:rPr>
              <a:t>PUD</a:t>
            </a:r>
            <a:endParaRPr lang="en-001" sz="2000" i="1" dirty="0"/>
          </a:p>
        </p:txBody>
      </p:sp>
    </p:spTree>
    <p:extLst>
      <p:ext uri="{BB962C8B-B14F-4D97-AF65-F5344CB8AC3E}">
        <p14:creationId xmlns:p14="http://schemas.microsoft.com/office/powerpoint/2010/main" val="140321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396" y="258947"/>
            <a:ext cx="9621207" cy="648589"/>
          </a:xfrm>
        </p:spPr>
        <p:txBody>
          <a:bodyPr rtlCol="0"/>
          <a:lstStyle/>
          <a:p>
            <a:pPr rtl="0"/>
            <a:r>
              <a:rPr lang="es-ES" dirty="0"/>
              <a:t>Metodología : </a:t>
            </a:r>
            <a:r>
              <a:rPr lang="en-001" dirty="0"/>
              <a:t>Iteraciones del </a:t>
            </a:r>
            <a:r>
              <a:rPr lang="es-ES" dirty="0"/>
              <a:t>trabajo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13</a:t>
            </a:fld>
            <a:endParaRPr lang="es-ES" sz="20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F13B96A-BE43-5AB6-2272-E9EA54304628}"/>
              </a:ext>
            </a:extLst>
          </p:cNvPr>
          <p:cNvCxnSpPr>
            <a:cxnSpLocks/>
          </p:cNvCxnSpPr>
          <p:nvPr/>
        </p:nvCxnSpPr>
        <p:spPr>
          <a:xfrm>
            <a:off x="1168400" y="954476"/>
            <a:ext cx="9824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3">
            <a:extLst>
              <a:ext uri="{FF2B5EF4-FFF2-40B4-BE49-F238E27FC236}">
                <a16:creationId xmlns:a16="http://schemas.microsoft.com/office/drawing/2014/main" id="{E4CDCD3F-998C-84AD-2AE1-F7F2C6160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57507"/>
              </p:ext>
            </p:extLst>
          </p:nvPr>
        </p:nvGraphicFramePr>
        <p:xfrm>
          <a:off x="356226" y="1353313"/>
          <a:ext cx="11434520" cy="43708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2184">
                  <a:extLst>
                    <a:ext uri="{9D8B030D-6E8A-4147-A177-3AD203B41FA5}">
                      <a16:colId xmlns:a16="http://schemas.microsoft.com/office/drawing/2014/main" val="337249531"/>
                    </a:ext>
                  </a:extLst>
                </a:gridCol>
                <a:gridCol w="461720">
                  <a:extLst>
                    <a:ext uri="{9D8B030D-6E8A-4147-A177-3AD203B41FA5}">
                      <a16:colId xmlns:a16="http://schemas.microsoft.com/office/drawing/2014/main" val="2850494686"/>
                    </a:ext>
                  </a:extLst>
                </a:gridCol>
                <a:gridCol w="4398264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5102352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FASE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IT.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001" dirty="0">
                          <a:solidFill>
                            <a:schemeClr val="tx1"/>
                          </a:solidFill>
                        </a:rPr>
                        <a:t>NOMBRE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001" dirty="0">
                          <a:solidFill>
                            <a:schemeClr val="tx1"/>
                          </a:solidFill>
                        </a:rPr>
                        <a:t>SALIDA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Inicio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Modelo del sistema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Definición y requisitos de la plataforma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37083">
                <a:tc rowSpan="4"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Elaboración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Elección del simulador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Entorno de simulación hardware a utilizar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370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Desarrollo de marco teórico de medición 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Modelos de energía y metodología desarrollada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992426"/>
                  </a:ext>
                </a:extLst>
              </a:tr>
              <a:tr h="4370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Configuración del entorno para gem5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Entorno de pruebas para simulaciones preparado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684626"/>
                  </a:ext>
                </a:extLst>
              </a:tr>
              <a:tr h="43708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Configuración del entorno para PAPI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Entorno para recolección de eventos HW listo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820026"/>
                  </a:ext>
                </a:extLst>
              </a:tr>
              <a:tr h="437083">
                <a:tc rowSpan="2"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Construcción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Ejecución y obtención de resultados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Métricas de potencia obtenidas con gem5 y PAPI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374633"/>
                  </a:ext>
                </a:extLst>
              </a:tr>
              <a:tr h="437083">
                <a:tc vMerge="1">
                  <a:txBody>
                    <a:bodyPr/>
                    <a:lstStyle/>
                    <a:p>
                      <a:pPr algn="ctr" rtl="0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Comparación</a:t>
                      </a:r>
                      <a:r>
                        <a:rPr lang="en-001" dirty="0">
                          <a:solidFill>
                            <a:schemeClr val="tx1"/>
                          </a:solidFill>
                        </a:rPr>
                        <a:t> de resultados con DMM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Comparativa de gem5 y PAPI frente a DMM realizada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92921"/>
                  </a:ext>
                </a:extLst>
              </a:tr>
              <a:tr h="437083">
                <a:tc rowSpan="2"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Transición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Validación del marco de medición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Comparativa de energía gem5 y PAPI frente a DMM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795329"/>
                  </a:ext>
                </a:extLst>
              </a:tr>
              <a:tr h="437083">
                <a:tc vMerge="1">
                  <a:txBody>
                    <a:bodyPr/>
                    <a:lstStyle/>
                    <a:p>
                      <a:pPr algn="ctr" rtl="0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001" dirty="0">
                          <a:solidFill>
                            <a:schemeClr val="tx1"/>
                          </a:solidFill>
                        </a:rPr>
                        <a:t>Documentación del proyecto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001" sz="1800" dirty="0">
                          <a:solidFill>
                            <a:schemeClr val="tx1"/>
                          </a:solidFill>
                        </a:rPr>
                        <a:t>Documento del proyecto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44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72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8DD2B-53DD-4E31-EFC2-763BF3F5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A6629D9-D78C-9331-2283-BD4CC184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30" y="228574"/>
            <a:ext cx="10520540" cy="648589"/>
          </a:xfrm>
        </p:spPr>
        <p:txBody>
          <a:bodyPr rtlCol="0"/>
          <a:lstStyle/>
          <a:p>
            <a:pPr rtl="0"/>
            <a:r>
              <a:rPr lang="es-ES" dirty="0"/>
              <a:t>Metodología : Cronograma del proyecto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413557-AF5F-6BC8-E6F4-F241E072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14</a:t>
            </a:fld>
            <a:endParaRPr lang="es-ES" sz="20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C949FE1-6FC8-3E36-23C4-3EFBAB18E100}"/>
              </a:ext>
            </a:extLst>
          </p:cNvPr>
          <p:cNvCxnSpPr>
            <a:cxnSpLocks/>
          </p:cNvCxnSpPr>
          <p:nvPr/>
        </p:nvCxnSpPr>
        <p:spPr>
          <a:xfrm>
            <a:off x="670560" y="954476"/>
            <a:ext cx="10685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2233C434-6BC3-27AA-B571-C53CE7F0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" y="2044368"/>
            <a:ext cx="11323782" cy="29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46" y="2899725"/>
            <a:ext cx="4755809" cy="10496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001" dirty="0"/>
              <a:t>4</a:t>
            </a:r>
            <a:r>
              <a:rPr lang="en-001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001" dirty="0" err="1"/>
              <a:t>Resultados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430269"/>
            <a:ext cx="1692274" cy="307777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t>15</a:t>
            </a:fld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3001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F493A-9B6E-E269-2D77-1646A4052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12E69-CB48-599E-499E-4F8090A4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16</a:t>
            </a:fld>
            <a:endParaRPr lang="es-E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168230-1274-9F83-73EA-26DC14920EC8}"/>
              </a:ext>
            </a:extLst>
          </p:cNvPr>
          <p:cNvSpPr txBox="1"/>
          <p:nvPr/>
        </p:nvSpPr>
        <p:spPr>
          <a:xfrm>
            <a:off x="583747" y="1487250"/>
            <a:ext cx="11024505" cy="388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001" sz="3200" dirty="0"/>
              <a:t>Es</a:t>
            </a:r>
            <a:r>
              <a:rPr lang="es-ES" sz="3200" dirty="0"/>
              <a:t> necesario conocer la arquitectura para poder simularla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3200" b="1" u="sng" dirty="0">
                <a:solidFill>
                  <a:schemeClr val="accent1"/>
                </a:solidFill>
              </a:rPr>
              <a:t>ARM Cortex-A72 (2015) (ARMv8-A)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Presente en la plataforma de pruebas: </a:t>
            </a:r>
            <a:r>
              <a:rPr lang="es-ES" sz="3200" u="sng" dirty="0"/>
              <a:t>Raspberry Pi 4B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El modelo puede ser replicado a otras arquitecturas similares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A67F8458-3B81-57A2-EC29-65E53B0D56A6}"/>
              </a:ext>
            </a:extLst>
          </p:cNvPr>
          <p:cNvSpPr txBox="1">
            <a:spLocks/>
          </p:cNvSpPr>
          <p:nvPr/>
        </p:nvSpPr>
        <p:spPr>
          <a:xfrm>
            <a:off x="2855453" y="196900"/>
            <a:ext cx="7201797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Arquitectura de referencia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B7D47F-52D6-352A-5E8F-D9084180A2E9}"/>
              </a:ext>
            </a:extLst>
          </p:cNvPr>
          <p:cNvCxnSpPr>
            <a:cxnSpLocks/>
          </p:cNvCxnSpPr>
          <p:nvPr/>
        </p:nvCxnSpPr>
        <p:spPr>
          <a:xfrm>
            <a:off x="2790239" y="907584"/>
            <a:ext cx="7158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A899DCC-D279-C928-755A-0CF9055EE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162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786E42DA-9C73-4E16-A694-3ABE2901BB09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60317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17</a:t>
            </a:fld>
            <a:endParaRPr lang="es-ES" sz="1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E4E3BC7-0EFE-2B59-8BA0-5301FC69E0FB}"/>
              </a:ext>
            </a:extLst>
          </p:cNvPr>
          <p:cNvSpPr txBox="1"/>
          <p:nvPr/>
        </p:nvSpPr>
        <p:spPr>
          <a:xfrm>
            <a:off x="1072127" y="5181590"/>
            <a:ext cx="492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0" i="1" dirty="0">
                <a:effectLst/>
                <a:latin typeface="Arial" panose="020B0604020202020204" pitchFamily="34" charset="0"/>
              </a:rPr>
              <a:t>Diagrama </a:t>
            </a:r>
            <a:r>
              <a:rPr lang="es-ES" i="1" dirty="0">
                <a:latin typeface="Arial" panose="020B0604020202020204" pitchFamily="34" charset="0"/>
              </a:rPr>
              <a:t>de </a:t>
            </a:r>
            <a:r>
              <a:rPr lang="es-ES" b="0" i="1" dirty="0">
                <a:effectLst/>
                <a:latin typeface="Arial" panose="020B0604020202020204" pitchFamily="34" charset="0"/>
              </a:rPr>
              <a:t>bloques BCM2711 (Cortex</a:t>
            </a:r>
            <a:r>
              <a:rPr lang="es-ES" i="1" dirty="0">
                <a:latin typeface="Arial" panose="020B0604020202020204" pitchFamily="34" charset="0"/>
              </a:rPr>
              <a:t>-A72)</a:t>
            </a:r>
            <a:br>
              <a:rPr lang="en-001" b="0" i="1" dirty="0">
                <a:effectLst/>
                <a:latin typeface="Arial" panose="020B0604020202020204" pitchFamily="34" charset="0"/>
              </a:rPr>
            </a:br>
            <a:r>
              <a:rPr lang="en-001" b="0" i="1" dirty="0">
                <a:effectLst/>
                <a:latin typeface="Arial" panose="020B0604020202020204" pitchFamily="34" charset="0"/>
              </a:rPr>
              <a:t>Fuente: </a:t>
            </a:r>
            <a:r>
              <a:rPr lang="es-ES" b="0" i="1" dirty="0" err="1">
                <a:effectLst/>
                <a:latin typeface="Arial" panose="020B0604020202020204" pitchFamily="34" charset="0"/>
                <a:hlinkClick r:id="rId3"/>
              </a:rPr>
              <a:t>SandSoftware</a:t>
            </a:r>
            <a:endParaRPr lang="en-001" i="1" dirty="0"/>
          </a:p>
        </p:txBody>
      </p:sp>
      <p:pic>
        <p:nvPicPr>
          <p:cNvPr id="4" name="Imagen 3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75CD1CE9-F4C3-8E75-B92E-DC53B508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662" y="1142130"/>
            <a:ext cx="5211298" cy="5449236"/>
          </a:xfrm>
          <a:prstGeom prst="rect">
            <a:avLst/>
          </a:prstGeom>
        </p:spPr>
      </p:pic>
      <p:pic>
        <p:nvPicPr>
          <p:cNvPr id="9" name="Imagen 8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40624226-1BD0-0BC9-EBC7-3DCF94A9D6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82" t="3994" r="2841" b="1466"/>
          <a:stretch/>
        </p:blipFill>
        <p:spPr>
          <a:xfrm>
            <a:off x="955040" y="1142130"/>
            <a:ext cx="4277360" cy="26418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76EE68B-D2C9-6CDB-ECAA-B58535FDE0E1}"/>
              </a:ext>
            </a:extLst>
          </p:cNvPr>
          <p:cNvSpPr txBox="1"/>
          <p:nvPr/>
        </p:nvSpPr>
        <p:spPr>
          <a:xfrm>
            <a:off x="1170637" y="3808739"/>
            <a:ext cx="38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0" i="1" dirty="0">
                <a:effectLst/>
                <a:latin typeface="Arial" panose="020B0604020202020204" pitchFamily="34" charset="0"/>
              </a:rPr>
              <a:t>Raspberry Pi 4B</a:t>
            </a:r>
            <a:endParaRPr lang="en-001" i="1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58B369B-EDB5-421A-F360-FBB03295D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7302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3" name="Título 6">
            <a:extLst>
              <a:ext uri="{FF2B5EF4-FFF2-40B4-BE49-F238E27FC236}">
                <a16:creationId xmlns:a16="http://schemas.microsoft.com/office/drawing/2014/main" id="{A0428703-6F0B-B8BA-7F1F-D0097493802D}"/>
              </a:ext>
            </a:extLst>
          </p:cNvPr>
          <p:cNvSpPr txBox="1">
            <a:spLocks/>
          </p:cNvSpPr>
          <p:nvPr/>
        </p:nvSpPr>
        <p:spPr>
          <a:xfrm>
            <a:off x="2855453" y="196900"/>
            <a:ext cx="7201797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Arquitectura de referencia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DC1514C-8BE7-D4D1-2CEB-213C69BFD848}"/>
              </a:ext>
            </a:extLst>
          </p:cNvPr>
          <p:cNvCxnSpPr>
            <a:cxnSpLocks/>
          </p:cNvCxnSpPr>
          <p:nvPr/>
        </p:nvCxnSpPr>
        <p:spPr>
          <a:xfrm>
            <a:off x="2790239" y="907584"/>
            <a:ext cx="7158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D34A864-E7ED-EC72-71C3-19CB110D63D8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418344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7348B-3CFE-BB19-29C1-582DC51D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C73B1-320D-E139-196D-82DB1180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18</a:t>
            </a:fld>
            <a:endParaRPr lang="es-ES" sz="1800" dirty="0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DA654E94-C554-718A-439A-928F511BB642}"/>
              </a:ext>
            </a:extLst>
          </p:cNvPr>
          <p:cNvSpPr txBox="1">
            <a:spLocks/>
          </p:cNvSpPr>
          <p:nvPr/>
        </p:nvSpPr>
        <p:spPr>
          <a:xfrm>
            <a:off x="804573" y="305735"/>
            <a:ext cx="1083656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Herramientas para realizar simulaciones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75B701D-7BFF-BA34-BC76-FC48F4B0E2AC}"/>
              </a:ext>
            </a:extLst>
          </p:cNvPr>
          <p:cNvCxnSpPr>
            <a:cxnSpLocks/>
          </p:cNvCxnSpPr>
          <p:nvPr/>
        </p:nvCxnSpPr>
        <p:spPr>
          <a:xfrm>
            <a:off x="839244" y="954476"/>
            <a:ext cx="10628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944B730-032A-C326-C1B2-DA8AA87C8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405" y="2755570"/>
            <a:ext cx="3030746" cy="1346860"/>
          </a:xfrm>
          <a:prstGeom prst="rect">
            <a:avLst/>
          </a:prstGeom>
        </p:spPr>
      </p:pic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580D8FB1-18AF-CD12-6524-AFDED7F93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392" y="2755570"/>
            <a:ext cx="3030745" cy="1346859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80A93D34-4E21-A085-8733-8206FABD8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19" y="2755570"/>
            <a:ext cx="3030745" cy="134686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3037649-1E5C-BA75-A3D8-379BEACE1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87182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6952BF8-5A9C-55F4-B343-87B1DFCDDDC3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62385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7348B-3CFE-BB19-29C1-582DC51D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C73B1-320D-E139-196D-82DB1180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19</a:t>
            </a:fld>
            <a:endParaRPr lang="es-ES" sz="2000" dirty="0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DA654E94-C554-718A-439A-928F511BB642}"/>
              </a:ext>
            </a:extLst>
          </p:cNvPr>
          <p:cNvSpPr txBox="1">
            <a:spLocks/>
          </p:cNvSpPr>
          <p:nvPr/>
        </p:nvSpPr>
        <p:spPr>
          <a:xfrm>
            <a:off x="804573" y="305735"/>
            <a:ext cx="1083656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Herramientas para realizar simulaciones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75B701D-7BFF-BA34-BC76-FC48F4B0E2AC}"/>
              </a:ext>
            </a:extLst>
          </p:cNvPr>
          <p:cNvCxnSpPr>
            <a:cxnSpLocks/>
          </p:cNvCxnSpPr>
          <p:nvPr/>
        </p:nvCxnSpPr>
        <p:spPr>
          <a:xfrm>
            <a:off x="839244" y="954476"/>
            <a:ext cx="10628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944B730-032A-C326-C1B2-DA8AA87C8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1" y="2963289"/>
            <a:ext cx="3030746" cy="1346860"/>
          </a:xfrm>
          <a:prstGeom prst="rect">
            <a:avLst/>
          </a:prstGeom>
        </p:spPr>
      </p:pic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580D8FB1-18AF-CD12-6524-AFDED7F93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50" y="4559548"/>
            <a:ext cx="3030745" cy="1346859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80A93D34-4E21-A085-8733-8206FABD8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50" y="1367030"/>
            <a:ext cx="3030745" cy="134686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6D62758-7C19-20CF-C477-D60518E6DF70}"/>
              </a:ext>
            </a:extLst>
          </p:cNvPr>
          <p:cNvSpPr/>
          <p:nvPr/>
        </p:nvSpPr>
        <p:spPr>
          <a:xfrm>
            <a:off x="457200" y="2866212"/>
            <a:ext cx="3264105" cy="157864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A090F6A5-C53B-95FF-BD1C-569AFC328781}"/>
              </a:ext>
            </a:extLst>
          </p:cNvPr>
          <p:cNvSpPr/>
          <p:nvPr/>
        </p:nvSpPr>
        <p:spPr>
          <a:xfrm rot="2951478">
            <a:off x="3858121" y="2827020"/>
            <a:ext cx="716259" cy="8678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7E7AE3-C011-6D7F-4F4E-ECF89F3C9722}"/>
              </a:ext>
            </a:extLst>
          </p:cNvPr>
          <p:cNvSpPr txBox="1"/>
          <p:nvPr/>
        </p:nvSpPr>
        <p:spPr>
          <a:xfrm>
            <a:off x="4652758" y="1535243"/>
            <a:ext cx="7082042" cy="42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/>
              <a:t>Multitud de métricas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/>
              <a:t>Open </a:t>
            </a:r>
            <a:r>
              <a:rPr lang="es-ES" sz="2800" b="1" dirty="0" err="1"/>
              <a:t>Source</a:t>
            </a:r>
            <a:r>
              <a:rPr lang="es-ES" sz="2800" b="1" dirty="0"/>
              <a:t> (GitHub)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/>
              <a:t>Flexibilidad al simular arquitecturas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/>
              <a:t>Personalizable y escalable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/>
              <a:t>Comunidad y desarrollo activo</a:t>
            </a:r>
            <a:endParaRPr lang="es-ES" sz="2800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9D75B4BC-D817-8074-6D85-7CC7608E95A1}"/>
              </a:ext>
            </a:extLst>
          </p:cNvPr>
          <p:cNvSpPr/>
          <p:nvPr/>
        </p:nvSpPr>
        <p:spPr>
          <a:xfrm rot="7079329">
            <a:off x="3892140" y="3643640"/>
            <a:ext cx="716259" cy="8162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F9E32801-1A05-9216-E14C-8002D13A4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1556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A6133B66-3534-8D62-33C6-379ABCF3C24C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98299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323" y="259521"/>
            <a:ext cx="2563416" cy="912117"/>
          </a:xfrm>
        </p:spPr>
        <p:txBody>
          <a:bodyPr rtlCol="0"/>
          <a:lstStyle/>
          <a:p>
            <a:pPr rtl="0"/>
            <a:r>
              <a:rPr lang="en-001" sz="6000" u="sng" dirty="0">
                <a:latin typeface="+mn-lt"/>
                <a:cs typeface="Calibri" panose="020F0502020204030204" pitchFamily="34" charset="0"/>
              </a:rPr>
              <a:t>ÍNDICE</a:t>
            </a:r>
            <a:endParaRPr lang="es-ES" sz="6000" u="sng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767" y="1425561"/>
            <a:ext cx="2659126" cy="4283786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001" sz="2800" dirty="0" err="1"/>
              <a:t>Introducción</a:t>
            </a:r>
            <a:endParaRPr lang="es-ES" sz="2800" dirty="0"/>
          </a:p>
          <a:p>
            <a:pPr marL="457200" indent="-457200" rtl="0">
              <a:buFont typeface="+mj-lt"/>
              <a:buAutoNum type="arabicPeriod"/>
            </a:pPr>
            <a:r>
              <a:rPr lang="en-001" sz="2800" dirty="0" err="1"/>
              <a:t>Objetivos</a:t>
            </a:r>
            <a:endParaRPr lang="es-ES" sz="2800" dirty="0"/>
          </a:p>
          <a:p>
            <a:pPr marL="457200" indent="-457200" rtl="0">
              <a:buFont typeface="+mj-lt"/>
              <a:buAutoNum type="arabicPeriod"/>
            </a:pPr>
            <a:r>
              <a:rPr lang="en-001" sz="2800" dirty="0"/>
              <a:t>Metodología</a:t>
            </a:r>
            <a:endParaRPr lang="es-ES" sz="2800" dirty="0"/>
          </a:p>
          <a:p>
            <a:pPr marL="457200" indent="-457200" rtl="0">
              <a:buFont typeface="+mj-lt"/>
              <a:buAutoNum type="arabicPeriod"/>
            </a:pPr>
            <a:r>
              <a:rPr lang="es-ES" sz="2800" noProof="1"/>
              <a:t>Resultados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800" dirty="0"/>
              <a:t>Comparativa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800" dirty="0"/>
              <a:t>Validación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800" dirty="0"/>
              <a:t>Conclusiones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/>
              <a:t>2</a:t>
            </a:fld>
            <a:endParaRPr lang="es-ES" sz="20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F220494-64CC-51DC-E782-B9995D2A3416}"/>
              </a:ext>
            </a:extLst>
          </p:cNvPr>
          <p:cNvCxnSpPr>
            <a:cxnSpLocks/>
          </p:cNvCxnSpPr>
          <p:nvPr/>
        </p:nvCxnSpPr>
        <p:spPr>
          <a:xfrm>
            <a:off x="5232940" y="1528382"/>
            <a:ext cx="0" cy="4633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áfico 26" descr="Gráfico de barras con relleno sólido">
            <a:extLst>
              <a:ext uri="{FF2B5EF4-FFF2-40B4-BE49-F238E27FC236}">
                <a16:creationId xmlns:a16="http://schemas.microsoft.com/office/drawing/2014/main" id="{49DE7831-6C6A-C667-7A4A-1403179D4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5322" y="3426537"/>
            <a:ext cx="682243" cy="618123"/>
          </a:xfrm>
          <a:prstGeom prst="rect">
            <a:avLst/>
          </a:prstGeom>
        </p:spPr>
      </p:pic>
      <p:pic>
        <p:nvPicPr>
          <p:cNvPr id="31" name="Gráfico 30" descr="Pared de ladrillo de edificio con relleno sólido">
            <a:extLst>
              <a:ext uri="{FF2B5EF4-FFF2-40B4-BE49-F238E27FC236}">
                <a16:creationId xmlns:a16="http://schemas.microsoft.com/office/drawing/2014/main" id="{C1648EAC-DE0A-FF65-C510-4909334E4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4910" y="2677344"/>
            <a:ext cx="695816" cy="665086"/>
          </a:xfrm>
          <a:prstGeom prst="rect">
            <a:avLst/>
          </a:prstGeom>
        </p:spPr>
      </p:pic>
      <p:pic>
        <p:nvPicPr>
          <p:cNvPr id="35" name="Gráfico 34" descr="Diana con relleno sólido">
            <a:extLst>
              <a:ext uri="{FF2B5EF4-FFF2-40B4-BE49-F238E27FC236}">
                <a16:creationId xmlns:a16="http://schemas.microsoft.com/office/drawing/2014/main" id="{5852EE4C-CB0A-44B6-9294-069FB5BE5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1660" y="2051196"/>
            <a:ext cx="542315" cy="542315"/>
          </a:xfrm>
          <a:prstGeom prst="rect">
            <a:avLst/>
          </a:prstGeom>
        </p:spPr>
      </p:pic>
      <p:pic>
        <p:nvPicPr>
          <p:cNvPr id="45" name="Gráfico 44" descr="salud mental con relleno sólido">
            <a:extLst>
              <a:ext uri="{FF2B5EF4-FFF2-40B4-BE49-F238E27FC236}">
                <a16:creationId xmlns:a16="http://schemas.microsoft.com/office/drawing/2014/main" id="{2B954799-F939-A725-E8F8-BB658986ED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4166" y="5519075"/>
            <a:ext cx="632821" cy="618123"/>
          </a:xfrm>
          <a:prstGeom prst="rect">
            <a:avLst/>
          </a:prstGeom>
        </p:spPr>
      </p:pic>
      <p:pic>
        <p:nvPicPr>
          <p:cNvPr id="55" name="Gráfico 54" descr="Ojo con relleno sólido">
            <a:extLst>
              <a:ext uri="{FF2B5EF4-FFF2-40B4-BE49-F238E27FC236}">
                <a16:creationId xmlns:a16="http://schemas.microsoft.com/office/drawing/2014/main" id="{B5007023-04B0-A288-F20F-A99A1FF8AC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87726" y="1332597"/>
            <a:ext cx="676545" cy="676545"/>
          </a:xfrm>
          <a:prstGeom prst="rect">
            <a:avLst/>
          </a:prstGeom>
        </p:spPr>
      </p:pic>
      <p:pic>
        <p:nvPicPr>
          <p:cNvPr id="5" name="Gráfico 4" descr="Nuevo contorno">
            <a:extLst>
              <a:ext uri="{FF2B5EF4-FFF2-40B4-BE49-F238E27FC236}">
                <a16:creationId xmlns:a16="http://schemas.microsoft.com/office/drawing/2014/main" id="{752CEB52-6018-FFBC-00B0-E22EE8A7B9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18585" y="4777182"/>
            <a:ext cx="675209" cy="675209"/>
          </a:xfrm>
          <a:prstGeom prst="rect">
            <a:avLst/>
          </a:prstGeom>
        </p:spPr>
      </p:pic>
      <p:pic>
        <p:nvPicPr>
          <p:cNvPr id="7" name="Gráfico 6" descr="Sala de juntas con relleno sólido">
            <a:extLst>
              <a:ext uri="{FF2B5EF4-FFF2-40B4-BE49-F238E27FC236}">
                <a16:creationId xmlns:a16="http://schemas.microsoft.com/office/drawing/2014/main" id="{E7DE2910-7308-09AF-648E-B0B152C77C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73676" y="4069097"/>
            <a:ext cx="723311" cy="7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07DB-71B8-2FF8-B84C-F5196C318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B8483-4C2B-E33B-277B-35B704EF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20</a:t>
            </a:fld>
            <a:endParaRPr lang="es-ES" sz="2000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72F3E94F-B6AE-3F36-F654-D1F24956F922}"/>
              </a:ext>
            </a:extLst>
          </p:cNvPr>
          <p:cNvSpPr txBox="1">
            <a:spLocks/>
          </p:cNvSpPr>
          <p:nvPr/>
        </p:nvSpPr>
        <p:spPr>
          <a:xfrm>
            <a:off x="3259043" y="161396"/>
            <a:ext cx="5827609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El simulador GEM5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7C85B47-CF81-BD30-4BC5-30D61E81DFC3}"/>
              </a:ext>
            </a:extLst>
          </p:cNvPr>
          <p:cNvCxnSpPr>
            <a:cxnSpLocks/>
          </p:cNvCxnSpPr>
          <p:nvPr/>
        </p:nvCxnSpPr>
        <p:spPr>
          <a:xfrm>
            <a:off x="3366419" y="809985"/>
            <a:ext cx="5612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422A266-89F2-3218-86AC-D12B84148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40" y="455211"/>
            <a:ext cx="2623450" cy="123638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61BDCB2-663F-4CDA-0C5D-7E43C41E931F}"/>
              </a:ext>
            </a:extLst>
          </p:cNvPr>
          <p:cNvSpPr txBox="1"/>
          <p:nvPr/>
        </p:nvSpPr>
        <p:spPr>
          <a:xfrm>
            <a:off x="2042808" y="1293287"/>
            <a:ext cx="8686800" cy="427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Fusión de GEMS y M5 (2011)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Simulador de plataformas HW completas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Es necesario compilar el proyecto de GitHub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Gran número de contribuyentes en todo el mundo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Curva de aprendizaje alta y modelado complejo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B8E9410-B204-8B3A-09C8-D2019FEC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1556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5A44912-33A2-81EF-4545-1087FD97DABC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740353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7348B-3CFE-BB19-29C1-582DC51D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C73B1-320D-E139-196D-82DB1180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21</a:t>
            </a:fld>
            <a:endParaRPr lang="es-ES" sz="2000" dirty="0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DA654E94-C554-718A-439A-928F511BB642}"/>
              </a:ext>
            </a:extLst>
          </p:cNvPr>
          <p:cNvSpPr txBox="1">
            <a:spLocks/>
          </p:cNvSpPr>
          <p:nvPr/>
        </p:nvSpPr>
        <p:spPr>
          <a:xfrm>
            <a:off x="804573" y="305735"/>
            <a:ext cx="1083656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Herramientas de recolección de eventos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75B701D-7BFF-BA34-BC76-FC48F4B0E2AC}"/>
              </a:ext>
            </a:extLst>
          </p:cNvPr>
          <p:cNvCxnSpPr>
            <a:cxnSpLocks/>
          </p:cNvCxnSpPr>
          <p:nvPr/>
        </p:nvCxnSpPr>
        <p:spPr>
          <a:xfrm>
            <a:off x="839244" y="954476"/>
            <a:ext cx="10628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17610A33-B0CC-8B53-EEAC-22D17DAB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507" y="2755569"/>
            <a:ext cx="3030745" cy="13468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33E7F75-69D1-FA14-7276-5C2E4A001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392" y="2747362"/>
            <a:ext cx="3030745" cy="13550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30E68D9-59AA-E6EA-A31B-8A9AC953163B}"/>
              </a:ext>
            </a:extLst>
          </p:cNvPr>
          <p:cNvSpPr txBox="1"/>
          <p:nvPr/>
        </p:nvSpPr>
        <p:spPr>
          <a:xfrm>
            <a:off x="839244" y="2767280"/>
            <a:ext cx="3016536" cy="132343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0" dirty="0">
                <a:latin typeface="Abadi" panose="020F0502020204030204" pitchFamily="34" charset="0"/>
              </a:rPr>
              <a:t>perf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B36B8FB-9C30-1437-F88A-C296ABF47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1556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B321A0D-68A4-EA47-E0A3-368CBC0944ED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2413932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7348B-3CFE-BB19-29C1-582DC51D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C73B1-320D-E139-196D-82DB1180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22</a:t>
            </a:fld>
            <a:endParaRPr lang="es-ES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75B701D-7BFF-BA34-BC76-FC48F4B0E2AC}"/>
              </a:ext>
            </a:extLst>
          </p:cNvPr>
          <p:cNvCxnSpPr>
            <a:cxnSpLocks/>
          </p:cNvCxnSpPr>
          <p:nvPr/>
        </p:nvCxnSpPr>
        <p:spPr>
          <a:xfrm>
            <a:off x="839244" y="954476"/>
            <a:ext cx="10628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6">
            <a:extLst>
              <a:ext uri="{FF2B5EF4-FFF2-40B4-BE49-F238E27FC236}">
                <a16:creationId xmlns:a16="http://schemas.microsoft.com/office/drawing/2014/main" id="{9A6B1B3D-80B0-74A1-3D5B-D1B8C1E09C2F}"/>
              </a:ext>
            </a:extLst>
          </p:cNvPr>
          <p:cNvSpPr txBox="1">
            <a:spLocks/>
          </p:cNvSpPr>
          <p:nvPr/>
        </p:nvSpPr>
        <p:spPr>
          <a:xfrm>
            <a:off x="804573" y="305735"/>
            <a:ext cx="1083656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Herramientas de recolección de eventos</a:t>
            </a: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AA8132B3-2D1B-85FA-DA51-08E616CE80AF}"/>
              </a:ext>
            </a:extLst>
          </p:cNvPr>
          <p:cNvSpPr/>
          <p:nvPr/>
        </p:nvSpPr>
        <p:spPr>
          <a:xfrm rot="2951478">
            <a:off x="3875711" y="2854339"/>
            <a:ext cx="716259" cy="7747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0CA939-9337-4519-E5CB-0419F319DB4B}"/>
              </a:ext>
            </a:extLst>
          </p:cNvPr>
          <p:cNvSpPr txBox="1"/>
          <p:nvPr/>
        </p:nvSpPr>
        <p:spPr>
          <a:xfrm>
            <a:off x="4965960" y="1617188"/>
            <a:ext cx="6803576" cy="42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 err="1"/>
              <a:t>Wrapper</a:t>
            </a:r>
            <a:r>
              <a:rPr lang="es-ES" sz="2800" b="1" dirty="0"/>
              <a:t> de </a:t>
            </a:r>
            <a:r>
              <a:rPr lang="es-ES" sz="2800" b="1" dirty="0" err="1"/>
              <a:t>perf</a:t>
            </a:r>
            <a:r>
              <a:rPr lang="es-ES" sz="2800" b="1" dirty="0"/>
              <a:t> 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/>
              <a:t>Bajo </a:t>
            </a:r>
            <a:r>
              <a:rPr lang="es-ES" sz="2800" b="1" dirty="0" err="1"/>
              <a:t>overhead</a:t>
            </a:r>
            <a:r>
              <a:rPr lang="es-ES" sz="2800" b="1" dirty="0"/>
              <a:t>, usado en HPC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/>
              <a:t>Facilidad para lectura de eventos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/>
              <a:t>Open </a:t>
            </a:r>
            <a:r>
              <a:rPr lang="es-ES" sz="2800" b="1" dirty="0" err="1"/>
              <a:t>Source</a:t>
            </a:r>
            <a:endParaRPr lang="es-ES" sz="2800" b="1" dirty="0"/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/>
              <a:t>Desarrollo activo</a:t>
            </a:r>
            <a:endParaRPr lang="es-ES" sz="2800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8A098755-E600-DF08-9BAC-07DCC6FB65D9}"/>
              </a:ext>
            </a:extLst>
          </p:cNvPr>
          <p:cNvSpPr/>
          <p:nvPr/>
        </p:nvSpPr>
        <p:spPr>
          <a:xfrm rot="7639338">
            <a:off x="3873644" y="3749101"/>
            <a:ext cx="716259" cy="7747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1AFC7C9-A8FB-0579-89D7-B700D621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0" y="2943376"/>
            <a:ext cx="3030745" cy="134685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B96097E-BA96-75F9-C431-08456AE41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9" y="4548458"/>
            <a:ext cx="3030745" cy="135506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0F5F47F-5C9F-8FB8-B480-82B10B22A642}"/>
              </a:ext>
            </a:extLst>
          </p:cNvPr>
          <p:cNvSpPr txBox="1"/>
          <p:nvPr/>
        </p:nvSpPr>
        <p:spPr>
          <a:xfrm>
            <a:off x="595469" y="1394039"/>
            <a:ext cx="3032538" cy="132343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0" dirty="0">
                <a:latin typeface="Abadi" panose="020F0502020204030204" pitchFamily="34" charset="0"/>
              </a:rPr>
              <a:t>perf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D435DD-7B73-502C-CFA5-71EA666BB191}"/>
              </a:ext>
            </a:extLst>
          </p:cNvPr>
          <p:cNvSpPr/>
          <p:nvPr/>
        </p:nvSpPr>
        <p:spPr>
          <a:xfrm>
            <a:off x="479685" y="2851857"/>
            <a:ext cx="3264105" cy="157864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D36556B-C49E-785D-E2B8-533CBB8C4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1556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42DAC9A-D936-36D7-2F09-914E75697DA9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262267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C0B74-5F42-CFAD-9900-05C972A5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58F48-1DA3-6A35-D162-09A5180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23</a:t>
            </a:fld>
            <a:endParaRPr lang="es-ES" sz="2000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EF9AC86B-6CB5-68E0-0EBF-127898D65370}"/>
              </a:ext>
            </a:extLst>
          </p:cNvPr>
          <p:cNvSpPr txBox="1">
            <a:spLocks/>
          </p:cNvSpPr>
          <p:nvPr/>
        </p:nvSpPr>
        <p:spPr>
          <a:xfrm>
            <a:off x="3162623" y="141716"/>
            <a:ext cx="6538447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PAPI : Performance API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0C34872-58E1-A345-6BDC-B8A2079F3179}"/>
              </a:ext>
            </a:extLst>
          </p:cNvPr>
          <p:cNvCxnSpPr>
            <a:cxnSpLocks/>
          </p:cNvCxnSpPr>
          <p:nvPr/>
        </p:nvCxnSpPr>
        <p:spPr>
          <a:xfrm>
            <a:off x="3243660" y="820784"/>
            <a:ext cx="6327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6B27D8B3-AABF-D910-09DB-D05859DA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6" y="466009"/>
            <a:ext cx="2623455" cy="112115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4DA0F4-7542-54A5-435D-B8F0830A6EB6}"/>
              </a:ext>
            </a:extLst>
          </p:cNvPr>
          <p:cNvSpPr txBox="1"/>
          <p:nvPr/>
        </p:nvSpPr>
        <p:spPr>
          <a:xfrm>
            <a:off x="764957" y="1587168"/>
            <a:ext cx="10662085" cy="427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Librería </a:t>
            </a:r>
            <a:r>
              <a:rPr lang="es-ES" sz="2800" u="sng" dirty="0"/>
              <a:t>portátil</a:t>
            </a:r>
            <a:r>
              <a:rPr lang="es-ES" sz="2800" dirty="0"/>
              <a:t> en C para medir rendimiento hardware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Medir rendimiento de procesadores en el HPC (año 2000)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Su creador es Jack Dongarra, padre del HPC actual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Necesario fichero de direcciones de registros del Cortex-A72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Comunidad y desarrollo activos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6461481-EDCB-CE79-2EF8-6E0FEB8A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1556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918CE7ED-11B2-4559-C225-647806538443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259415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24</a:t>
            </a:fld>
            <a:endParaRPr lang="es-ES" sz="2000" dirty="0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21A2D046-A15A-5511-F552-A33329FB3D39}"/>
              </a:ext>
            </a:extLst>
          </p:cNvPr>
          <p:cNvSpPr txBox="1">
            <a:spLocks/>
          </p:cNvSpPr>
          <p:nvPr/>
        </p:nvSpPr>
        <p:spPr>
          <a:xfrm>
            <a:off x="939800" y="239992"/>
            <a:ext cx="10648950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Aplicación para caracterizar el consumo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3E4042E-5542-287D-D794-5925E5A420E3}"/>
              </a:ext>
            </a:extLst>
          </p:cNvPr>
          <p:cNvCxnSpPr>
            <a:cxnSpLocks/>
          </p:cNvCxnSpPr>
          <p:nvPr/>
        </p:nvCxnSpPr>
        <p:spPr>
          <a:xfrm>
            <a:off x="839244" y="954476"/>
            <a:ext cx="10628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CD13D6-53C7-32F2-150E-377CBE30221C}"/>
              </a:ext>
            </a:extLst>
          </p:cNvPr>
          <p:cNvSpPr txBox="1"/>
          <p:nvPr/>
        </p:nvSpPr>
        <p:spPr>
          <a:xfrm>
            <a:off x="2080836" y="186970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s-ES" dirty="0"/>
            </a:br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FD05D5B-8C8C-A280-F8FC-7371C9788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AA0A7C8-65B9-4582-034F-2B06A3113E08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A01A8C-4207-26E9-7251-C41018AB64CB}"/>
              </a:ext>
            </a:extLst>
          </p:cNvPr>
          <p:cNvSpPr txBox="1"/>
          <p:nvPr/>
        </p:nvSpPr>
        <p:spPr>
          <a:xfrm>
            <a:off x="559844" y="1377062"/>
            <a:ext cx="11187134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Trabajo intensivo para </a:t>
            </a:r>
            <a:r>
              <a:rPr lang="es-ES" sz="2800" dirty="0">
                <a:solidFill>
                  <a:schemeClr val="accent1"/>
                </a:solidFill>
              </a:rPr>
              <a:t>cuantificar precisión del modelo</a:t>
            </a:r>
            <a:r>
              <a:rPr lang="es-ES" sz="2800" dirty="0"/>
              <a:t> planteado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Valorar múltiples aspectos de la plataforma real y simulada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Al principio: aplicación intensiva en cómputo -&gt; </a:t>
            </a:r>
            <a:r>
              <a:rPr lang="es-ES" sz="2800" u="sng" dirty="0" err="1"/>
              <a:t>TFlite</a:t>
            </a:r>
            <a:r>
              <a:rPr lang="es-ES" sz="2800" u="sng" dirty="0"/>
              <a:t> + </a:t>
            </a:r>
            <a:r>
              <a:rPr lang="es-ES" sz="2800" u="sng" dirty="0" err="1"/>
              <a:t>OpenCV</a:t>
            </a:r>
            <a:endParaRPr lang="es-ES" sz="2800" u="sng" dirty="0"/>
          </a:p>
        </p:txBody>
      </p:sp>
    </p:spTree>
    <p:extLst>
      <p:ext uri="{BB962C8B-B14F-4D97-AF65-F5344CB8AC3E}">
        <p14:creationId xmlns:p14="http://schemas.microsoft.com/office/powerpoint/2010/main" val="78784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EA56B-E4AA-EC36-2CFE-6318AAE60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D7116-6BBC-BA5C-1122-C3E39197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25</a:t>
            </a:fld>
            <a:endParaRPr lang="es-ES" sz="2000" dirty="0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125071D2-DA89-EDF9-EC84-097C87DD6A4B}"/>
              </a:ext>
            </a:extLst>
          </p:cNvPr>
          <p:cNvSpPr txBox="1">
            <a:spLocks/>
          </p:cNvSpPr>
          <p:nvPr/>
        </p:nvSpPr>
        <p:spPr>
          <a:xfrm>
            <a:off x="939800" y="239992"/>
            <a:ext cx="10648950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Aplicación para caracterizar el consumo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D22781E-DDAA-B642-B65A-25A6319D4401}"/>
              </a:ext>
            </a:extLst>
          </p:cNvPr>
          <p:cNvCxnSpPr>
            <a:cxnSpLocks/>
          </p:cNvCxnSpPr>
          <p:nvPr/>
        </p:nvCxnSpPr>
        <p:spPr>
          <a:xfrm>
            <a:off x="839244" y="954476"/>
            <a:ext cx="10628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B7005F-7168-BE53-A129-A07CAFAEEDBC}"/>
              </a:ext>
            </a:extLst>
          </p:cNvPr>
          <p:cNvSpPr txBox="1"/>
          <p:nvPr/>
        </p:nvSpPr>
        <p:spPr>
          <a:xfrm>
            <a:off x="2080836" y="186970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D847C54-4113-7682-749E-F99ED1695744}"/>
              </a:ext>
            </a:extLst>
          </p:cNvPr>
          <p:cNvSpPr txBox="1"/>
          <p:nvPr/>
        </p:nvSpPr>
        <p:spPr>
          <a:xfrm>
            <a:off x="559844" y="1377062"/>
            <a:ext cx="11187134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Trabajo intensivo para </a:t>
            </a:r>
            <a:r>
              <a:rPr lang="es-ES" sz="2800" dirty="0">
                <a:solidFill>
                  <a:schemeClr val="accent1"/>
                </a:solidFill>
              </a:rPr>
              <a:t>cuantificar precisión del modelo</a:t>
            </a:r>
            <a:r>
              <a:rPr lang="es-ES" sz="2800" dirty="0"/>
              <a:t> planteado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Valorar múltiples aspectos de la plataforma real y simulada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Al principio: aplicación intensiva en cómputo -&gt; </a:t>
            </a:r>
            <a:r>
              <a:rPr lang="es-ES" sz="2800" u="sng" dirty="0" err="1"/>
              <a:t>TFlite</a:t>
            </a:r>
            <a:r>
              <a:rPr lang="es-ES" sz="2800" u="sng" dirty="0"/>
              <a:t> + </a:t>
            </a:r>
            <a:r>
              <a:rPr lang="es-ES" sz="2800" u="sng" dirty="0" err="1"/>
              <a:t>OpenCV</a:t>
            </a:r>
            <a:endParaRPr lang="es-ES" sz="2800" u="sng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F0CFA9-1C3D-61CC-093B-66EC1E2C8109}"/>
              </a:ext>
            </a:extLst>
          </p:cNvPr>
          <p:cNvSpPr txBox="1"/>
          <p:nvPr/>
        </p:nvSpPr>
        <p:spPr>
          <a:xfrm>
            <a:off x="1764962" y="4829586"/>
            <a:ext cx="8998621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3200" b="1" u="sng" dirty="0">
                <a:solidFill>
                  <a:schemeClr val="accent1"/>
                </a:solidFill>
              </a:rPr>
              <a:t>Problema:</a:t>
            </a:r>
            <a:r>
              <a:rPr lang="es-ES" sz="3200" b="1" dirty="0">
                <a:solidFill>
                  <a:schemeClr val="accent1"/>
                </a:solidFill>
              </a:rPr>
              <a:t> </a:t>
            </a:r>
            <a:r>
              <a:rPr lang="es-ES" sz="3200" dirty="0">
                <a:solidFill>
                  <a:schemeClr val="accent1"/>
                </a:solidFill>
              </a:rPr>
              <a:t>compilación cruzada para simulaciones </a:t>
            </a:r>
            <a:br>
              <a:rPr lang="es-ES" sz="3200" dirty="0">
                <a:solidFill>
                  <a:schemeClr val="accent1"/>
                </a:solidFill>
              </a:rPr>
            </a:br>
            <a:r>
              <a:rPr lang="es-ES" sz="3200" dirty="0">
                <a:solidFill>
                  <a:schemeClr val="accent1"/>
                </a:solidFill>
              </a:rPr>
              <a:t>muy compleja por dependencias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DC1AACD-EFF5-29FC-AD09-B54817FB507E}"/>
              </a:ext>
            </a:extLst>
          </p:cNvPr>
          <p:cNvSpPr/>
          <p:nvPr/>
        </p:nvSpPr>
        <p:spPr>
          <a:xfrm>
            <a:off x="6047419" y="4054154"/>
            <a:ext cx="433705" cy="5867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4E446F-FFB1-FD69-EFE7-2CC7D7CD5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4017DBFC-9EB6-70A9-6BCC-AE2744B61DBB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994388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BAA41-482F-5293-D484-25131CCC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F7B47-B2AF-711B-04EE-1D826F7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26</a:t>
            </a:fld>
            <a:endParaRPr lang="es-ES" sz="2000" dirty="0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552E1EF8-353A-3E7E-7C07-EF390A16E417}"/>
              </a:ext>
            </a:extLst>
          </p:cNvPr>
          <p:cNvSpPr txBox="1">
            <a:spLocks/>
          </p:cNvSpPr>
          <p:nvPr/>
        </p:nvSpPr>
        <p:spPr>
          <a:xfrm>
            <a:off x="939800" y="239992"/>
            <a:ext cx="10648950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Benchmarks</a:t>
            </a:r>
            <a:r>
              <a:rPr lang="es-ES" dirty="0"/>
              <a:t> para caracterizar consumo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DB240C4-A156-9723-C7DD-868328C4D7FC}"/>
              </a:ext>
            </a:extLst>
          </p:cNvPr>
          <p:cNvCxnSpPr>
            <a:cxnSpLocks/>
          </p:cNvCxnSpPr>
          <p:nvPr/>
        </p:nvCxnSpPr>
        <p:spPr>
          <a:xfrm>
            <a:off x="839244" y="954476"/>
            <a:ext cx="10628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8F5D9F-C8E9-AD9F-3DB2-BE0B87C92ABB}"/>
              </a:ext>
            </a:extLst>
          </p:cNvPr>
          <p:cNvSpPr txBox="1"/>
          <p:nvPr/>
        </p:nvSpPr>
        <p:spPr>
          <a:xfrm>
            <a:off x="2080836" y="186970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53EE18-9353-0472-E448-A099C88DCC02}"/>
              </a:ext>
            </a:extLst>
          </p:cNvPr>
          <p:cNvSpPr txBox="1"/>
          <p:nvPr/>
        </p:nvSpPr>
        <p:spPr>
          <a:xfrm>
            <a:off x="686581" y="1358359"/>
            <a:ext cx="10628335" cy="289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accent1"/>
                </a:solidFill>
              </a:rPr>
              <a:t>Aplicaciones sencillas </a:t>
            </a:r>
            <a:r>
              <a:rPr lang="es-ES" sz="3200" i="1" dirty="0" err="1">
                <a:solidFill>
                  <a:schemeClr val="accent1"/>
                </a:solidFill>
              </a:rPr>
              <a:t>monocore</a:t>
            </a:r>
            <a:r>
              <a:rPr lang="es-ES" sz="3200" dirty="0">
                <a:solidFill>
                  <a:schemeClr val="accent1"/>
                </a:solidFill>
              </a:rPr>
              <a:t> sin dependencias externas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3200" b="1" dirty="0"/>
              <a:t>Objetivo</a:t>
            </a:r>
            <a:r>
              <a:rPr lang="es-ES" sz="3200" dirty="0"/>
              <a:t>: estresar las unidades funcionales del procesador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Se han empleado los siguientes programas: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71148EF-028F-723E-D6CA-DF8D7F77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5F586A2-6C35-72E4-3785-B0D875656D7A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2820076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BAA41-482F-5293-D484-25131CCC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F7B47-B2AF-711B-04EE-1D826F7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27</a:t>
            </a:fld>
            <a:endParaRPr lang="es-ES" sz="2000" dirty="0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552E1EF8-353A-3E7E-7C07-EF390A16E417}"/>
              </a:ext>
            </a:extLst>
          </p:cNvPr>
          <p:cNvSpPr txBox="1">
            <a:spLocks/>
          </p:cNvSpPr>
          <p:nvPr/>
        </p:nvSpPr>
        <p:spPr>
          <a:xfrm>
            <a:off x="939800" y="239992"/>
            <a:ext cx="10648950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Benchmarks</a:t>
            </a:r>
            <a:r>
              <a:rPr lang="es-ES" dirty="0"/>
              <a:t> para caracterizar consumo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DB240C4-A156-9723-C7DD-868328C4D7FC}"/>
              </a:ext>
            </a:extLst>
          </p:cNvPr>
          <p:cNvCxnSpPr>
            <a:cxnSpLocks/>
          </p:cNvCxnSpPr>
          <p:nvPr/>
        </p:nvCxnSpPr>
        <p:spPr>
          <a:xfrm>
            <a:off x="839244" y="954476"/>
            <a:ext cx="10628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8F5D9F-C8E9-AD9F-3DB2-BE0B87C92ABB}"/>
              </a:ext>
            </a:extLst>
          </p:cNvPr>
          <p:cNvSpPr txBox="1"/>
          <p:nvPr/>
        </p:nvSpPr>
        <p:spPr>
          <a:xfrm>
            <a:off x="2080836" y="186970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53EE18-9353-0472-E448-A099C88DCC02}"/>
              </a:ext>
            </a:extLst>
          </p:cNvPr>
          <p:cNvSpPr txBox="1"/>
          <p:nvPr/>
        </p:nvSpPr>
        <p:spPr>
          <a:xfrm>
            <a:off x="686581" y="1358359"/>
            <a:ext cx="10628335" cy="289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accent1"/>
                </a:solidFill>
              </a:rPr>
              <a:t>Aplicaciones sencillas </a:t>
            </a:r>
            <a:r>
              <a:rPr lang="es-ES" sz="3200" i="1" dirty="0" err="1">
                <a:solidFill>
                  <a:schemeClr val="accent1"/>
                </a:solidFill>
              </a:rPr>
              <a:t>monocore</a:t>
            </a:r>
            <a:r>
              <a:rPr lang="es-ES" sz="3200" dirty="0">
                <a:solidFill>
                  <a:schemeClr val="accent1"/>
                </a:solidFill>
              </a:rPr>
              <a:t> sin dependencias externas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3200" b="1" dirty="0"/>
              <a:t>Objetivo</a:t>
            </a:r>
            <a:r>
              <a:rPr lang="es-ES" sz="3200" dirty="0"/>
              <a:t>: estresar las unidades funcionales del procesador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Se han empleado los siguientes programas: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075253-6333-BA49-0123-9821BDCA95A9}"/>
              </a:ext>
            </a:extLst>
          </p:cNvPr>
          <p:cNvSpPr txBox="1"/>
          <p:nvPr/>
        </p:nvSpPr>
        <p:spPr>
          <a:xfrm>
            <a:off x="4323041" y="4465785"/>
            <a:ext cx="36335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200" u="sng" dirty="0" err="1"/>
              <a:t>Dhrystone</a:t>
            </a:r>
            <a:endParaRPr lang="es-ES" sz="2200" u="sng" dirty="0"/>
          </a:p>
          <a:p>
            <a:pPr marL="285750" indent="-285750">
              <a:buFontTx/>
              <a:buChar char="-"/>
            </a:pPr>
            <a:r>
              <a:rPr lang="es-ES" sz="2200" u="sng" dirty="0" err="1"/>
              <a:t>Whetstone</a:t>
            </a:r>
            <a:endParaRPr lang="es-ES" sz="2200" u="sng" dirty="0"/>
          </a:p>
          <a:p>
            <a:pPr marL="285750" indent="-285750">
              <a:buFontTx/>
              <a:buChar char="-"/>
            </a:pPr>
            <a:r>
              <a:rPr lang="es-ES" sz="2200" u="sng" dirty="0"/>
              <a:t>Cálculo de decimales de Pi</a:t>
            </a:r>
          </a:p>
          <a:p>
            <a:pPr marL="285750" indent="-285750">
              <a:buFontTx/>
              <a:buChar char="-"/>
            </a:pPr>
            <a:r>
              <a:rPr lang="es-ES" sz="2200" u="sng" dirty="0"/>
              <a:t>Cálculo de números primos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F9F9C39-F000-F896-56D4-2F691D18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C709370F-BA68-3736-E33C-6EB8714819E3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345045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05502-31BE-757F-4A20-01D7D485F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D070B3-0D37-F5F7-B76C-015D1F7C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28</a:t>
            </a:fld>
            <a:endParaRPr lang="es-ES" dirty="0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3DC448CD-FEA5-607A-A22F-487C6091526B}"/>
              </a:ext>
            </a:extLst>
          </p:cNvPr>
          <p:cNvSpPr txBox="1">
            <a:spLocks/>
          </p:cNvSpPr>
          <p:nvPr/>
        </p:nvSpPr>
        <p:spPr>
          <a:xfrm>
            <a:off x="939800" y="239992"/>
            <a:ext cx="10648950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Benchmarks</a:t>
            </a:r>
            <a:r>
              <a:rPr lang="es-ES" dirty="0"/>
              <a:t> para caracterizar consumo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96A902C-2371-9E0C-1303-0C55767FCD98}"/>
              </a:ext>
            </a:extLst>
          </p:cNvPr>
          <p:cNvCxnSpPr>
            <a:cxnSpLocks/>
          </p:cNvCxnSpPr>
          <p:nvPr/>
        </p:nvCxnSpPr>
        <p:spPr>
          <a:xfrm>
            <a:off x="839244" y="954476"/>
            <a:ext cx="10628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3">
            <a:extLst>
              <a:ext uri="{FF2B5EF4-FFF2-40B4-BE49-F238E27FC236}">
                <a16:creationId xmlns:a16="http://schemas.microsoft.com/office/drawing/2014/main" id="{4A8E126A-69F9-FD6D-3D43-19DBA8FAF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896075"/>
              </p:ext>
            </p:extLst>
          </p:nvPr>
        </p:nvGraphicFramePr>
        <p:xfrm>
          <a:off x="615950" y="1434881"/>
          <a:ext cx="10972800" cy="3996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6250">
                  <a:extLst>
                    <a:ext uri="{9D8B030D-6E8A-4147-A177-3AD203B41FA5}">
                      <a16:colId xmlns:a16="http://schemas.microsoft.com/office/drawing/2014/main" val="33724953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7353300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704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001" sz="2400" u="sng" dirty="0">
                          <a:solidFill>
                            <a:schemeClr val="tx1"/>
                          </a:solidFill>
                        </a:rPr>
                        <a:t>NOMBRE</a:t>
                      </a:r>
                      <a:endParaRPr lang="es-ES" sz="24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u="sng" dirty="0">
                          <a:solidFill>
                            <a:schemeClr val="tx1"/>
                          </a:solidFill>
                        </a:rPr>
                        <a:t>LÍNEAS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u="sng" dirty="0">
                          <a:solidFill>
                            <a:schemeClr val="tx1"/>
                          </a:solidFill>
                        </a:rPr>
                        <a:t>DESCRIPCIÓN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704840">
                <a:tc>
                  <a:txBody>
                    <a:bodyPr/>
                    <a:lstStyle/>
                    <a:p>
                      <a:pPr algn="ctr" rtl="0"/>
                      <a:r>
                        <a:rPr lang="es-ES" sz="2400" dirty="0" err="1">
                          <a:solidFill>
                            <a:schemeClr val="tx1"/>
                          </a:solidFill>
                        </a:rPr>
                        <a:t>Dhrystone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350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Instrucciones de </a:t>
                      </a:r>
                      <a:r>
                        <a:rPr lang="es-ES" sz="2400" dirty="0" err="1">
                          <a:solidFill>
                            <a:schemeClr val="tx1"/>
                          </a:solidFill>
                        </a:rPr>
                        <a:t>artimética</a:t>
                      </a:r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 entera utilizadas en programas científicos conocidos (ALU)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821919">
                <a:tc>
                  <a:txBody>
                    <a:bodyPr/>
                    <a:lstStyle/>
                    <a:p>
                      <a:pPr algn="ctr" rtl="0"/>
                      <a:r>
                        <a:rPr lang="es-ES" sz="2400" dirty="0" err="1">
                          <a:solidFill>
                            <a:schemeClr val="tx1"/>
                          </a:solidFill>
                        </a:rPr>
                        <a:t>Whetstone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340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Instrucciones de aritmética de punto flotante </a:t>
                      </a:r>
                      <a:br>
                        <a:rPr lang="es-ES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utilizadas en programas científicos conocidos (FPU)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704840">
                <a:tc>
                  <a:txBody>
                    <a:bodyPr/>
                    <a:lstStyle/>
                    <a:p>
                      <a:pPr algn="ctr" rtl="0"/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Cálculo de decimales Pi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Gauss-Legendre, obtiene decimales de Pi de forma</a:t>
                      </a:r>
                      <a:br>
                        <a:rPr lang="es-ES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iterativa mediante aproximación (FPU)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992426"/>
                  </a:ext>
                </a:extLst>
              </a:tr>
              <a:tr h="704840">
                <a:tc>
                  <a:txBody>
                    <a:bodyPr/>
                    <a:lstStyle/>
                    <a:p>
                      <a:pPr algn="ctr" rtl="0"/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Cálculo de primos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Miller-Rabin, cálculo probabilístico de primalidad </a:t>
                      </a:r>
                      <a:br>
                        <a:rPr lang="es-ES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2400" dirty="0">
                          <a:solidFill>
                            <a:schemeClr val="tx1"/>
                          </a:solidFill>
                        </a:rPr>
                        <a:t>de un número mediante divisiones de entero (ALU)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68462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B3C4BD2-CCA6-4331-F0B9-F9FEE4C83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EA016FB-3CC2-8AB6-EF0E-B282BBB3B633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163015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480F6-A8D2-5CEB-7B0B-64A5755B0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FF91A4-8E43-78FC-53D8-62F82F25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29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A68093-EB7D-6876-F247-6B385DAB9943}"/>
              </a:ext>
            </a:extLst>
          </p:cNvPr>
          <p:cNvSpPr txBox="1"/>
          <p:nvPr/>
        </p:nvSpPr>
        <p:spPr>
          <a:xfrm>
            <a:off x="3386459" y="5104541"/>
            <a:ext cx="541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latin typeface="Arial" panose="020B0604020202020204" pitchFamily="34" charset="0"/>
              </a:rPr>
              <a:t>Diagrama de flujo para</a:t>
            </a:r>
            <a:r>
              <a:rPr lang="en-001" sz="2000" i="1" dirty="0">
                <a:latin typeface="Arial" panose="020B0604020202020204" pitchFamily="34" charset="0"/>
              </a:rPr>
              <a:t> el marco de medición</a:t>
            </a:r>
            <a:endParaRPr lang="en-001" sz="2000" i="1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BF1AEFC8-9CA6-0452-7A16-E36E15D2AD2B}"/>
              </a:ext>
            </a:extLst>
          </p:cNvPr>
          <p:cNvSpPr txBox="1">
            <a:spLocks/>
          </p:cNvSpPr>
          <p:nvPr/>
        </p:nvSpPr>
        <p:spPr>
          <a:xfrm>
            <a:off x="1377863" y="132209"/>
            <a:ext cx="965130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Metodología del marco de medición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ADF0120-EE62-AA3A-8E28-FE100AEB041D}"/>
              </a:ext>
            </a:extLst>
          </p:cNvPr>
          <p:cNvCxnSpPr>
            <a:cxnSpLocks/>
          </p:cNvCxnSpPr>
          <p:nvPr/>
        </p:nvCxnSpPr>
        <p:spPr>
          <a:xfrm>
            <a:off x="1177447" y="811887"/>
            <a:ext cx="97732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BD67815-975F-D67D-5EC3-5D428AA98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4F5F6975-9388-6222-54A4-951956BFF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955800"/>
            <a:ext cx="11264899" cy="2946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86D81A8-A385-98B8-8AC3-CACA93E2269C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56752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45" y="2899725"/>
            <a:ext cx="5301297" cy="10496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001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001" dirty="0"/>
              <a:t>Introducción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430268"/>
            <a:ext cx="1692274" cy="307777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t>3</a:t>
            </a:fld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C70C-B0DF-31A5-67A8-94B22A70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725" y="125282"/>
            <a:ext cx="6774635" cy="672013"/>
          </a:xfrm>
        </p:spPr>
        <p:txBody>
          <a:bodyPr/>
          <a:lstStyle/>
          <a:p>
            <a:r>
              <a:rPr lang="es-ES" dirty="0"/>
              <a:t>Modelo teórico planteado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8E4F78-9943-5E38-5138-B759997B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30</a:t>
            </a:fld>
            <a:endParaRPr lang="es-ES" sz="20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C0E46E3-435E-9FAA-D600-7472021C38A1}"/>
              </a:ext>
            </a:extLst>
          </p:cNvPr>
          <p:cNvCxnSpPr>
            <a:cxnSpLocks/>
          </p:cNvCxnSpPr>
          <p:nvPr/>
        </p:nvCxnSpPr>
        <p:spPr>
          <a:xfrm>
            <a:off x="2453640" y="797295"/>
            <a:ext cx="7495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BBDBE6-8288-C24F-C6B5-3E0D9E78E6CE}"/>
              </a:ext>
            </a:extLst>
          </p:cNvPr>
          <p:cNvSpPr txBox="1"/>
          <p:nvPr/>
        </p:nvSpPr>
        <p:spPr>
          <a:xfrm>
            <a:off x="388620" y="1561662"/>
            <a:ext cx="11384280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Objetivo: </a:t>
            </a:r>
            <a:r>
              <a:rPr lang="es-ES" sz="2800" b="1" dirty="0"/>
              <a:t>estimar energía consumida de arquitecturas HW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Modelo extensible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/>
              <a:t>a diferentes arquitecturas ARM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Requisitos</a:t>
            </a:r>
            <a:r>
              <a:rPr lang="es-ES" sz="2800" dirty="0"/>
              <a:t> que debe cumplir la plataforma a modelar: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18FF810-4F55-4051-DEDC-4440AED6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AA37BDF2-0C36-05E6-0CC8-4DE0994A3894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404829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EF0E6-3BEF-CC09-B284-51927A028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7B8C1-2862-97DB-0B3F-C5B07C8D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725" y="125282"/>
            <a:ext cx="6774635" cy="672013"/>
          </a:xfrm>
        </p:spPr>
        <p:txBody>
          <a:bodyPr/>
          <a:lstStyle/>
          <a:p>
            <a:r>
              <a:rPr lang="es-ES" dirty="0"/>
              <a:t>Modelo teórico planteado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C56D1-02EA-B089-7DFD-E8FD9541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31</a:t>
            </a:fld>
            <a:endParaRPr lang="es-ES" sz="20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7DE483F-261D-FDAF-202E-0988D78CDA2F}"/>
              </a:ext>
            </a:extLst>
          </p:cNvPr>
          <p:cNvCxnSpPr>
            <a:cxnSpLocks/>
          </p:cNvCxnSpPr>
          <p:nvPr/>
        </p:nvCxnSpPr>
        <p:spPr>
          <a:xfrm>
            <a:off x="2453640" y="797295"/>
            <a:ext cx="7495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BADDC2-CA18-F008-B867-5FD897126433}"/>
              </a:ext>
            </a:extLst>
          </p:cNvPr>
          <p:cNvSpPr txBox="1"/>
          <p:nvPr/>
        </p:nvSpPr>
        <p:spPr>
          <a:xfrm>
            <a:off x="388620" y="1561662"/>
            <a:ext cx="11384280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Objetivo: </a:t>
            </a:r>
            <a:r>
              <a:rPr lang="es-ES" sz="2800" b="1" dirty="0"/>
              <a:t>estimar energía consumida de arquitecturas HW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Modelo extensible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/>
              <a:t>a diferentes arquitecturas ARM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Requisitos</a:t>
            </a:r>
            <a:r>
              <a:rPr lang="es-ES" sz="2800" dirty="0"/>
              <a:t> que debe cumplir la plataforma a modelar: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A437E48-B6E0-74F7-E40A-5DD1E61A94EE}"/>
              </a:ext>
            </a:extLst>
          </p:cNvPr>
          <p:cNvGraphicFramePr>
            <a:graphicFrameLocks noGrp="1"/>
          </p:cNvGraphicFramePr>
          <p:nvPr/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3299E3B-C287-790C-0426-E44EEC457D1B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991698-E48B-34F5-A0C3-C151605E38E1}"/>
              </a:ext>
            </a:extLst>
          </p:cNvPr>
          <p:cNvSpPr txBox="1"/>
          <p:nvPr/>
        </p:nvSpPr>
        <p:spPr>
          <a:xfrm>
            <a:off x="3618795" y="4366073"/>
            <a:ext cx="5464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u="sng" dirty="0"/>
              <a:t>Soporte de lectura de eventos HW</a:t>
            </a:r>
          </a:p>
          <a:p>
            <a:pPr marL="285750" indent="-285750">
              <a:buFontTx/>
              <a:buChar char="-"/>
            </a:pPr>
            <a:r>
              <a:rPr lang="es-ES" sz="2000" u="sng" dirty="0"/>
              <a:t>Basado en arquitectura ARM moderna (2011 - ) </a:t>
            </a:r>
          </a:p>
          <a:p>
            <a:pPr marL="285750" indent="-285750">
              <a:buFontTx/>
              <a:buChar char="-"/>
            </a:pPr>
            <a:r>
              <a:rPr lang="es-ES" sz="2000" u="sng" dirty="0"/>
              <a:t>Acceso efectivo a </a:t>
            </a:r>
            <a:r>
              <a:rPr lang="es-ES" sz="2000" u="sng" dirty="0" err="1"/>
              <a:t>superusuario</a:t>
            </a:r>
            <a:endParaRPr lang="es-ES" sz="2000" u="sng" dirty="0"/>
          </a:p>
        </p:txBody>
      </p:sp>
    </p:spTree>
    <p:extLst>
      <p:ext uri="{BB962C8B-B14F-4D97-AF65-F5344CB8AC3E}">
        <p14:creationId xmlns:p14="http://schemas.microsoft.com/office/powerpoint/2010/main" val="2468858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00F2C-3866-A7B6-E7FF-F549AE469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979CB-1F07-6373-2326-AFFCDE68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725" y="125282"/>
            <a:ext cx="6774635" cy="672013"/>
          </a:xfrm>
        </p:spPr>
        <p:txBody>
          <a:bodyPr/>
          <a:lstStyle/>
          <a:p>
            <a:r>
              <a:rPr lang="es-ES" dirty="0"/>
              <a:t>Modelo teórico planteado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54A83-FD8C-93DF-1214-BD805753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32</a:t>
            </a:fld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2AAC2A5-D74C-763A-E311-3CAD8366B618}"/>
              </a:ext>
            </a:extLst>
          </p:cNvPr>
          <p:cNvCxnSpPr>
            <a:cxnSpLocks/>
          </p:cNvCxnSpPr>
          <p:nvPr/>
        </p:nvCxnSpPr>
        <p:spPr>
          <a:xfrm>
            <a:off x="2453640" y="797295"/>
            <a:ext cx="7495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8E8452C-FD3B-BF8F-5B65-C46F23DC0B24}"/>
                  </a:ext>
                </a:extLst>
              </p:cNvPr>
              <p:cNvSpPr txBox="1"/>
              <p:nvPr/>
            </p:nvSpPr>
            <p:spPr>
              <a:xfrm>
                <a:off x="3242767" y="1268882"/>
                <a:ext cx="59169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ES" sz="5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5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5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𝑑𝑖𝑛</m:t>
                          </m:r>
                        </m:sub>
                      </m:sSub>
                      <m:r>
                        <a:rPr lang="es-E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5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5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5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s-ES" sz="4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8E8452C-FD3B-BF8F-5B65-C46F23DC0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67" y="1268882"/>
                <a:ext cx="5916964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0BB7657-064A-8CA2-75F0-52CDBB037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6ADD177-D592-6451-F316-3877E00D4857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582262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4F882-17D5-AFFE-F3EC-449340D20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DA278-73EE-4C2E-CC51-7D35EBD3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725" y="125282"/>
            <a:ext cx="6774635" cy="672013"/>
          </a:xfrm>
        </p:spPr>
        <p:txBody>
          <a:bodyPr/>
          <a:lstStyle/>
          <a:p>
            <a:r>
              <a:rPr lang="es-ES" dirty="0"/>
              <a:t>Modelo teórico planteado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FBA53-5F84-93B3-0613-E27CC346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33</a:t>
            </a:fld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E571D71-993A-FBC4-4AA3-871931BE0AED}"/>
              </a:ext>
            </a:extLst>
          </p:cNvPr>
          <p:cNvCxnSpPr>
            <a:cxnSpLocks/>
          </p:cNvCxnSpPr>
          <p:nvPr/>
        </p:nvCxnSpPr>
        <p:spPr>
          <a:xfrm>
            <a:off x="2453640" y="797295"/>
            <a:ext cx="7495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130DC7E-EE62-5609-A4F1-94C93C3851D8}"/>
                  </a:ext>
                </a:extLst>
              </p:cNvPr>
              <p:cNvSpPr txBox="1"/>
              <p:nvPr/>
            </p:nvSpPr>
            <p:spPr>
              <a:xfrm>
                <a:off x="3242767" y="1268882"/>
                <a:ext cx="59169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ES" sz="5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5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5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𝑑𝑖𝑛</m:t>
                          </m:r>
                        </m:sub>
                      </m:sSub>
                      <m:r>
                        <a:rPr lang="es-E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5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5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5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s-ES" sz="4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130DC7E-EE62-5609-A4F1-94C93C385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67" y="1268882"/>
                <a:ext cx="5916964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792615-E7B9-9C2B-17C0-05FC327ACB88}"/>
                  </a:ext>
                </a:extLst>
              </p:cNvPr>
              <p:cNvSpPr txBox="1"/>
              <p:nvPr/>
            </p:nvSpPr>
            <p:spPr>
              <a:xfrm>
                <a:off x="3524303" y="4301306"/>
                <a:ext cx="5353892" cy="9943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6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s-ES" sz="6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5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5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5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s-ES" sz="5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5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sz="5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54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792615-E7B9-9C2B-17C0-05FC327A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303" y="4301306"/>
                <a:ext cx="5353892" cy="994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67134787-97A1-A5A0-414F-7D5367C6F1BA}"/>
              </a:ext>
            </a:extLst>
          </p:cNvPr>
          <p:cNvSpPr/>
          <p:nvPr/>
        </p:nvSpPr>
        <p:spPr>
          <a:xfrm>
            <a:off x="5963014" y="3300339"/>
            <a:ext cx="476471" cy="6173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E45A69C-F662-B1FF-8093-40C949B44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78745C0-BE3D-3F66-B79D-410B12BCCE04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2180510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68267-0D59-EF1B-AFFB-5D6391F35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0E805-A9AE-35C2-1449-63C1E604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37" y="116622"/>
            <a:ext cx="7853363" cy="672013"/>
          </a:xfrm>
        </p:spPr>
        <p:txBody>
          <a:bodyPr/>
          <a:lstStyle/>
          <a:p>
            <a:r>
              <a:rPr lang="es-ES" dirty="0"/>
              <a:t>Modelo de potencia dinámica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6D9E8-3A0A-3A5F-0522-97B2901F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34</a:t>
            </a:fld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C4B18C8-A09E-CF6F-9FD1-2464254F6591}"/>
              </a:ext>
            </a:extLst>
          </p:cNvPr>
          <p:cNvCxnSpPr>
            <a:cxnSpLocks/>
          </p:cNvCxnSpPr>
          <p:nvPr/>
        </p:nvCxnSpPr>
        <p:spPr>
          <a:xfrm>
            <a:off x="2388358" y="843015"/>
            <a:ext cx="7974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1BBA12-1922-5705-EB02-C60B75045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E9780FD-2D87-E6C3-0135-7E413C3DB42C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68666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76494-C912-DBC9-C817-E185320C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F9366-2825-649C-9892-78EC18CE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37" y="116622"/>
            <a:ext cx="7853363" cy="672013"/>
          </a:xfrm>
        </p:spPr>
        <p:txBody>
          <a:bodyPr/>
          <a:lstStyle/>
          <a:p>
            <a:r>
              <a:rPr lang="es-ES" dirty="0"/>
              <a:t>Modelo de potencia dinámica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4C0F3-E686-CE98-3A07-6853B55A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35</a:t>
            </a:fld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B5F888-DA89-43C5-FEFA-2C15998F083B}"/>
              </a:ext>
            </a:extLst>
          </p:cNvPr>
          <p:cNvCxnSpPr>
            <a:cxnSpLocks/>
          </p:cNvCxnSpPr>
          <p:nvPr/>
        </p:nvCxnSpPr>
        <p:spPr>
          <a:xfrm>
            <a:off x="2388358" y="843015"/>
            <a:ext cx="7974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D741595-8D8E-7202-E23C-3177BB849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0E1B088-8A65-2A6F-B490-5569CAF6785B}"/>
                  </a:ext>
                </a:extLst>
              </p:cNvPr>
              <p:cNvSpPr txBox="1"/>
              <p:nvPr/>
            </p:nvSpPr>
            <p:spPr>
              <a:xfrm>
                <a:off x="3032918" y="1323350"/>
                <a:ext cx="6126163" cy="6905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s-E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𝑑𝑖𝑛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𝑎𝑠𝑝𝑒𝑐𝑡𝑜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ES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s-E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0E1B088-8A65-2A6F-B490-5569CAF6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918" y="1323350"/>
                <a:ext cx="6126163" cy="690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2738A784-B3FC-1A06-8DA4-1A68523E6737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463818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E109C-7F72-A4DD-C4A1-2DF152B5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C7D8D-51AE-D109-40D4-7504A895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37" y="116622"/>
            <a:ext cx="7853363" cy="672013"/>
          </a:xfrm>
        </p:spPr>
        <p:txBody>
          <a:bodyPr/>
          <a:lstStyle/>
          <a:p>
            <a:r>
              <a:rPr lang="es-ES" dirty="0"/>
              <a:t>Modelo de potencia dinámica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D1CE5-7697-D0E7-4707-53A7BF53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36</a:t>
            </a:fld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72BED94-A28B-B06A-DD91-3224A3518019}"/>
              </a:ext>
            </a:extLst>
          </p:cNvPr>
          <p:cNvCxnSpPr>
            <a:cxnSpLocks/>
          </p:cNvCxnSpPr>
          <p:nvPr/>
        </p:nvCxnSpPr>
        <p:spPr>
          <a:xfrm>
            <a:off x="2388358" y="843015"/>
            <a:ext cx="7974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F07B54C-61BD-F08C-EBF7-A93606F0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57707"/>
              </p:ext>
            </p:extLst>
          </p:nvPr>
        </p:nvGraphicFramePr>
        <p:xfrm>
          <a:off x="3032918" y="2373755"/>
          <a:ext cx="6126163" cy="34913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2743">
                  <a:extLst>
                    <a:ext uri="{9D8B030D-6E8A-4147-A177-3AD203B41FA5}">
                      <a16:colId xmlns:a16="http://schemas.microsoft.com/office/drawing/2014/main" val="535880527"/>
                    </a:ext>
                  </a:extLst>
                </a:gridCol>
                <a:gridCol w="3011801">
                  <a:extLst>
                    <a:ext uri="{9D8B030D-6E8A-4147-A177-3AD203B41FA5}">
                      <a16:colId xmlns:a16="http://schemas.microsoft.com/office/drawing/2014/main" val="3464224845"/>
                    </a:ext>
                  </a:extLst>
                </a:gridCol>
                <a:gridCol w="1871619">
                  <a:extLst>
                    <a:ext uri="{9D8B030D-6E8A-4147-A177-3AD203B41FA5}">
                      <a16:colId xmlns:a16="http://schemas.microsoft.com/office/drawing/2014/main" val="1974216607"/>
                    </a:ext>
                  </a:extLst>
                </a:gridCol>
              </a:tblGrid>
              <a:tr h="344192">
                <a:tc>
                  <a:txBody>
                    <a:bodyPr/>
                    <a:lstStyle/>
                    <a:p>
                      <a:pPr algn="ctr"/>
                      <a:r>
                        <a:rPr lang="es-ES" sz="1400" b="1" u="sng" dirty="0">
                          <a:effectLst/>
                        </a:rPr>
                        <a:t>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u="sng" dirty="0">
                          <a:effectLst/>
                        </a:rPr>
                        <a:t>DESCRIPCION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u="sng" dirty="0">
                          <a:effectLst/>
                        </a:rPr>
                        <a:t>VALOR</a:t>
                      </a:r>
                      <a:endParaRPr lang="es-ES" sz="1600" b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89381"/>
                  </a:ext>
                </a:extLst>
              </a:tr>
              <a:tr h="55665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Factor actividad y Capacitancia   - Ciclos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400" dirty="0"/>
                        <a:t>6.06992 x 10^-10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75860"/>
                  </a:ext>
                </a:extLst>
              </a:tr>
              <a:tr h="39293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 ” </a:t>
                      </a:r>
                      <a:r>
                        <a:rPr lang="es-ES" sz="1800" dirty="0"/>
                        <a:t>- </a:t>
                      </a:r>
                      <a:r>
                        <a:rPr lang="es-ES" sz="1400" dirty="0"/>
                        <a:t>Accesos caché L1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2.32633 x 10^-10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16792"/>
                  </a:ext>
                </a:extLst>
              </a:tr>
              <a:tr h="38651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“” - Instrucciones ejecutadas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5.43933 x 10^-10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23913"/>
                  </a:ext>
                </a:extLst>
              </a:tr>
              <a:tr h="36220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“” - Resta Instr.  ALU/MUL/DIV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5.43933 x 10^-10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94855"/>
                  </a:ext>
                </a:extLst>
              </a:tr>
              <a:tr h="36220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“” - Fallos en escritura caché 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4.79625 x 10^-08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15942"/>
                  </a:ext>
                </a:extLst>
              </a:tr>
              <a:tr h="36220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“” - Aciertos en lectura caché 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8.41332 x 10^-10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01553"/>
                  </a:ext>
                </a:extLst>
              </a:tr>
              <a:tr h="36220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“” - Instrucciones ALU/MUL/DIV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2.44859 x 10^-10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2588"/>
                  </a:ext>
                </a:extLst>
              </a:tr>
              <a:tr h="36220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“” - Accesos caché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5.72830 x 10^-09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880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AB1FD17-2B89-B20A-553D-A45266E47F6E}"/>
                  </a:ext>
                </a:extLst>
              </p:cNvPr>
              <p:cNvSpPr txBox="1"/>
              <p:nvPr/>
            </p:nvSpPr>
            <p:spPr>
              <a:xfrm>
                <a:off x="3032918" y="1323350"/>
                <a:ext cx="6126163" cy="6905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s-E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𝑑𝑖𝑛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𝑎𝑠𝑝𝑒𝑐𝑡𝑜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ES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s-E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AB1FD17-2B89-B20A-553D-A45266E47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918" y="1323350"/>
                <a:ext cx="6126163" cy="690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4E068F9-FB48-CCDF-4FF3-E8B1CFFCF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44290E4-B038-99F0-A5D6-84C8D83FDD97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548170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6476-0A31-E029-B43F-BD64A5F2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AEDCF-A344-4243-CA4F-F890C869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37" y="116622"/>
            <a:ext cx="7853363" cy="672013"/>
          </a:xfrm>
        </p:spPr>
        <p:txBody>
          <a:bodyPr/>
          <a:lstStyle/>
          <a:p>
            <a:r>
              <a:rPr lang="es-ES" dirty="0"/>
              <a:t>Modelo de potencia dinámica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651AE-64BD-E407-4C1E-63A755A3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37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788817C-3CEE-AD0F-A6FA-EA0504FC8FE8}"/>
                  </a:ext>
                </a:extLst>
              </p:cNvPr>
              <p:cNvSpPr txBox="1"/>
              <p:nvPr/>
            </p:nvSpPr>
            <p:spPr>
              <a:xfrm>
                <a:off x="1509532" y="2331520"/>
                <a:ext cx="9172936" cy="219496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4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4800" b="0" i="1" smtClean="0">
                              <a:latin typeface="Cambria Math" panose="02040503050406030204" pitchFamily="18" charset="0"/>
                            </a:rPr>
                            <m:t>𝑑𝑖𝑛</m:t>
                          </m:r>
                          <m:sSup>
                            <m:sSupPr>
                              <m:ctrlPr>
                                <a:rPr lang="es-E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4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s-ES" sz="4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4800" b="0" i="1" smtClean="0">
                                  <a:latin typeface="Cambria Math" panose="02040503050406030204" pitchFamily="18" charset="0"/>
                                </a:rPr>
                                <m:t>𝑠𝑖𝑠𝑡𝑒𝑚𝑎</m:t>
                              </m:r>
                              <m:r>
                                <a:rPr lang="es-ES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s-ES" sz="4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E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s-E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4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s-E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4800" i="1">
                                  <a:latin typeface="Cambria Math" panose="02040503050406030204" pitchFamily="18" charset="0"/>
                                </a:rPr>
                                <m:t>𝑑𝑖𝑛</m:t>
                              </m:r>
                              <m:r>
                                <a:rPr lang="es-ES" sz="48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s-ES" sz="4800" i="1">
                                  <a:latin typeface="Cambria Math" panose="02040503050406030204" pitchFamily="18" charset="0"/>
                                </a:rPr>
                                <m:t>𝑎𝑠𝑝𝑒𝑐𝑡𝑜</m:t>
                              </m:r>
                              <m:r>
                                <a:rPr lang="es-ES" sz="4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ES" sz="4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s-E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788817C-3CEE-AD0F-A6FA-EA0504FC8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32" y="2331520"/>
                <a:ext cx="9172936" cy="219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605B4F4-862D-6644-0B09-5C1BA06FEDAA}"/>
              </a:ext>
            </a:extLst>
          </p:cNvPr>
          <p:cNvCxnSpPr>
            <a:cxnSpLocks/>
          </p:cNvCxnSpPr>
          <p:nvPr/>
        </p:nvCxnSpPr>
        <p:spPr>
          <a:xfrm>
            <a:off x="2388358" y="843015"/>
            <a:ext cx="7974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EFF49B9-3723-DB88-E6F5-B137AD208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07236FFE-22F0-A438-6FEB-8D2B3E588994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143589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6476-0A31-E029-B43F-BD64A5F2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AEDCF-A344-4243-CA4F-F890C869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37" y="116622"/>
            <a:ext cx="7853363" cy="672013"/>
          </a:xfrm>
        </p:spPr>
        <p:txBody>
          <a:bodyPr/>
          <a:lstStyle/>
          <a:p>
            <a:r>
              <a:rPr lang="es-ES" dirty="0"/>
              <a:t>Modelo de potencia dinámica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651AE-64BD-E407-4C1E-63A755A3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38</a:t>
            </a:fld>
            <a:endParaRPr lang="es-E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19EE9DF-5E10-AEBD-8194-B8851F075739}"/>
                  </a:ext>
                </a:extLst>
              </p:cNvPr>
              <p:cNvSpPr txBox="1"/>
              <p:nvPr/>
            </p:nvSpPr>
            <p:spPr>
              <a:xfrm>
                <a:off x="5136488" y="1263825"/>
                <a:ext cx="6751781" cy="3958904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s-E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600" i="1">
                                  <a:latin typeface="Cambria Math" panose="02040503050406030204" pitchFamily="18" charset="0"/>
                                </a:rPr>
                                <m:t>𝑑𝑖𝑛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𝑎𝑠𝑝𝑒𝑐𝑡𝑜</m:t>
                                  </m:r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𝐶𝑖𝑐𝑙𝑜𝑠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𝐶𝑃𝑈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e>
                            <m:e>
                              <m:r>
                                <a:rPr lang="es-E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6,06992</m:t>
                              </m:r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</m:t>
                              </m:r>
                            </m:e>
                          </m:eqArr>
                        </m:e>
                      </m:d>
                      <m:r>
                        <a:rPr lang="es-E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×</m:t>
                      </m:r>
                    </m:oMath>
                  </m:oMathPara>
                </a14:m>
                <a:br>
                  <a:rPr lang="es-ES" sz="3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ES" sz="3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𝑇𝑖𝑐𝑘𝑠</m:t>
                            </m:r>
                            <m:r>
                              <a:rPr lang="es-E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s-E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lang="es-E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s-E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s-E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s-ES" sz="3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÷</m:t>
                      </m:r>
                    </m:oMath>
                  </m:oMathPara>
                </a14:m>
                <a:br>
                  <a:rPr lang="es-ES" sz="3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ES" sz="3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𝑒𝑗𝑒𝑐𝑢𝑐𝑖𝑜𝑛</m:t>
                        </m:r>
                      </m:sub>
                    </m:sSub>
                    <m:r>
                      <a:rPr lang="es-E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es-E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s-E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16) </m:t>
                    </m:r>
                  </m:oMath>
                </a14:m>
                <a:endParaRPr lang="es-ES" sz="28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19EE9DF-5E10-AEBD-8194-B8851F075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488" y="1263825"/>
                <a:ext cx="6751781" cy="395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605B4F4-862D-6644-0B09-5C1BA06FEDAA}"/>
              </a:ext>
            </a:extLst>
          </p:cNvPr>
          <p:cNvCxnSpPr>
            <a:cxnSpLocks/>
          </p:cNvCxnSpPr>
          <p:nvPr/>
        </p:nvCxnSpPr>
        <p:spPr>
          <a:xfrm>
            <a:off x="2388358" y="843015"/>
            <a:ext cx="7974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2234FA6-8B39-A2B1-247F-E770CC8D9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84C9F89-4173-5A85-5003-3F5208156AB0}"/>
              </a:ext>
            </a:extLst>
          </p:cNvPr>
          <p:cNvSpPr txBox="1"/>
          <p:nvPr/>
        </p:nvSpPr>
        <p:spPr>
          <a:xfrm>
            <a:off x="5136488" y="5403305"/>
            <a:ext cx="677103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Ticks</a:t>
            </a:r>
            <a:r>
              <a:rPr lang="es-ES" dirty="0"/>
              <a:t> = </a:t>
            </a:r>
            <a:r>
              <a:rPr lang="es-ES" dirty="0" err="1"/>
              <a:t>submedida</a:t>
            </a:r>
            <a:r>
              <a:rPr lang="es-ES" dirty="0"/>
              <a:t> de frecuencia, porque gem5 tiene un </a:t>
            </a:r>
            <a:r>
              <a:rPr lang="es-ES" dirty="0" err="1"/>
              <a:t>clock</a:t>
            </a:r>
            <a:r>
              <a:rPr lang="es-ES" dirty="0"/>
              <a:t> global de 1 THz, para asegurar la simulación precisa de cada componente de la plataforma  (1 </a:t>
            </a:r>
            <a:r>
              <a:rPr lang="es-ES" dirty="0" err="1"/>
              <a:t>Tick</a:t>
            </a:r>
            <a:r>
              <a:rPr lang="es-ES" dirty="0"/>
              <a:t> = 1x10^-12 segundos)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7348256-7EEE-2C99-1947-C16E77ABD12B}"/>
                  </a:ext>
                </a:extLst>
              </p:cNvPr>
              <p:cNvSpPr txBox="1"/>
              <p:nvPr/>
            </p:nvSpPr>
            <p:spPr>
              <a:xfrm>
                <a:off x="203200" y="3459018"/>
                <a:ext cx="4757042" cy="11436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𝑑𝑖𝑛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𝑠𝑖𝑠𝑡𝑒𝑚𝑎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𝑑𝑖𝑛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𝑎𝑠𝑝𝑒𝑐𝑡𝑜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7348256-7EEE-2C99-1947-C16E77AB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3459018"/>
                <a:ext cx="4757042" cy="1143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E4959F9-EC05-8360-3B92-F6A857B34A82}"/>
                  </a:ext>
                </a:extLst>
              </p:cNvPr>
              <p:cNvSpPr txBox="1"/>
              <p:nvPr/>
            </p:nvSpPr>
            <p:spPr>
              <a:xfrm>
                <a:off x="303731" y="2566120"/>
                <a:ext cx="4656511" cy="54098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𝑑𝑖𝑛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𝑎𝑠𝑝𝑒𝑐𝑡𝑜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E4959F9-EC05-8360-3B92-F6A857B34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1" y="2566120"/>
                <a:ext cx="4656511" cy="540982"/>
              </a:xfrm>
              <a:prstGeom prst="rect">
                <a:avLst/>
              </a:prstGeom>
              <a:blipFill>
                <a:blip r:embed="rId5"/>
                <a:stretch>
                  <a:fillRect b="-219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FDE750EC-29C8-7212-9978-027D76519930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68087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61EC0-836E-2878-13BA-EEEA6452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51841-CA4D-D01E-F058-09E727D9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37" y="116622"/>
            <a:ext cx="7853363" cy="672013"/>
          </a:xfrm>
        </p:spPr>
        <p:txBody>
          <a:bodyPr/>
          <a:lstStyle/>
          <a:p>
            <a:r>
              <a:rPr lang="es-ES" dirty="0"/>
              <a:t>Modelo de potencia estática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2C1DF-181B-7330-E810-3766A595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39</a:t>
            </a:fld>
            <a:endParaRPr lang="es-ES" sz="20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83C3151-A22E-83D6-4554-D9DB139EC821}"/>
              </a:ext>
            </a:extLst>
          </p:cNvPr>
          <p:cNvCxnSpPr>
            <a:cxnSpLocks/>
          </p:cNvCxnSpPr>
          <p:nvPr/>
        </p:nvCxnSpPr>
        <p:spPr>
          <a:xfrm>
            <a:off x="2606040" y="843015"/>
            <a:ext cx="7495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E13D873-9A2F-C881-3800-CC7DBE728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5E8B1BDD-F8C9-AC56-7E68-03E4FF28ADE0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9688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96" y="204134"/>
            <a:ext cx="10941208" cy="648589"/>
          </a:xfrm>
        </p:spPr>
        <p:txBody>
          <a:bodyPr rtlCol="0"/>
          <a:lstStyle/>
          <a:p>
            <a:pPr rtl="0"/>
            <a:r>
              <a:rPr lang="es-ES" dirty="0"/>
              <a:t>Introducción : La importancia de los </a:t>
            </a:r>
            <a:r>
              <a:rPr lang="es-ES" dirty="0" err="1"/>
              <a:t>SoC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4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66B659-350D-629E-79BE-49648D85852D}"/>
              </a:ext>
            </a:extLst>
          </p:cNvPr>
          <p:cNvSpPr txBox="1"/>
          <p:nvPr/>
        </p:nvSpPr>
        <p:spPr>
          <a:xfrm>
            <a:off x="1689761" y="5728676"/>
            <a:ext cx="4245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0" i="1" dirty="0">
                <a:effectLst/>
                <a:latin typeface="Arial" panose="020B0604020202020204" pitchFamily="34" charset="0"/>
              </a:rPr>
              <a:t>Previsiones cuota del mercado de 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SoC.</a:t>
            </a:r>
            <a:br>
              <a:rPr lang="en-001" b="0" i="1" dirty="0">
                <a:effectLst/>
                <a:latin typeface="Arial" panose="020B0604020202020204" pitchFamily="34" charset="0"/>
              </a:rPr>
            </a:br>
            <a:r>
              <a:rPr lang="en-001" b="0" i="1" dirty="0">
                <a:effectLst/>
                <a:latin typeface="Arial" panose="020B0604020202020204" pitchFamily="34" charset="0"/>
              </a:rPr>
              <a:t>Fuente: </a:t>
            </a:r>
            <a:r>
              <a:rPr lang="es-ES" b="0" i="1" dirty="0" err="1">
                <a:effectLst/>
                <a:latin typeface="Arial" panose="020B0604020202020204" pitchFamily="34" charset="0"/>
                <a:hlinkClick r:id="rId3"/>
              </a:rPr>
              <a:t>GrandView</a:t>
            </a:r>
            <a:r>
              <a:rPr lang="es-ES" b="0" i="1" dirty="0"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lang="es-ES" b="0" i="1" dirty="0" err="1">
                <a:effectLst/>
                <a:latin typeface="Arial" panose="020B0604020202020204" pitchFamily="34" charset="0"/>
                <a:hlinkClick r:id="rId3"/>
              </a:rPr>
              <a:t>Research</a:t>
            </a:r>
            <a:endParaRPr lang="en-001" i="1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F13B96A-BE43-5AB6-2272-E9EA54304628}"/>
              </a:ext>
            </a:extLst>
          </p:cNvPr>
          <p:cNvCxnSpPr>
            <a:cxnSpLocks/>
          </p:cNvCxnSpPr>
          <p:nvPr/>
        </p:nvCxnSpPr>
        <p:spPr>
          <a:xfrm>
            <a:off x="518716" y="931794"/>
            <a:ext cx="11047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3A509ACC-4780-60D9-2A90-F06F7AAE6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61" y="1270489"/>
            <a:ext cx="6938168" cy="4317021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59CB91B-117B-D0DC-3212-286C8472E65F}"/>
              </a:ext>
            </a:extLst>
          </p:cNvPr>
          <p:cNvCxnSpPr>
            <a:cxnSpLocks/>
          </p:cNvCxnSpPr>
          <p:nvPr/>
        </p:nvCxnSpPr>
        <p:spPr>
          <a:xfrm>
            <a:off x="7489032" y="1127760"/>
            <a:ext cx="0" cy="4836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419354-35FA-86A6-2912-FC939E43D861}"/>
              </a:ext>
            </a:extLst>
          </p:cNvPr>
          <p:cNvSpPr txBox="1"/>
          <p:nvPr/>
        </p:nvSpPr>
        <p:spPr>
          <a:xfrm>
            <a:off x="7623201" y="5728675"/>
            <a:ext cx="4245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0" i="1" dirty="0">
                <a:effectLst/>
                <a:latin typeface="Arial" panose="020B0604020202020204" pitchFamily="34" charset="0"/>
              </a:rPr>
              <a:t>Xiaomi 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Watch</a:t>
            </a:r>
            <a:r>
              <a:rPr lang="es-ES" b="0" i="1" dirty="0">
                <a:effectLst/>
                <a:latin typeface="Arial" panose="020B0604020202020204" pitchFamily="34" charset="0"/>
              </a:rPr>
              <a:t> 2.</a:t>
            </a:r>
            <a:br>
              <a:rPr lang="en-001" b="0" i="1" dirty="0">
                <a:effectLst/>
                <a:latin typeface="Arial" panose="020B0604020202020204" pitchFamily="34" charset="0"/>
              </a:rPr>
            </a:br>
            <a:r>
              <a:rPr lang="en-001" b="0" i="1" dirty="0">
                <a:effectLst/>
                <a:latin typeface="Arial" panose="020B0604020202020204" pitchFamily="34" charset="0"/>
              </a:rPr>
              <a:t>Fuente: </a:t>
            </a:r>
            <a:r>
              <a:rPr lang="es-ES" b="0" i="1" dirty="0">
                <a:effectLst/>
                <a:latin typeface="Arial" panose="020B0604020202020204" pitchFamily="34" charset="0"/>
                <a:hlinkClick r:id="rId5"/>
              </a:rPr>
              <a:t>Xiaomi</a:t>
            </a:r>
            <a:endParaRPr lang="en-001" i="1" dirty="0"/>
          </a:p>
        </p:txBody>
      </p:sp>
      <p:pic>
        <p:nvPicPr>
          <p:cNvPr id="4" name="Imagen 3" descr="Un reloj de pulsera&#10;&#10;Descripción generada automáticamente con confianza media">
            <a:extLst>
              <a:ext uri="{FF2B5EF4-FFF2-40B4-BE49-F238E27FC236}">
                <a16:creationId xmlns:a16="http://schemas.microsoft.com/office/drawing/2014/main" id="{6F4C8604-0472-043B-A731-3B53F57A8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412" y="1260496"/>
            <a:ext cx="4079027" cy="43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A42AB-3C92-3F02-C34B-085BAA382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01C6-2D09-DA20-1D60-2E01237B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37" y="116622"/>
            <a:ext cx="7853363" cy="672013"/>
          </a:xfrm>
        </p:spPr>
        <p:txBody>
          <a:bodyPr/>
          <a:lstStyle/>
          <a:p>
            <a:r>
              <a:rPr lang="es-ES" dirty="0"/>
              <a:t>Modelo de potencia estática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D6B80-D3FA-7573-8845-4E54EBD8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40</a:t>
            </a:fld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FE212D5-FCE7-5B8B-7F53-BBB4A82C7B6E}"/>
              </a:ext>
            </a:extLst>
          </p:cNvPr>
          <p:cNvCxnSpPr>
            <a:cxnSpLocks/>
          </p:cNvCxnSpPr>
          <p:nvPr/>
        </p:nvCxnSpPr>
        <p:spPr>
          <a:xfrm>
            <a:off x="2606040" y="843015"/>
            <a:ext cx="7495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36951B7-F834-AE4F-0538-3255DC46B195}"/>
                  </a:ext>
                </a:extLst>
              </p:cNvPr>
              <p:cNvSpPr txBox="1"/>
              <p:nvPr/>
            </p:nvSpPr>
            <p:spPr>
              <a:xfrm>
                <a:off x="4504128" y="1086817"/>
                <a:ext cx="3699044" cy="6840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s-E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𝑓𝑢𝑔𝑎</m:t>
                          </m:r>
                        </m:sub>
                      </m:sSub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s-E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36951B7-F834-AE4F-0538-3255DC46B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28" y="1086817"/>
                <a:ext cx="3699044" cy="684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214F9A6-6D8D-203B-A56F-5569F97E3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733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AB468BC-7945-485A-5619-569FAC90754F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982296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C86FF-DEA4-CA14-0A28-23AAEB668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D43E8-4B96-D58F-3B9E-2DAA9ACD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37" y="116622"/>
            <a:ext cx="7853363" cy="672013"/>
          </a:xfrm>
        </p:spPr>
        <p:txBody>
          <a:bodyPr/>
          <a:lstStyle/>
          <a:p>
            <a:r>
              <a:rPr lang="es-ES" dirty="0"/>
              <a:t>Modelo de potencia estática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F93F3-168C-8836-83C4-0541A20B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41</a:t>
            </a:fld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152401B-FA65-E151-386D-DF6EAD280D6D}"/>
              </a:ext>
            </a:extLst>
          </p:cNvPr>
          <p:cNvCxnSpPr>
            <a:cxnSpLocks/>
          </p:cNvCxnSpPr>
          <p:nvPr/>
        </p:nvCxnSpPr>
        <p:spPr>
          <a:xfrm>
            <a:off x="2606040" y="843015"/>
            <a:ext cx="7495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9A4EC44-FF04-51F2-9C08-B1BF56E6037C}"/>
                  </a:ext>
                </a:extLst>
              </p:cNvPr>
              <p:cNvSpPr txBox="1"/>
              <p:nvPr/>
            </p:nvSpPr>
            <p:spPr>
              <a:xfrm>
                <a:off x="984496" y="1040254"/>
                <a:ext cx="3699044" cy="6840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s-E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𝑓𝑢𝑔𝑎</m:t>
                          </m:r>
                        </m:sub>
                      </m:sSub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s-E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9A4EC44-FF04-51F2-9C08-B1BF56E60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96" y="1040254"/>
                <a:ext cx="3699044" cy="684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áfico 7" descr="Insignia de cruz con relleno sólido">
            <a:extLst>
              <a:ext uri="{FF2B5EF4-FFF2-40B4-BE49-F238E27FC236}">
                <a16:creationId xmlns:a16="http://schemas.microsoft.com/office/drawing/2014/main" id="{271936BB-9568-C93B-C915-3079497E2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9347" y="897396"/>
            <a:ext cx="991004" cy="98863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3B2A01B-85AA-EA98-DF22-E5994472C985}"/>
              </a:ext>
            </a:extLst>
          </p:cNvPr>
          <p:cNvSpPr/>
          <p:nvPr/>
        </p:nvSpPr>
        <p:spPr>
          <a:xfrm>
            <a:off x="6330951" y="1139153"/>
            <a:ext cx="914400" cy="51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E2457D-C46A-9D2E-C00D-709E7EB906E1}"/>
              </a:ext>
            </a:extLst>
          </p:cNvPr>
          <p:cNvSpPr txBox="1"/>
          <p:nvPr/>
        </p:nvSpPr>
        <p:spPr>
          <a:xfrm>
            <a:off x="7618574" y="1106003"/>
            <a:ext cx="36990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u="sng" dirty="0">
                <a:solidFill>
                  <a:schemeClr val="accent1"/>
                </a:solidFill>
              </a:rPr>
              <a:t>Sistema con DVFS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7F20CC6-04E4-4AE1-A128-78BEB580F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101366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C099534-18D9-B2FE-A113-9F2A406E5907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765133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7CCE8-AE69-59B3-2876-8D67FD34C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A519A-FCC9-525E-5602-346865B0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37" y="116622"/>
            <a:ext cx="7853363" cy="672013"/>
          </a:xfrm>
        </p:spPr>
        <p:txBody>
          <a:bodyPr/>
          <a:lstStyle/>
          <a:p>
            <a:r>
              <a:rPr lang="es-ES" dirty="0"/>
              <a:t>Modelo de potencia estática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46E06F-45C9-0E18-1A0E-34D9DE2E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z="2000" smtClean="0"/>
              <a:t>42</a:t>
            </a:fld>
            <a:endParaRPr lang="es-ES" sz="20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1D6BB1-C9B9-43CC-6BCC-39DECDC9ABF7}"/>
              </a:ext>
            </a:extLst>
          </p:cNvPr>
          <p:cNvCxnSpPr>
            <a:cxnSpLocks/>
          </p:cNvCxnSpPr>
          <p:nvPr/>
        </p:nvCxnSpPr>
        <p:spPr>
          <a:xfrm>
            <a:off x="2606040" y="843015"/>
            <a:ext cx="7495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5FE7A76-606B-680F-C533-D2FE99A0D2E6}"/>
                  </a:ext>
                </a:extLst>
              </p:cNvPr>
              <p:cNvSpPr txBox="1"/>
              <p:nvPr/>
            </p:nvSpPr>
            <p:spPr>
              <a:xfrm>
                <a:off x="984496" y="2020424"/>
                <a:ext cx="10333121" cy="402052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(((681,60405) 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(((1/(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Ticks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12))/1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6) × 0,11755) </m:t>
                      </m:r>
                    </m:oMath>
                    <m:oMath xmlns:m="http://schemas.openxmlformats.org/officeDocument/2006/math">
                      <m:r>
                        <a:rPr lang="es-E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2277,1689) </m:t>
                      </m:r>
                    </m:oMath>
                    <m:oMath xmlns:m="http://schemas.openxmlformats.org/officeDocument/2006/math">
                      <m:r>
                        <a:rPr lang="es-ES" sz="32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(((1/(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Ticks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12))/1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6) × 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(−0,49184)) </m:t>
                      </m:r>
                    </m:oMath>
                    <m:oMath xmlns:m="http://schemas.openxmlformats.org/officeDocument/2006/math">
                      <m:r>
                        <a:rPr lang="es-E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ES" sz="32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s-ES" sz="320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(−2528,1574))</m:t>
                      </m:r>
                    </m:oMath>
                    <m:oMath xmlns:m="http://schemas.openxmlformats.org/officeDocument/2006/math">
                      <m:r>
                        <a:rPr lang="es-ES" sz="3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(((1/(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Ticks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12))/1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6) × </m:t>
                      </m:r>
                      <m:sSup>
                        <m:sSupPr>
                          <m:ctrlPr>
                            <a:rPr lang="es-ES" sz="32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s-ES" sz="320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0,645456) </m:t>
                      </m:r>
                    </m:oMath>
                    <m:oMath xmlns:m="http://schemas.openxmlformats.org/officeDocument/2006/math">
                      <m:r>
                        <a:rPr lang="es-E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32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E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s-ES" sz="32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932,93727) </m:t>
                      </m:r>
                    </m:oMath>
                    <m:oMath xmlns:m="http://schemas.openxmlformats.org/officeDocument/2006/math">
                      <m:r>
                        <a:rPr lang="es-ES" sz="32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(((1/(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Ticks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12))/1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6) × </m:t>
                      </m:r>
                      <m:sSup>
                        <m:sSupPr>
                          <m:ctrlPr>
                            <a:rPr lang="es-E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32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×(−0,27118))</m:t>
                      </m:r>
                      <m:r>
                        <m:rPr>
                          <m:nor/>
                        </m:rPr>
                        <a:rPr lang="es-ES" sz="32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5FE7A76-606B-680F-C533-D2FE99A0D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96" y="2020424"/>
                <a:ext cx="10333121" cy="402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1D6ADDD-D7F5-7B53-B036-5AD42FAC727C}"/>
                  </a:ext>
                </a:extLst>
              </p:cNvPr>
              <p:cNvSpPr txBox="1"/>
              <p:nvPr/>
            </p:nvSpPr>
            <p:spPr>
              <a:xfrm>
                <a:off x="984496" y="1040254"/>
                <a:ext cx="3699044" cy="6840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s-E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𝑓𝑢𝑔𝑎</m:t>
                          </m:r>
                        </m:sub>
                      </m:sSub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s-E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1D6ADDD-D7F5-7B53-B036-5AD42FAC7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96" y="1040254"/>
                <a:ext cx="3699044" cy="684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áfico 13" descr="Insignia de cruz con relleno sólido">
            <a:extLst>
              <a:ext uri="{FF2B5EF4-FFF2-40B4-BE49-F238E27FC236}">
                <a16:creationId xmlns:a16="http://schemas.microsoft.com/office/drawing/2014/main" id="{56F52CDF-DF24-2392-60D5-A17E46B4C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9347" y="897396"/>
            <a:ext cx="991004" cy="988637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61BD68B-26E0-5369-76B7-8DE6F504EA31}"/>
              </a:ext>
            </a:extLst>
          </p:cNvPr>
          <p:cNvSpPr/>
          <p:nvPr/>
        </p:nvSpPr>
        <p:spPr>
          <a:xfrm>
            <a:off x="6330951" y="1139153"/>
            <a:ext cx="914400" cy="51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907E9A-7B65-0F12-7CEA-72DC0E001C03}"/>
              </a:ext>
            </a:extLst>
          </p:cNvPr>
          <p:cNvSpPr txBox="1"/>
          <p:nvPr/>
        </p:nvSpPr>
        <p:spPr>
          <a:xfrm>
            <a:off x="7618574" y="1106003"/>
            <a:ext cx="36990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u="sng" dirty="0">
                <a:solidFill>
                  <a:schemeClr val="accent1"/>
                </a:solidFill>
              </a:rPr>
              <a:t>Sistema con DVFS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0C070AB-2BED-D9DA-AF75-808212D5C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19999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56F6379C-1405-884C-AF83-4CF0762E5131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504553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07DB-71B8-2FF8-B84C-F5196C318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B8483-4C2B-E33B-277B-35B704EF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43</a:t>
            </a:fld>
            <a:endParaRPr lang="es-ES" sz="2000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72F3E94F-B6AE-3F36-F654-D1F24956F922}"/>
              </a:ext>
            </a:extLst>
          </p:cNvPr>
          <p:cNvSpPr txBox="1">
            <a:spLocks/>
          </p:cNvSpPr>
          <p:nvPr/>
        </p:nvSpPr>
        <p:spPr>
          <a:xfrm>
            <a:off x="1373670" y="161396"/>
            <a:ext cx="9723397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Modificaciones realizadas en Gem5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7C85B47-CF81-BD30-4BC5-30D61E81DFC3}"/>
              </a:ext>
            </a:extLst>
          </p:cNvPr>
          <p:cNvCxnSpPr>
            <a:cxnSpLocks/>
          </p:cNvCxnSpPr>
          <p:nvPr/>
        </p:nvCxnSpPr>
        <p:spPr>
          <a:xfrm>
            <a:off x="1373670" y="809985"/>
            <a:ext cx="9629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9C504-0CF4-AFA7-C085-E5E019C5B575}"/>
                  </a:ext>
                </a:extLst>
              </p:cNvPr>
              <p:cNvSpPr txBox="1"/>
              <p:nvPr/>
            </p:nvSpPr>
            <p:spPr>
              <a:xfrm>
                <a:off x="1107163" y="940616"/>
                <a:ext cx="10175132" cy="513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ES" sz="2800" dirty="0"/>
                  <a:t>Adición del modelo de CPU O3 (</a:t>
                </a:r>
                <a:r>
                  <a:rPr lang="es-ES" sz="2800" dirty="0" err="1"/>
                  <a:t>Out-Of-Order</a:t>
                </a:r>
                <a:r>
                  <a:rPr lang="es-ES" sz="2800" dirty="0"/>
                  <a:t>)</a:t>
                </a:r>
              </a:p>
              <a:p>
                <a:pPr marL="457200" indent="-4572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ES" sz="2800" dirty="0"/>
                  <a:t>Cambios para utilizar el GICv3 frente al v2</a:t>
                </a:r>
              </a:p>
              <a:p>
                <a:pPr marL="457200" indent="-4572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chemeClr val="accent1"/>
                    </a:solidFill>
                  </a:rPr>
                  <a:t>Clase </a:t>
                </a:r>
                <a:r>
                  <a:rPr lang="es-ES" sz="2800" dirty="0" err="1">
                    <a:solidFill>
                      <a:schemeClr val="accent1"/>
                    </a:solidFill>
                  </a:rPr>
                  <a:t>CPUPowerModel</a:t>
                </a:r>
                <a:r>
                  <a:rPr lang="es-ES" sz="2800" dirty="0">
                    <a:solidFill>
                      <a:schemeClr val="accent1"/>
                    </a:solidFill>
                  </a:rPr>
                  <a:t> para averiguar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𝑑𝑖𝑛</m:t>
                        </m:r>
                      </m:sub>
                    </m:sSub>
                    <m:r>
                      <m:rPr>
                        <m:nor/>
                      </m:rPr>
                      <a:rPr lang="es-E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800" dirty="0">
                        <a:solidFill>
                          <a:schemeClr val="accent1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s-ES" sz="2800" b="0" i="0" dirty="0" smtClean="0">
                        <a:solidFill>
                          <a:schemeClr val="accent1"/>
                        </a:solidFill>
                      </a:rPr>
                      <m:t> </m:t>
                    </m:r>
                    <m:sSub>
                      <m:sSubPr>
                        <m:ctrlPr>
                          <a:rPr lang="es-E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s-ES" sz="28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457200" indent="-4572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ES" sz="2800" dirty="0"/>
                  <a:t>Uso de </a:t>
                </a:r>
                <a:r>
                  <a:rPr lang="es-ES" sz="2800" dirty="0" err="1"/>
                  <a:t>DTBs</a:t>
                </a:r>
                <a:r>
                  <a:rPr lang="es-ES" sz="2800" dirty="0"/>
                  <a:t> adaptados para el ARMv8-A (ISA)</a:t>
                </a:r>
              </a:p>
              <a:p>
                <a:pPr marL="457200" indent="-4572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chemeClr val="accent1"/>
                    </a:solidFill>
                  </a:rPr>
                  <a:t>Personalización de capacidades y latencias en CPU/Cachés</a:t>
                </a:r>
              </a:p>
              <a:p>
                <a:pPr marL="457200" indent="-4572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ES" sz="2800" dirty="0"/>
                  <a:t>Mejora en tiempos para volcar estadísticas (reducción)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9C504-0CF4-AFA7-C085-E5E019C5B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63" y="940616"/>
                <a:ext cx="10175132" cy="5133200"/>
              </a:xfrm>
              <a:prstGeom prst="rect">
                <a:avLst/>
              </a:prstGeom>
              <a:blipFill>
                <a:blip r:embed="rId3"/>
                <a:stretch>
                  <a:fillRect b="-23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698A1E3-8480-EE9A-FFDB-33EB4EFA3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01525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31EEA6BA-6D3F-EA90-1863-5A823DD592A1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119196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07DB-71B8-2FF8-B84C-F5196C318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B8483-4C2B-E33B-277B-35B704EF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44</a:t>
            </a:fld>
            <a:endParaRPr lang="es-ES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72F3E94F-B6AE-3F36-F654-D1F24956F922}"/>
              </a:ext>
            </a:extLst>
          </p:cNvPr>
          <p:cNvSpPr txBox="1">
            <a:spLocks/>
          </p:cNvSpPr>
          <p:nvPr/>
        </p:nvSpPr>
        <p:spPr>
          <a:xfrm>
            <a:off x="3124783" y="147695"/>
            <a:ext cx="6522850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Gem5 : Las M5ops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7C85B47-CF81-BD30-4BC5-30D61E81DFC3}"/>
              </a:ext>
            </a:extLst>
          </p:cNvPr>
          <p:cNvCxnSpPr>
            <a:cxnSpLocks/>
          </p:cNvCxnSpPr>
          <p:nvPr/>
        </p:nvCxnSpPr>
        <p:spPr>
          <a:xfrm>
            <a:off x="3886200" y="809985"/>
            <a:ext cx="5060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59C504-0CF4-AFA7-C085-E5E019C5B575}"/>
              </a:ext>
            </a:extLst>
          </p:cNvPr>
          <p:cNvSpPr txBox="1"/>
          <p:nvPr/>
        </p:nvSpPr>
        <p:spPr>
          <a:xfrm>
            <a:off x="1008434" y="1293287"/>
            <a:ext cx="10175132" cy="42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Realizar funcionalidad específica en simulaciones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u="sng" dirty="0"/>
              <a:t>Borrado y recolección</a:t>
            </a:r>
            <a:r>
              <a:rPr lang="es-ES" sz="2800" dirty="0"/>
              <a:t> de estadísticas en cada ejecución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Creación de </a:t>
            </a:r>
            <a:r>
              <a:rPr lang="es-ES" sz="2800" i="1" dirty="0" err="1"/>
              <a:t>checkpoints</a:t>
            </a:r>
            <a:r>
              <a:rPr lang="es-ES" sz="2800" i="1" dirty="0"/>
              <a:t> </a:t>
            </a:r>
            <a:r>
              <a:rPr lang="es-ES" sz="2800" dirty="0"/>
              <a:t>y salida de simulación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Para utilizarlas es necesario compilación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Inclusión de directivas con </a:t>
            </a:r>
            <a:r>
              <a:rPr lang="es-ES" sz="2800" u="sng" dirty="0" err="1"/>
              <a:t>magic-addresses</a:t>
            </a:r>
            <a:r>
              <a:rPr lang="es-ES" sz="2800" dirty="0"/>
              <a:t> en cada </a:t>
            </a:r>
            <a:r>
              <a:rPr lang="es-ES" sz="2800" i="1" dirty="0" err="1"/>
              <a:t>benchmarks</a:t>
            </a:r>
            <a:r>
              <a:rPr lang="es-ES" sz="2800" dirty="0"/>
              <a:t>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9EF5AC6-CF00-C8D5-B5A6-36D7AC670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01454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D38F4B3-4717-43BB-1B4E-5F472192990F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308258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C0B74-5F42-CFAD-9900-05C972A5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58F48-1DA3-6A35-D162-09A5180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45</a:t>
            </a:fld>
            <a:endParaRPr lang="es-ES" sz="2000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EF9AC86B-6CB5-68E0-0EBF-127898D65370}"/>
              </a:ext>
            </a:extLst>
          </p:cNvPr>
          <p:cNvSpPr txBox="1">
            <a:spLocks/>
          </p:cNvSpPr>
          <p:nvPr/>
        </p:nvSpPr>
        <p:spPr>
          <a:xfrm>
            <a:off x="1377863" y="132209"/>
            <a:ext cx="965130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PAPI : Utilización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0C34872-58E1-A345-6BDC-B8A2079F3179}"/>
              </a:ext>
            </a:extLst>
          </p:cNvPr>
          <p:cNvCxnSpPr>
            <a:cxnSpLocks/>
          </p:cNvCxnSpPr>
          <p:nvPr/>
        </p:nvCxnSpPr>
        <p:spPr>
          <a:xfrm>
            <a:off x="3735421" y="811887"/>
            <a:ext cx="49416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D046F18-0BCB-580F-2E15-B11D5DC6245E}"/>
              </a:ext>
            </a:extLst>
          </p:cNvPr>
          <p:cNvSpPr txBox="1"/>
          <p:nvPr/>
        </p:nvSpPr>
        <p:spPr>
          <a:xfrm>
            <a:off x="1008434" y="1293287"/>
            <a:ext cx="10175132" cy="42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Necesario añadir directivas PAPI en código de los </a:t>
            </a:r>
            <a:r>
              <a:rPr lang="es-ES" sz="2800" i="1" dirty="0" err="1"/>
              <a:t>benchmarks</a:t>
            </a:r>
            <a:endParaRPr lang="es-ES" sz="2800" i="1" dirty="0"/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Arranque, parada, agregación y borrado de valores capturados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b="1" u="sng" dirty="0">
                <a:solidFill>
                  <a:schemeClr val="accent1"/>
                </a:solidFill>
              </a:rPr>
              <a:t>Objetivo</a:t>
            </a:r>
            <a:r>
              <a:rPr lang="es-ES" sz="2800" b="1" dirty="0">
                <a:solidFill>
                  <a:schemeClr val="accent1"/>
                </a:solidFill>
              </a:rPr>
              <a:t>:</a:t>
            </a:r>
            <a:r>
              <a:rPr lang="es-ES" sz="2800" dirty="0">
                <a:solidFill>
                  <a:schemeClr val="accent1"/>
                </a:solidFill>
              </a:rPr>
              <a:t> leer registros HW manejados por la PMU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Las métricas obtenidas son </a:t>
            </a:r>
            <a:r>
              <a:rPr lang="es-ES" sz="2800" u="sng" dirty="0"/>
              <a:t>equivalentes a las de Gem5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Gran variedad de eventos HW disponibles (Cortex-A72) : 105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ED5123D-1470-51C0-3D3D-95FA0541E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800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AAA4DCE-248A-F368-5B9C-FD13BE7A40E8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78663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44" y="2899725"/>
            <a:ext cx="6124157" cy="10496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001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es-ES" dirty="0"/>
              <a:t>Comparativa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435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7AE65-2903-4597-F782-BE724EE1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36D72-0836-653C-A769-812D1C7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47</a:t>
            </a:fld>
            <a:endParaRPr lang="es-ES" sz="2000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6C6185CC-001A-4EB0-1337-0EC50CC26496}"/>
              </a:ext>
            </a:extLst>
          </p:cNvPr>
          <p:cNvSpPr txBox="1">
            <a:spLocks/>
          </p:cNvSpPr>
          <p:nvPr/>
        </p:nvSpPr>
        <p:spPr>
          <a:xfrm>
            <a:off x="1377863" y="132209"/>
            <a:ext cx="965130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Gem5 frente a PAPI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CCE920D-7BCE-0F14-465A-442812E3D375}"/>
              </a:ext>
            </a:extLst>
          </p:cNvPr>
          <p:cNvCxnSpPr>
            <a:cxnSpLocks/>
          </p:cNvCxnSpPr>
          <p:nvPr/>
        </p:nvCxnSpPr>
        <p:spPr>
          <a:xfrm>
            <a:off x="3610466" y="811887"/>
            <a:ext cx="5297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3AD2118-37B3-6246-8F3C-58140F9201B3}"/>
                  </a:ext>
                </a:extLst>
              </p:cNvPr>
              <p:cNvSpPr txBox="1"/>
              <p:nvPr/>
            </p:nvSpPr>
            <p:spPr>
              <a:xfrm>
                <a:off x="1115949" y="1724174"/>
                <a:ext cx="10175132" cy="340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chemeClr val="accent1"/>
                    </a:solidFill>
                  </a:rPr>
                  <a:t>Cinco cargas de trabajo para cada </a:t>
                </a:r>
                <a:r>
                  <a:rPr lang="es-ES" sz="2800" i="1" dirty="0" err="1">
                    <a:solidFill>
                      <a:schemeClr val="accent1"/>
                    </a:solidFill>
                  </a:rPr>
                  <a:t>benchmark</a:t>
                </a:r>
                <a:endParaRPr lang="es-ES" sz="2800" i="1" dirty="0">
                  <a:solidFill>
                    <a:schemeClr val="accent1"/>
                  </a:solidFill>
                </a:endParaRPr>
              </a:p>
              <a:p>
                <a:pPr marL="457200" indent="-4572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ES" sz="2800" dirty="0">
                    <a:solidFill>
                      <a:schemeClr val="accent1"/>
                    </a:solidFill>
                  </a:rPr>
                  <a:t>Media aritmética de tres ejecuciones distintas de cada carga</a:t>
                </a:r>
                <a:endParaRPr lang="es-ES" sz="2800" i="1" dirty="0">
                  <a:solidFill>
                    <a:schemeClr val="accent1"/>
                  </a:solidFill>
                </a:endParaRPr>
              </a:p>
              <a:p>
                <a:pPr marL="457200" indent="-4572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ES" sz="2800" dirty="0"/>
                  <a:t>Las cargas utilizadas son </a:t>
                </a:r>
                <a:r>
                  <a:rPr lang="es-ES" sz="2800" u="sng" dirty="0"/>
                  <a:t>lineales</a:t>
                </a:r>
                <a:r>
                  <a:rPr lang="es-ES" sz="2800" dirty="0"/>
                  <a:t>, de factor dos</a:t>
                </a:r>
              </a:p>
              <a:p>
                <a:pPr marL="457200" indent="-4572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ES" sz="2800" dirty="0"/>
                  <a:t>Obtención de métricas para la potencia total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𝑑𝑖𝑛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s-ES" sz="2800" dirty="0"/>
                  <a:t>)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3AD2118-37B3-6246-8F3C-58140F920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49" y="1724174"/>
                <a:ext cx="10175132" cy="3409651"/>
              </a:xfrm>
              <a:prstGeom prst="rect">
                <a:avLst/>
              </a:prstGeom>
              <a:blipFill>
                <a:blip r:embed="rId3"/>
                <a:stretch>
                  <a:fillRect b="-41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DF1CBFC-C777-ED8C-2A01-8FB5F36FD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7020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AEBB9E3-EF27-2675-AABB-82232C0799DF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177633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2A3F5-BEB5-4181-57A8-9A142900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16D86-5018-2F8C-EE42-4D93E0D0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48</a:t>
            </a:fld>
            <a:endParaRPr lang="es-ES" sz="2000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09EC060E-7CDA-97B1-A7A8-7E971503EE34}"/>
              </a:ext>
            </a:extLst>
          </p:cNvPr>
          <p:cNvSpPr txBox="1">
            <a:spLocks/>
          </p:cNvSpPr>
          <p:nvPr/>
        </p:nvSpPr>
        <p:spPr>
          <a:xfrm>
            <a:off x="1377863" y="132209"/>
            <a:ext cx="965130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Gem5 frente a PAPI : Potencia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A2B5B-70E5-0E5F-9E0F-11F487E3BEC5}"/>
              </a:ext>
            </a:extLst>
          </p:cNvPr>
          <p:cNvCxnSpPr>
            <a:cxnSpLocks/>
          </p:cNvCxnSpPr>
          <p:nvPr/>
        </p:nvCxnSpPr>
        <p:spPr>
          <a:xfrm>
            <a:off x="2081719" y="811887"/>
            <a:ext cx="8297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05C7317F-45AD-E4B4-2970-5CEB0E744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13" y="1713470"/>
            <a:ext cx="5668328" cy="3821054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FA7F49F-E29E-D490-F9EF-4A60A8336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59" y="1713470"/>
            <a:ext cx="5668328" cy="3821056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207360B-CDF2-51C4-9A81-E9DD55631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0322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99457095-3AE6-D111-7FA8-28ACAC6214FC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2522226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C0B74-5F42-CFAD-9900-05C972A5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58F48-1DA3-6A35-D162-09A5180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49</a:t>
            </a:fld>
            <a:endParaRPr lang="es-ES" sz="2000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EF9AC86B-6CB5-68E0-0EBF-127898D65370}"/>
              </a:ext>
            </a:extLst>
          </p:cNvPr>
          <p:cNvSpPr txBox="1">
            <a:spLocks/>
          </p:cNvSpPr>
          <p:nvPr/>
        </p:nvSpPr>
        <p:spPr>
          <a:xfrm>
            <a:off x="2096926" y="133649"/>
            <a:ext cx="8213177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Gem5 frente a PAPI : Potencia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0C34872-58E1-A345-6BDC-B8A2079F3179}"/>
              </a:ext>
            </a:extLst>
          </p:cNvPr>
          <p:cNvCxnSpPr>
            <a:cxnSpLocks/>
          </p:cNvCxnSpPr>
          <p:nvPr/>
        </p:nvCxnSpPr>
        <p:spPr>
          <a:xfrm>
            <a:off x="2081719" y="811887"/>
            <a:ext cx="8297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Tabla&#10;&#10;Descripción generada automáticamente">
            <a:extLst>
              <a:ext uri="{FF2B5EF4-FFF2-40B4-BE49-F238E27FC236}">
                <a16:creationId xmlns:a16="http://schemas.microsoft.com/office/drawing/2014/main" id="{F55B66FB-7A00-74EC-404B-4818459A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09042"/>
            <a:ext cx="9962367" cy="432645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20DCD77-6761-AE2C-9B23-074C41CD03B6}"/>
              </a:ext>
            </a:extLst>
          </p:cNvPr>
          <p:cNvSpPr txBox="1"/>
          <p:nvPr/>
        </p:nvSpPr>
        <p:spPr>
          <a:xfrm>
            <a:off x="2953138" y="5692170"/>
            <a:ext cx="650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Comparativa de resultados de potencia obtenidos en PAPI y Gem5 </a:t>
            </a:r>
            <a:br>
              <a:rPr lang="es-ES" sz="2000" i="1" dirty="0"/>
            </a:br>
            <a:r>
              <a:rPr lang="es-ES" sz="2000" i="1" dirty="0"/>
              <a:t>para </a:t>
            </a:r>
            <a:r>
              <a:rPr lang="es-ES" sz="2000" i="1" dirty="0" err="1"/>
              <a:t>benchmarks</a:t>
            </a:r>
            <a:r>
              <a:rPr lang="es-ES" sz="2000" i="1" dirty="0"/>
              <a:t> y cargas de trabajo</a:t>
            </a:r>
            <a:endParaRPr lang="en-001" sz="2000" i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42B1362-112D-1A3B-C168-776430B4B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0322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52DD130-B0B1-1A60-0F72-FAA2FC008E67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7613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86" y="200880"/>
            <a:ext cx="9901827" cy="648589"/>
          </a:xfrm>
        </p:spPr>
        <p:txBody>
          <a:bodyPr rtlCol="0"/>
          <a:lstStyle/>
          <a:p>
            <a:pPr rtl="0"/>
            <a:r>
              <a:rPr lang="es-ES" dirty="0"/>
              <a:t>Introducción : El consumo de los </a:t>
            </a:r>
            <a:r>
              <a:rPr lang="es-ES" dirty="0" err="1"/>
              <a:t>SoC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5</a:t>
            </a:fld>
            <a:endParaRPr lang="es-ES" sz="20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F13B96A-BE43-5AB6-2272-E9EA54304628}"/>
              </a:ext>
            </a:extLst>
          </p:cNvPr>
          <p:cNvCxnSpPr>
            <a:cxnSpLocks/>
          </p:cNvCxnSpPr>
          <p:nvPr/>
        </p:nvCxnSpPr>
        <p:spPr>
          <a:xfrm>
            <a:off x="1026160" y="903676"/>
            <a:ext cx="1013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D879521C-CAEE-5D67-29F7-045C6A94E1A9}"/>
              </a:ext>
            </a:extLst>
          </p:cNvPr>
          <p:cNvSpPr txBox="1"/>
          <p:nvPr/>
        </p:nvSpPr>
        <p:spPr>
          <a:xfrm>
            <a:off x="2436867" y="5877926"/>
            <a:ext cx="731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0" i="1" dirty="0">
                <a:effectLst/>
                <a:latin typeface="Arial" panose="020B0604020202020204" pitchFamily="34" charset="0"/>
              </a:rPr>
              <a:t>Previsiones del ITRS sobre el consumo de los 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SoC</a:t>
            </a:r>
            <a:r>
              <a:rPr lang="es-ES" b="0" i="1" dirty="0">
                <a:effectLst/>
                <a:latin typeface="Arial" panose="020B0604020202020204" pitchFamily="34" charset="0"/>
              </a:rPr>
              <a:t> (2011)</a:t>
            </a:r>
            <a:br>
              <a:rPr lang="en-001" b="0" i="1" dirty="0">
                <a:effectLst/>
                <a:latin typeface="Arial" panose="020B0604020202020204" pitchFamily="34" charset="0"/>
              </a:rPr>
            </a:br>
            <a:r>
              <a:rPr lang="en-001" b="0" i="1" dirty="0">
                <a:effectLst/>
                <a:latin typeface="Arial" panose="020B0604020202020204" pitchFamily="34" charset="0"/>
              </a:rPr>
              <a:t>Fuente: </a:t>
            </a:r>
            <a:r>
              <a:rPr lang="es-ES" b="0" i="1" dirty="0" err="1">
                <a:effectLst/>
                <a:latin typeface="Arial" panose="020B0604020202020204" pitchFamily="34" charset="0"/>
                <a:hlinkClick r:id="rId3"/>
              </a:rPr>
              <a:t>Benmoussa</a:t>
            </a:r>
            <a:endParaRPr lang="en-001" i="1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CA8CD99-3799-A2BF-D126-8BFAD6563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693" y="1156679"/>
            <a:ext cx="8866414" cy="46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4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44" y="2899725"/>
            <a:ext cx="5607323" cy="10496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001" dirty="0"/>
              <a:t>6</a:t>
            </a:r>
            <a:r>
              <a:rPr lang="en-001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s-E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751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36A2B-D862-2725-1033-D1518FA65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E4ADD-B4C9-D863-425E-23C7CA59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51</a:t>
            </a:fld>
            <a:endParaRPr lang="es-ES" sz="2000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545F8369-2C14-6293-0478-C23B31BCDC9F}"/>
              </a:ext>
            </a:extLst>
          </p:cNvPr>
          <p:cNvSpPr txBox="1">
            <a:spLocks/>
          </p:cNvSpPr>
          <p:nvPr/>
        </p:nvSpPr>
        <p:spPr>
          <a:xfrm>
            <a:off x="1377863" y="132209"/>
            <a:ext cx="965130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Proceso de medición : DMM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D6C3459-1F19-5965-095F-187EC0F61AAC}"/>
              </a:ext>
            </a:extLst>
          </p:cNvPr>
          <p:cNvCxnSpPr>
            <a:cxnSpLocks/>
          </p:cNvCxnSpPr>
          <p:nvPr/>
        </p:nvCxnSpPr>
        <p:spPr>
          <a:xfrm>
            <a:off x="2369127" y="811887"/>
            <a:ext cx="765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689559E-76EE-1A89-B0CF-EA461B9DB594}"/>
              </a:ext>
            </a:extLst>
          </p:cNvPr>
          <p:cNvSpPr txBox="1"/>
          <p:nvPr/>
        </p:nvSpPr>
        <p:spPr>
          <a:xfrm>
            <a:off x="1085633" y="1812484"/>
            <a:ext cx="10020733" cy="340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Mediciones de corriente sobre un cable modificado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Las puntas del DMM se han conectado al VCC del cable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El voltaje se ha asumido </a:t>
            </a:r>
            <a:r>
              <a:rPr lang="es-ES" sz="2800" u="sng" dirty="0"/>
              <a:t>constante</a:t>
            </a:r>
            <a:r>
              <a:rPr lang="es-ES" sz="2800" dirty="0"/>
              <a:t> (5V, USB)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El DMM utilizado es distinto al original por problemas de voltaje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ABE097E-CEB6-7A82-72F5-1B126076A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73410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08EFACE-FF10-439D-20EA-EF8E659A3AF0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2149708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465BC-BDA3-2610-E736-B1245154C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6A4E8-6A32-075B-84F9-C6F7843F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52</a:t>
            </a:fld>
            <a:endParaRPr lang="es-ES" dirty="0"/>
          </a:p>
        </p:txBody>
      </p:sp>
      <p:pic>
        <p:nvPicPr>
          <p:cNvPr id="11" name="Imagen 10" descr="Imagen que contiene cable, par, tabla&#10;&#10;Descripción generada automáticamente">
            <a:extLst>
              <a:ext uri="{FF2B5EF4-FFF2-40B4-BE49-F238E27FC236}">
                <a16:creationId xmlns:a16="http://schemas.microsoft.com/office/drawing/2014/main" id="{455534D0-AEC1-4FBC-F847-68E1D910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535000"/>
            <a:ext cx="4077698" cy="40337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7178DA7-9420-F652-A87F-4FEAEC0D761C}"/>
              </a:ext>
            </a:extLst>
          </p:cNvPr>
          <p:cNvSpPr txBox="1"/>
          <p:nvPr/>
        </p:nvSpPr>
        <p:spPr>
          <a:xfrm>
            <a:off x="237695" y="5675810"/>
            <a:ext cx="4704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latin typeface="Arial" panose="020B0604020202020204" pitchFamily="34" charset="0"/>
              </a:rPr>
              <a:t>Cable modificado para uso con DMM</a:t>
            </a:r>
            <a:endParaRPr lang="en-001" sz="2000" i="1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87CE2F2-AFC7-4562-7D80-A50AD4E2A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54593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2" name="Título 6">
            <a:extLst>
              <a:ext uri="{FF2B5EF4-FFF2-40B4-BE49-F238E27FC236}">
                <a16:creationId xmlns:a16="http://schemas.microsoft.com/office/drawing/2014/main" id="{6ECA53C4-304A-F092-5F46-0F96EAE393DF}"/>
              </a:ext>
            </a:extLst>
          </p:cNvPr>
          <p:cNvSpPr txBox="1">
            <a:spLocks/>
          </p:cNvSpPr>
          <p:nvPr/>
        </p:nvSpPr>
        <p:spPr>
          <a:xfrm>
            <a:off x="1377863" y="132209"/>
            <a:ext cx="965130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Proceso de medición : DMM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73DC40E-FBA1-95F4-84CB-5485B9224404}"/>
              </a:ext>
            </a:extLst>
          </p:cNvPr>
          <p:cNvCxnSpPr>
            <a:cxnSpLocks/>
          </p:cNvCxnSpPr>
          <p:nvPr/>
        </p:nvCxnSpPr>
        <p:spPr>
          <a:xfrm>
            <a:off x="2369127" y="811887"/>
            <a:ext cx="765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60EEE5C-A9F3-5274-1B58-D0A802C7A65C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201429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FC298-D1E7-A7A0-C0AA-994EDDC0E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7E4FC-8A34-522E-849F-BBDD1F81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53</a:t>
            </a:fld>
            <a:endParaRPr lang="es-ES" sz="2000" dirty="0"/>
          </a:p>
        </p:txBody>
      </p:sp>
      <p:pic>
        <p:nvPicPr>
          <p:cNvPr id="9" name="Imagen 8" descr="Imagen que contiene electrónica, computadora&#10;&#10;Descripción generada automáticamente">
            <a:extLst>
              <a:ext uri="{FF2B5EF4-FFF2-40B4-BE49-F238E27FC236}">
                <a16:creationId xmlns:a16="http://schemas.microsoft.com/office/drawing/2014/main" id="{27B7747F-C472-9C7F-FEC2-5504E05D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6" t="16005" r="27706" b="1942"/>
          <a:stretch/>
        </p:blipFill>
        <p:spPr>
          <a:xfrm>
            <a:off x="5297864" y="1534999"/>
            <a:ext cx="6343273" cy="4033720"/>
          </a:xfrm>
          <a:prstGeom prst="rect">
            <a:avLst/>
          </a:prstGeom>
        </p:spPr>
      </p:pic>
      <p:pic>
        <p:nvPicPr>
          <p:cNvPr id="11" name="Imagen 10" descr="Imagen que contiene cable, par, tabla&#10;&#10;Descripción generada automáticamente">
            <a:extLst>
              <a:ext uri="{FF2B5EF4-FFF2-40B4-BE49-F238E27FC236}">
                <a16:creationId xmlns:a16="http://schemas.microsoft.com/office/drawing/2014/main" id="{8E9FF143-0CF1-80B9-2F38-01BFBD06D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535000"/>
            <a:ext cx="4077698" cy="403371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0A513C5-5A5A-2AB0-79A8-20A2E85AD8F2}"/>
              </a:ext>
            </a:extLst>
          </p:cNvPr>
          <p:cNvSpPr txBox="1"/>
          <p:nvPr/>
        </p:nvSpPr>
        <p:spPr>
          <a:xfrm>
            <a:off x="5323548" y="5685046"/>
            <a:ext cx="6291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latin typeface="Arial" panose="020B0604020202020204" pitchFamily="34" charset="0"/>
              </a:rPr>
              <a:t>Medición de corriente sobre la plataforma con el DMM</a:t>
            </a:r>
            <a:endParaRPr lang="en-001" sz="2000" i="1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FA1CC8A-3D4C-E5EC-0A89-642941B40217}"/>
              </a:ext>
            </a:extLst>
          </p:cNvPr>
          <p:cNvCxnSpPr>
            <a:cxnSpLocks/>
          </p:cNvCxnSpPr>
          <p:nvPr/>
        </p:nvCxnSpPr>
        <p:spPr>
          <a:xfrm>
            <a:off x="4941728" y="1432874"/>
            <a:ext cx="0" cy="4316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659EE21-3EE2-4BD6-C54D-7FBF4A2D3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54593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2" name="Título 6">
            <a:extLst>
              <a:ext uri="{FF2B5EF4-FFF2-40B4-BE49-F238E27FC236}">
                <a16:creationId xmlns:a16="http://schemas.microsoft.com/office/drawing/2014/main" id="{E3B8B4FF-BC9D-9A45-4F98-3AF3A61AD801}"/>
              </a:ext>
            </a:extLst>
          </p:cNvPr>
          <p:cNvSpPr txBox="1">
            <a:spLocks/>
          </p:cNvSpPr>
          <p:nvPr/>
        </p:nvSpPr>
        <p:spPr>
          <a:xfrm>
            <a:off x="1377863" y="132209"/>
            <a:ext cx="965130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Proceso de medición : DMM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95E214F-03AA-4106-601B-E536E7850AFF}"/>
              </a:ext>
            </a:extLst>
          </p:cNvPr>
          <p:cNvCxnSpPr>
            <a:cxnSpLocks/>
          </p:cNvCxnSpPr>
          <p:nvPr/>
        </p:nvCxnSpPr>
        <p:spPr>
          <a:xfrm>
            <a:off x="2369127" y="811887"/>
            <a:ext cx="765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88C3EF32-0D11-DD2B-378F-AF4C562F5F97}"/>
              </a:ext>
            </a:extLst>
          </p:cNvPr>
          <p:cNvSpPr txBox="1"/>
          <p:nvPr/>
        </p:nvSpPr>
        <p:spPr>
          <a:xfrm>
            <a:off x="237695" y="5675810"/>
            <a:ext cx="4704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latin typeface="Arial" panose="020B0604020202020204" pitchFamily="34" charset="0"/>
              </a:rPr>
              <a:t>Cable modificado para uso con DMM</a:t>
            </a:r>
            <a:endParaRPr lang="en-001" sz="2000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D271B7-41F6-78B9-D0CA-EAF0E82D7A18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828216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8F402-F5FD-25E2-CC8B-583E1CBDE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9D295-DC3D-489E-54C2-4C57CCD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54</a:t>
            </a:fld>
            <a:endParaRPr lang="es-ES" sz="2000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377B7ED1-D0A0-34D5-A2E3-832749DD22FC}"/>
              </a:ext>
            </a:extLst>
          </p:cNvPr>
          <p:cNvSpPr txBox="1">
            <a:spLocks/>
          </p:cNvSpPr>
          <p:nvPr/>
        </p:nvSpPr>
        <p:spPr>
          <a:xfrm>
            <a:off x="1377863" y="132209"/>
            <a:ext cx="965130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Fórmulas de medición con DMM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872F34D-A0BF-DE1B-9501-7820C611658F}"/>
              </a:ext>
            </a:extLst>
          </p:cNvPr>
          <p:cNvCxnSpPr>
            <a:cxnSpLocks/>
          </p:cNvCxnSpPr>
          <p:nvPr/>
        </p:nvCxnSpPr>
        <p:spPr>
          <a:xfrm>
            <a:off x="1724891" y="811887"/>
            <a:ext cx="900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B59F9EE-2D38-43A1-7725-8F8B3ED05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54593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45E3C2EE-2C8D-8702-0873-4E8A9193D829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21815525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57CA9-0DA7-BDC1-AD0E-ACC0A54D7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5B5CE-FA02-5199-04CB-485AB610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55</a:t>
            </a:fld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E707284-92D7-7401-6577-7C6922D66EE0}"/>
                  </a:ext>
                </a:extLst>
              </p:cNvPr>
              <p:cNvSpPr txBox="1"/>
              <p:nvPr/>
            </p:nvSpPr>
            <p:spPr>
              <a:xfrm>
                <a:off x="3272084" y="1195463"/>
                <a:ext cx="59169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ES" sz="5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E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E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ES" sz="4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E707284-92D7-7401-6577-7C6922D66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84" y="1195463"/>
                <a:ext cx="591696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D7FC365-CC8E-EDB0-A70C-331E382B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54593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8" name="Título 6">
            <a:extLst>
              <a:ext uri="{FF2B5EF4-FFF2-40B4-BE49-F238E27FC236}">
                <a16:creationId xmlns:a16="http://schemas.microsoft.com/office/drawing/2014/main" id="{89026153-7345-78F9-0C3F-3FE36AAF33B1}"/>
              </a:ext>
            </a:extLst>
          </p:cNvPr>
          <p:cNvSpPr txBox="1">
            <a:spLocks/>
          </p:cNvSpPr>
          <p:nvPr/>
        </p:nvSpPr>
        <p:spPr>
          <a:xfrm>
            <a:off x="1377863" y="132209"/>
            <a:ext cx="965130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Fórmulas de medición con DMM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ABC5ACD-C611-C8E7-E318-987903D4887D}"/>
              </a:ext>
            </a:extLst>
          </p:cNvPr>
          <p:cNvCxnSpPr>
            <a:cxnSpLocks/>
          </p:cNvCxnSpPr>
          <p:nvPr/>
        </p:nvCxnSpPr>
        <p:spPr>
          <a:xfrm>
            <a:off x="1724891" y="811887"/>
            <a:ext cx="900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360A0C8A-255F-4379-BCC8-0DAD8D925E9E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1887083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9A65-9668-3149-1152-CF5B386AA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AF358E-6BA3-1ADD-0A29-690CF675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56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7284CD9-6BD3-BE4B-970A-C410DA7A8309}"/>
                  </a:ext>
                </a:extLst>
              </p:cNvPr>
              <p:cNvSpPr txBox="1"/>
              <p:nvPr/>
            </p:nvSpPr>
            <p:spPr>
              <a:xfrm>
                <a:off x="3272084" y="1195463"/>
                <a:ext cx="59169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ES" sz="5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E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E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ES" sz="4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7284CD9-6BD3-BE4B-970A-C410DA7A8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84" y="1195463"/>
                <a:ext cx="591696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5929033-586F-687E-1A67-058F5D832EC7}"/>
                  </a:ext>
                </a:extLst>
              </p:cNvPr>
              <p:cNvSpPr txBox="1"/>
              <p:nvPr/>
            </p:nvSpPr>
            <p:spPr>
              <a:xfrm>
                <a:off x="3553620" y="4268281"/>
                <a:ext cx="5353892" cy="9943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6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s-ES" sz="6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5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5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5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s-ES" sz="5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5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sz="5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54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5929033-586F-687E-1A67-058F5D83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620" y="4268281"/>
                <a:ext cx="5353892" cy="994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87960297-D755-166D-974E-B2910DE0FCCC}"/>
              </a:ext>
            </a:extLst>
          </p:cNvPr>
          <p:cNvSpPr/>
          <p:nvPr/>
        </p:nvSpPr>
        <p:spPr>
          <a:xfrm>
            <a:off x="5963014" y="3300339"/>
            <a:ext cx="476471" cy="6173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AE6D253-E956-E05D-6531-95CEACEEB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54593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8" name="Título 6">
            <a:extLst>
              <a:ext uri="{FF2B5EF4-FFF2-40B4-BE49-F238E27FC236}">
                <a16:creationId xmlns:a16="http://schemas.microsoft.com/office/drawing/2014/main" id="{1F81A7A6-D84D-B372-C921-FFEB3E2F0259}"/>
              </a:ext>
            </a:extLst>
          </p:cNvPr>
          <p:cNvSpPr txBox="1">
            <a:spLocks/>
          </p:cNvSpPr>
          <p:nvPr/>
        </p:nvSpPr>
        <p:spPr>
          <a:xfrm>
            <a:off x="1377863" y="132209"/>
            <a:ext cx="965130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Fórmulas de medición con DMM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629231B-C041-A4D5-80ED-0A19789EE639}"/>
              </a:ext>
            </a:extLst>
          </p:cNvPr>
          <p:cNvCxnSpPr>
            <a:cxnSpLocks/>
          </p:cNvCxnSpPr>
          <p:nvPr/>
        </p:nvCxnSpPr>
        <p:spPr>
          <a:xfrm>
            <a:off x="1724891" y="811887"/>
            <a:ext cx="900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0A79A27A-E697-3C6A-DFDE-EE2619FCBBCF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687624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846EA-8674-3AF2-FB44-3EE79ED78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8299BA-EF9E-A9A6-8354-1536D31B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57</a:t>
            </a:fld>
            <a:endParaRPr lang="es-ES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62AD8F28-F833-01E8-B11B-54D113E8C5E0}"/>
              </a:ext>
            </a:extLst>
          </p:cNvPr>
          <p:cNvSpPr txBox="1">
            <a:spLocks/>
          </p:cNvSpPr>
          <p:nvPr/>
        </p:nvSpPr>
        <p:spPr>
          <a:xfrm>
            <a:off x="959174" y="163298"/>
            <a:ext cx="1054278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Mediciones de potencia : DMM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F7B3FDF-8162-A528-584A-8231EE53A900}"/>
              </a:ext>
            </a:extLst>
          </p:cNvPr>
          <p:cNvCxnSpPr>
            <a:cxnSpLocks/>
          </p:cNvCxnSpPr>
          <p:nvPr/>
        </p:nvCxnSpPr>
        <p:spPr>
          <a:xfrm>
            <a:off x="2047009" y="816378"/>
            <a:ext cx="8385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EF741B1-EFA6-FCD5-0D21-E725B7A845BB}"/>
                  </a:ext>
                </a:extLst>
              </p:cNvPr>
              <p:cNvSpPr txBox="1"/>
              <p:nvPr/>
            </p:nvSpPr>
            <p:spPr>
              <a:xfrm>
                <a:off x="8119847" y="1243859"/>
                <a:ext cx="33576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ES" sz="4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E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E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E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EF741B1-EFA6-FCD5-0D21-E725B7A84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47" y="1243859"/>
                <a:ext cx="335769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F7A3547-6138-7081-4958-C973990BA403}"/>
                  </a:ext>
                </a:extLst>
              </p:cNvPr>
              <p:cNvSpPr txBox="1"/>
              <p:nvPr/>
            </p:nvSpPr>
            <p:spPr>
              <a:xfrm>
                <a:off x="8144264" y="2027791"/>
                <a:ext cx="33576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ES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 </m:t>
                      </m:r>
                      <m:r>
                        <a:rPr lang="es-ES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𝑉𝑜𝑙𝑡𝑖𝑜𝑠</m:t>
                      </m:r>
                    </m:oMath>
                  </m:oMathPara>
                </a14:m>
                <a:endParaRPr lang="es-E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F7A3547-6138-7081-4958-C973990B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64" y="2027791"/>
                <a:ext cx="335769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4702C70-1DE9-1CBF-932B-BEE9503CD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54593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9DCB066-E9C6-C54A-B31C-1C7020BA2E65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7809871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220DD-8646-9440-A263-1296B8EED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B1685-1A94-CA8B-62EC-E526991A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58</a:t>
            </a:fld>
            <a:endParaRPr lang="es-ES" sz="2000" dirty="0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F286F084-4EB2-F4F3-55D2-88A5E200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49" y="1213701"/>
            <a:ext cx="7239785" cy="44305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E19243F-E62C-E7C0-A0D5-EADAE83E0DE8}"/>
                  </a:ext>
                </a:extLst>
              </p:cNvPr>
              <p:cNvSpPr txBox="1"/>
              <p:nvPr/>
            </p:nvSpPr>
            <p:spPr>
              <a:xfrm>
                <a:off x="8119847" y="1243859"/>
                <a:ext cx="33576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ES" sz="4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E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s-E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E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E19243F-E62C-E7C0-A0D5-EADAE83E0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47" y="1243859"/>
                <a:ext cx="335769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2222F73-C005-BAED-F808-C63350F6A8C4}"/>
                  </a:ext>
                </a:extLst>
              </p:cNvPr>
              <p:cNvSpPr txBox="1"/>
              <p:nvPr/>
            </p:nvSpPr>
            <p:spPr>
              <a:xfrm>
                <a:off x="8144264" y="2027791"/>
                <a:ext cx="33576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ES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 </m:t>
                      </m:r>
                      <m:r>
                        <a:rPr lang="es-ES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𝑉𝑜𝑙𝑡𝑖𝑜𝑠</m:t>
                      </m:r>
                    </m:oMath>
                  </m:oMathPara>
                </a14:m>
                <a:endParaRPr lang="es-E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2222F73-C005-BAED-F808-C63350F6A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64" y="2027791"/>
                <a:ext cx="335769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96F1034C-B987-A326-AA4D-85DCF091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54593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8" name="Título 6">
            <a:extLst>
              <a:ext uri="{FF2B5EF4-FFF2-40B4-BE49-F238E27FC236}">
                <a16:creationId xmlns:a16="http://schemas.microsoft.com/office/drawing/2014/main" id="{BF6E3191-4ACF-A835-7EF3-851EA4FD52D0}"/>
              </a:ext>
            </a:extLst>
          </p:cNvPr>
          <p:cNvSpPr txBox="1">
            <a:spLocks/>
          </p:cNvSpPr>
          <p:nvPr/>
        </p:nvSpPr>
        <p:spPr>
          <a:xfrm>
            <a:off x="959174" y="163298"/>
            <a:ext cx="1054278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Mediciones de potencia : DMM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B1DBFAE-94E2-4007-2F3C-8FE1ECE574A3}"/>
              </a:ext>
            </a:extLst>
          </p:cNvPr>
          <p:cNvCxnSpPr>
            <a:cxnSpLocks/>
          </p:cNvCxnSpPr>
          <p:nvPr/>
        </p:nvCxnSpPr>
        <p:spPr>
          <a:xfrm>
            <a:off x="2047009" y="816378"/>
            <a:ext cx="8385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78F4293-8CFD-B308-977D-BF330A649C9F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1892603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C0B74-5F42-CFAD-9900-05C972A5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58F48-1DA3-6A35-D162-09A5180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59</a:t>
            </a:fld>
            <a:endParaRPr lang="es-ES" sz="2000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EF9AC86B-6CB5-68E0-0EBF-127898D65370}"/>
              </a:ext>
            </a:extLst>
          </p:cNvPr>
          <p:cNvSpPr txBox="1">
            <a:spLocks/>
          </p:cNvSpPr>
          <p:nvPr/>
        </p:nvSpPr>
        <p:spPr>
          <a:xfrm>
            <a:off x="928694" y="229692"/>
            <a:ext cx="1054278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Obtención de energía con el DMM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0C34872-58E1-A345-6BDC-B8A2079F3179}"/>
              </a:ext>
            </a:extLst>
          </p:cNvPr>
          <p:cNvCxnSpPr>
            <a:cxnSpLocks/>
          </p:cNvCxnSpPr>
          <p:nvPr/>
        </p:nvCxnSpPr>
        <p:spPr>
          <a:xfrm>
            <a:off x="1662545" y="878281"/>
            <a:ext cx="9144000" cy="4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8D89FE5-8C37-4686-DF08-08EBFD3799A4}"/>
              </a:ext>
            </a:extLst>
          </p:cNvPr>
          <p:cNvSpPr txBox="1"/>
          <p:nvPr/>
        </p:nvSpPr>
        <p:spPr>
          <a:xfrm>
            <a:off x="1008434" y="1724174"/>
            <a:ext cx="10175132" cy="340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Medición de tiempos de ejecución con la librería </a:t>
            </a:r>
            <a:r>
              <a:rPr lang="es-ES" sz="2800" i="1" dirty="0"/>
              <a:t>time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Reducción de ruido en ejecuciones desactivando servicios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Conexión por puerto serie en lugar de protocolo SSH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Que los resultados obtenidos sean lo más precisos posible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D53F8E0-52FA-1497-4DAE-75E9FB0FC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69945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CC560BD-54F7-33FD-1D43-3B9EDE332E10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416792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46" y="2899725"/>
            <a:ext cx="4163528" cy="10496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001" dirty="0"/>
              <a:t>2</a:t>
            </a:r>
            <a:r>
              <a:rPr lang="en-001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001" dirty="0"/>
              <a:t>Objetivos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430269"/>
            <a:ext cx="1692274" cy="307777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t>6</a:t>
            </a:fld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12176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C0B74-5F42-CFAD-9900-05C972A5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58F48-1DA3-6A35-D162-09A5180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60</a:t>
            </a:fld>
            <a:endParaRPr lang="es-ES" sz="2000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EF9AC86B-6CB5-68E0-0EBF-127898D65370}"/>
              </a:ext>
            </a:extLst>
          </p:cNvPr>
          <p:cNvSpPr txBox="1">
            <a:spLocks/>
          </p:cNvSpPr>
          <p:nvPr/>
        </p:nvSpPr>
        <p:spPr>
          <a:xfrm>
            <a:off x="72736" y="163298"/>
            <a:ext cx="12022282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Mediciones de energía : Gem5/PAPI vs DMM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0C34872-58E1-A345-6BDC-B8A2079F3179}"/>
              </a:ext>
            </a:extLst>
          </p:cNvPr>
          <p:cNvCxnSpPr>
            <a:cxnSpLocks/>
          </p:cNvCxnSpPr>
          <p:nvPr/>
        </p:nvCxnSpPr>
        <p:spPr>
          <a:xfrm>
            <a:off x="166255" y="816378"/>
            <a:ext cx="11856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38F519F-F5A4-DF52-0344-3A03C9F57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9574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pic>
        <p:nvPicPr>
          <p:cNvPr id="8" name="Imagen 7" descr="Gráfico">
            <a:extLst>
              <a:ext uri="{FF2B5EF4-FFF2-40B4-BE49-F238E27FC236}">
                <a16:creationId xmlns:a16="http://schemas.microsoft.com/office/drawing/2014/main" id="{047C407E-839E-9951-4B9F-E2FDFDCC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4" t="6732" r="1413" b="1433"/>
          <a:stretch/>
        </p:blipFill>
        <p:spPr>
          <a:xfrm>
            <a:off x="4930924" y="982818"/>
            <a:ext cx="7090160" cy="5239215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5D60346-61BC-0C6E-2E18-E95D1416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80354"/>
              </p:ext>
            </p:extLst>
          </p:nvPr>
        </p:nvGraphicFramePr>
        <p:xfrm>
          <a:off x="170916" y="2262234"/>
          <a:ext cx="4554907" cy="18533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7686">
                  <a:extLst>
                    <a:ext uri="{9D8B030D-6E8A-4147-A177-3AD203B41FA5}">
                      <a16:colId xmlns:a16="http://schemas.microsoft.com/office/drawing/2014/main" val="535880527"/>
                    </a:ext>
                  </a:extLst>
                </a:gridCol>
                <a:gridCol w="1666430">
                  <a:extLst>
                    <a:ext uri="{9D8B030D-6E8A-4147-A177-3AD203B41FA5}">
                      <a16:colId xmlns:a16="http://schemas.microsoft.com/office/drawing/2014/main" val="3464224845"/>
                    </a:ext>
                  </a:extLst>
                </a:gridCol>
                <a:gridCol w="1640791">
                  <a:extLst>
                    <a:ext uri="{9D8B030D-6E8A-4147-A177-3AD203B41FA5}">
                      <a16:colId xmlns:a16="http://schemas.microsoft.com/office/drawing/2014/main" val="1974216607"/>
                    </a:ext>
                  </a:extLst>
                </a:gridCol>
              </a:tblGrid>
              <a:tr h="344192">
                <a:tc>
                  <a:txBody>
                    <a:bodyPr/>
                    <a:lstStyle/>
                    <a:p>
                      <a:pPr algn="ctr"/>
                      <a:r>
                        <a:rPr lang="es-ES" sz="1400" b="1" u="sng" dirty="0" err="1">
                          <a:effectLst/>
                        </a:rPr>
                        <a:t>Benchmark</a:t>
                      </a:r>
                      <a:endParaRPr lang="es-ES" sz="1400" b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u="sng" dirty="0" err="1">
                          <a:effectLst/>
                        </a:rPr>
                        <a:t>Dif</a:t>
                      </a:r>
                      <a:r>
                        <a:rPr lang="es-ES" sz="1400" b="1" u="sng" dirty="0">
                          <a:effectLst/>
                        </a:rPr>
                        <a:t>. Gem5 y DMM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u="sng" dirty="0" err="1">
                          <a:effectLst/>
                        </a:rPr>
                        <a:t>Dif</a:t>
                      </a:r>
                      <a:r>
                        <a:rPr lang="es-ES" sz="1400" b="1" u="sng" dirty="0">
                          <a:effectLst/>
                        </a:rPr>
                        <a:t>. PAPI y DMM</a:t>
                      </a:r>
                      <a:endParaRPr lang="es-ES" sz="1600" b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89381"/>
                  </a:ext>
                </a:extLst>
              </a:tr>
              <a:tr h="367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 err="1"/>
                        <a:t>Dhrystone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/>
                        <a:t>41,16 %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/>
                        <a:t>28,48 %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75860"/>
                  </a:ext>
                </a:extLst>
              </a:tr>
              <a:tr h="3929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 err="1"/>
                        <a:t>Whetstone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/>
                        <a:t>32,05 %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/>
                        <a:t>0,6 %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16792"/>
                  </a:ext>
                </a:extLst>
              </a:tr>
              <a:tr h="3865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/>
                        <a:t>Calc.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/>
                        <a:t>30,41 %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/>
                        <a:t>6,41 %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23913"/>
                  </a:ext>
                </a:extLst>
              </a:tr>
              <a:tr h="3622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/>
                        <a:t>Calc. Primos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/>
                        <a:t>64,16 %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/>
                        <a:t>10,89 %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94855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5A4ADEB0-56C5-0490-DA05-FC7554ABCD9F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6194322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C0B74-5F42-CFAD-9900-05C972A5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58F48-1DA3-6A35-D162-09A5180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61</a:t>
            </a:fld>
            <a:endParaRPr lang="es-ES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EF9AC86B-6CB5-68E0-0EBF-127898D65370}"/>
              </a:ext>
            </a:extLst>
          </p:cNvPr>
          <p:cNvSpPr txBox="1">
            <a:spLocks/>
          </p:cNvSpPr>
          <p:nvPr/>
        </p:nvSpPr>
        <p:spPr>
          <a:xfrm>
            <a:off x="959174" y="163298"/>
            <a:ext cx="1054278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¿Modelo implementado válido? - Gem5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0C34872-58E1-A345-6BDC-B8A2079F3179}"/>
              </a:ext>
            </a:extLst>
          </p:cNvPr>
          <p:cNvCxnSpPr>
            <a:cxnSpLocks/>
          </p:cNvCxnSpPr>
          <p:nvPr/>
        </p:nvCxnSpPr>
        <p:spPr>
          <a:xfrm>
            <a:off x="1303506" y="816378"/>
            <a:ext cx="98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A9C88D3-C4D1-FCAF-849E-D117391F0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9574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80434BA-54B5-BC6C-4EBC-24DB733168F4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6005132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1E85-3198-21F3-AC1E-2708FD3A5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B8B65-9DA8-587C-1B8D-369F46DD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62</a:t>
            </a:fld>
            <a:endParaRPr lang="es-ES" sz="20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F3E6CAE-EBA6-5152-5CBB-37D8E51192F8}"/>
              </a:ext>
            </a:extLst>
          </p:cNvPr>
          <p:cNvCxnSpPr>
            <a:cxnSpLocks/>
          </p:cNvCxnSpPr>
          <p:nvPr/>
        </p:nvCxnSpPr>
        <p:spPr>
          <a:xfrm>
            <a:off x="1303506" y="816378"/>
            <a:ext cx="98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601B5D0-CE88-0998-2D70-15CEB9D7156B}"/>
              </a:ext>
            </a:extLst>
          </p:cNvPr>
          <p:cNvSpPr txBox="1"/>
          <p:nvPr/>
        </p:nvSpPr>
        <p:spPr>
          <a:xfrm>
            <a:off x="4870165" y="1724174"/>
            <a:ext cx="7226040" cy="340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Tiempos de ejecución dispares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Imprecisiones de los componentes 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Se ha modelado un subconjunto del total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Diferencias en energía estimada/consumida</a:t>
            </a:r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2D497203-4AE2-FE7A-7A77-D8B2F6162596}"/>
              </a:ext>
            </a:extLst>
          </p:cNvPr>
          <p:cNvSpPr txBox="1">
            <a:spLocks/>
          </p:cNvSpPr>
          <p:nvPr/>
        </p:nvSpPr>
        <p:spPr>
          <a:xfrm>
            <a:off x="959174" y="163298"/>
            <a:ext cx="1054278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¿Modelo implementado válido? - Gem5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0387EA0-A370-6B6F-1E97-1C41EBA1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9574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548FB8F-CEBB-DD33-FC34-F5BF30EC8EDC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919340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1E85-3198-21F3-AC1E-2708FD3A5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B8B65-9DA8-587C-1B8D-369F46DD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63</a:t>
            </a:fld>
            <a:endParaRPr lang="es-ES" sz="20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F3E6CAE-EBA6-5152-5CBB-37D8E51192F8}"/>
              </a:ext>
            </a:extLst>
          </p:cNvPr>
          <p:cNvCxnSpPr>
            <a:cxnSpLocks/>
          </p:cNvCxnSpPr>
          <p:nvPr/>
        </p:nvCxnSpPr>
        <p:spPr>
          <a:xfrm>
            <a:off x="1303506" y="816378"/>
            <a:ext cx="98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áfico 2" descr="Pulgar hacia abajo con relleno sólido">
            <a:extLst>
              <a:ext uri="{FF2B5EF4-FFF2-40B4-BE49-F238E27FC236}">
                <a16:creationId xmlns:a16="http://schemas.microsoft.com/office/drawing/2014/main" id="{43EA73A6-6942-8481-E709-D363D837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464" y="1621680"/>
            <a:ext cx="4900968" cy="463369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601B5D0-CE88-0998-2D70-15CEB9D7156B}"/>
              </a:ext>
            </a:extLst>
          </p:cNvPr>
          <p:cNvSpPr txBox="1"/>
          <p:nvPr/>
        </p:nvSpPr>
        <p:spPr>
          <a:xfrm>
            <a:off x="4870165" y="1724174"/>
            <a:ext cx="7226040" cy="340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Tiempos de ejecución dispares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Imprecisiones de los componentes 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Se ha modelado un subconjunto del total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Diferencias en energía estimada/consumida</a:t>
            </a:r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2D497203-4AE2-FE7A-7A77-D8B2F6162596}"/>
              </a:ext>
            </a:extLst>
          </p:cNvPr>
          <p:cNvSpPr txBox="1">
            <a:spLocks/>
          </p:cNvSpPr>
          <p:nvPr/>
        </p:nvSpPr>
        <p:spPr>
          <a:xfrm>
            <a:off x="959174" y="163298"/>
            <a:ext cx="1054278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¿Modelo implementado válido? - Gem5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0387EA0-A370-6B6F-1E97-1C41EBA16588}"/>
              </a:ext>
            </a:extLst>
          </p:cNvPr>
          <p:cNvGraphicFramePr>
            <a:graphicFrameLocks noGrp="1"/>
          </p:cNvGraphicFramePr>
          <p:nvPr/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2F92897-F75A-7AE3-225E-58926298FF1E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1176969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C0B74-5F42-CFAD-9900-05C972A5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58F48-1DA3-6A35-D162-09A5180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64</a:t>
            </a:fld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0C34872-58E1-A345-6BDC-B8A2079F3179}"/>
              </a:ext>
            </a:extLst>
          </p:cNvPr>
          <p:cNvCxnSpPr>
            <a:cxnSpLocks/>
          </p:cNvCxnSpPr>
          <p:nvPr/>
        </p:nvCxnSpPr>
        <p:spPr>
          <a:xfrm>
            <a:off x="1303506" y="816378"/>
            <a:ext cx="98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6">
            <a:extLst>
              <a:ext uri="{FF2B5EF4-FFF2-40B4-BE49-F238E27FC236}">
                <a16:creationId xmlns:a16="http://schemas.microsoft.com/office/drawing/2014/main" id="{F9B2338B-6E53-431C-0024-407157E0CFA1}"/>
              </a:ext>
            </a:extLst>
          </p:cNvPr>
          <p:cNvSpPr txBox="1">
            <a:spLocks/>
          </p:cNvSpPr>
          <p:nvPr/>
        </p:nvSpPr>
        <p:spPr>
          <a:xfrm>
            <a:off x="959174" y="163298"/>
            <a:ext cx="1054278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¿Modelo implementado válido? - PAPI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8B6917A-4057-B7A4-3AD0-4B73F3180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9574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CEE71EC-8E05-2E32-9A05-A4AA4FCF6A5B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4026716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3B04C-0717-2F5D-601E-72E3350CC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EE2CA-D6DA-BA99-6113-BAF2065C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65</a:t>
            </a:fld>
            <a:endParaRPr lang="es-ES" sz="20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1BC7A3-8F40-07B9-6C95-4BA381EF44F5}"/>
              </a:ext>
            </a:extLst>
          </p:cNvPr>
          <p:cNvCxnSpPr>
            <a:cxnSpLocks/>
          </p:cNvCxnSpPr>
          <p:nvPr/>
        </p:nvCxnSpPr>
        <p:spPr>
          <a:xfrm>
            <a:off x="1303506" y="816378"/>
            <a:ext cx="98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D272294-0C98-A157-65E9-01AA7C4074D1}"/>
              </a:ext>
            </a:extLst>
          </p:cNvPr>
          <p:cNvSpPr txBox="1"/>
          <p:nvPr/>
        </p:nvSpPr>
        <p:spPr>
          <a:xfrm>
            <a:off x="4737464" y="1388025"/>
            <a:ext cx="7149736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Valores de potencia similares frente a DMM 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Bajo </a:t>
            </a:r>
            <a:r>
              <a:rPr lang="es-ES" sz="2800" dirty="0" err="1"/>
              <a:t>overhead</a:t>
            </a:r>
            <a:r>
              <a:rPr lang="es-ES" sz="2800" dirty="0"/>
              <a:t> -&gt; tiempos muy parecidos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Similitud en energía estimada/consumida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C33ABEE2-295D-6B60-C63D-5F0A17F71CA6}"/>
              </a:ext>
            </a:extLst>
          </p:cNvPr>
          <p:cNvSpPr/>
          <p:nvPr/>
        </p:nvSpPr>
        <p:spPr>
          <a:xfrm>
            <a:off x="8312332" y="4239984"/>
            <a:ext cx="439782" cy="6008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31BCA5-ACE3-2198-37D2-0328C35CDE10}"/>
              </a:ext>
            </a:extLst>
          </p:cNvPr>
          <p:cNvSpPr txBox="1"/>
          <p:nvPr/>
        </p:nvSpPr>
        <p:spPr>
          <a:xfrm>
            <a:off x="5319429" y="5028884"/>
            <a:ext cx="6425588" cy="5232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1"/>
                </a:solidFill>
              </a:rPr>
              <a:t>Fiabilidad de PAPI en recogida de métricas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666975-5551-521A-EF58-331BA74623A8}"/>
              </a:ext>
            </a:extLst>
          </p:cNvPr>
          <p:cNvSpPr txBox="1"/>
          <p:nvPr/>
        </p:nvSpPr>
        <p:spPr>
          <a:xfrm>
            <a:off x="5319429" y="5672247"/>
            <a:ext cx="6425588" cy="5232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1"/>
                </a:solidFill>
              </a:rPr>
              <a:t>Modelo teórico planteado </a:t>
            </a:r>
            <a:r>
              <a:rPr lang="es-ES" sz="2800" b="1" u="sng" dirty="0">
                <a:solidFill>
                  <a:schemeClr val="accent1"/>
                </a:solidFill>
              </a:rPr>
              <a:t>VÁLIDO</a:t>
            </a:r>
          </a:p>
        </p:txBody>
      </p:sp>
      <p:sp>
        <p:nvSpPr>
          <p:cNvPr id="10" name="Título 6">
            <a:extLst>
              <a:ext uri="{FF2B5EF4-FFF2-40B4-BE49-F238E27FC236}">
                <a16:creationId xmlns:a16="http://schemas.microsoft.com/office/drawing/2014/main" id="{513D9A75-23D3-1FA7-27A4-3ED9BD16F05F}"/>
              </a:ext>
            </a:extLst>
          </p:cNvPr>
          <p:cNvSpPr txBox="1">
            <a:spLocks/>
          </p:cNvSpPr>
          <p:nvPr/>
        </p:nvSpPr>
        <p:spPr>
          <a:xfrm>
            <a:off x="959174" y="163298"/>
            <a:ext cx="1054278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¿Modelo implementado válido? - PAPI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2520588-CCBD-4BFC-4447-E5AD55B60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95747"/>
              </p:ext>
            </p:extLst>
          </p:nvPr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32DDF78A-D677-7B63-4596-C84E23427DD5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3508107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3B04C-0717-2F5D-601E-72E3350CC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EE2CA-D6DA-BA99-6113-BAF2065C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66</a:t>
            </a:fld>
            <a:endParaRPr lang="es-ES" sz="20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1BC7A3-8F40-07B9-6C95-4BA381EF44F5}"/>
              </a:ext>
            </a:extLst>
          </p:cNvPr>
          <p:cNvCxnSpPr>
            <a:cxnSpLocks/>
          </p:cNvCxnSpPr>
          <p:nvPr/>
        </p:nvCxnSpPr>
        <p:spPr>
          <a:xfrm>
            <a:off x="1303506" y="816378"/>
            <a:ext cx="98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 descr="Pulgar hacia abajo con relleno sólido">
            <a:extLst>
              <a:ext uri="{FF2B5EF4-FFF2-40B4-BE49-F238E27FC236}">
                <a16:creationId xmlns:a16="http://schemas.microsoft.com/office/drawing/2014/main" id="{84DCA224-12E9-243E-4F0E-170D0AD2F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75402" y="1112150"/>
            <a:ext cx="4900968" cy="46336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D272294-0C98-A157-65E9-01AA7C4074D1}"/>
              </a:ext>
            </a:extLst>
          </p:cNvPr>
          <p:cNvSpPr txBox="1"/>
          <p:nvPr/>
        </p:nvSpPr>
        <p:spPr>
          <a:xfrm>
            <a:off x="4737464" y="1388025"/>
            <a:ext cx="7149736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Valores de potencia similares frente a DMM 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Bajo </a:t>
            </a:r>
            <a:r>
              <a:rPr lang="es-ES" sz="2800" dirty="0" err="1"/>
              <a:t>overhead</a:t>
            </a:r>
            <a:r>
              <a:rPr lang="es-ES" sz="2800" dirty="0"/>
              <a:t> -&gt; tiempos muy parecidos</a:t>
            </a:r>
          </a:p>
          <a:p>
            <a:pPr marL="457200" indent="-4572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Similitud en energía estimada/consumida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C33ABEE2-295D-6B60-C63D-5F0A17F71CA6}"/>
              </a:ext>
            </a:extLst>
          </p:cNvPr>
          <p:cNvSpPr/>
          <p:nvPr/>
        </p:nvSpPr>
        <p:spPr>
          <a:xfrm>
            <a:off x="8312332" y="4239984"/>
            <a:ext cx="439782" cy="6008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31BCA5-ACE3-2198-37D2-0328C35CDE10}"/>
              </a:ext>
            </a:extLst>
          </p:cNvPr>
          <p:cNvSpPr txBox="1"/>
          <p:nvPr/>
        </p:nvSpPr>
        <p:spPr>
          <a:xfrm>
            <a:off x="5319429" y="5028884"/>
            <a:ext cx="6425588" cy="5232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1"/>
                </a:solidFill>
              </a:rPr>
              <a:t>Fiabilidad de PAPI en recogida de métricas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666975-5551-521A-EF58-331BA74623A8}"/>
              </a:ext>
            </a:extLst>
          </p:cNvPr>
          <p:cNvSpPr txBox="1"/>
          <p:nvPr/>
        </p:nvSpPr>
        <p:spPr>
          <a:xfrm>
            <a:off x="5319429" y="5672247"/>
            <a:ext cx="6425588" cy="5232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1"/>
                </a:solidFill>
              </a:rPr>
              <a:t>Modelo teórico planteado </a:t>
            </a:r>
            <a:r>
              <a:rPr lang="es-ES" sz="2800" b="1" u="sng" dirty="0">
                <a:solidFill>
                  <a:schemeClr val="accent1"/>
                </a:solidFill>
              </a:rPr>
              <a:t>VÁLIDO</a:t>
            </a:r>
          </a:p>
        </p:txBody>
      </p:sp>
      <p:sp>
        <p:nvSpPr>
          <p:cNvPr id="10" name="Título 6">
            <a:extLst>
              <a:ext uri="{FF2B5EF4-FFF2-40B4-BE49-F238E27FC236}">
                <a16:creationId xmlns:a16="http://schemas.microsoft.com/office/drawing/2014/main" id="{513D9A75-23D3-1FA7-27A4-3ED9BD16F05F}"/>
              </a:ext>
            </a:extLst>
          </p:cNvPr>
          <p:cNvSpPr txBox="1">
            <a:spLocks/>
          </p:cNvSpPr>
          <p:nvPr/>
        </p:nvSpPr>
        <p:spPr>
          <a:xfrm>
            <a:off x="959174" y="163298"/>
            <a:ext cx="1054278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¿Modelo implementado válido? - PAPI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2520588-CCBD-4BFC-4447-E5AD55B60D17}"/>
              </a:ext>
            </a:extLst>
          </p:cNvPr>
          <p:cNvGraphicFramePr>
            <a:graphicFrameLocks noGrp="1"/>
          </p:cNvGraphicFramePr>
          <p:nvPr/>
        </p:nvGraphicFramePr>
        <p:xfrm>
          <a:off x="284480" y="6222037"/>
          <a:ext cx="3344949" cy="36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82">
                  <a:extLst>
                    <a:ext uri="{9D8B030D-6E8A-4147-A177-3AD203B41FA5}">
                      <a16:colId xmlns:a16="http://schemas.microsoft.com/office/drawing/2014/main" val="428869114"/>
                    </a:ext>
                  </a:extLst>
                </a:gridCol>
                <a:gridCol w="451147">
                  <a:extLst>
                    <a:ext uri="{9D8B030D-6E8A-4147-A177-3AD203B41FA5}">
                      <a16:colId xmlns:a16="http://schemas.microsoft.com/office/drawing/2014/main" val="29015585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609362079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1750996800"/>
                    </a:ext>
                  </a:extLst>
                </a:gridCol>
                <a:gridCol w="422066">
                  <a:extLst>
                    <a:ext uri="{9D8B030D-6E8A-4147-A177-3AD203B41FA5}">
                      <a16:colId xmlns:a16="http://schemas.microsoft.com/office/drawing/2014/main" val="2763407667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1538848194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3300344162"/>
                    </a:ext>
                  </a:extLst>
                </a:gridCol>
                <a:gridCol w="407997">
                  <a:extLst>
                    <a:ext uri="{9D8B030D-6E8A-4147-A177-3AD203B41FA5}">
                      <a16:colId xmlns:a16="http://schemas.microsoft.com/office/drawing/2014/main" val="41012297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6555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9C22D78C-817A-80C9-E567-0E5CD76A1DA6}"/>
              </a:ext>
            </a:extLst>
          </p:cNvPr>
          <p:cNvSpPr txBox="1"/>
          <p:nvPr/>
        </p:nvSpPr>
        <p:spPr>
          <a:xfrm>
            <a:off x="284480" y="6591369"/>
            <a:ext cx="3344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/>
              <a:t>I       T      E      R       A       C       I      Ó      N</a:t>
            </a:r>
          </a:p>
        </p:txBody>
      </p:sp>
    </p:spTree>
    <p:extLst>
      <p:ext uri="{BB962C8B-B14F-4D97-AF65-F5344CB8AC3E}">
        <p14:creationId xmlns:p14="http://schemas.microsoft.com/office/powerpoint/2010/main" val="2093649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44" y="2899725"/>
            <a:ext cx="5607323" cy="10496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</a:t>
            </a:r>
            <a:r>
              <a:rPr lang="en-001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s-E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08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68</a:t>
            </a:fld>
            <a:endParaRPr lang="es-ES" sz="2000" dirty="0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E92DAB5A-214F-4B63-7510-23EDF7102B90}"/>
              </a:ext>
            </a:extLst>
          </p:cNvPr>
          <p:cNvSpPr txBox="1">
            <a:spLocks/>
          </p:cNvSpPr>
          <p:nvPr/>
        </p:nvSpPr>
        <p:spPr>
          <a:xfrm>
            <a:off x="3358071" y="286318"/>
            <a:ext cx="5520914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001" dirty="0" err="1"/>
              <a:t>Revisión</a:t>
            </a:r>
            <a:r>
              <a:rPr lang="en-001" dirty="0"/>
              <a:t> de </a:t>
            </a:r>
            <a:r>
              <a:rPr lang="en-001" dirty="0" err="1"/>
              <a:t>objetivos</a:t>
            </a:r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738335A-60DE-7876-E69F-BE36A8501399}"/>
              </a:ext>
            </a:extLst>
          </p:cNvPr>
          <p:cNvCxnSpPr>
            <a:cxnSpLocks/>
          </p:cNvCxnSpPr>
          <p:nvPr/>
        </p:nvCxnSpPr>
        <p:spPr>
          <a:xfrm>
            <a:off x="3200400" y="954476"/>
            <a:ext cx="5779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31827F-E35F-569B-C64B-FD16707F897B}"/>
              </a:ext>
            </a:extLst>
          </p:cNvPr>
          <p:cNvSpPr txBox="1"/>
          <p:nvPr/>
        </p:nvSpPr>
        <p:spPr>
          <a:xfrm>
            <a:off x="5910502" y="1132340"/>
            <a:ext cx="613796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0" i="0" dirty="0">
                <a:effectLst/>
              </a:rPr>
              <a:t>Despliegue de simulaciones hardware semejantes </a:t>
            </a:r>
            <a:br>
              <a:rPr lang="es-ES" sz="2000" b="0" i="0" dirty="0">
                <a:effectLst/>
              </a:rPr>
            </a:br>
            <a:r>
              <a:rPr lang="es-ES" sz="2000" b="0" i="0" dirty="0">
                <a:effectLst/>
              </a:rPr>
              <a:t>al modelo de sistema real</a:t>
            </a:r>
            <a:endParaRPr lang="en-001" sz="2000" b="0" i="0" dirty="0"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5747D2-50F6-A112-F72B-DFA369B7FFD8}"/>
              </a:ext>
            </a:extLst>
          </p:cNvPr>
          <p:cNvSpPr txBox="1"/>
          <p:nvPr/>
        </p:nvSpPr>
        <p:spPr>
          <a:xfrm>
            <a:off x="234687" y="1132521"/>
            <a:ext cx="559418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Definición de un modelo de sistema basado </a:t>
            </a:r>
            <a:br>
              <a:rPr lang="es-ES" sz="2000" dirty="0"/>
            </a:br>
            <a:r>
              <a:rPr lang="es-ES" sz="2000" dirty="0"/>
              <a:t>en una arquitectura ARM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2043D9-7A92-3B96-65AB-41ECAEF45AA8}"/>
              </a:ext>
            </a:extLst>
          </p:cNvPr>
          <p:cNvSpPr txBox="1"/>
          <p:nvPr/>
        </p:nvSpPr>
        <p:spPr>
          <a:xfrm>
            <a:off x="5926591" y="1898798"/>
            <a:ext cx="610578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0" i="0" dirty="0">
                <a:effectLst/>
              </a:rPr>
              <a:t>Deducción, mediante los resultados, de un modelo de consumo fiable y preciso</a:t>
            </a:r>
            <a:endParaRPr lang="en-001" sz="2000" b="0" i="0" dirty="0">
              <a:effectLst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1DCB0F9-A7B3-F156-54F2-84A37820E0BA}"/>
              </a:ext>
            </a:extLst>
          </p:cNvPr>
          <p:cNvSpPr txBox="1"/>
          <p:nvPr/>
        </p:nvSpPr>
        <p:spPr>
          <a:xfrm>
            <a:off x="234687" y="1897763"/>
            <a:ext cx="559418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Definición de un </a:t>
            </a:r>
            <a:r>
              <a:rPr lang="es-ES" sz="2000" b="0" i="0" dirty="0">
                <a:effectLst/>
              </a:rPr>
              <a:t>modelo teórico de energía y selección de aplicaciones para validarlo</a:t>
            </a:r>
            <a:endParaRPr lang="en-001" sz="2000" b="0" i="0" dirty="0">
              <a:effectLst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CE46BB8-AA46-EE4B-86AF-4B866D355521}"/>
              </a:ext>
            </a:extLst>
          </p:cNvPr>
          <p:cNvSpPr txBox="1"/>
          <p:nvPr/>
        </p:nvSpPr>
        <p:spPr>
          <a:xfrm>
            <a:off x="5942681" y="2663005"/>
            <a:ext cx="610578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Comparación de los resultados obtenidos con </a:t>
            </a:r>
            <a:r>
              <a:rPr lang="en-001" sz="2000" dirty="0"/>
              <a:t>un </a:t>
            </a:r>
            <a:r>
              <a:rPr lang="es-ES" sz="2000" dirty="0"/>
              <a:t>medidor de corriente</a:t>
            </a:r>
            <a:r>
              <a:rPr lang="en-001" sz="2000" dirty="0"/>
              <a:t> fiable </a:t>
            </a:r>
            <a:endParaRPr lang="es-ES" sz="20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E0CC5E3-ADF8-1231-8C9F-2287C5897B10}"/>
              </a:ext>
            </a:extLst>
          </p:cNvPr>
          <p:cNvSpPr txBox="1"/>
          <p:nvPr/>
        </p:nvSpPr>
        <p:spPr>
          <a:xfrm>
            <a:off x="234687" y="2663005"/>
            <a:ext cx="559418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0" i="0" dirty="0">
                <a:effectLst/>
              </a:rPr>
              <a:t>Análisis y experimentación de herramientas para obtener métricas hardware precisas</a:t>
            </a:r>
            <a:endParaRPr lang="en-001" sz="2000" dirty="0"/>
          </a:p>
        </p:txBody>
      </p:sp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EE958A18-906C-B9BA-735D-1CFBC78B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7968" y="2872110"/>
            <a:ext cx="914400" cy="1119185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4B32DC2-C9CB-E681-2D7E-542BE09B8C54}"/>
              </a:ext>
            </a:extLst>
          </p:cNvPr>
          <p:cNvSpPr/>
          <p:nvPr/>
        </p:nvSpPr>
        <p:spPr>
          <a:xfrm>
            <a:off x="1380273" y="3552166"/>
            <a:ext cx="9476509" cy="29224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7" name="Gráfico 16" descr="Marca de verificación con relleno sólido">
            <a:extLst>
              <a:ext uri="{FF2B5EF4-FFF2-40B4-BE49-F238E27FC236}">
                <a16:creationId xmlns:a16="http://schemas.microsoft.com/office/drawing/2014/main" id="{A7051F28-94BA-6F11-1CAA-555D8E841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49" y="2981380"/>
            <a:ext cx="2439865" cy="254194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D162427-E448-C433-1C77-4973C100500E}"/>
              </a:ext>
            </a:extLst>
          </p:cNvPr>
          <p:cNvSpPr txBox="1"/>
          <p:nvPr/>
        </p:nvSpPr>
        <p:spPr>
          <a:xfrm>
            <a:off x="1699792" y="3859238"/>
            <a:ext cx="8837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u="sng" dirty="0"/>
              <a:t>Desarrollo y evaluación de un modelo </a:t>
            </a:r>
            <a:r>
              <a:rPr lang="es-ES" sz="3600" b="1" dirty="0"/>
              <a:t>de consumo energético para </a:t>
            </a:r>
            <a:br>
              <a:rPr lang="es-ES" sz="3600" b="1" dirty="0"/>
            </a:br>
            <a:r>
              <a:rPr lang="es-ES" sz="3600" b="1" dirty="0"/>
              <a:t>aplicaciones intensivas en cómputo en procesadores ARM</a:t>
            </a:r>
          </a:p>
        </p:txBody>
      </p:sp>
    </p:spTree>
    <p:extLst>
      <p:ext uri="{BB962C8B-B14F-4D97-AF65-F5344CB8AC3E}">
        <p14:creationId xmlns:p14="http://schemas.microsoft.com/office/powerpoint/2010/main" val="21892626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69</a:t>
            </a:fld>
            <a:endParaRPr lang="es-ES" sz="2000" dirty="0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E92DAB5A-214F-4B63-7510-23EDF7102B90}"/>
              </a:ext>
            </a:extLst>
          </p:cNvPr>
          <p:cNvSpPr txBox="1">
            <a:spLocks/>
          </p:cNvSpPr>
          <p:nvPr/>
        </p:nvSpPr>
        <p:spPr>
          <a:xfrm>
            <a:off x="1104755" y="232937"/>
            <a:ext cx="10276609" cy="648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001" dirty="0"/>
              <a:t>Co</a:t>
            </a:r>
            <a:r>
              <a:rPr lang="es-ES" dirty="0" err="1"/>
              <a:t>mpetencias</a:t>
            </a:r>
            <a:r>
              <a:rPr lang="en-001" dirty="0"/>
              <a:t> adquirid</a:t>
            </a:r>
            <a:r>
              <a:rPr lang="es-ES" dirty="0"/>
              <a:t>as o reforzadas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738335A-60DE-7876-E69F-BE36A8501399}"/>
              </a:ext>
            </a:extLst>
          </p:cNvPr>
          <p:cNvCxnSpPr>
            <a:cxnSpLocks/>
          </p:cNvCxnSpPr>
          <p:nvPr/>
        </p:nvCxnSpPr>
        <p:spPr>
          <a:xfrm>
            <a:off x="1104755" y="954476"/>
            <a:ext cx="10169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Marcador de contenido 10" descr="Marcador de gráfico de barras ">
            <a:extLst>
              <a:ext uri="{FF2B5EF4-FFF2-40B4-BE49-F238E27FC236}">
                <a16:creationId xmlns:a16="http://schemas.microsoft.com/office/drawing/2014/main" id="{49828750-4F55-3F16-3A42-5A40E77E2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477952"/>
              </p:ext>
            </p:extLst>
          </p:nvPr>
        </p:nvGraphicFramePr>
        <p:xfrm>
          <a:off x="550863" y="1257301"/>
          <a:ext cx="11090274" cy="5029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88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236" y="174193"/>
            <a:ext cx="4806186" cy="648589"/>
          </a:xfrm>
        </p:spPr>
        <p:txBody>
          <a:bodyPr rtlCol="0"/>
          <a:lstStyle/>
          <a:p>
            <a:pPr rtl="0"/>
            <a:r>
              <a:rPr lang="en-001" dirty="0"/>
              <a:t>Objetivo Principal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7</a:t>
            </a:fld>
            <a:endParaRPr lang="es-ES" sz="20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F13B96A-BE43-5AB6-2272-E9EA54304628}"/>
              </a:ext>
            </a:extLst>
          </p:cNvPr>
          <p:cNvCxnSpPr>
            <a:cxnSpLocks/>
          </p:cNvCxnSpPr>
          <p:nvPr/>
        </p:nvCxnSpPr>
        <p:spPr>
          <a:xfrm>
            <a:off x="3566160" y="950519"/>
            <a:ext cx="5049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205D994-10B2-A61A-9A16-426A0144701C}"/>
              </a:ext>
            </a:extLst>
          </p:cNvPr>
          <p:cNvSpPr/>
          <p:nvPr/>
        </p:nvSpPr>
        <p:spPr>
          <a:xfrm>
            <a:off x="1353416" y="2235244"/>
            <a:ext cx="9476509" cy="30247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1" name="Gráfico 20" descr="Signo de intercalación hacia la derecha con relleno sólido">
            <a:extLst>
              <a:ext uri="{FF2B5EF4-FFF2-40B4-BE49-F238E27FC236}">
                <a16:creationId xmlns:a16="http://schemas.microsoft.com/office/drawing/2014/main" id="{74EF677B-E707-6338-4FB0-5675F35C2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073" y="3178954"/>
            <a:ext cx="1298863" cy="1137313"/>
          </a:xfrm>
          <a:prstGeom prst="rect">
            <a:avLst/>
          </a:prstGeom>
        </p:spPr>
      </p:pic>
      <p:pic>
        <p:nvPicPr>
          <p:cNvPr id="22" name="Gráfico 21" descr="Signo de intercalación hacia la derecha con relleno sólido">
            <a:extLst>
              <a:ext uri="{FF2B5EF4-FFF2-40B4-BE49-F238E27FC236}">
                <a16:creationId xmlns:a16="http://schemas.microsoft.com/office/drawing/2014/main" id="{B98CD6B8-3B83-9A48-5780-A361A41E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519064" y="3178953"/>
            <a:ext cx="1298863" cy="1137313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B05C695-6D85-9492-F4E8-9A5E71A9A6F6}"/>
              </a:ext>
            </a:extLst>
          </p:cNvPr>
          <p:cNvSpPr txBox="1"/>
          <p:nvPr/>
        </p:nvSpPr>
        <p:spPr>
          <a:xfrm>
            <a:off x="1681595" y="2593447"/>
            <a:ext cx="8837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El </a:t>
            </a:r>
            <a:r>
              <a:rPr lang="es-ES" sz="3600" b="1" u="sng" dirty="0"/>
              <a:t>desarrollo y evaluación de un modelo </a:t>
            </a:r>
            <a:r>
              <a:rPr lang="es-ES" sz="3600" b="1" dirty="0"/>
              <a:t>de consumo energético para </a:t>
            </a:r>
            <a:br>
              <a:rPr lang="es-ES" sz="3600" b="1" dirty="0"/>
            </a:br>
            <a:r>
              <a:rPr lang="es-ES" sz="3600" b="1" dirty="0"/>
              <a:t>aplicaciones intensivas en cómputo en procesadores ARM</a:t>
            </a:r>
          </a:p>
        </p:txBody>
      </p:sp>
    </p:spTree>
    <p:extLst>
      <p:ext uri="{BB962C8B-B14F-4D97-AF65-F5344CB8AC3E}">
        <p14:creationId xmlns:p14="http://schemas.microsoft.com/office/powerpoint/2010/main" val="3769666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2" y="4907678"/>
            <a:ext cx="11441455" cy="1177496"/>
          </a:xfrm>
        </p:spPr>
        <p:txBody>
          <a:bodyPr rtlCol="0"/>
          <a:lstStyle/>
          <a:p>
            <a:pPr rtl="0"/>
            <a:r>
              <a:rPr lang="en-001" sz="8800" dirty="0"/>
              <a:t>Gracias </a:t>
            </a:r>
            <a:r>
              <a:rPr lang="en-001" sz="8800" dirty="0" err="1"/>
              <a:t>por</a:t>
            </a:r>
            <a:r>
              <a:rPr lang="en-001" sz="8800" dirty="0"/>
              <a:t> </a:t>
            </a:r>
            <a:r>
              <a:rPr lang="en-001" sz="8800" dirty="0" err="1"/>
              <a:t>su</a:t>
            </a:r>
            <a:r>
              <a:rPr lang="en-001" sz="8800" dirty="0"/>
              <a:t> </a:t>
            </a:r>
            <a:r>
              <a:rPr lang="en-001" sz="8800" dirty="0" err="1"/>
              <a:t>atención</a:t>
            </a:r>
            <a:endParaRPr lang="es-ES" sz="8800" dirty="0"/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70</a:t>
            </a:fld>
            <a:endParaRPr lang="es-ES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1C184A-BA0F-4E85-9814-E677B17F63F0}"/>
              </a:ext>
            </a:extLst>
          </p:cNvPr>
          <p:cNvSpPr txBox="1">
            <a:spLocks/>
          </p:cNvSpPr>
          <p:nvPr/>
        </p:nvSpPr>
        <p:spPr>
          <a:xfrm>
            <a:off x="0" y="3567919"/>
            <a:ext cx="12192000" cy="103202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y evaluación de un modelo de consumo energético para aplicaciones intensivas en cómputo en procesadores ARM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016" y="187626"/>
            <a:ext cx="5007967" cy="648589"/>
          </a:xfrm>
        </p:spPr>
        <p:txBody>
          <a:bodyPr rtlCol="0"/>
          <a:lstStyle/>
          <a:p>
            <a:pPr rtl="0"/>
            <a:r>
              <a:rPr lang="en-001" dirty="0"/>
              <a:t>Objetivos Parciales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8</a:t>
            </a:fld>
            <a:endParaRPr lang="es-ES" sz="20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F13B96A-BE43-5AB6-2272-E9EA54304628}"/>
              </a:ext>
            </a:extLst>
          </p:cNvPr>
          <p:cNvCxnSpPr>
            <a:cxnSpLocks/>
          </p:cNvCxnSpPr>
          <p:nvPr/>
        </p:nvCxnSpPr>
        <p:spPr>
          <a:xfrm>
            <a:off x="3592016" y="951114"/>
            <a:ext cx="5007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Signo de intercalación hacia la derecha con relleno sólido">
            <a:extLst>
              <a:ext uri="{FF2B5EF4-FFF2-40B4-BE49-F238E27FC236}">
                <a16:creationId xmlns:a16="http://schemas.microsoft.com/office/drawing/2014/main" id="{74EF677B-E707-6338-4FB0-5675F35C2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155" y="1447606"/>
            <a:ext cx="1040786" cy="911335"/>
          </a:xfrm>
          <a:prstGeom prst="rect">
            <a:avLst/>
          </a:prstGeom>
        </p:spPr>
      </p:pic>
      <p:pic>
        <p:nvPicPr>
          <p:cNvPr id="22" name="Gráfico 21" descr="Signo de intercalación hacia la derecha con relleno sólido">
            <a:extLst>
              <a:ext uri="{FF2B5EF4-FFF2-40B4-BE49-F238E27FC236}">
                <a16:creationId xmlns:a16="http://schemas.microsoft.com/office/drawing/2014/main" id="{B98CD6B8-3B83-9A48-5780-A361A41E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155" y="2213692"/>
            <a:ext cx="1040786" cy="91133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19328BE-F1E8-16A8-AC7F-33EAD24157C1}"/>
              </a:ext>
            </a:extLst>
          </p:cNvPr>
          <p:cNvSpPr txBox="1"/>
          <p:nvPr/>
        </p:nvSpPr>
        <p:spPr>
          <a:xfrm>
            <a:off x="1012975" y="1672440"/>
            <a:ext cx="87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Definición de un modelo de sistema basado en una arquitectura ARM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130924C-CD9E-3175-4EF1-F7C1BE843BCD}"/>
              </a:ext>
            </a:extLst>
          </p:cNvPr>
          <p:cNvSpPr txBox="1"/>
          <p:nvPr/>
        </p:nvSpPr>
        <p:spPr>
          <a:xfrm>
            <a:off x="1012975" y="2438768"/>
            <a:ext cx="10707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Definición de un </a:t>
            </a:r>
            <a:r>
              <a:rPr lang="es-ES" sz="2400" b="0" i="0" dirty="0">
                <a:effectLst/>
              </a:rPr>
              <a:t>modelo teórico de energía y selección de aplicaciones para validarlo</a:t>
            </a:r>
            <a:endParaRPr lang="en-001" sz="2400" b="0" i="0" dirty="0">
              <a:effectLst/>
            </a:endParaRPr>
          </a:p>
        </p:txBody>
      </p:sp>
      <p:pic>
        <p:nvPicPr>
          <p:cNvPr id="19" name="Gráfico 18" descr="Signo de intercalación hacia la derecha con relleno sólido">
            <a:extLst>
              <a:ext uri="{FF2B5EF4-FFF2-40B4-BE49-F238E27FC236}">
                <a16:creationId xmlns:a16="http://schemas.microsoft.com/office/drawing/2014/main" id="{70D105A7-BE28-3AF9-686A-74915D29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155" y="2982330"/>
            <a:ext cx="1040786" cy="911335"/>
          </a:xfrm>
          <a:prstGeom prst="rect">
            <a:avLst/>
          </a:prstGeom>
        </p:spPr>
      </p:pic>
      <p:pic>
        <p:nvPicPr>
          <p:cNvPr id="20" name="Gráfico 19" descr="Signo de intercalación hacia la derecha con relleno sólido">
            <a:extLst>
              <a:ext uri="{FF2B5EF4-FFF2-40B4-BE49-F238E27FC236}">
                <a16:creationId xmlns:a16="http://schemas.microsoft.com/office/drawing/2014/main" id="{64FF4B30-0DE3-A747-C303-DA602AC4E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155" y="3748416"/>
            <a:ext cx="1040786" cy="911335"/>
          </a:xfrm>
          <a:prstGeom prst="rect">
            <a:avLst/>
          </a:prstGeom>
        </p:spPr>
      </p:pic>
      <p:pic>
        <p:nvPicPr>
          <p:cNvPr id="24" name="Gráfico 23" descr="Signo de intercalación hacia la derecha con relleno sólido">
            <a:extLst>
              <a:ext uri="{FF2B5EF4-FFF2-40B4-BE49-F238E27FC236}">
                <a16:creationId xmlns:a16="http://schemas.microsoft.com/office/drawing/2014/main" id="{7E8E0611-7EAC-031E-0B53-F6DEAB51C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155" y="4517054"/>
            <a:ext cx="1040786" cy="911335"/>
          </a:xfrm>
          <a:prstGeom prst="rect">
            <a:avLst/>
          </a:prstGeom>
        </p:spPr>
      </p:pic>
      <p:pic>
        <p:nvPicPr>
          <p:cNvPr id="25" name="Gráfico 24" descr="Signo de intercalación hacia la derecha con relleno sólido">
            <a:extLst>
              <a:ext uri="{FF2B5EF4-FFF2-40B4-BE49-F238E27FC236}">
                <a16:creationId xmlns:a16="http://schemas.microsoft.com/office/drawing/2014/main" id="{2D592186-817F-5AF8-9E8B-180FCCEAE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155" y="5283140"/>
            <a:ext cx="1040786" cy="91133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EEE9F17F-0445-651E-383D-D7CFD0EEFA59}"/>
              </a:ext>
            </a:extLst>
          </p:cNvPr>
          <p:cNvSpPr txBox="1"/>
          <p:nvPr/>
        </p:nvSpPr>
        <p:spPr>
          <a:xfrm>
            <a:off x="1012975" y="3204854"/>
            <a:ext cx="10800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0" i="0" dirty="0">
                <a:effectLst/>
              </a:rPr>
              <a:t>Análisis y experimentación de herramientas para obtener métricas hardware precisas</a:t>
            </a:r>
            <a:endParaRPr lang="en-001" sz="2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D55D81-5FEC-0416-51DA-A5CA024F7C86}"/>
              </a:ext>
            </a:extLst>
          </p:cNvPr>
          <p:cNvSpPr txBox="1"/>
          <p:nvPr/>
        </p:nvSpPr>
        <p:spPr>
          <a:xfrm>
            <a:off x="1012975" y="3978214"/>
            <a:ext cx="9569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0" i="0" dirty="0">
                <a:effectLst/>
              </a:rPr>
              <a:t>Despliegue de simulaciones hardware semejantes al modelo de sistema real</a:t>
            </a:r>
            <a:endParaRPr lang="en-001" sz="2400" b="0" i="0" dirty="0">
              <a:effectLst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FCAE633-9A31-EE93-1F84-B0617F9CCA98}"/>
              </a:ext>
            </a:extLst>
          </p:cNvPr>
          <p:cNvSpPr txBox="1"/>
          <p:nvPr/>
        </p:nvSpPr>
        <p:spPr>
          <a:xfrm>
            <a:off x="1012975" y="4738458"/>
            <a:ext cx="9942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0" i="0" dirty="0">
                <a:effectLst/>
              </a:rPr>
              <a:t>Deducción, mediante los resultados, de un modelo de consumo fiable y preciso</a:t>
            </a:r>
            <a:endParaRPr lang="en-001" sz="2400" b="0" i="0" dirty="0">
              <a:effectLst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969FE12-EFA5-FD06-C641-9E39DDA895AD}"/>
              </a:ext>
            </a:extLst>
          </p:cNvPr>
          <p:cNvSpPr txBox="1"/>
          <p:nvPr/>
        </p:nvSpPr>
        <p:spPr>
          <a:xfrm>
            <a:off x="1012975" y="5506699"/>
            <a:ext cx="992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Comparación de los resultados obtenidos con </a:t>
            </a:r>
            <a:r>
              <a:rPr lang="en-001" sz="2400" dirty="0"/>
              <a:t>un </a:t>
            </a:r>
            <a:r>
              <a:rPr lang="es-ES" sz="2400" dirty="0"/>
              <a:t>medidor de corriente</a:t>
            </a:r>
            <a:r>
              <a:rPr lang="en-001" sz="2400" dirty="0"/>
              <a:t> </a:t>
            </a:r>
            <a:r>
              <a:rPr lang="en-001" sz="2400" dirty="0" err="1"/>
              <a:t>fiable</a:t>
            </a:r>
            <a:r>
              <a:rPr lang="en-001" sz="2400" dirty="0"/>
              <a:t>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1647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5" y="217706"/>
            <a:ext cx="10245989" cy="648589"/>
          </a:xfrm>
        </p:spPr>
        <p:txBody>
          <a:bodyPr rtlCol="0"/>
          <a:lstStyle/>
          <a:p>
            <a:pPr rtl="0"/>
            <a:r>
              <a:rPr lang="es-ES" dirty="0"/>
              <a:t>Objetivos : Cómo realizar estimaciones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2000" smtClean="0"/>
              <a:pPr rtl="0"/>
              <a:t>9</a:t>
            </a:fld>
            <a:endParaRPr lang="es-E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F13B96A-BE43-5AB6-2272-E9EA54304628}"/>
              </a:ext>
            </a:extLst>
          </p:cNvPr>
          <p:cNvCxnSpPr>
            <a:cxnSpLocks/>
          </p:cNvCxnSpPr>
          <p:nvPr/>
        </p:nvCxnSpPr>
        <p:spPr>
          <a:xfrm>
            <a:off x="894080" y="954476"/>
            <a:ext cx="10324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 descr="Signo de intercalación hacia la derecha con relleno sólido">
            <a:extLst>
              <a:ext uri="{FF2B5EF4-FFF2-40B4-BE49-F238E27FC236}">
                <a16:creationId xmlns:a16="http://schemas.microsoft.com/office/drawing/2014/main" id="{39561AE2-E474-F4A9-D19F-0646404D2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154" y="1971896"/>
            <a:ext cx="1040786" cy="83734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B86B503-7B58-A58E-6DBE-74B5D4463883}"/>
              </a:ext>
            </a:extLst>
          </p:cNvPr>
          <p:cNvSpPr txBox="1"/>
          <p:nvPr/>
        </p:nvSpPr>
        <p:spPr>
          <a:xfrm>
            <a:off x="4703040" y="2081016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Múltiples técnicas</a:t>
            </a:r>
          </a:p>
        </p:txBody>
      </p:sp>
      <p:pic>
        <p:nvPicPr>
          <p:cNvPr id="29" name="Gráfico 28" descr="Signo de intercalación hacia la derecha con relleno sólido">
            <a:extLst>
              <a:ext uri="{FF2B5EF4-FFF2-40B4-BE49-F238E27FC236}">
                <a16:creationId xmlns:a16="http://schemas.microsoft.com/office/drawing/2014/main" id="{4C9E58F8-A922-A33E-4816-7FCD27B47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4215" y="3090600"/>
            <a:ext cx="1040786" cy="837347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33E5617C-65DC-E53A-CC88-8CB8D2DCA8D6}"/>
              </a:ext>
            </a:extLst>
          </p:cNvPr>
          <p:cNvSpPr txBox="1"/>
          <p:nvPr/>
        </p:nvSpPr>
        <p:spPr>
          <a:xfrm>
            <a:off x="2705001" y="3201441"/>
            <a:ext cx="769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En este proyecto se ha profundizado en: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EE13D84-F121-D046-4458-FEBAA33616B2}"/>
              </a:ext>
            </a:extLst>
          </p:cNvPr>
          <p:cNvSpPr txBox="1"/>
          <p:nvPr/>
        </p:nvSpPr>
        <p:spPr>
          <a:xfrm>
            <a:off x="3214733" y="4086997"/>
            <a:ext cx="6673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 Simulaciones hardware de una plataforma </a:t>
            </a:r>
            <a:br>
              <a:rPr lang="es-ES" sz="2800" dirty="0"/>
            </a:br>
            <a:r>
              <a:rPr lang="es-ES" sz="2800" dirty="0"/>
              <a:t>- Lectura de registros de bajo nivel</a:t>
            </a:r>
          </a:p>
        </p:txBody>
      </p:sp>
    </p:spTree>
    <p:extLst>
      <p:ext uri="{BB962C8B-B14F-4D97-AF65-F5344CB8AC3E}">
        <p14:creationId xmlns:p14="http://schemas.microsoft.com/office/powerpoint/2010/main" val="244227832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AFC6F9A3FBF54F9716332384CEA57E" ma:contentTypeVersion="12" ma:contentTypeDescription="Crear nuevo documento." ma:contentTypeScope="" ma:versionID="9da24aca2ca00c6e699010b2354c514d">
  <xsd:schema xmlns:xsd="http://www.w3.org/2001/XMLSchema" xmlns:xs="http://www.w3.org/2001/XMLSchema" xmlns:p="http://schemas.microsoft.com/office/2006/metadata/properties" xmlns:ns3="3383f9eb-8e68-4049-8e4f-1037b21db8c6" xmlns:ns4="06ad14fb-5bae-4c1b-8960-1938b7b60b49" targetNamespace="http://schemas.microsoft.com/office/2006/metadata/properties" ma:root="true" ma:fieldsID="afe78a7f11cd9b9e94c2443fbb15598e" ns3:_="" ns4:_="">
    <xsd:import namespace="3383f9eb-8e68-4049-8e4f-1037b21db8c6"/>
    <xsd:import namespace="06ad14fb-5bae-4c1b-8960-1938b7b60b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3f9eb-8e68-4049-8e4f-1037b21db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d14fb-5bae-4c1b-8960-1938b7b60b4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383f9eb-8e68-4049-8e4f-1037b21db8c6" xsi:nil="true"/>
    <_activity xmlns="3383f9eb-8e68-4049-8e4f-1037b21db8c6" xsi:nil="true"/>
  </documentManagement>
</p:properties>
</file>

<file path=customXml/itemProps1.xml><?xml version="1.0" encoding="utf-8"?>
<ds:datastoreItem xmlns:ds="http://schemas.openxmlformats.org/officeDocument/2006/customXml" ds:itemID="{CA0C372D-4F4A-4688-891A-CEEA236DD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83f9eb-8e68-4049-8e4f-1037b21db8c6"/>
    <ds:schemaRef ds:uri="06ad14fb-5bae-4c1b-8960-1938b7b60b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infopath/2007/PartnerControls"/>
    <ds:schemaRef ds:uri="http://purl.org/dc/dcmitype/"/>
    <ds:schemaRef ds:uri="06ad14fb-5bae-4c1b-8960-1938b7b60b49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3383f9eb-8e68-4049-8e4f-1037b21db8c6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PRESENTACION TFG - VERSION FINAL</Template>
  <TotalTime>4752</TotalTime>
  <Words>5247</Words>
  <Application>Microsoft Office PowerPoint</Application>
  <PresentationFormat>Panorámica</PresentationFormat>
  <Paragraphs>1091</Paragraphs>
  <Slides>70</Slides>
  <Notes>66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8" baseType="lpstr">
      <vt:lpstr>Abadi</vt:lpstr>
      <vt:lpstr>Arial</vt:lpstr>
      <vt:lpstr>Calibri</vt:lpstr>
      <vt:lpstr>Cambria Math</vt:lpstr>
      <vt:lpstr>Gill Sans MT</vt:lpstr>
      <vt:lpstr>Roboto</vt:lpstr>
      <vt:lpstr>Walbaum Display</vt:lpstr>
      <vt:lpstr>3DFloatVTI</vt:lpstr>
      <vt:lpstr>Desarrollo y evaluación de un modelo de consumo energético  para aplicaciones intensivas en cómputo  en procesadores ARM </vt:lpstr>
      <vt:lpstr>ÍNDICE</vt:lpstr>
      <vt:lpstr>1. Introducción</vt:lpstr>
      <vt:lpstr>Introducción : La importancia de los SoC</vt:lpstr>
      <vt:lpstr>Introducción : El consumo de los SoC</vt:lpstr>
      <vt:lpstr>2. Objetivos</vt:lpstr>
      <vt:lpstr>Objetivo Principal</vt:lpstr>
      <vt:lpstr>Objetivos Parciales</vt:lpstr>
      <vt:lpstr>Objetivos : Cómo realizar estimaciones</vt:lpstr>
      <vt:lpstr>3. Metodología</vt:lpstr>
      <vt:lpstr>Metodología utilizada</vt:lpstr>
      <vt:lpstr>Metodología utilizada</vt:lpstr>
      <vt:lpstr>Metodología : Iteraciones del trabajo</vt:lpstr>
      <vt:lpstr>Metodología : Cronograma del proyecto</vt:lpstr>
      <vt:lpstr>4. 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teórico planteado</vt:lpstr>
      <vt:lpstr>Modelo teórico planteado</vt:lpstr>
      <vt:lpstr>Modelo teórico planteado</vt:lpstr>
      <vt:lpstr>Modelo teórico planteado</vt:lpstr>
      <vt:lpstr>Modelo de potencia dinámica</vt:lpstr>
      <vt:lpstr>Modelo de potencia dinámica</vt:lpstr>
      <vt:lpstr>Modelo de potencia dinámica</vt:lpstr>
      <vt:lpstr>Modelo de potencia dinámica</vt:lpstr>
      <vt:lpstr>Modelo de potencia dinámica</vt:lpstr>
      <vt:lpstr>Modelo de potencia estática</vt:lpstr>
      <vt:lpstr>Modelo de potencia estática</vt:lpstr>
      <vt:lpstr>Modelo de potencia estática</vt:lpstr>
      <vt:lpstr>Modelo de potencia estática</vt:lpstr>
      <vt:lpstr>Presentación de PowerPoint</vt:lpstr>
      <vt:lpstr>Presentación de PowerPoint</vt:lpstr>
      <vt:lpstr>Presentación de PowerPoint</vt:lpstr>
      <vt:lpstr>5. Comparativa</vt:lpstr>
      <vt:lpstr>Presentación de PowerPoint</vt:lpstr>
      <vt:lpstr>Presentación de PowerPoint</vt:lpstr>
      <vt:lpstr>Presentación de PowerPoint</vt:lpstr>
      <vt:lpstr>6. Validación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7. Conclusiones</vt:lpstr>
      <vt:lpstr>Presentación de PowerPoint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FERNANDO MATEO FRANCÉS</dc:creator>
  <cp:lastModifiedBy>ANTONIO FERNANDO MATEO FRANCÉS</cp:lastModifiedBy>
  <cp:revision>29</cp:revision>
  <dcterms:created xsi:type="dcterms:W3CDTF">2024-10-15T09:08:30Z</dcterms:created>
  <dcterms:modified xsi:type="dcterms:W3CDTF">2024-10-23T06:43:30Z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0x010100A7AFC6F9A3FBF54F9716332384CEA57E</vt:lpwstr>
  </property>
</Properties>
</file>