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1" r:id="rId4"/>
    <p:sldId id="264" r:id="rId5"/>
    <p:sldId id="262" r:id="rId6"/>
    <p:sldId id="258" r:id="rId7"/>
    <p:sldId id="263" r:id="rId8"/>
    <p:sldId id="266" r:id="rId9"/>
    <p:sldId id="267" r:id="rId10"/>
    <p:sldId id="265" r:id="rId11"/>
    <p:sldId id="268" r:id="rId12"/>
    <p:sldId id="269" r:id="rId13"/>
    <p:sldId id="270" r:id="rId14"/>
    <p:sldId id="272" r:id="rId15"/>
    <p:sldId id="271" r:id="rId1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DC3"/>
    <a:srgbClr val="FF685C"/>
    <a:srgbClr val="F4CA5D"/>
    <a:srgbClr val="F8F8F8"/>
    <a:srgbClr val="2E669C"/>
    <a:srgbClr val="B2C1BC"/>
    <a:srgbClr val="343150"/>
    <a:srgbClr val="525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73466-CC22-244B-9B96-EF7682ECB1CD}" type="datetimeFigureOut">
              <a:rPr lang="de-DE" smtClean="0"/>
              <a:t>16.06.14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7ED88-E020-F045-A8CA-6E7464931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973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281B4-697B-0240-AD9F-2212468484FD}" type="datetimeFigureOut">
              <a:rPr lang="de-DE" smtClean="0"/>
              <a:t>16.06.14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1AB73-963A-FC48-B41B-5F5D3E8CD3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4790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nici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1AB73-963A-FC48-B41B-5F5D3E8CD38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788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michi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1AB73-963A-FC48-B41B-5F5D3E8CD38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893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michi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1AB73-963A-FC48-B41B-5F5D3E8CD38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036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silvio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1AB73-963A-FC48-B41B-5F5D3E8CD38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95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1AB73-963A-FC48-B41B-5F5D3E8CD38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789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all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1AB73-963A-FC48-B41B-5F5D3E8CD38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951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nici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1AB73-963A-FC48-B41B-5F5D3E8CD3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814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nici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1AB73-963A-FC48-B41B-5F5D3E8CD38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65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1AB73-963A-FC48-B41B-5F5D3E8CD38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742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1AB73-963A-FC48-B41B-5F5D3E8CD38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430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1AB73-963A-FC48-B41B-5F5D3E8CD38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853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1AB73-963A-FC48-B41B-5F5D3E8CD38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769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1AB73-963A-FC48-B41B-5F5D3E8CD38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051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michi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1AB73-963A-FC48-B41B-5F5D3E8CD38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12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3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2.png"/><Relationship Id="rId5" Type="http://schemas.microsoft.com/office/2007/relationships/hdphoto" Target="../media/hdphoto5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4" Type="http://schemas.openxmlformats.org/officeDocument/2006/relationships/image" Target="../media/image2.png"/><Relationship Id="rId5" Type="http://schemas.microsoft.com/office/2007/relationships/hdphoto" Target="../media/hdphoto7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8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685800" y="3451086"/>
            <a:ext cx="7772400" cy="1470025"/>
          </a:xfrm>
        </p:spPr>
        <p:txBody>
          <a:bodyPr>
            <a:normAutofit/>
          </a:bodyPr>
          <a:lstStyle>
            <a:lvl1pPr>
              <a:defRPr sz="5000"/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/>
          </p:nvPr>
        </p:nvSpPr>
        <p:spPr>
          <a:xfrm>
            <a:off x="685799" y="4921111"/>
            <a:ext cx="8097254" cy="55582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de-CH" sz="2400" smtClean="0"/>
              <a:t>Master-Untertitelformat bearbeiten</a:t>
            </a:r>
            <a:endParaRPr lang="de-DE" sz="2400" dirty="0" smtClean="0"/>
          </a:p>
        </p:txBody>
      </p:sp>
      <p:sp>
        <p:nvSpPr>
          <p:cNvPr id="15" name="Rechteck 14"/>
          <p:cNvSpPr/>
          <p:nvPr userDrawn="1"/>
        </p:nvSpPr>
        <p:spPr>
          <a:xfrm>
            <a:off x="685799" y="5476932"/>
            <a:ext cx="8097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Simon Flühmann, Michael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Sidler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,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Yulia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 Schmitt, Yan Zheng, Nicolas Zehnder, Silvio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Pirozzi</a:t>
            </a:r>
            <a:endParaRPr lang="de-DE" sz="1400" dirty="0">
              <a:solidFill>
                <a:schemeClr val="bg1">
                  <a:lumMod val="50000"/>
                </a:schemeClr>
              </a:solidFill>
              <a:latin typeface="Source Sans Pro Light"/>
              <a:cs typeface="Source Sans Pro Light"/>
            </a:endParaRPr>
          </a:p>
        </p:txBody>
      </p:sp>
      <p:grpSp>
        <p:nvGrpSpPr>
          <p:cNvPr id="16" name="Gruppierung 15"/>
          <p:cNvGrpSpPr/>
          <p:nvPr userDrawn="1"/>
        </p:nvGrpSpPr>
        <p:grpSpPr>
          <a:xfrm>
            <a:off x="5998423" y="3347559"/>
            <a:ext cx="1478547" cy="1478547"/>
            <a:chOff x="6426199" y="3521343"/>
            <a:chExt cx="1478547" cy="1478547"/>
          </a:xfrm>
        </p:grpSpPr>
        <p:sp>
          <p:nvSpPr>
            <p:cNvPr id="17" name="Oval 16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8" name="Bild 17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9" name="Gruppierung 18"/>
          <p:cNvGrpSpPr/>
          <p:nvPr userDrawn="1"/>
        </p:nvGrpSpPr>
        <p:grpSpPr>
          <a:xfrm>
            <a:off x="6934212" y="3953147"/>
            <a:ext cx="1157705" cy="1157705"/>
            <a:chOff x="7361988" y="4126931"/>
            <a:chExt cx="1157705" cy="1157705"/>
          </a:xfrm>
        </p:grpSpPr>
        <p:sp>
          <p:nvSpPr>
            <p:cNvPr id="20" name="Oval 19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1" name="Bild 20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  <p:grpSp>
        <p:nvGrpSpPr>
          <p:cNvPr id="22" name="Gruppierung 21"/>
          <p:cNvGrpSpPr/>
          <p:nvPr userDrawn="1"/>
        </p:nvGrpSpPr>
        <p:grpSpPr>
          <a:xfrm>
            <a:off x="-106944" y="5348122"/>
            <a:ext cx="9671378" cy="2110875"/>
            <a:chOff x="-106944" y="5348122"/>
            <a:chExt cx="9671378" cy="2110875"/>
          </a:xfrm>
        </p:grpSpPr>
        <p:sp>
          <p:nvSpPr>
            <p:cNvPr id="23" name="Oval 22"/>
            <p:cNvSpPr/>
            <p:nvPr/>
          </p:nvSpPr>
          <p:spPr>
            <a:xfrm>
              <a:off x="-106944" y="6608098"/>
              <a:ext cx="360947" cy="360947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Oval 23"/>
            <p:cNvSpPr/>
            <p:nvPr/>
          </p:nvSpPr>
          <p:spPr>
            <a:xfrm>
              <a:off x="380331" y="6371475"/>
              <a:ext cx="610938" cy="610938"/>
            </a:xfrm>
            <a:prstGeom prst="ellipse">
              <a:avLst/>
            </a:prstGeom>
            <a:solidFill>
              <a:srgbClr val="F4CA5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/>
            <p:cNvSpPr/>
            <p:nvPr/>
          </p:nvSpPr>
          <p:spPr>
            <a:xfrm>
              <a:off x="1012662" y="6479092"/>
              <a:ext cx="979905" cy="9799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Oval 25"/>
            <p:cNvSpPr/>
            <p:nvPr/>
          </p:nvSpPr>
          <p:spPr>
            <a:xfrm>
              <a:off x="5009146" y="5978110"/>
              <a:ext cx="1259975" cy="1259975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Oval 26"/>
            <p:cNvSpPr/>
            <p:nvPr/>
          </p:nvSpPr>
          <p:spPr>
            <a:xfrm>
              <a:off x="4096085" y="6440992"/>
              <a:ext cx="360947" cy="360947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Oval 27"/>
            <p:cNvSpPr/>
            <p:nvPr/>
          </p:nvSpPr>
          <p:spPr>
            <a:xfrm>
              <a:off x="3370513" y="6191584"/>
              <a:ext cx="610938" cy="610938"/>
            </a:xfrm>
            <a:prstGeom prst="ellipse">
              <a:avLst/>
            </a:prstGeom>
            <a:solidFill>
              <a:srgbClr val="F4CA5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Oval 28"/>
            <p:cNvSpPr/>
            <p:nvPr/>
          </p:nvSpPr>
          <p:spPr>
            <a:xfrm>
              <a:off x="2323768" y="6097253"/>
              <a:ext cx="979905" cy="979905"/>
            </a:xfrm>
            <a:prstGeom prst="ellipse">
              <a:avLst/>
            </a:prstGeom>
            <a:solidFill>
              <a:srgbClr val="68AD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Oval 29"/>
            <p:cNvSpPr/>
            <p:nvPr/>
          </p:nvSpPr>
          <p:spPr>
            <a:xfrm>
              <a:off x="6426199" y="6343984"/>
              <a:ext cx="610938" cy="610938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Oval 30"/>
            <p:cNvSpPr/>
            <p:nvPr/>
          </p:nvSpPr>
          <p:spPr>
            <a:xfrm>
              <a:off x="7361988" y="6048626"/>
              <a:ext cx="360947" cy="360947"/>
            </a:xfrm>
            <a:prstGeom prst="ellipse">
              <a:avLst/>
            </a:prstGeom>
            <a:solidFill>
              <a:srgbClr val="68AD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Oval 31"/>
            <p:cNvSpPr/>
            <p:nvPr/>
          </p:nvSpPr>
          <p:spPr>
            <a:xfrm>
              <a:off x="8304459" y="5348122"/>
              <a:ext cx="1259975" cy="1259975"/>
            </a:xfrm>
            <a:prstGeom prst="ellipse">
              <a:avLst/>
            </a:prstGeom>
            <a:solidFill>
              <a:srgbClr val="3431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6644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93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51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8028859" y="6215431"/>
            <a:ext cx="914400" cy="914400"/>
          </a:xfrm>
          <a:prstGeom prst="ellipse">
            <a:avLst/>
          </a:prstGeom>
          <a:solidFill>
            <a:srgbClr val="68AD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9" name="Oval 8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Bild 9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1" name="Gruppierung 10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2" name="Oval 11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3" name="Bild 12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019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5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8028859" y="6215431"/>
            <a:ext cx="914400" cy="914400"/>
          </a:xfrm>
          <a:prstGeom prst="ellipse">
            <a:avLst/>
          </a:prstGeom>
          <a:solidFill>
            <a:srgbClr val="2E66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9" name="Gruppierung 8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10" name="Oval 9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" name="Bild 10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3" name="Oval 12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Bild 13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88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10" name="Gruppierung 9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11" name="Oval 10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Bild 11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3" name="Gruppierung 12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4" name="Oval 13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Bild 14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785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7" name="Oval 6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Bild 7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9" name="Gruppierung 8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0" name="Oval 9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" name="Bild 10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62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rgbClr val="5250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wikihistorybook - final presentation</a:t>
            </a:r>
            <a:endParaRPr lang="de-DE" dirty="0"/>
          </a:p>
        </p:txBody>
      </p:sp>
      <p:sp>
        <p:nvSpPr>
          <p:cNvPr id="6" name="Oval 5"/>
          <p:cNvSpPr/>
          <p:nvPr userDrawn="1"/>
        </p:nvSpPr>
        <p:spPr>
          <a:xfrm>
            <a:off x="8028859" y="6215431"/>
            <a:ext cx="914400" cy="914400"/>
          </a:xfrm>
          <a:prstGeom prst="ellipse">
            <a:avLst/>
          </a:prstGeom>
          <a:solidFill>
            <a:srgbClr val="68AD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97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10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39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006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/>
                <a:cs typeface="Source Sans Pro"/>
              </a:defRPr>
            </a:lvl1pPr>
          </a:lstStyle>
          <a:p>
            <a:r>
              <a:rPr lang="de-DE" smtClean="0"/>
              <a:t>wikihistorybook - final presentation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fld id="{1B59123E-BB0C-144E-B56D-A6F32AA81FA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14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Source Sans Pro Light"/>
          <a:ea typeface="+mj-ea"/>
          <a:cs typeface="Source Sans Pr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7F7F7F"/>
          </a:solidFill>
          <a:latin typeface="Source Sans Pro Light"/>
          <a:ea typeface="+mn-ea"/>
          <a:cs typeface="Source Sans Pr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7F7F7F"/>
          </a:solidFill>
          <a:latin typeface="Source Sans Pro Light"/>
          <a:ea typeface="+mn-ea"/>
          <a:cs typeface="Source Sans Pr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7F7F7F"/>
          </a:solidFill>
          <a:latin typeface="Source Sans Pro Light"/>
          <a:ea typeface="+mn-ea"/>
          <a:cs typeface="Source Sans Pr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7F7F7F"/>
          </a:solidFill>
          <a:latin typeface="Source Sans Pro Light"/>
          <a:ea typeface="+mn-ea"/>
          <a:cs typeface="Source Sans Pr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7F7F7F"/>
          </a:solidFill>
          <a:latin typeface="Source Sans Pro Light"/>
          <a:ea typeface="+mn-ea"/>
          <a:cs typeface="Source Sans Pr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/Users/simonfluhmann/Desktop/wikihistorybook/WikiBook.jar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</a:t>
            </a:r>
            <a:r>
              <a:rPr lang="de-DE" dirty="0" err="1" smtClean="0"/>
              <a:t>ikihistorybook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Final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Coin</a:t>
            </a:r>
            <a:r>
              <a:rPr lang="de-DE" dirty="0" smtClean="0"/>
              <a:t> </a:t>
            </a:r>
            <a:r>
              <a:rPr lang="de-DE" dirty="0" smtClean="0"/>
              <a:t>Seminar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025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10</a:t>
            </a:fld>
            <a:endParaRPr lang="de-DE"/>
          </a:p>
        </p:txBody>
      </p:sp>
      <p:pic>
        <p:nvPicPr>
          <p:cNvPr id="5" name="Bild 4" descr="simple_prototyp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68" y="713447"/>
            <a:ext cx="3557716" cy="266828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Bild 5" descr="wiki-hist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6"/>
          <a:stretch/>
        </p:blipFill>
        <p:spPr>
          <a:xfrm>
            <a:off x="2763382" y="1826421"/>
            <a:ext cx="4374285" cy="234891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Bild 6" descr="coins-wiki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03" y="3381734"/>
            <a:ext cx="4924997" cy="2650264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620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Main </a:t>
            </a:r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Requirements </a:t>
            </a:r>
            <a:r>
              <a:rPr lang="de-DE" dirty="0" err="1" smtClean="0"/>
              <a:t>fulfilled</a:t>
            </a:r>
            <a:endParaRPr lang="de-DE" dirty="0" smtClean="0"/>
          </a:p>
          <a:p>
            <a:r>
              <a:rPr lang="de-DE" dirty="0" smtClean="0"/>
              <a:t>„Movie“ was not </a:t>
            </a:r>
            <a:r>
              <a:rPr lang="de-DE" dirty="0" err="1" smtClean="0"/>
              <a:t>implementable</a:t>
            </a:r>
            <a:endParaRPr lang="de-DE" dirty="0" smtClean="0"/>
          </a:p>
          <a:p>
            <a:pPr lvl="1"/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smtClean="0"/>
              <a:t>(</a:t>
            </a:r>
            <a:r>
              <a:rPr lang="de-DE" dirty="0" smtClean="0"/>
              <a:t>Performance)</a:t>
            </a:r>
          </a:p>
          <a:p>
            <a:pPr lvl="1"/>
            <a:r>
              <a:rPr lang="de-DE" dirty="0" smtClean="0"/>
              <a:t>Not flexible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articles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10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12</a:t>
            </a:fld>
            <a:endParaRPr lang="de-DE"/>
          </a:p>
        </p:txBody>
      </p:sp>
      <p:pic>
        <p:nvPicPr>
          <p:cNvPr id="4" name="Bild 3" descr="Bildschirmfoto 2014-06-16 um 11.22.57.png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556"/>
            <a:ext cx="9144000" cy="60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3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Retrospective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sometimes</a:t>
            </a:r>
            <a:r>
              <a:rPr lang="de-DE" dirty="0" smtClean="0"/>
              <a:t> </a:t>
            </a:r>
            <a:r>
              <a:rPr lang="de-DE" dirty="0" err="1" smtClean="0"/>
              <a:t>annoying</a:t>
            </a:r>
            <a:endParaRPr lang="de-DE" dirty="0" smtClean="0"/>
          </a:p>
          <a:p>
            <a:r>
              <a:rPr lang="de-DE" dirty="0" smtClean="0"/>
              <a:t>All Status-Reports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week</a:t>
            </a:r>
            <a:r>
              <a:rPr lang="de-DE" dirty="0" smtClean="0"/>
              <a:t>: time </a:t>
            </a:r>
            <a:r>
              <a:rPr lang="de-DE" dirty="0" err="1" smtClean="0"/>
              <a:t>consuming</a:t>
            </a:r>
            <a:endParaRPr lang="de-DE" dirty="0" smtClean="0"/>
          </a:p>
          <a:p>
            <a:r>
              <a:rPr lang="de-DE" dirty="0" smtClean="0"/>
              <a:t>5:1 –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mixture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students</a:t>
            </a:r>
            <a:endParaRPr lang="de-DE" dirty="0" smtClean="0"/>
          </a:p>
          <a:p>
            <a:r>
              <a:rPr lang="de-DE" dirty="0" err="1" smtClean="0"/>
              <a:t>Got</a:t>
            </a:r>
            <a:r>
              <a:rPr lang="de-DE" dirty="0" smtClean="0"/>
              <a:t> out </a:t>
            </a:r>
            <a:r>
              <a:rPr lang="de-DE" dirty="0" err="1" smtClean="0"/>
              <a:t>maximum</a:t>
            </a:r>
            <a:r>
              <a:rPr lang="de-DE" dirty="0" smtClean="0"/>
              <a:t> in limited time </a:t>
            </a:r>
            <a:r>
              <a:rPr lang="de-DE" dirty="0" err="1" smtClean="0"/>
              <a:t>frame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64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 &amp; </a:t>
            </a:r>
            <a:r>
              <a:rPr lang="de-DE" dirty="0" err="1"/>
              <a:t>Answers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love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621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15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99899" y="1341280"/>
            <a:ext cx="8933506" cy="318196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FadeDown">
              <a:avLst>
                <a:gd name="adj" fmla="val 18426"/>
              </a:avLst>
            </a:prstTxWarp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de-CH" sz="5400" b="1" spc="50" dirty="0" smtClean="0">
                <a:ln w="12700" cmpd="sng">
                  <a:noFill/>
                  <a:prstDash val="solid"/>
                </a:ln>
                <a:solidFill>
                  <a:srgbClr val="FF685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Danke &amp; Tschüss</a:t>
            </a:r>
            <a:endParaRPr lang="de-CH" sz="5400" b="1" spc="50" dirty="0">
              <a:ln w="12700" cmpd="sng">
                <a:noFill/>
                <a:prstDash val="solid"/>
              </a:ln>
              <a:solidFill>
                <a:srgbClr val="FF685C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960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Today </a:t>
            </a:r>
            <a:r>
              <a:rPr lang="de-DE" dirty="0" err="1" smtClean="0"/>
              <a:t>we‘re</a:t>
            </a:r>
            <a:r>
              <a:rPr lang="de-DE" dirty="0" smtClean="0"/>
              <a:t> </a:t>
            </a:r>
            <a:r>
              <a:rPr lang="de-DE" dirty="0" err="1" smtClean="0"/>
              <a:t>gonna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talking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Problem</a:t>
            </a:r>
            <a:endParaRPr lang="de-DE" dirty="0" smtClean="0"/>
          </a:p>
          <a:p>
            <a:r>
              <a:rPr lang="de-DE" dirty="0" err="1" smtClean="0"/>
              <a:t>About</a:t>
            </a:r>
            <a:r>
              <a:rPr lang="de-DE" dirty="0" smtClean="0"/>
              <a:t> Wikipedia</a:t>
            </a:r>
            <a:endParaRPr lang="de-DE" dirty="0" smtClean="0"/>
          </a:p>
          <a:p>
            <a:r>
              <a:rPr lang="de-DE" dirty="0" err="1" smtClean="0"/>
              <a:t>Preconditions</a:t>
            </a:r>
            <a:r>
              <a:rPr lang="de-DE" dirty="0" smtClean="0"/>
              <a:t> &amp; </a:t>
            </a:r>
            <a:r>
              <a:rPr lang="de-DE" dirty="0" err="1" smtClean="0"/>
              <a:t>technology</a:t>
            </a:r>
            <a:endParaRPr lang="de-DE" dirty="0" smtClean="0"/>
          </a:p>
          <a:p>
            <a:r>
              <a:rPr lang="de-DE" dirty="0" smtClean="0"/>
              <a:t>Organisation</a:t>
            </a:r>
          </a:p>
          <a:p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 smtClean="0"/>
          </a:p>
          <a:p>
            <a:r>
              <a:rPr lang="de-DE" dirty="0" smtClean="0"/>
              <a:t>Main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lvl="1"/>
            <a:r>
              <a:rPr lang="de-DE" dirty="0" smtClean="0"/>
              <a:t>Demo</a:t>
            </a:r>
          </a:p>
          <a:p>
            <a:r>
              <a:rPr lang="de-DE" dirty="0" err="1" smtClean="0"/>
              <a:t>Conclusion</a:t>
            </a:r>
            <a:r>
              <a:rPr lang="de-DE" dirty="0" smtClean="0"/>
              <a:t> / </a:t>
            </a:r>
            <a:r>
              <a:rPr lang="de-DE" dirty="0" err="1" smtClean="0"/>
              <a:t>retrospective</a:t>
            </a:r>
            <a:endParaRPr lang="de-DE" dirty="0" smtClean="0"/>
          </a:p>
          <a:p>
            <a:r>
              <a:rPr lang="de-DE" dirty="0" smtClean="0"/>
              <a:t>Q&amp;A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741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Problem -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i="1" dirty="0" err="1">
                <a:latin typeface="Source Sans Pro ExtraLight"/>
                <a:cs typeface="Source Sans Pro ExtraLight"/>
              </a:rPr>
              <a:t>Finding</a:t>
            </a:r>
            <a:r>
              <a:rPr lang="de-DE" i="1" dirty="0">
                <a:latin typeface="Source Sans Pro ExtraLight"/>
                <a:cs typeface="Source Sans Pro ExtraLight"/>
              </a:rPr>
              <a:t> </a:t>
            </a:r>
            <a:r>
              <a:rPr lang="de-DE" i="1" dirty="0" err="1">
                <a:latin typeface="Source Sans Pro ExtraLight"/>
                <a:cs typeface="Source Sans Pro ExtraLight"/>
              </a:rPr>
              <a:t>the</a:t>
            </a:r>
            <a:r>
              <a:rPr lang="de-DE" i="1" dirty="0">
                <a:latin typeface="Source Sans Pro ExtraLight"/>
                <a:cs typeface="Source Sans Pro ExtraLight"/>
              </a:rPr>
              <a:t> </a:t>
            </a:r>
            <a:r>
              <a:rPr lang="de-DE" i="1" dirty="0" err="1">
                <a:latin typeface="Source Sans Pro ExtraLight"/>
                <a:cs typeface="Source Sans Pro ExtraLight"/>
              </a:rPr>
              <a:t>world’s</a:t>
            </a:r>
            <a:r>
              <a:rPr lang="de-DE" i="1" dirty="0">
                <a:latin typeface="Source Sans Pro ExtraLight"/>
                <a:cs typeface="Source Sans Pro ExtraLight"/>
              </a:rPr>
              <a:t> </a:t>
            </a:r>
            <a:r>
              <a:rPr lang="de-DE" i="1" dirty="0" err="1">
                <a:latin typeface="Source Sans Pro ExtraLight"/>
                <a:cs typeface="Source Sans Pro ExtraLight"/>
              </a:rPr>
              <a:t>leaders</a:t>
            </a:r>
            <a:r>
              <a:rPr lang="de-DE" i="1" dirty="0">
                <a:latin typeface="Source Sans Pro ExtraLight"/>
                <a:cs typeface="Source Sans Pro ExtraLight"/>
              </a:rPr>
              <a:t> </a:t>
            </a:r>
            <a:r>
              <a:rPr lang="de-DE" i="1" dirty="0" err="1">
                <a:latin typeface="Source Sans Pro ExtraLight"/>
                <a:cs typeface="Source Sans Pro ExtraLight"/>
              </a:rPr>
              <a:t>through</a:t>
            </a:r>
            <a:r>
              <a:rPr lang="de-DE" i="1" dirty="0">
                <a:latin typeface="Source Sans Pro ExtraLight"/>
                <a:cs typeface="Source Sans Pro ExtraLight"/>
              </a:rPr>
              <a:t> </a:t>
            </a:r>
            <a:r>
              <a:rPr lang="de-DE" i="1" dirty="0" err="1">
                <a:latin typeface="Source Sans Pro ExtraLight"/>
                <a:cs typeface="Source Sans Pro ExtraLight"/>
              </a:rPr>
              <a:t>the</a:t>
            </a:r>
            <a:r>
              <a:rPr lang="de-DE" i="1" dirty="0">
                <a:latin typeface="Source Sans Pro ExtraLight"/>
                <a:cs typeface="Source Sans Pro ExtraLight"/>
              </a:rPr>
              <a:t> </a:t>
            </a:r>
            <a:r>
              <a:rPr lang="de-DE" i="1" dirty="0" err="1">
                <a:latin typeface="Source Sans Pro ExtraLight"/>
                <a:cs typeface="Source Sans Pro ExtraLight"/>
              </a:rPr>
              <a:t>ages</a:t>
            </a:r>
            <a:r>
              <a:rPr lang="de-DE" i="1" dirty="0">
                <a:latin typeface="Source Sans Pro ExtraLight"/>
                <a:cs typeface="Source Sans Pro ExtraLight"/>
              </a:rPr>
              <a:t> </a:t>
            </a:r>
            <a:r>
              <a:rPr lang="de-DE" i="1" dirty="0" err="1">
                <a:latin typeface="Source Sans Pro ExtraLight"/>
                <a:cs typeface="Source Sans Pro ExtraLight"/>
              </a:rPr>
              <a:t>through</a:t>
            </a:r>
            <a:r>
              <a:rPr lang="de-DE" i="1" dirty="0">
                <a:latin typeface="Source Sans Pro ExtraLight"/>
                <a:cs typeface="Source Sans Pro ExtraLight"/>
              </a:rPr>
              <a:t> Wikipedia </a:t>
            </a:r>
            <a:r>
              <a:rPr lang="de-DE" i="1" dirty="0" err="1">
                <a:latin typeface="Source Sans Pro ExtraLight"/>
                <a:cs typeface="Source Sans Pro ExtraLight"/>
              </a:rPr>
              <a:t>social</a:t>
            </a:r>
            <a:r>
              <a:rPr lang="de-DE" i="1" dirty="0">
                <a:latin typeface="Source Sans Pro ExtraLight"/>
                <a:cs typeface="Source Sans Pro ExtraLight"/>
              </a:rPr>
              <a:t> </a:t>
            </a:r>
            <a:r>
              <a:rPr lang="de-DE" i="1" dirty="0" err="1" smtClean="0">
                <a:latin typeface="Source Sans Pro ExtraLight"/>
                <a:cs typeface="Source Sans Pro ExtraLight"/>
              </a:rPr>
              <a:t>networks</a:t>
            </a:r>
            <a:endParaRPr lang="de-DE" i="1" dirty="0" smtClean="0">
              <a:latin typeface="Source Sans Pro ExtraLight"/>
              <a:cs typeface="Source Sans Pro ExtraLight"/>
            </a:endParaRPr>
          </a:p>
          <a:p>
            <a:pPr marL="0" indent="0">
              <a:buNone/>
            </a:pPr>
            <a:endParaRPr lang="de-DE" b="1" dirty="0"/>
          </a:p>
          <a:p>
            <a:r>
              <a:rPr lang="de-DE" dirty="0"/>
              <a:t>Wikipedia</a:t>
            </a:r>
            <a:r>
              <a:rPr lang="de-DE" dirty="0" smtClean="0"/>
              <a:t>-Data </a:t>
            </a:r>
            <a:r>
              <a:rPr lang="de-DE" dirty="0" err="1" smtClean="0"/>
              <a:t>over</a:t>
            </a:r>
            <a:r>
              <a:rPr lang="de-DE" dirty="0" smtClean="0"/>
              <a:t> last </a:t>
            </a:r>
            <a:r>
              <a:rPr lang="de-DE" dirty="0" smtClean="0"/>
              <a:t>4‘000 </a:t>
            </a:r>
            <a:r>
              <a:rPr lang="de-DE" dirty="0"/>
              <a:t>Jahre</a:t>
            </a:r>
          </a:p>
          <a:p>
            <a:r>
              <a:rPr lang="de-DE" dirty="0" smtClean="0"/>
              <a:t>Time </a:t>
            </a:r>
            <a:r>
              <a:rPr lang="de-DE" dirty="0" err="1" smtClean="0"/>
              <a:t>Slider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historical</a:t>
            </a:r>
            <a:r>
              <a:rPr lang="de-DE" dirty="0" smtClean="0"/>
              <a:t> </a:t>
            </a:r>
            <a:r>
              <a:rPr lang="de-DE" dirty="0" err="1" smtClean="0"/>
              <a:t>actors</a:t>
            </a:r>
            <a:endParaRPr lang="de-DE" dirty="0"/>
          </a:p>
          <a:p>
            <a:pPr lvl="1"/>
            <a:r>
              <a:rPr lang="de-DE" dirty="0"/>
              <a:t>10 </a:t>
            </a:r>
            <a:r>
              <a:rPr lang="de-DE" dirty="0" err="1" smtClean="0"/>
              <a:t>year-steps</a:t>
            </a:r>
            <a:r>
              <a:rPr lang="de-DE" dirty="0" smtClean="0"/>
              <a:t> </a:t>
            </a:r>
            <a:r>
              <a:rPr lang="de-DE" dirty="0" err="1" smtClean="0"/>
              <a:t>visualized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endParaRPr lang="de-DE" dirty="0" smtClean="0"/>
          </a:p>
          <a:p>
            <a:pPr lvl="1"/>
            <a:r>
              <a:rPr lang="en-US" dirty="0" err="1" smtClean="0"/>
              <a:t>Prioritising</a:t>
            </a:r>
            <a:r>
              <a:rPr lang="de-DE" dirty="0" smtClean="0"/>
              <a:t> </a:t>
            </a:r>
            <a:r>
              <a:rPr lang="de-DE" dirty="0" err="1" smtClean="0"/>
              <a:t>inside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512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Wikipedia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Free online </a:t>
            </a:r>
            <a:r>
              <a:rPr lang="de-DE" dirty="0" err="1" smtClean="0"/>
              <a:t>lexicon</a:t>
            </a:r>
            <a:endParaRPr lang="de-DE" dirty="0" smtClean="0"/>
          </a:p>
          <a:p>
            <a:pPr lvl="1"/>
            <a:r>
              <a:rPr lang="de-DE" dirty="0" err="1" smtClean="0"/>
              <a:t>collaboratively</a:t>
            </a:r>
            <a:r>
              <a:rPr lang="de-DE" dirty="0" smtClean="0"/>
              <a:t> </a:t>
            </a:r>
            <a:r>
              <a:rPr lang="de-DE" dirty="0" err="1"/>
              <a:t>edited</a:t>
            </a:r>
            <a:r>
              <a:rPr lang="de-DE" dirty="0"/>
              <a:t>, multilingual, </a:t>
            </a:r>
            <a:r>
              <a:rPr lang="de-DE" dirty="0" err="1"/>
              <a:t>free</a:t>
            </a:r>
            <a:r>
              <a:rPr lang="de-DE" dirty="0"/>
              <a:t>-access,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Internet </a:t>
            </a:r>
            <a:r>
              <a:rPr lang="de-DE" dirty="0" err="1" smtClean="0"/>
              <a:t>encyclopedia</a:t>
            </a:r>
            <a:endParaRPr lang="de-DE" dirty="0" smtClean="0"/>
          </a:p>
          <a:p>
            <a:pPr lvl="1"/>
            <a:r>
              <a:rPr lang="de-DE" dirty="0" smtClean="0"/>
              <a:t>30 </a:t>
            </a:r>
            <a:r>
              <a:rPr lang="de-DE" dirty="0" err="1" smtClean="0"/>
              <a:t>million</a:t>
            </a:r>
            <a:r>
              <a:rPr lang="de-DE" dirty="0" smtClean="0"/>
              <a:t> </a:t>
            </a:r>
            <a:r>
              <a:rPr lang="de-DE" dirty="0" err="1" smtClean="0"/>
              <a:t>articles</a:t>
            </a:r>
            <a:endParaRPr lang="de-DE" dirty="0" smtClean="0"/>
          </a:p>
          <a:p>
            <a:r>
              <a:rPr lang="de-DE" b="1" dirty="0" err="1" smtClean="0">
                <a:latin typeface="Source Sans Pro Semibold"/>
                <a:cs typeface="Source Sans Pro Semibold"/>
              </a:rPr>
              <a:t>Articles</a:t>
            </a:r>
            <a:r>
              <a:rPr lang="de-DE" b="1" dirty="0" smtClean="0">
                <a:latin typeface="Source Sans Pro Semibold"/>
                <a:cs typeface="Source Sans Pro Semibold"/>
              </a:rPr>
              <a:t> </a:t>
            </a:r>
            <a:r>
              <a:rPr lang="de-DE" b="1" dirty="0" err="1" smtClean="0">
                <a:latin typeface="Source Sans Pro Semibold"/>
                <a:cs typeface="Source Sans Pro Semibold"/>
              </a:rPr>
              <a:t>connected</a:t>
            </a:r>
            <a:r>
              <a:rPr lang="de-DE" b="1" dirty="0" smtClean="0">
                <a:latin typeface="Source Sans Pro Semibold"/>
                <a:cs typeface="Source Sans Pro Semibold"/>
              </a:rPr>
              <a:t> </a:t>
            </a:r>
            <a:r>
              <a:rPr lang="de-DE" b="1" dirty="0" err="1" smtClean="0">
                <a:latin typeface="Source Sans Pro Semibold"/>
                <a:cs typeface="Source Sans Pro Semibold"/>
              </a:rPr>
              <a:t>with</a:t>
            </a:r>
            <a:r>
              <a:rPr lang="de-DE" b="1" dirty="0" smtClean="0">
                <a:latin typeface="Source Sans Pro Semibold"/>
                <a:cs typeface="Source Sans Pro Semibold"/>
              </a:rPr>
              <a:t> Backlinks</a:t>
            </a:r>
            <a:endParaRPr lang="de-DE" b="1" dirty="0" smtClean="0">
              <a:latin typeface="Source Sans Pro Semibold"/>
              <a:cs typeface="Source Sans Pro Semibold"/>
            </a:endParaRPr>
          </a:p>
          <a:p>
            <a:pPr lvl="1"/>
            <a:r>
              <a:rPr lang="de-DE" dirty="0" smtClean="0"/>
              <a:t>= Network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4</a:t>
            </a:fld>
            <a:endParaRPr lang="de-DE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3673" y="103893"/>
            <a:ext cx="1751067" cy="17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1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Preconditions</a:t>
            </a:r>
            <a:r>
              <a:rPr lang="de-DE" dirty="0"/>
              <a:t> &amp; </a:t>
            </a:r>
            <a:r>
              <a:rPr lang="de-DE" dirty="0" err="1"/>
              <a:t>technology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Database-</a:t>
            </a:r>
            <a:r>
              <a:rPr lang="de-DE" dirty="0" err="1" smtClean="0"/>
              <a:t>dump</a:t>
            </a:r>
            <a:endParaRPr lang="de-DE" dirty="0" smtClean="0"/>
          </a:p>
          <a:p>
            <a:pPr lvl="1"/>
            <a:r>
              <a:rPr lang="de-DE" dirty="0" smtClean="0"/>
              <a:t>Person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smtClean="0"/>
              <a:t>Clear </a:t>
            </a:r>
            <a:r>
              <a:rPr lang="de-DE" dirty="0" err="1" smtClean="0"/>
              <a:t>specifiation</a:t>
            </a:r>
            <a:endParaRPr lang="de-DE" dirty="0" smtClean="0"/>
          </a:p>
          <a:p>
            <a:r>
              <a:rPr lang="de-DE" dirty="0"/>
              <a:t>Implementation </a:t>
            </a:r>
            <a:r>
              <a:rPr lang="de-DE" dirty="0" err="1"/>
              <a:t>planned</a:t>
            </a:r>
            <a:r>
              <a:rPr lang="de-DE" dirty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Open </a:t>
            </a:r>
            <a:r>
              <a:rPr lang="de-DE" dirty="0" smtClean="0"/>
              <a:t>GL</a:t>
            </a:r>
          </a:p>
          <a:p>
            <a:pPr lvl="1"/>
            <a:r>
              <a:rPr lang="de-DE" dirty="0" err="1"/>
              <a:t>discarded</a:t>
            </a:r>
            <a:endParaRPr lang="de-DE" dirty="0" smtClean="0"/>
          </a:p>
          <a:p>
            <a:pPr lvl="1"/>
            <a:r>
              <a:rPr lang="de-DE" dirty="0" err="1" smtClean="0"/>
              <a:t>Graphstream</a:t>
            </a:r>
            <a:r>
              <a:rPr lang="de-DE" dirty="0" smtClean="0"/>
              <a:t> (Java Graph Library)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6</a:t>
            </a:fld>
            <a:endParaRPr lang="de-DE"/>
          </a:p>
        </p:txBody>
      </p:sp>
      <p:pic>
        <p:nvPicPr>
          <p:cNvPr id="4" name="Inhaltsplatzhalter 3" descr="Bildschirmfoto 2014-04-27 um 23.10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" r="4741"/>
          <a:stretch>
            <a:fillRect/>
          </a:stretch>
        </p:blipFill>
        <p:spPr>
          <a:xfrm>
            <a:off x="457200" y="1043709"/>
            <a:ext cx="8229600" cy="452596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29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5 </a:t>
            </a:r>
            <a:r>
              <a:rPr lang="de-DE" dirty="0" err="1" smtClean="0"/>
              <a:t>Students</a:t>
            </a:r>
            <a:r>
              <a:rPr lang="de-DE" dirty="0" smtClean="0"/>
              <a:t> from Brugg</a:t>
            </a:r>
            <a:r>
              <a:rPr lang="de-DE" dirty="0" smtClean="0"/>
              <a:t>, 1 Student </a:t>
            </a:r>
            <a:r>
              <a:rPr lang="de-DE" dirty="0" smtClean="0"/>
              <a:t>from GER</a:t>
            </a:r>
            <a:endParaRPr lang="de-DE" dirty="0" smtClean="0"/>
          </a:p>
          <a:p>
            <a:r>
              <a:rPr lang="de-DE" dirty="0" smtClean="0"/>
              <a:t>Code </a:t>
            </a:r>
            <a:r>
              <a:rPr lang="de-DE" dirty="0" err="1" smtClean="0"/>
              <a:t>versioning</a:t>
            </a:r>
            <a:r>
              <a:rPr lang="de-DE" dirty="0" smtClean="0"/>
              <a:t> on </a:t>
            </a:r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smtClean="0"/>
              <a:t>Work </a:t>
            </a:r>
            <a:r>
              <a:rPr lang="de-DE" dirty="0" err="1" smtClean="0"/>
              <a:t>packages</a:t>
            </a:r>
            <a:r>
              <a:rPr lang="de-DE" dirty="0" smtClean="0"/>
              <a:t> &amp; </a:t>
            </a:r>
            <a:r>
              <a:rPr lang="de-DE" dirty="0" err="1" smtClean="0"/>
              <a:t>milestones</a:t>
            </a:r>
            <a:endParaRPr lang="de-DE" dirty="0" smtClean="0"/>
          </a:p>
          <a:p>
            <a:r>
              <a:rPr lang="de-DE" dirty="0" smtClean="0"/>
              <a:t>Requirements, </a:t>
            </a:r>
            <a:r>
              <a:rPr lang="de-DE" dirty="0" err="1" smtClean="0"/>
              <a:t>packages</a:t>
            </a:r>
            <a:r>
              <a:rPr lang="de-DE" dirty="0" smtClean="0"/>
              <a:t>, </a:t>
            </a:r>
            <a:r>
              <a:rPr lang="de-DE" dirty="0" err="1" smtClean="0"/>
              <a:t>protocols</a:t>
            </a:r>
            <a:r>
              <a:rPr lang="de-DE" dirty="0" smtClean="0"/>
              <a:t> on Google </a:t>
            </a:r>
            <a:r>
              <a:rPr lang="de-DE" dirty="0" smtClean="0"/>
              <a:t>Drive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42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8</a:t>
            </a:fld>
            <a:endParaRPr lang="de-DE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79"/>
          <a:stretch/>
        </p:blipFill>
        <p:spPr bwMode="auto">
          <a:xfrm>
            <a:off x="827706" y="1113279"/>
            <a:ext cx="7288180" cy="449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20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Prototyping</a:t>
            </a:r>
            <a:endParaRPr lang="de-DE" dirty="0"/>
          </a:p>
          <a:p>
            <a:r>
              <a:rPr lang="de-DE" dirty="0" smtClean="0"/>
              <a:t>Technical </a:t>
            </a:r>
            <a:r>
              <a:rPr lang="de-DE" dirty="0" err="1"/>
              <a:t>puncture</a:t>
            </a:r>
            <a:endParaRPr lang="de-DE" dirty="0"/>
          </a:p>
          <a:p>
            <a:r>
              <a:rPr lang="de-DE" dirty="0" smtClean="0"/>
              <a:t>Visible </a:t>
            </a:r>
            <a:r>
              <a:rPr lang="de-DE" dirty="0" err="1" smtClean="0"/>
              <a:t>progress</a:t>
            </a:r>
            <a:endParaRPr lang="de-DE" dirty="0"/>
          </a:p>
          <a:p>
            <a:r>
              <a:rPr lang="de-DE" dirty="0" err="1" smtClean="0"/>
              <a:t>Perfect</a:t>
            </a:r>
            <a:r>
              <a:rPr lang="de-DE" dirty="0" smtClean="0"/>
              <a:t> </a:t>
            </a:r>
            <a:r>
              <a:rPr lang="de-DE" dirty="0" err="1" smtClean="0"/>
              <a:t>division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pPr lvl="1"/>
            <a:r>
              <a:rPr lang="de-DE" dirty="0" err="1" smtClean="0"/>
              <a:t>Weekly</a:t>
            </a:r>
            <a:r>
              <a:rPr lang="de-DE" dirty="0" smtClean="0"/>
              <a:t> </a:t>
            </a:r>
            <a:r>
              <a:rPr lang="de-DE" dirty="0" err="1" smtClean="0"/>
              <a:t>meetings</a:t>
            </a:r>
            <a:endParaRPr lang="de-DE" dirty="0" smtClean="0"/>
          </a:p>
          <a:p>
            <a:pPr lvl="1"/>
            <a:r>
              <a:rPr lang="de-DE" dirty="0" err="1" smtClean="0"/>
              <a:t>Weekly</a:t>
            </a:r>
            <a:r>
              <a:rPr lang="de-DE" dirty="0" smtClean="0"/>
              <a:t> </a:t>
            </a:r>
            <a:r>
              <a:rPr lang="de-DE" dirty="0" err="1" smtClean="0"/>
              <a:t>sprint</a:t>
            </a:r>
            <a:r>
              <a:rPr lang="de-DE" dirty="0" smtClean="0"/>
              <a:t> </a:t>
            </a:r>
            <a:r>
              <a:rPr lang="de-DE" dirty="0" err="1" smtClean="0"/>
              <a:t>reports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599412"/>
      </p:ext>
    </p:extLst>
  </p:cSld>
  <p:clrMapOvr>
    <a:masterClrMapping/>
  </p:clrMapOvr>
</p:sld>
</file>

<file path=ppt/theme/theme1.xml><?xml version="1.0" encoding="utf-8"?>
<a:theme xmlns:a="http://schemas.openxmlformats.org/drawingml/2006/main" name="PPP_Vorlage_Wikihistoryboo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PPP_Vorlage_Wikihistorybook.potx</Template>
  <TotalTime>0</TotalTime>
  <Words>319</Words>
  <Application>Microsoft Macintosh PowerPoint</Application>
  <PresentationFormat>Bildschirmpräsentation (4:3)</PresentationFormat>
  <Paragraphs>115</Paragraphs>
  <Slides>15</Slides>
  <Notes>14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PPP_Vorlage_Wikihistorybook</vt:lpstr>
      <vt:lpstr>wikihistorybook</vt:lpstr>
      <vt:lpstr>Today we‘re gonna be talking about</vt:lpstr>
      <vt:lpstr>Problem - requirements</vt:lpstr>
      <vt:lpstr>Wikipedia</vt:lpstr>
      <vt:lpstr>Preconditions &amp; technology</vt:lpstr>
      <vt:lpstr>PowerPoint-Präsentation</vt:lpstr>
      <vt:lpstr>Organisation</vt:lpstr>
      <vt:lpstr>PowerPoint-Präsentation</vt:lpstr>
      <vt:lpstr>Methods used</vt:lpstr>
      <vt:lpstr>PowerPoint-Präsentation</vt:lpstr>
      <vt:lpstr>Main results</vt:lpstr>
      <vt:lpstr>PowerPoint-Präsentation</vt:lpstr>
      <vt:lpstr>Retrospective</vt:lpstr>
      <vt:lpstr>Questions &amp; Answers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flühmann</dc:creator>
  <cp:lastModifiedBy>simon flühmann</cp:lastModifiedBy>
  <cp:revision>148</cp:revision>
  <dcterms:created xsi:type="dcterms:W3CDTF">2014-05-04T20:55:28Z</dcterms:created>
  <dcterms:modified xsi:type="dcterms:W3CDTF">2014-06-16T11:30:00Z</dcterms:modified>
</cp:coreProperties>
</file>