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  <p:sldId id="279" r:id="rId3"/>
    <p:sldId id="291" r:id="rId4"/>
    <p:sldId id="294" r:id="rId5"/>
    <p:sldId id="292" r:id="rId6"/>
    <p:sldId id="282" r:id="rId7"/>
    <p:sldId id="285" r:id="rId8"/>
    <p:sldId id="284" r:id="rId9"/>
    <p:sldId id="293" r:id="rId10"/>
    <p:sldId id="288" r:id="rId11"/>
    <p:sldId id="274" r:id="rId12"/>
    <p:sldId id="276" r:id="rId13"/>
    <p:sldId id="258" r:id="rId14"/>
    <p:sldId id="259" r:id="rId15"/>
    <p:sldId id="260" r:id="rId16"/>
    <p:sldId id="261" r:id="rId17"/>
    <p:sldId id="268" r:id="rId18"/>
    <p:sldId id="262" r:id="rId19"/>
    <p:sldId id="264" r:id="rId20"/>
    <p:sldId id="265" r:id="rId21"/>
    <p:sldId id="266" r:id="rId22"/>
    <p:sldId id="267" r:id="rId23"/>
    <p:sldId id="263" r:id="rId24"/>
    <p:sldId id="269" r:id="rId25"/>
    <p:sldId id="289" r:id="rId26"/>
    <p:sldId id="270" r:id="rId27"/>
    <p:sldId id="271" r:id="rId28"/>
    <p:sldId id="272" r:id="rId29"/>
    <p:sldId id="286" r:id="rId30"/>
    <p:sldId id="287" r:id="rId31"/>
    <p:sldId id="273" r:id="rId32"/>
    <p:sldId id="278" r:id="rId33"/>
    <p:sldId id="277" r:id="rId34"/>
  </p:sldIdLst>
  <p:sldSz cx="12192000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F31D4-D1A5-C349-B4C8-98C0A886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3C0960-F484-9548-86F5-91C41D830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A3E2EB-0718-0543-95CA-193695AA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D50B7C-6608-4543-9E7B-A4121BCD7880}" type="datetimeFigureOut">
              <a:rPr lang="de-DE"/>
              <a:pPr>
                <a:defRPr/>
              </a:pPr>
              <a:t>28.09.20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806538-D54F-1D41-968C-3EAF2E20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C74A9-108A-B34A-BDCC-69FF0DA0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6A35B-17F7-8847-B613-1F3CC43F9C7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49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9A7DC-FC75-FF49-A670-BF2056ED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63F202-11E7-994D-B901-95A988C7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35F326-401B-6549-AF51-A0F67CC1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FBD8-681F-CB45-9C04-C1E89A58EE06}" type="datetimeFigureOut">
              <a:rPr lang="de-DE"/>
              <a:pPr>
                <a:defRPr/>
              </a:pPr>
              <a:t>28.09.20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38D57C-10A4-9649-9B6E-31E6A5A2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1B947-1B86-5E46-86CE-1C77A7A9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8DCFB-E157-C044-80CA-FDC8C4FD9B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22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D311FE-DC88-EA4D-A50C-869D2D506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602E6D-BA63-9A44-8865-066F987C0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063D69-010F-4643-81BC-C33CAC3A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0F581-95E8-AD42-895F-27A8B66EAC9F}" type="datetimeFigureOut">
              <a:rPr lang="de-DE"/>
              <a:pPr>
                <a:defRPr/>
              </a:pPr>
              <a:t>28.09.20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F9C96-B064-9342-998F-1B54D98C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3E874A-0A14-B443-9097-9F38127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3835F-7405-664C-B72D-1B4D73E96C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32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A197A-730C-3E49-ABD2-E66BEAC3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20AF1D-0424-994E-92AC-0B9C70174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5471BD-8852-DC48-B87F-6393F911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CAE43-B27C-1A42-AF71-B4A2DC1879F9}" type="datetimeFigureOut">
              <a:rPr lang="de-DE"/>
              <a:pPr>
                <a:defRPr/>
              </a:pPr>
              <a:t>28.09.20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52704E-9FD4-6143-8B5A-A5C5C3E6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AB5EF-9672-984E-B1EC-3FE96A3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6D5A1-D01B-DC4B-8AFD-E980FBA2C56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31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5AB83-6108-2942-AD92-A61A7CCE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52C48-CA39-DB4B-A6AA-848F99859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79C9C-5554-D949-856A-41A1B516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79F12-6153-4C48-A7C9-56104FE82EB3}" type="datetimeFigureOut">
              <a:rPr lang="de-DE"/>
              <a:pPr>
                <a:defRPr/>
              </a:pPr>
              <a:t>28.09.20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35246A-9175-6E47-BF71-0722663B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AEF80A-BD72-9942-A1F0-7858F33E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48747-F3D4-C946-838D-32B9AD0452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52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8C943-F081-A745-B8EA-9CAE12F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5BCA6-7FD7-DB45-8C8C-76DB152F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9B743D-B9CE-624A-91EE-E8704107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04DED34B-6E43-EC4F-B614-50DC40C4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945CE-C00E-9B41-B81C-5F797EE2AD36}" type="datetimeFigureOut">
              <a:rPr lang="de-DE"/>
              <a:pPr>
                <a:defRPr/>
              </a:pPr>
              <a:t>28.09.20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B01A175-68D3-FE44-B3CE-9690CA2F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B5FB388F-666B-724C-A5A3-0F667E0B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19FDB-CDCE-9049-82DC-43086213952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78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E10C2-4023-8D44-8714-05546BB8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96EBB3-2A2F-0A45-8F4E-CCF1E551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EB05ED-7801-744F-A100-92A8FF7A2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B95A56-06A0-0D46-873B-9D50CB114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805D06-B509-8E49-B388-932079BF9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57A62AF2-4DC2-F442-B3DE-4FEDA337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98D5A-8F64-F74F-8D90-D289E725116A}" type="datetimeFigureOut">
              <a:rPr lang="de-DE"/>
              <a:pPr>
                <a:defRPr/>
              </a:pPr>
              <a:t>28.09.20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2602ABDF-D7CD-1344-9070-A9D4FFC3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74949349-966F-6349-A34F-CAB8CCBA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E2D92-1289-C345-891B-B2D93CA1F97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1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A71AE-57C0-B64A-AAEB-A7A071D5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FB127DBF-64BD-E345-A7DB-55E28ABF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4D9E8-77F0-B041-A19A-C6A0A52685FD}" type="datetimeFigureOut">
              <a:rPr lang="de-DE"/>
              <a:pPr>
                <a:defRPr/>
              </a:pPr>
              <a:t>28.09.20</a:t>
            </a:fld>
            <a:endParaRPr lang="de-DE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13CC7C6E-76A2-6148-9DBA-4E2EF402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9907CA0-D0ED-1349-83B2-DE39B68B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86B39-221F-2B47-9C79-226BE8903F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75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C4B2E977-321B-9844-A785-FE73720E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FA7A-1451-E249-8F97-7F82B937B570}" type="datetimeFigureOut">
              <a:rPr lang="de-DE"/>
              <a:pPr>
                <a:defRPr/>
              </a:pPr>
              <a:t>28.09.20</a:t>
            </a:fld>
            <a:endParaRPr lang="de-DE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71F324AD-DEDF-3449-B328-9E5ECBCF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9BBC332-5B72-2A49-9B61-048F17B8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913B8-3330-2941-B163-CCD8C47FC86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F0F5C-2EA5-7047-A4AC-A72B19818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27D298-8694-C346-9785-9EBB81AC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9F80E3-A768-CA40-9444-F3E7A12A3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43A37885-5564-8141-B5CC-7B10747D7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AC6CF-2E50-294D-872F-58919579B6D2}" type="datetimeFigureOut">
              <a:rPr lang="de-DE"/>
              <a:pPr>
                <a:defRPr/>
              </a:pPr>
              <a:t>28.09.20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50543EB-0A20-AB4D-8264-FD688B0F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83A02C90-AF9D-164B-818C-CE7BA59A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638AD-3FF6-784F-989C-ECFA063A08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08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F3984-29F8-2F47-867A-B44587CE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9718C3-CBF2-4144-BF3A-9FE18FE0F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686496-1988-724F-940D-CD8FA9B53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BB218BA-0782-F24C-AE5A-64FC828A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46EDB-DE7E-454E-8D6C-F845AA00E649}" type="datetimeFigureOut">
              <a:rPr lang="de-DE"/>
              <a:pPr>
                <a:defRPr/>
              </a:pPr>
              <a:t>28.09.20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EF6BDB6-E887-0B4E-845F-59CDEFF6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5FA877B-96BE-1849-861E-7CF25D56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49213-DC8B-3045-AD64-5132FD2B244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platzhalter 1">
            <a:extLst>
              <a:ext uri="{FF2B5EF4-FFF2-40B4-BE49-F238E27FC236}">
                <a16:creationId xmlns:a16="http://schemas.microsoft.com/office/drawing/2014/main" id="{6447710D-EEAE-F54D-BDA1-EAE6FF483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43" name="Textplatzhalter 2">
            <a:extLst>
              <a:ext uri="{FF2B5EF4-FFF2-40B4-BE49-F238E27FC236}">
                <a16:creationId xmlns:a16="http://schemas.microsoft.com/office/drawing/2014/main" id="{DE358C9E-2D99-694B-896C-BA0E331D3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3AF187-B7F9-9944-B520-020FC96C5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0651AA-B700-994E-BEBB-1EBC5C94DD23}" type="datetimeFigureOut">
              <a:rPr lang="de-DE"/>
              <a:pPr>
                <a:defRPr/>
              </a:pPr>
              <a:t>28.09.20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AA435C-88CE-D242-81C9-BCE028A60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B4A7CA-90B3-3347-B195-D2B6C54A7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73742CF-8C45-9E4C-80FB-C89AB1A4D32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Is-GraphQL-a-REST-killer?q=GraphQl%2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API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3342/config/ModelConfig/SinusValueCall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sticobject.org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uentcodes/elasticobjects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lasticobjects.org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22D0557E-7237-4D46-A7B9-BFDEC1A328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38313" y="0"/>
            <a:ext cx="9144000" cy="2387600"/>
          </a:xfrm>
        </p:spPr>
        <p:txBody>
          <a:bodyPr/>
          <a:lstStyle/>
          <a:p>
            <a:r>
              <a:rPr lang="de-DE" altLang="de-DE"/>
              <a:t>EO – </a:t>
            </a:r>
            <a:br>
              <a:rPr lang="de-DE" altLang="de-DE"/>
            </a:br>
            <a:r>
              <a:rPr lang="de-DE" altLang="de-DE"/>
              <a:t>ElasticObjects</a:t>
            </a:r>
          </a:p>
        </p:txBody>
      </p:sp>
      <p:sp>
        <p:nvSpPr>
          <p:cNvPr id="11267" name="Untertitel 2">
            <a:extLst>
              <a:ext uri="{FF2B5EF4-FFF2-40B4-BE49-F238E27FC236}">
                <a16:creationId xmlns:a16="http://schemas.microsoft.com/office/drawing/2014/main" id="{D38447E5-55F2-DD48-B117-D0F2700F90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09713" y="3387725"/>
            <a:ext cx="9144000" cy="2227263"/>
          </a:xfrm>
        </p:spPr>
        <p:txBody>
          <a:bodyPr/>
          <a:lstStyle/>
          <a:p>
            <a:r>
              <a:rPr lang="de-DE" altLang="de-DE"/>
              <a:t>A </a:t>
            </a:r>
          </a:p>
          <a:p>
            <a:r>
              <a:rPr lang="de-DE" altLang="de-DE" sz="3200"/>
              <a:t>Bean Call Approach </a:t>
            </a:r>
          </a:p>
          <a:p>
            <a:r>
              <a:rPr lang="de-DE" altLang="de-DE"/>
              <a:t>FOR </a:t>
            </a:r>
          </a:p>
          <a:p>
            <a:r>
              <a:rPr lang="de-DE" altLang="de-DE" sz="3200"/>
              <a:t>Computer Services</a:t>
            </a:r>
          </a:p>
          <a:p>
            <a:endParaRPr lang="de-DE" altLang="de-DE"/>
          </a:p>
          <a:p>
            <a:endParaRPr lang="de-DE" alt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BEB60671-127A-7645-8D3A-888F6EFC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What is Elastic Objects</a:t>
            </a:r>
          </a:p>
        </p:txBody>
      </p:sp>
      <p:sp>
        <p:nvSpPr>
          <p:cNvPr id="9219" name="Inhaltsplatzhalter 23">
            <a:extLst>
              <a:ext uri="{FF2B5EF4-FFF2-40B4-BE49-F238E27FC236}">
                <a16:creationId xmlns:a16="http://schemas.microsoft.com/office/drawing/2014/main" id="{9C4D7BB9-46E2-8144-B4E2-8C6DD7EBD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978025"/>
            <a:ext cx="9505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</p:txBody>
      </p:sp>
      <p:sp>
        <p:nvSpPr>
          <p:cNvPr id="9220" name="Inhaltsplatzhalter 23">
            <a:extLst>
              <a:ext uri="{FF2B5EF4-FFF2-40B4-BE49-F238E27FC236}">
                <a16:creationId xmlns:a16="http://schemas.microsoft.com/office/drawing/2014/main" id="{809AC08E-907B-514C-A576-82E414A3B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774825"/>
            <a:ext cx="9505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86D85EC-3061-614B-86E3-ACE5C2598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775" y="2265363"/>
            <a:ext cx="5397500" cy="3962400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1A1A9B6-52E7-0748-A117-21F16BC91274}"/>
              </a:ext>
            </a:extLst>
          </p:cNvPr>
          <p:cNvSpPr txBox="1"/>
          <p:nvPr/>
        </p:nvSpPr>
        <p:spPr>
          <a:xfrm>
            <a:off x="6221413" y="2386013"/>
            <a:ext cx="5284787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dirty="0">
                <a:latin typeface="+mn-lt"/>
              </a:rPr>
              <a:t>EO </a:t>
            </a:r>
            <a:r>
              <a:rPr lang="de-DE" sz="2400" dirty="0" err="1">
                <a:latin typeface="+mn-lt"/>
              </a:rPr>
              <a:t>is</a:t>
            </a:r>
            <a:r>
              <a:rPr lang="de-DE" sz="2400" dirty="0">
                <a:latin typeface="+mn-lt"/>
              </a:rPr>
              <a:t> a </a:t>
            </a:r>
            <a:r>
              <a:rPr lang="de-DE" sz="2400" dirty="0" err="1">
                <a:latin typeface="+mn-lt"/>
              </a:rPr>
              <a:t>tiny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generic</a:t>
            </a:r>
            <a:r>
              <a:rPr lang="de-DE" sz="2400" dirty="0">
                <a:latin typeface="+mn-lt"/>
              </a:rPr>
              <a:t> „</a:t>
            </a:r>
            <a:r>
              <a:rPr lang="de-DE" sz="2400" dirty="0" err="1">
                <a:latin typeface="+mn-lt"/>
              </a:rPr>
              <a:t>skin</a:t>
            </a:r>
            <a:r>
              <a:rPr lang="de-DE" sz="2400" dirty="0">
                <a:latin typeface="+mn-lt"/>
              </a:rPr>
              <a:t>“ </a:t>
            </a:r>
            <a:r>
              <a:rPr lang="de-DE" sz="2400" dirty="0" err="1">
                <a:latin typeface="+mn-lt"/>
              </a:rPr>
              <a:t>for</a:t>
            </a:r>
            <a:r>
              <a:rPr lang="de-DE" sz="2400" dirty="0">
                <a:latin typeface="+mn-lt"/>
              </a:rPr>
              <a:t> (Java) </a:t>
            </a:r>
            <a:r>
              <a:rPr lang="de-DE" sz="2400" dirty="0" err="1">
                <a:latin typeface="+mn-lt"/>
              </a:rPr>
              <a:t>objects</a:t>
            </a:r>
            <a:endParaRPr lang="de-DE" sz="2400" dirty="0">
              <a:latin typeface="+mn-lt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latin typeface="+mn-lt"/>
              </a:rPr>
              <a:t>EO </a:t>
            </a:r>
            <a:r>
              <a:rPr lang="de-DE" sz="2400" dirty="0" err="1">
                <a:latin typeface="+mn-lt"/>
              </a:rPr>
              <a:t>is</a:t>
            </a:r>
            <a:r>
              <a:rPr lang="de-DE" sz="2400" dirty="0">
                <a:latin typeface="+mn-lt"/>
              </a:rPr>
              <a:t> an </a:t>
            </a:r>
            <a:r>
              <a:rPr lang="de-DE" sz="2400" dirty="0" err="1">
                <a:latin typeface="+mn-lt"/>
              </a:rPr>
              <a:t>object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wrapper</a:t>
            </a:r>
            <a:r>
              <a:rPr lang="de-DE" sz="2400" dirty="0">
                <a:latin typeface="+mn-lt"/>
              </a:rPr>
              <a:t> like Optional.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latin typeface="+mn-lt"/>
              </a:rPr>
              <a:t>EO </a:t>
            </a:r>
            <a:r>
              <a:rPr lang="de-DE" sz="2400" dirty="0" err="1">
                <a:latin typeface="+mn-lt"/>
              </a:rPr>
              <a:t>knows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its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parent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wrapper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and</a:t>
            </a:r>
            <a:r>
              <a:rPr lang="de-DE" sz="2400" dirty="0">
                <a:latin typeface="+mn-lt"/>
              </a:rPr>
              <a:t> so </a:t>
            </a:r>
            <a:r>
              <a:rPr lang="de-DE" sz="2400" dirty="0" err="1">
                <a:latin typeface="+mn-lt"/>
              </a:rPr>
              <a:t>its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root</a:t>
            </a:r>
            <a:r>
              <a:rPr lang="de-DE" sz="2400" dirty="0">
                <a:latin typeface="+mn-lt"/>
              </a:rPr>
              <a:t>. 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400" dirty="0">
                <a:latin typeface="+mn-lt"/>
              </a:rPr>
              <a:t>EO </a:t>
            </a:r>
            <a:r>
              <a:rPr lang="de-DE" sz="2400" dirty="0" err="1">
                <a:latin typeface="+mn-lt"/>
              </a:rPr>
              <a:t>knows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its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child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wrapper</a:t>
            </a:r>
            <a:endParaRPr lang="de-DE" sz="2400" dirty="0">
              <a:latin typeface="+mn-lt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400" dirty="0" err="1">
                <a:latin typeface="+mn-lt"/>
              </a:rPr>
              <a:t>It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accesses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the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object</a:t>
            </a:r>
            <a:r>
              <a:rPr lang="de-DE" sz="2400" dirty="0">
                <a:latin typeface="+mn-lt"/>
              </a:rPr>
              <a:t> via a </a:t>
            </a:r>
            <a:r>
              <a:rPr lang="de-DE" sz="2400" dirty="0" err="1">
                <a:latin typeface="+mn-lt"/>
              </a:rPr>
              <a:t>model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configuration</a:t>
            </a:r>
            <a:endParaRPr lang="de-DE" sz="2400" dirty="0">
              <a:latin typeface="+mn-lt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400" dirty="0" err="1">
                <a:latin typeface="+mn-lt"/>
              </a:rPr>
              <a:t>It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offers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path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pattern</a:t>
            </a:r>
            <a:r>
              <a:rPr lang="de-DE" sz="2400" dirty="0">
                <a:latin typeface="+mn-lt"/>
              </a:rPr>
              <a:t> </a:t>
            </a:r>
            <a:r>
              <a:rPr lang="de-DE" sz="2400" dirty="0" err="1">
                <a:latin typeface="+mn-lt"/>
              </a:rPr>
              <a:t>methods</a:t>
            </a:r>
            <a:r>
              <a:rPr lang="de-DE" sz="24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B88114C3-46A6-D34F-9D1D-336180056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The Object “Skeleton“</a:t>
            </a:r>
          </a:p>
        </p:txBody>
      </p:sp>
      <p:sp>
        <p:nvSpPr>
          <p:cNvPr id="12291" name="Inhaltsplatzhalter 23">
            <a:extLst>
              <a:ext uri="{FF2B5EF4-FFF2-40B4-BE49-F238E27FC236}">
                <a16:creationId xmlns:a16="http://schemas.microsoft.com/office/drawing/2014/main" id="{EFBBAC8C-AD59-F04A-9BBB-983E1ACDA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1722438"/>
            <a:ext cx="60960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de-DE" altLang="de-DE"/>
              <a:t>EO wraps each member of the object tree skeleton.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7BB01D6-524E-3146-949D-4127B15B5D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975" y="1884363"/>
            <a:ext cx="46482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9AD6AFF3-B026-D146-A580-1EE386387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Usages in Java</a:t>
            </a:r>
          </a:p>
        </p:txBody>
      </p:sp>
      <p:sp>
        <p:nvSpPr>
          <p:cNvPr id="13315" name="Inhaltsplatzhalter 23">
            <a:extLst>
              <a:ext uri="{FF2B5EF4-FFF2-40B4-BE49-F238E27FC236}">
                <a16:creationId xmlns:a16="http://schemas.microsoft.com/office/drawing/2014/main" id="{75608658-8A77-1F4A-922B-2FF1BCD1A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1722438"/>
            <a:ext cx="75819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/>
              <a:t>Model configuration and cache. </a:t>
            </a:r>
          </a:p>
          <a:p>
            <a:pPr eaLnBrk="1" hangingPunct="1"/>
            <a:r>
              <a:rPr lang="de-DE" altLang="de-DE"/>
              <a:t>Creating EO root with configuration cache</a:t>
            </a:r>
          </a:p>
          <a:p>
            <a:pPr eaLnBrk="1" hangingPunct="1"/>
            <a:r>
              <a:rPr lang="de-DE" altLang="de-DE"/>
              <a:t>Accessing objects in java via path </a:t>
            </a:r>
          </a:p>
          <a:p>
            <a:pPr eaLnBrk="1" hangingPunct="1"/>
            <a:r>
              <a:rPr lang="de-DE" altLang="de-DE"/>
              <a:t>Accessing EO in java via path </a:t>
            </a:r>
          </a:p>
          <a:p>
            <a:pPr eaLnBrk="1" hangingPunct="1"/>
            <a:r>
              <a:rPr lang="de-DE" altLang="de-DE"/>
              <a:t>Typed JSON serialization</a:t>
            </a:r>
          </a:p>
          <a:p>
            <a:pPr eaLnBrk="1" hangingPunct="1"/>
            <a:r>
              <a:rPr lang="de-DE" altLang="de-DE"/>
              <a:t>Adding Calls in java</a:t>
            </a:r>
          </a:p>
          <a:p>
            <a:pPr eaLnBrk="1" hangingPunct="1"/>
            <a:r>
              <a:rPr lang="de-DE" altLang="de-DE"/>
              <a:t>Other Calls</a:t>
            </a:r>
          </a:p>
          <a:p>
            <a:pPr eaLnBrk="1" hangingPunct="1"/>
            <a:endParaRPr lang="de-DE" altLang="de-DE"/>
          </a:p>
          <a:p>
            <a:pPr eaLnBrk="1" hangingPunct="1"/>
            <a:endParaRPr lang="de-DE" alt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>
            <a:extLst>
              <a:ext uri="{FF2B5EF4-FFF2-40B4-BE49-F238E27FC236}">
                <a16:creationId xmlns:a16="http://schemas.microsoft.com/office/drawing/2014/main" id="{65C7B508-55F1-8F48-9249-88CB26BE8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Configuration Cache</a:t>
            </a:r>
          </a:p>
        </p:txBody>
      </p:sp>
      <p:sp>
        <p:nvSpPr>
          <p:cNvPr id="14339" name="Inhaltsplatzhalter 2">
            <a:extLst>
              <a:ext uri="{FF2B5EF4-FFF2-40B4-BE49-F238E27FC236}">
                <a16:creationId xmlns:a16="http://schemas.microsoft.com/office/drawing/2014/main" id="{F6D510A2-7A95-A94E-8FB9-3F3EAA0C4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86163" y="1825625"/>
            <a:ext cx="7767637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The EOConfigsCache is just a class with an empty constructor. It could be initialized in a java context.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This command loads available configuration files from the class path.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It could be loaded static or as a singelton in a dependency injection environment.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DB81E6-C973-6248-AB33-DC39FAB975D4}"/>
              </a:ext>
            </a:extLst>
          </p:cNvPr>
          <p:cNvSpPr txBox="1"/>
          <p:nvPr/>
        </p:nvSpPr>
        <p:spPr>
          <a:xfrm>
            <a:off x="3585881" y="2902160"/>
            <a:ext cx="6454589" cy="646331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EOConfigCache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cache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EOConfigsCache</a:t>
            </a:r>
            <a:r>
              <a:rPr lang="de-DE" dirty="0">
                <a:latin typeface="Courier" pitchFamily="2" charset="0"/>
              </a:rPr>
              <a:t>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FEFF08-C7AE-C041-A2D5-575431D499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8" y="2039938"/>
            <a:ext cx="3068637" cy="20335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>
            <a:extLst>
              <a:ext uri="{FF2B5EF4-FFF2-40B4-BE49-F238E27FC236}">
                <a16:creationId xmlns:a16="http://schemas.microsoft.com/office/drawing/2014/main" id="{70BD0B2B-85BD-1749-B52E-1B66E1C02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Configuration Files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ECE8-0067-554B-8B89-26E6F613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b="1" dirty="0"/>
              <a:t>EO </a:t>
            </a:r>
            <a:r>
              <a:rPr lang="de-DE" b="1" dirty="0" err="1"/>
              <a:t>core</a:t>
            </a:r>
            <a:r>
              <a:rPr lang="de-DE" b="1" dirty="0"/>
              <a:t> </a:t>
            </a:r>
            <a:r>
              <a:rPr lang="de-DE" b="1" dirty="0" err="1"/>
              <a:t>configuration</a:t>
            </a:r>
            <a:r>
              <a:rPr lang="de-DE" b="1" dirty="0"/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err="1"/>
              <a:t>ModelConfig.json</a:t>
            </a:r>
            <a:endParaRPr lang="de-DE" dirty="0"/>
          </a:p>
          <a:p>
            <a:pPr fontAlgn="auto">
              <a:spcAft>
                <a:spcPts val="0"/>
              </a:spcAft>
              <a:defRPr/>
            </a:pPr>
            <a:r>
              <a:rPr lang="de-DE" dirty="0" err="1"/>
              <a:t>FieldConfig.json</a:t>
            </a:r>
            <a:endParaRPr lang="de-DE" dirty="0"/>
          </a:p>
          <a:p>
            <a:pPr fontAlgn="auto">
              <a:spcAft>
                <a:spcPts val="0"/>
              </a:spcAft>
              <a:defRPr/>
            </a:pPr>
            <a:r>
              <a:rPr lang="de-DE" dirty="0" err="1"/>
              <a:t>Models.json</a:t>
            </a:r>
            <a:r>
              <a:rPr lang="de-DE" dirty="0"/>
              <a:t> (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classpath</a:t>
            </a:r>
            <a:r>
              <a:rPr lang="de-DE" dirty="0"/>
              <a:t>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b="1" dirty="0"/>
              <a:t>Call </a:t>
            </a:r>
            <a:r>
              <a:rPr lang="de-DE" b="1" dirty="0" err="1"/>
              <a:t>configurations</a:t>
            </a:r>
            <a:endParaRPr lang="de-DE" b="1" dirty="0"/>
          </a:p>
          <a:p>
            <a:pPr fontAlgn="auto">
              <a:spcAft>
                <a:spcPts val="0"/>
              </a:spcAft>
              <a:defRPr/>
            </a:pPr>
            <a:r>
              <a:rPr lang="de-DE" dirty="0" err="1"/>
              <a:t>HostConfig.json</a:t>
            </a:r>
            <a:endParaRPr lang="de-DE" dirty="0"/>
          </a:p>
          <a:p>
            <a:pPr fontAlgn="auto">
              <a:spcAft>
                <a:spcPts val="0"/>
              </a:spcAft>
              <a:defRPr/>
            </a:pPr>
            <a:r>
              <a:rPr lang="de-DE" dirty="0" err="1"/>
              <a:t>FileConfig.json</a:t>
            </a:r>
            <a:endParaRPr lang="de-DE" dirty="0"/>
          </a:p>
          <a:p>
            <a:pPr fontAlgn="auto">
              <a:spcAft>
                <a:spcPts val="0"/>
              </a:spcAft>
              <a:defRPr/>
            </a:pPr>
            <a:r>
              <a:rPr lang="de-DE" dirty="0" err="1"/>
              <a:t>DbSqlConfig.json</a:t>
            </a: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810B451D-E40D-0C40-AFD9-81EBA9F67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EORoot</a:t>
            </a:r>
          </a:p>
        </p:txBody>
      </p:sp>
      <p:sp>
        <p:nvSpPr>
          <p:cNvPr id="16387" name="Inhaltsplatzhalter 2">
            <a:extLst>
              <a:ext uri="{FF2B5EF4-FFF2-40B4-BE49-F238E27FC236}">
                <a16:creationId xmlns:a16="http://schemas.microsoft.com/office/drawing/2014/main" id="{F92B7DCB-4146-B94B-A632-809A051EA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5050" y="1825625"/>
            <a:ext cx="77787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Each EO object starts with a root object.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A new root EO must be created with the configuration cache.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Without object parameter an empty LinkedHashMap is created within.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0C3EA7-E854-7F4D-8FFB-6589EB9247C6}"/>
              </a:ext>
            </a:extLst>
          </p:cNvPr>
          <p:cNvSpPr txBox="1"/>
          <p:nvPr/>
        </p:nvSpPr>
        <p:spPr>
          <a:xfrm>
            <a:off x="3805681" y="3354963"/>
            <a:ext cx="5282902" cy="659823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EO </a:t>
            </a:r>
            <a:r>
              <a:rPr lang="de-DE" dirty="0" err="1">
                <a:latin typeface="Courier" pitchFamily="2" charset="0"/>
              </a:rPr>
              <a:t>eoRoot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EoRoot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configCache</a:t>
            </a:r>
            <a:r>
              <a:rPr lang="de-DE" dirty="0">
                <a:latin typeface="Courier" pitchFamily="2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517CD16-985A-C646-95A8-A1BB2EDA94D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43088"/>
            <a:ext cx="33274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72F4784C-D035-1B4B-BAEA-DFD92BD47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EORoot with Object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82BF5F49-3736-6241-9AD5-98ADF0738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If one create a new root EO with an object as parameter, all subsequent values will be wrapped.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The object determines, which ModelConfig will be added to access the object.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In this case it would the ModelConfig with class „AnObject“.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0C3EA7-E854-7F4D-8FFB-6589EB9247C6}"/>
              </a:ext>
            </a:extLst>
          </p:cNvPr>
          <p:cNvSpPr txBox="1"/>
          <p:nvPr/>
        </p:nvSpPr>
        <p:spPr>
          <a:xfrm>
            <a:off x="2234055" y="2928936"/>
            <a:ext cx="6600825" cy="646331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EO </a:t>
            </a:r>
            <a:r>
              <a:rPr lang="de-DE" dirty="0" err="1">
                <a:latin typeface="Courier" pitchFamily="2" charset="0"/>
              </a:rPr>
              <a:t>eoRoot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EoRoot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configCache</a:t>
            </a:r>
            <a:r>
              <a:rPr lang="de-DE" dirty="0">
                <a:latin typeface="Courier" pitchFamily="2" charset="0"/>
              </a:rPr>
              <a:t>, </a:t>
            </a:r>
            <a:r>
              <a:rPr lang="de-DE" dirty="0" err="1">
                <a:latin typeface="Courier" pitchFamily="2" charset="0"/>
              </a:rPr>
              <a:t>anObject</a:t>
            </a:r>
            <a:r>
              <a:rPr lang="de-DE" dirty="0">
                <a:latin typeface="Courier" pitchFamily="2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3863DABD-D41F-0C4D-9F2D-82E1FCA1B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EORoot with Object</a:t>
            </a:r>
          </a:p>
        </p:txBody>
      </p:sp>
      <p:sp>
        <p:nvSpPr>
          <p:cNvPr id="18435" name="Inhaltsplatzhalter 2">
            <a:extLst>
              <a:ext uri="{FF2B5EF4-FFF2-40B4-BE49-F238E27FC236}">
                <a16:creationId xmlns:a16="http://schemas.microsoft.com/office/drawing/2014/main" id="{3AE9AAA8-529B-3B45-8764-A1071A4BE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If one create a new EO root with an object as parameter, all subsequent values will be wrapped.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The object determines, which ModelConfig will be added to access the object.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In this case it would the ModelConfig with class „AnObject“.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0C3EA7-E854-7F4D-8FFB-6589EB9247C6}"/>
              </a:ext>
            </a:extLst>
          </p:cNvPr>
          <p:cNvSpPr txBox="1"/>
          <p:nvPr/>
        </p:nvSpPr>
        <p:spPr>
          <a:xfrm>
            <a:off x="2234055" y="2928936"/>
            <a:ext cx="6600825" cy="646331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EO </a:t>
            </a:r>
            <a:r>
              <a:rPr lang="de-DE" dirty="0" err="1">
                <a:latin typeface="Courier" pitchFamily="2" charset="0"/>
              </a:rPr>
              <a:t>eoRoot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EoRoot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configCache</a:t>
            </a:r>
            <a:r>
              <a:rPr lang="de-DE" dirty="0">
                <a:latin typeface="Courier" pitchFamily="2" charset="0"/>
              </a:rPr>
              <a:t>, </a:t>
            </a:r>
            <a:r>
              <a:rPr lang="de-DE" dirty="0" err="1">
                <a:latin typeface="Courier" pitchFamily="2" charset="0"/>
              </a:rPr>
              <a:t>anObject</a:t>
            </a:r>
            <a:r>
              <a:rPr lang="de-DE" dirty="0">
                <a:latin typeface="Courier" pitchFamily="2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>
            <a:extLst>
              <a:ext uri="{FF2B5EF4-FFF2-40B4-BE49-F238E27FC236}">
                <a16:creationId xmlns:a16="http://schemas.microsoft.com/office/drawing/2014/main" id="{CD7AACDA-F55B-5F41-B141-DE9B07824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Add an Object via path</a:t>
            </a:r>
          </a:p>
        </p:txBody>
      </p:sp>
      <p:sp>
        <p:nvSpPr>
          <p:cNvPr id="19459" name="Inhaltsplatzhalter 2">
            <a:extLst>
              <a:ext uri="{FF2B5EF4-FFF2-40B4-BE49-F238E27FC236}">
                <a16:creationId xmlns:a16="http://schemas.microsoft.com/office/drawing/2014/main" id="{6D7452C8-C708-2447-B609-FFB95E6EE1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This creates an object with three LinkedHashMaps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This is equivalent to some native java code: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0C3EA7-E854-7F4D-8FFB-6589EB9247C6}"/>
              </a:ext>
            </a:extLst>
          </p:cNvPr>
          <p:cNvSpPr txBox="1"/>
          <p:nvPr/>
        </p:nvSpPr>
        <p:spPr>
          <a:xfrm>
            <a:off x="2205480" y="2414586"/>
            <a:ext cx="7467158" cy="646331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EO </a:t>
            </a:r>
            <a:r>
              <a:rPr lang="de-DE" dirty="0" err="1">
                <a:latin typeface="Courier" pitchFamily="2" charset="0"/>
              </a:rPr>
              <a:t>child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eoRoot.set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anObject</a:t>
            </a:r>
            <a:r>
              <a:rPr lang="de-DE" dirty="0">
                <a:latin typeface="Courier" pitchFamily="2" charset="0"/>
              </a:rPr>
              <a:t>, "a/b/c“);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EO </a:t>
            </a:r>
            <a:r>
              <a:rPr lang="de-DE" dirty="0" err="1">
                <a:latin typeface="Courier" pitchFamily="2" charset="0"/>
              </a:rPr>
              <a:t>child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eoRoot.set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anObject</a:t>
            </a:r>
            <a:r>
              <a:rPr lang="de-DE" dirty="0">
                <a:latin typeface="Courier" pitchFamily="2" charset="0"/>
              </a:rPr>
              <a:t>, "a", "b", "c");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717776-5D85-234C-8034-EE870A7AF0DA}"/>
              </a:ext>
            </a:extLst>
          </p:cNvPr>
          <p:cNvSpPr txBox="1"/>
          <p:nvPr/>
        </p:nvSpPr>
        <p:spPr>
          <a:xfrm>
            <a:off x="2205479" y="3972608"/>
            <a:ext cx="7610033" cy="1200329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map.put</a:t>
            </a:r>
            <a:r>
              <a:rPr lang="de-DE" dirty="0">
                <a:latin typeface="Courier" pitchFamily="2" charset="0"/>
              </a:rPr>
              <a:t>("a", 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LinkedHashMap</a:t>
            </a:r>
            <a:r>
              <a:rPr lang="de-DE" dirty="0">
                <a:latin typeface="Courier" pitchFamily="2" charset="0"/>
              </a:rPr>
              <a:t>());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map.get</a:t>
            </a:r>
            <a:r>
              <a:rPr lang="de-DE" dirty="0">
                <a:latin typeface="Courier" pitchFamily="2" charset="0"/>
              </a:rPr>
              <a:t>("a").</a:t>
            </a:r>
            <a:r>
              <a:rPr lang="de-DE" dirty="0" err="1">
                <a:latin typeface="Courier" pitchFamily="2" charset="0"/>
              </a:rPr>
              <a:t>put</a:t>
            </a:r>
            <a:r>
              <a:rPr lang="de-DE" dirty="0">
                <a:latin typeface="Courier" pitchFamily="2" charset="0"/>
              </a:rPr>
              <a:t>("b", 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LinkedHashMap</a:t>
            </a:r>
            <a:r>
              <a:rPr lang="de-DE" dirty="0">
                <a:latin typeface="Courier" pitchFamily="2" charset="0"/>
              </a:rPr>
              <a:t>());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map.get</a:t>
            </a:r>
            <a:r>
              <a:rPr lang="de-DE" dirty="0">
                <a:latin typeface="Courier" pitchFamily="2" charset="0"/>
              </a:rPr>
              <a:t>("a").</a:t>
            </a:r>
            <a:r>
              <a:rPr lang="de-DE" dirty="0" err="1">
                <a:latin typeface="Courier" pitchFamily="2" charset="0"/>
              </a:rPr>
              <a:t>get</a:t>
            </a:r>
            <a:r>
              <a:rPr lang="de-DE" dirty="0">
                <a:latin typeface="Courier" pitchFamily="2" charset="0"/>
              </a:rPr>
              <a:t>("b").</a:t>
            </a:r>
            <a:r>
              <a:rPr lang="de-DE" dirty="0" err="1">
                <a:latin typeface="Courier" pitchFamily="2" charset="0"/>
              </a:rPr>
              <a:t>put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LinkedHashMap</a:t>
            </a:r>
            <a:r>
              <a:rPr lang="de-DE" dirty="0">
                <a:latin typeface="Courier" pitchFamily="2" charset="0"/>
              </a:rPr>
              <a:t>());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map.get</a:t>
            </a:r>
            <a:r>
              <a:rPr lang="de-DE" dirty="0">
                <a:latin typeface="Courier" pitchFamily="2" charset="0"/>
              </a:rPr>
              <a:t>("a").</a:t>
            </a:r>
            <a:r>
              <a:rPr lang="de-DE" dirty="0" err="1">
                <a:latin typeface="Courier" pitchFamily="2" charset="0"/>
              </a:rPr>
              <a:t>get</a:t>
            </a:r>
            <a:r>
              <a:rPr lang="de-DE" dirty="0">
                <a:latin typeface="Courier" pitchFamily="2" charset="0"/>
              </a:rPr>
              <a:t>("b").</a:t>
            </a:r>
            <a:r>
              <a:rPr lang="de-DE" dirty="0" err="1">
                <a:latin typeface="Courier" pitchFamily="2" charset="0"/>
              </a:rPr>
              <a:t>get</a:t>
            </a:r>
            <a:r>
              <a:rPr lang="de-DE" dirty="0">
                <a:latin typeface="Courier" pitchFamily="2" charset="0"/>
              </a:rPr>
              <a:t>("c").</a:t>
            </a:r>
            <a:r>
              <a:rPr lang="de-DE" dirty="0" err="1">
                <a:latin typeface="Courier" pitchFamily="2" charset="0"/>
              </a:rPr>
              <a:t>put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anObject</a:t>
            </a:r>
            <a:r>
              <a:rPr lang="de-DE" dirty="0">
                <a:latin typeface="Courier" pitchFamily="2" charset="0"/>
              </a:rPr>
              <a:t>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94943DDC-B838-2F46-9CB5-12F6DB292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So Far?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73C08BE3-FF3C-254C-83BB-A918A6873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So far there is nothing exciting. Accessing, creating or modifying an object via path is a nice feature when one work with java.</a:t>
            </a:r>
            <a:br>
              <a:rPr lang="de-DE" altLang="de-DE"/>
            </a:br>
            <a:br>
              <a:rPr lang="de-DE" altLang="de-DE"/>
            </a:br>
            <a:r>
              <a:rPr lang="de-DE" altLang="de-DE"/>
              <a:t>It‘s simply a tool to manipule objects. These methods could simplify conversion or comparision of objects.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 1">
            <a:extLst>
              <a:ext uri="{FF2B5EF4-FFF2-40B4-BE49-F238E27FC236}">
                <a16:creationId xmlns:a16="http://schemas.microsoft.com/office/drawing/2014/main" id="{1E675B36-966F-4941-AEDF-7FD3EB05F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Service Oriented Architecture</a:t>
            </a:r>
          </a:p>
        </p:txBody>
      </p:sp>
      <p:sp>
        <p:nvSpPr>
          <p:cNvPr id="24" name="Inhaltsplatzhalter 23">
            <a:extLst>
              <a:ext uri="{FF2B5EF4-FFF2-40B4-BE49-F238E27FC236}">
                <a16:creationId xmlns:a16="http://schemas.microsoft.com/office/drawing/2014/main" id="{D94F45A8-D39F-1A42-940C-BA3B5B98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563" y="1825625"/>
            <a:ext cx="6726237" cy="4351338"/>
          </a:xfrm>
        </p:spPr>
        <p:txBody>
          <a:bodyPr rtlCol="0">
            <a:normAutofit fontScale="550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sz="4500" dirty="0" err="1"/>
              <a:t>When</a:t>
            </a:r>
            <a:r>
              <a:rPr lang="de-DE" sz="4500" dirty="0"/>
              <a:t> </a:t>
            </a:r>
            <a:r>
              <a:rPr lang="de-DE" sz="4500" dirty="0" err="1"/>
              <a:t>preparing</a:t>
            </a:r>
            <a:r>
              <a:rPr lang="de-DE" sz="4500" dirty="0"/>
              <a:t> </a:t>
            </a:r>
            <a:r>
              <a:rPr lang="de-DE" sz="4500" dirty="0" err="1"/>
              <a:t>these</a:t>
            </a:r>
            <a:r>
              <a:rPr lang="de-DE" sz="4500" dirty="0"/>
              <a:t> </a:t>
            </a:r>
            <a:r>
              <a:rPr lang="de-DE" sz="4500" dirty="0" err="1"/>
              <a:t>slides</a:t>
            </a:r>
            <a:r>
              <a:rPr lang="de-DE" sz="4500" dirty="0"/>
              <a:t> </a:t>
            </a:r>
            <a:r>
              <a:rPr lang="de-DE" sz="4500" dirty="0" err="1"/>
              <a:t>I‘ve</a:t>
            </a:r>
            <a:r>
              <a:rPr lang="de-DE" sz="4500" dirty="0"/>
              <a:t> </a:t>
            </a:r>
            <a:r>
              <a:rPr lang="de-DE" sz="4500" dirty="0" err="1"/>
              <a:t>found</a:t>
            </a:r>
            <a:r>
              <a:rPr lang="de-DE" sz="4500" dirty="0"/>
              <a:t> </a:t>
            </a:r>
            <a:r>
              <a:rPr lang="de-DE" sz="4500" dirty="0" err="1"/>
              <a:t>this</a:t>
            </a:r>
            <a:r>
              <a:rPr lang="de-DE" sz="4500" dirty="0"/>
              <a:t> </a:t>
            </a:r>
            <a:r>
              <a:rPr lang="de-DE" sz="4500" dirty="0" err="1"/>
              <a:t>nice</a:t>
            </a:r>
            <a:r>
              <a:rPr lang="de-DE" sz="4500" dirty="0"/>
              <a:t> </a:t>
            </a:r>
            <a:r>
              <a:rPr lang="de-DE" sz="4500" dirty="0" err="1"/>
              <a:t>diagram</a:t>
            </a:r>
            <a:r>
              <a:rPr lang="de-DE" sz="4500" dirty="0"/>
              <a:t> in a </a:t>
            </a:r>
            <a:r>
              <a:rPr lang="de-DE" sz="4500" dirty="0" err="1"/>
              <a:t>discussion</a:t>
            </a:r>
            <a:r>
              <a:rPr lang="de-DE" sz="4500" dirty="0"/>
              <a:t> REST/SOAP vs. </a:t>
            </a:r>
            <a:r>
              <a:rPr lang="de-DE" sz="4500" dirty="0" err="1"/>
              <a:t>GraphQL</a:t>
            </a:r>
            <a:r>
              <a:rPr lang="de-DE" sz="4500" dirty="0"/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sz="45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sz="4500" dirty="0"/>
              <a:t>Not </a:t>
            </a:r>
            <a:r>
              <a:rPr lang="de-DE" sz="4500" dirty="0" err="1"/>
              <a:t>part</a:t>
            </a:r>
            <a:r>
              <a:rPr lang="de-DE" sz="4500" dirty="0"/>
              <a:t> </a:t>
            </a:r>
            <a:r>
              <a:rPr lang="de-DE" sz="4500" dirty="0" err="1"/>
              <a:t>of</a:t>
            </a:r>
            <a:r>
              <a:rPr lang="de-DE" sz="4500" dirty="0"/>
              <a:t> </a:t>
            </a:r>
            <a:r>
              <a:rPr lang="de-DE" sz="4500" dirty="0" err="1"/>
              <a:t>this</a:t>
            </a:r>
            <a:r>
              <a:rPr lang="de-DE" sz="4500" dirty="0"/>
              <a:t> </a:t>
            </a:r>
            <a:r>
              <a:rPr lang="de-DE" sz="4500" dirty="0" err="1"/>
              <a:t>diagram</a:t>
            </a:r>
            <a:r>
              <a:rPr lang="de-DE" sz="4500" dirty="0"/>
              <a:t> </a:t>
            </a:r>
            <a:r>
              <a:rPr lang="de-DE" sz="4500" dirty="0" err="1"/>
              <a:t>are</a:t>
            </a:r>
            <a:r>
              <a:rPr lang="de-DE" sz="4500" dirty="0"/>
              <a:t> </a:t>
            </a:r>
            <a:r>
              <a:rPr lang="de-DE" sz="4500" dirty="0" err="1"/>
              <a:t>the</a:t>
            </a:r>
            <a:r>
              <a:rPr lang="de-DE" sz="4500" dirty="0"/>
              <a:t> </a:t>
            </a:r>
            <a:r>
              <a:rPr lang="de-DE" sz="4500" dirty="0" err="1"/>
              <a:t>unnumerous</a:t>
            </a:r>
            <a:r>
              <a:rPr lang="de-DE" sz="4500" dirty="0"/>
              <a:t> </a:t>
            </a:r>
            <a:r>
              <a:rPr lang="de-DE" sz="4500" dirty="0" err="1"/>
              <a:t>solutions</a:t>
            </a:r>
            <a:r>
              <a:rPr lang="de-DE" sz="4500" dirty="0"/>
              <a:t> </a:t>
            </a:r>
            <a:r>
              <a:rPr lang="de-DE" sz="4500" dirty="0" err="1"/>
              <a:t>for</a:t>
            </a:r>
            <a:r>
              <a:rPr lang="de-DE" sz="4500" dirty="0"/>
              <a:t> „JSON-APIs“ </a:t>
            </a:r>
            <a:r>
              <a:rPr lang="de-DE" sz="4500" dirty="0" err="1"/>
              <a:t>defining</a:t>
            </a:r>
            <a:r>
              <a:rPr lang="de-DE" sz="4500" dirty="0"/>
              <a:t> </a:t>
            </a:r>
            <a:r>
              <a:rPr lang="de-DE" sz="4500" dirty="0" err="1"/>
              <a:t>it‘s</a:t>
            </a:r>
            <a:r>
              <a:rPr lang="de-DE" sz="4500" dirty="0"/>
              <a:t> </a:t>
            </a:r>
            <a:r>
              <a:rPr lang="de-DE" sz="4500" dirty="0" err="1"/>
              <a:t>own</a:t>
            </a:r>
            <a:r>
              <a:rPr lang="de-DE" sz="4500" dirty="0"/>
              <a:t> </a:t>
            </a:r>
            <a:r>
              <a:rPr lang="de-DE" sz="4500" dirty="0" err="1"/>
              <a:t>rule</a:t>
            </a:r>
            <a:r>
              <a:rPr lang="de-DE" sz="4500" dirty="0"/>
              <a:t> </a:t>
            </a:r>
            <a:r>
              <a:rPr lang="de-DE" sz="4500" dirty="0" err="1"/>
              <a:t>set</a:t>
            </a:r>
            <a:r>
              <a:rPr lang="de-DE" sz="4500" dirty="0"/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sz="45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>
              <a:hlinkClick r:id="rId3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de-DE" dirty="0">
                <a:hlinkClick r:id="rId3"/>
              </a:rPr>
              <a:t>https://www.quora.com/Is-GraphQL-a-REST-killer?q=GraphQl%20</a:t>
            </a:r>
            <a:endParaRPr lang="de-DE" dirty="0"/>
          </a:p>
          <a:p>
            <a:pPr fontAlgn="auto">
              <a:spcAft>
                <a:spcPts val="0"/>
              </a:spcAft>
              <a:defRPr/>
            </a:pPr>
            <a:r>
              <a:rPr lang="de-DE" dirty="0">
                <a:hlinkClick r:id="rId4"/>
              </a:rPr>
              <a:t>https://en.wikipedia.org/wiki/API</a:t>
            </a:r>
            <a:endParaRPr lang="de-DE" dirty="0"/>
          </a:p>
          <a:p>
            <a:pPr fontAlgn="auto">
              <a:spcAft>
                <a:spcPts val="0"/>
              </a:spcAft>
              <a:defRPr/>
            </a:pPr>
            <a:r>
              <a:rPr lang="de-DE" dirty="0"/>
              <a:t>https://</a:t>
            </a:r>
            <a:r>
              <a:rPr lang="de-DE" dirty="0" err="1"/>
              <a:t>en.wikipedia.org</a:t>
            </a:r>
            <a:r>
              <a:rPr lang="de-DE" dirty="0"/>
              <a:t>/</a:t>
            </a:r>
            <a:r>
              <a:rPr lang="de-DE" dirty="0" err="1"/>
              <a:t>wiki</a:t>
            </a:r>
            <a:r>
              <a:rPr lang="de-DE" dirty="0"/>
              <a:t>/</a:t>
            </a:r>
            <a:r>
              <a:rPr lang="de-DE" dirty="0" err="1"/>
              <a:t>Remote_procedure_call</a:t>
            </a:r>
            <a:endParaRPr lang="de-DE" dirty="0"/>
          </a:p>
          <a:p>
            <a:pPr fontAlgn="auto">
              <a:spcAft>
                <a:spcPts val="0"/>
              </a:spcAft>
              <a:defRPr/>
            </a:pPr>
            <a:r>
              <a:rPr lang="de-DE" dirty="0"/>
              <a:t>https://</a:t>
            </a:r>
            <a:r>
              <a:rPr lang="de-DE" dirty="0" err="1"/>
              <a:t>www.infoq.com</a:t>
            </a:r>
            <a:r>
              <a:rPr lang="de-DE" dirty="0"/>
              <a:t>/</a:t>
            </a:r>
            <a:r>
              <a:rPr lang="de-DE" dirty="0" err="1"/>
              <a:t>presentations</a:t>
            </a:r>
            <a:r>
              <a:rPr lang="de-DE" dirty="0"/>
              <a:t>/</a:t>
            </a:r>
            <a:r>
              <a:rPr lang="de-DE" dirty="0" err="1"/>
              <a:t>history-api</a:t>
            </a:r>
            <a:r>
              <a:rPr lang="de-DE" dirty="0"/>
              <a:t>/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</p:txBody>
      </p:sp>
      <p:pic>
        <p:nvPicPr>
          <p:cNvPr id="1028" name="Grafik 25">
            <a:extLst>
              <a:ext uri="{FF2B5EF4-FFF2-40B4-BE49-F238E27FC236}">
                <a16:creationId xmlns:a16="http://schemas.microsoft.com/office/drawing/2014/main" id="{BC9EEB12-0CBF-8740-BB3E-5E6A208B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1825625"/>
            <a:ext cx="3849688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75D826FF-0D0D-3F41-AD01-ED4EEA979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Navigation through EO object</a:t>
            </a:r>
          </a:p>
        </p:txBody>
      </p:sp>
      <p:sp>
        <p:nvSpPr>
          <p:cNvPr id="21507" name="Inhaltsplatzhalter 2">
            <a:extLst>
              <a:ext uri="{FF2B5EF4-FFF2-40B4-BE49-F238E27FC236}">
                <a16:creationId xmlns:a16="http://schemas.microsoft.com/office/drawing/2014/main" id="{536D57EF-BDB2-5D4F-96D7-6B2CE482CD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On any level the objects hierarchy is wrapped with an eo-object. one can get the EO object also via a path.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But from any point we can get to the root when starting with a slash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And we can go back from the child with two points.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4CADFF-B703-5E4A-B5BE-5E0669E59406}"/>
              </a:ext>
            </a:extLst>
          </p:cNvPr>
          <p:cNvSpPr txBox="1"/>
          <p:nvPr/>
        </p:nvSpPr>
        <p:spPr>
          <a:xfrm>
            <a:off x="2105467" y="2843211"/>
            <a:ext cx="7467158" cy="646331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EO </a:t>
            </a:r>
            <a:r>
              <a:rPr lang="de-DE" dirty="0" err="1">
                <a:latin typeface="Courier" pitchFamily="2" charset="0"/>
              </a:rPr>
              <a:t>child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eoRoot.getEO</a:t>
            </a:r>
            <a:r>
              <a:rPr lang="de-DE" dirty="0">
                <a:latin typeface="Courier" pitchFamily="2" charset="0"/>
              </a:rPr>
              <a:t>("a/b/c");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EO same = </a:t>
            </a:r>
            <a:r>
              <a:rPr lang="de-DE" dirty="0" err="1">
                <a:latin typeface="Courier" pitchFamily="2" charset="0"/>
              </a:rPr>
              <a:t>eoRoot.getEo</a:t>
            </a:r>
            <a:r>
              <a:rPr lang="de-DE" dirty="0">
                <a:latin typeface="Courier" pitchFamily="2" charset="0"/>
              </a:rPr>
              <a:t>("</a:t>
            </a:r>
            <a:r>
              <a:rPr lang="de-DE" dirty="0" err="1">
                <a:latin typeface="Courier" pitchFamily="2" charset="0"/>
              </a:rPr>
              <a:t>a","b","c</a:t>
            </a:r>
            <a:r>
              <a:rPr lang="de-DE" dirty="0">
                <a:latin typeface="Courier" pitchFamily="2" charset="0"/>
              </a:rPr>
              <a:t>");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4EF3CA-6E22-AC49-B5D0-887D53824564}"/>
              </a:ext>
            </a:extLst>
          </p:cNvPr>
          <p:cNvSpPr txBox="1"/>
          <p:nvPr/>
        </p:nvSpPr>
        <p:spPr>
          <a:xfrm>
            <a:off x="2105467" y="4658797"/>
            <a:ext cx="7467158" cy="369332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EO </a:t>
            </a:r>
            <a:r>
              <a:rPr lang="de-DE" dirty="0" err="1">
                <a:latin typeface="Courier" pitchFamily="2" charset="0"/>
              </a:rPr>
              <a:t>childA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child.getEo</a:t>
            </a:r>
            <a:r>
              <a:rPr lang="de-DE" dirty="0">
                <a:latin typeface="Courier" pitchFamily="2" charset="0"/>
              </a:rPr>
              <a:t>("/a");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AA7806-AFE6-234B-B8D9-96C35F4F2726}"/>
              </a:ext>
            </a:extLst>
          </p:cNvPr>
          <p:cNvSpPr txBox="1"/>
          <p:nvPr/>
        </p:nvSpPr>
        <p:spPr>
          <a:xfrm>
            <a:off x="2105467" y="5828052"/>
            <a:ext cx="7467158" cy="369332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EO </a:t>
            </a:r>
            <a:r>
              <a:rPr lang="de-DE" dirty="0" err="1">
                <a:latin typeface="Courier" pitchFamily="2" charset="0"/>
              </a:rPr>
              <a:t>childB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child.getEo</a:t>
            </a:r>
            <a:r>
              <a:rPr lang="de-DE" dirty="0">
                <a:latin typeface="Courier" pitchFamily="2" charset="0"/>
              </a:rPr>
              <a:t>("..");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>
            <a:extLst>
              <a:ext uri="{FF2B5EF4-FFF2-40B4-BE49-F238E27FC236}">
                <a16:creationId xmlns:a16="http://schemas.microsoft.com/office/drawing/2014/main" id="{60A6B81D-A894-0945-A669-29D65D345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Typesafe Serializing</a:t>
            </a:r>
          </a:p>
        </p:txBody>
      </p:sp>
      <p:sp>
        <p:nvSpPr>
          <p:cNvPr id="22531" name="Inhaltsplatzhalter 2">
            <a:extLst>
              <a:ext uri="{FF2B5EF4-FFF2-40B4-BE49-F238E27FC236}">
                <a16:creationId xmlns:a16="http://schemas.microsoft.com/office/drawing/2014/main" id="{2EEFC0FE-B620-1D43-88BA-D905B3760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For the serialization there is a special class: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This creates something like this: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4CADFF-B703-5E4A-B5BE-5E0669E59406}"/>
              </a:ext>
            </a:extLst>
          </p:cNvPr>
          <p:cNvSpPr txBox="1"/>
          <p:nvPr/>
        </p:nvSpPr>
        <p:spPr>
          <a:xfrm>
            <a:off x="1991167" y="2351384"/>
            <a:ext cx="7467158" cy="369332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String </a:t>
            </a:r>
            <a:r>
              <a:rPr lang="de-DE" dirty="0" err="1">
                <a:latin typeface="Courier" pitchFamily="2" charset="0"/>
              </a:rPr>
              <a:t>typedJson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EOToJSON.toJSON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eoRoot</a:t>
            </a:r>
            <a:r>
              <a:rPr lang="de-DE" dirty="0">
                <a:latin typeface="Courier" pitchFamily="2" charset="0"/>
              </a:rPr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AA7806-AFE6-234B-B8D9-96C35F4F2726}"/>
              </a:ext>
            </a:extLst>
          </p:cNvPr>
          <p:cNvSpPr txBox="1"/>
          <p:nvPr/>
        </p:nvSpPr>
        <p:spPr>
          <a:xfrm>
            <a:off x="1991167" y="3442039"/>
            <a:ext cx="7467158" cy="2031325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"a":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 "b":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      "(</a:t>
            </a:r>
            <a:r>
              <a:rPr lang="de-DE" dirty="0" err="1">
                <a:latin typeface="Courier" pitchFamily="2" charset="0"/>
              </a:rPr>
              <a:t>AnObject</a:t>
            </a:r>
            <a:r>
              <a:rPr lang="de-DE" dirty="0">
                <a:latin typeface="Courier" pitchFamily="2" charset="0"/>
              </a:rPr>
              <a:t>)c":{...}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1BC74562-7D87-3841-8373-826C41FFC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Typesafe Deserialization</a:t>
            </a:r>
          </a:p>
        </p:txBody>
      </p:sp>
      <p:sp>
        <p:nvSpPr>
          <p:cNvPr id="23555" name="Inhaltsplatzhalter 2">
            <a:extLst>
              <a:ext uri="{FF2B5EF4-FFF2-40B4-BE49-F238E27FC236}">
                <a16:creationId xmlns:a16="http://schemas.microsoft.com/office/drawing/2014/main" id="{BF749074-B040-B942-BF0A-4BC000005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We can create a new EO object from this JSON String: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And it's value is typed again: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4CADFF-B703-5E4A-B5BE-5E0669E59406}"/>
              </a:ext>
            </a:extLst>
          </p:cNvPr>
          <p:cNvSpPr txBox="1"/>
          <p:nvPr/>
        </p:nvSpPr>
        <p:spPr>
          <a:xfrm>
            <a:off x="1991167" y="2351384"/>
            <a:ext cx="7467158" cy="369332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EO </a:t>
            </a:r>
            <a:r>
              <a:rPr lang="de-DE" dirty="0" err="1">
                <a:latin typeface="Courier" pitchFamily="2" charset="0"/>
              </a:rPr>
              <a:t>newEoRoot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EORoot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configCache</a:t>
            </a:r>
            <a:r>
              <a:rPr lang="de-DE" dirty="0">
                <a:latin typeface="Courier" pitchFamily="2" charset="0"/>
              </a:rPr>
              <a:t>, </a:t>
            </a:r>
            <a:r>
              <a:rPr lang="de-DE" dirty="0" err="1">
                <a:latin typeface="Courier" pitchFamily="2" charset="0"/>
              </a:rPr>
              <a:t>typedJson</a:t>
            </a:r>
            <a:r>
              <a:rPr lang="de-DE" dirty="0">
                <a:latin typeface="Courier" pitchFamily="2" charset="0"/>
              </a:rPr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A559E0-37E4-9F47-9C00-E4AE752EE11A}"/>
              </a:ext>
            </a:extLst>
          </p:cNvPr>
          <p:cNvSpPr txBox="1"/>
          <p:nvPr/>
        </p:nvSpPr>
        <p:spPr>
          <a:xfrm>
            <a:off x="1991167" y="4001294"/>
            <a:ext cx="7467158" cy="369332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AnObject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Courier" pitchFamily="2" charset="0"/>
              </a:rPr>
              <a:t>anObject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eoRoot.get</a:t>
            </a:r>
            <a:r>
              <a:rPr lang="de-DE" dirty="0">
                <a:latin typeface="Courier" pitchFamily="2" charset="0"/>
              </a:rPr>
              <a:t>("a/b/c“);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>
            <a:extLst>
              <a:ext uri="{FF2B5EF4-FFF2-40B4-BE49-F238E27FC236}">
                <a16:creationId xmlns:a16="http://schemas.microsoft.com/office/drawing/2014/main" id="{E580B952-126D-F34F-BA60-9B4813D4E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Type Safety</a:t>
            </a:r>
          </a:p>
        </p:txBody>
      </p:sp>
      <p:sp>
        <p:nvSpPr>
          <p:cNvPr id="24579" name="Inhaltsplatzhalter 2">
            <a:extLst>
              <a:ext uri="{FF2B5EF4-FFF2-40B4-BE49-F238E27FC236}">
                <a16:creationId xmlns:a16="http://schemas.microsoft.com/office/drawing/2014/main" id="{13125C46-9F0C-F743-8242-4F3A0C72B6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So far we have a generic object with path to navigate through to embed typed object.</a:t>
            </a:r>
            <a:br>
              <a:rPr lang="de-DE" altLang="de-DE"/>
            </a:br>
            <a:br>
              <a:rPr lang="de-DE" altLang="de-DE"/>
            </a:br>
            <a:r>
              <a:rPr lang="de-DE" altLang="de-DE"/>
              <a:t>These objects can be serialized and deserialized without loosing embedded type information.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>
            <a:extLst>
              <a:ext uri="{FF2B5EF4-FFF2-40B4-BE49-F238E27FC236}">
                <a16:creationId xmlns:a16="http://schemas.microsoft.com/office/drawing/2014/main" id="{2B30E192-8373-5E46-AA1C-9A3F26FA9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Calls</a:t>
            </a:r>
          </a:p>
        </p:txBody>
      </p:sp>
      <p:sp>
        <p:nvSpPr>
          <p:cNvPr id="25603" name="Inhaltsplatzhalter 2">
            <a:extLst>
              <a:ext uri="{FF2B5EF4-FFF2-40B4-BE49-F238E27FC236}">
                <a16:creationId xmlns:a16="http://schemas.microsoft.com/office/drawing/2014/main" id="{E43B8A17-E370-8F46-BA4D-F23072F90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Since the objects are generic with each sub element, one can define generic methods to offer some funcionalities.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In Elastic objects there is the class "Calls" with an execute method: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217198-72AE-DB47-8B43-531FFA17BC8E}"/>
              </a:ext>
            </a:extLst>
          </p:cNvPr>
          <p:cNvSpPr txBox="1"/>
          <p:nvPr/>
        </p:nvSpPr>
        <p:spPr>
          <a:xfrm>
            <a:off x="2062605" y="3678128"/>
            <a:ext cx="7467158" cy="1754326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public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SomeCall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extends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CallImpl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implements</a:t>
            </a:r>
            <a:r>
              <a:rPr lang="de-DE" dirty="0">
                <a:latin typeface="Courier" pitchFamily="2" charset="0"/>
              </a:rPr>
              <a:t> Call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....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</a:t>
            </a:r>
            <a:r>
              <a:rPr lang="de-DE" dirty="0" err="1">
                <a:latin typeface="Courier" pitchFamily="2" charset="0"/>
              </a:rPr>
              <a:t>public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Object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execute</a:t>
            </a:r>
            <a:r>
              <a:rPr lang="de-DE" dirty="0">
                <a:latin typeface="Courier" pitchFamily="2" charset="0"/>
              </a:rPr>
              <a:t>(EO </a:t>
            </a:r>
            <a:r>
              <a:rPr lang="de-DE" dirty="0" err="1">
                <a:latin typeface="Courier" pitchFamily="2" charset="0"/>
              </a:rPr>
              <a:t>eo</a:t>
            </a:r>
            <a:r>
              <a:rPr lang="de-DE" dirty="0">
                <a:latin typeface="Courier" pitchFamily="2" charset="0"/>
              </a:rPr>
              <a:t>)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 ....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>
            <a:extLst>
              <a:ext uri="{FF2B5EF4-FFF2-40B4-BE49-F238E27FC236}">
                <a16:creationId xmlns:a16="http://schemas.microsoft.com/office/drawing/2014/main" id="{E99C2F48-4C14-2944-958B-05C201DB2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Calls</a:t>
            </a:r>
          </a:p>
        </p:txBody>
      </p:sp>
      <p:sp>
        <p:nvSpPr>
          <p:cNvPr id="26627" name="Inhaltsplatzhalter 2">
            <a:extLst>
              <a:ext uri="{FF2B5EF4-FFF2-40B4-BE49-F238E27FC236}">
                <a16:creationId xmlns:a16="http://schemas.microsoft.com/office/drawing/2014/main" id="{BA54B757-C621-DF4C-BF68-0025C264C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A10860-1169-D94C-A8EA-A8C25DBDA41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7850" y="1722438"/>
            <a:ext cx="4406900" cy="3570287"/>
          </a:xfrm>
          <a:prstGeom prst="rect">
            <a:avLst/>
          </a:prstGeom>
        </p:spPr>
      </p:pic>
      <p:sp>
        <p:nvSpPr>
          <p:cNvPr id="26629" name="Textfeld 6">
            <a:extLst>
              <a:ext uri="{FF2B5EF4-FFF2-40B4-BE49-F238E27FC236}">
                <a16:creationId xmlns:a16="http://schemas.microsoft.com/office/drawing/2014/main" id="{665E8727-291B-E84F-87EF-7158F92E3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838" y="1722438"/>
            <a:ext cx="46005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de-DE" altLang="de-DE" sz="2800"/>
              <a:t>A call has as equivalent to an input value a sourcePath. </a:t>
            </a:r>
          </a:p>
          <a:p>
            <a:pPr eaLnBrk="1" hangingPunct="1"/>
            <a:r>
              <a:rPr lang="de-DE" altLang="de-DE" sz="2800"/>
              <a:t>And as a equivalent to an output value a targetPath.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>
            <a:extLst>
              <a:ext uri="{FF2B5EF4-FFF2-40B4-BE49-F238E27FC236}">
                <a16:creationId xmlns:a16="http://schemas.microsoft.com/office/drawing/2014/main" id="{281850EF-14D3-F84E-AD97-505BBAD9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Simple Calls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ECE8-0067-554B-8B89-26E6F613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simple </a:t>
            </a:r>
            <a:r>
              <a:rPr lang="de-DE" dirty="0" err="1"/>
              <a:t>calls</a:t>
            </a:r>
            <a:r>
              <a:rPr lang="de-DE" dirty="0"/>
              <a:t> like </a:t>
            </a:r>
            <a:r>
              <a:rPr lang="de-DE" dirty="0">
                <a:hlinkClick r:id="rId3"/>
              </a:rPr>
              <a:t>SinusValueCall</a:t>
            </a:r>
            <a:r>
              <a:rPr lang="de-DE" dirty="0"/>
              <a:t>. In a </a:t>
            </a:r>
            <a:r>
              <a:rPr lang="de-DE" dirty="0" err="1"/>
              <a:t>java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just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straight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 err="1"/>
              <a:t>Obviously</a:t>
            </a:r>
            <a:r>
              <a:rPr lang="de-DE" dirty="0"/>
              <a:t> a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Math.sinus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shorter</a:t>
            </a:r>
            <a:r>
              <a:rPr lang="de-DE" dirty="0"/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217198-72AE-DB47-8B43-531FFA17BC8E}"/>
              </a:ext>
            </a:extLst>
          </p:cNvPr>
          <p:cNvSpPr txBox="1"/>
          <p:nvPr/>
        </p:nvSpPr>
        <p:spPr>
          <a:xfrm>
            <a:off x="2134043" y="2792303"/>
            <a:ext cx="8824470" cy="2585323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EO </a:t>
            </a:r>
            <a:r>
              <a:rPr lang="de-DE" dirty="0" err="1">
                <a:latin typeface="Courier" pitchFamily="2" charset="0"/>
              </a:rPr>
              <a:t>eoRoot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EoRoot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configsCache</a:t>
            </a:r>
            <a:r>
              <a:rPr lang="de-DE" dirty="0">
                <a:latin typeface="Courier" pitchFamily="2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eoRoot.set</a:t>
            </a:r>
            <a:r>
              <a:rPr lang="de-DE" dirty="0">
                <a:latin typeface="Courier" pitchFamily="2" charset="0"/>
              </a:rPr>
              <a:t>(1.0, "</a:t>
            </a:r>
            <a:r>
              <a:rPr lang="de-DE" dirty="0" err="1">
                <a:latin typeface="Courier" pitchFamily="2" charset="0"/>
              </a:rPr>
              <a:t>abc</a:t>
            </a:r>
            <a:r>
              <a:rPr lang="de-DE" dirty="0">
                <a:latin typeface="Courier" pitchFamily="2" charset="0"/>
              </a:rPr>
              <a:t>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Courier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Call </a:t>
            </a:r>
            <a:r>
              <a:rPr lang="de-DE" dirty="0" err="1">
                <a:latin typeface="Courier" pitchFamily="2" charset="0"/>
              </a:rPr>
              <a:t>call</a:t>
            </a:r>
            <a:r>
              <a:rPr lang="de-DE" dirty="0">
                <a:latin typeface="Courier" pitchFamily="2" charset="0"/>
              </a:rPr>
              <a:t> = 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ValueSinusCall</a:t>
            </a:r>
            <a:r>
              <a:rPr lang="de-DE" dirty="0">
                <a:latin typeface="Courier" pitchFamily="2" charset="0"/>
              </a:rPr>
              <a:t>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.</a:t>
            </a:r>
            <a:r>
              <a:rPr lang="de-DE" dirty="0" err="1">
                <a:latin typeface="Courier" pitchFamily="2" charset="0"/>
              </a:rPr>
              <a:t>setSourcePath</a:t>
            </a:r>
            <a:r>
              <a:rPr lang="de-DE" dirty="0">
                <a:latin typeface="Courier" pitchFamily="2" charset="0"/>
              </a:rPr>
              <a:t>("</a:t>
            </a:r>
            <a:r>
              <a:rPr lang="de-DE" dirty="0" err="1">
                <a:latin typeface="Courier" pitchFamily="2" charset="0"/>
              </a:rPr>
              <a:t>abc</a:t>
            </a:r>
            <a:r>
              <a:rPr lang="de-DE" dirty="0">
                <a:latin typeface="Courier" pitchFamily="2" charset="0"/>
              </a:rPr>
              <a:t>")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.</a:t>
            </a:r>
            <a:r>
              <a:rPr lang="de-DE" dirty="0" err="1">
                <a:latin typeface="Courier" pitchFamily="2" charset="0"/>
              </a:rPr>
              <a:t>setTargetPath</a:t>
            </a:r>
            <a:r>
              <a:rPr lang="de-DE" dirty="0">
                <a:latin typeface="Courier" pitchFamily="2" charset="0"/>
              </a:rPr>
              <a:t>("</a:t>
            </a:r>
            <a:r>
              <a:rPr lang="de-DE" dirty="0" err="1">
                <a:latin typeface="Courier" pitchFamily="2" charset="0"/>
              </a:rPr>
              <a:t>xyz</a:t>
            </a:r>
            <a:r>
              <a:rPr lang="de-DE" dirty="0">
                <a:latin typeface="Courier" pitchFamily="2" charset="0"/>
              </a:rPr>
              <a:t>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Courier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Double </a:t>
            </a:r>
            <a:r>
              <a:rPr lang="de-DE" dirty="0" err="1">
                <a:latin typeface="Courier" pitchFamily="2" charset="0"/>
              </a:rPr>
              <a:t>result</a:t>
            </a:r>
            <a:r>
              <a:rPr lang="de-DE" dirty="0">
                <a:latin typeface="Courier" pitchFamily="2" charset="0"/>
              </a:rPr>
              <a:t> = (Double)</a:t>
            </a:r>
            <a:r>
              <a:rPr lang="de-DE" dirty="0" err="1">
                <a:latin typeface="Courier" pitchFamily="2" charset="0"/>
              </a:rPr>
              <a:t>call.execute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eoRoot</a:t>
            </a:r>
            <a:r>
              <a:rPr lang="de-DE" dirty="0">
                <a:latin typeface="Courier" pitchFamily="2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Assertions.assertThat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eoRoot.get</a:t>
            </a:r>
            <a:r>
              <a:rPr lang="de-DE" dirty="0">
                <a:latin typeface="Courier" pitchFamily="2" charset="0"/>
              </a:rPr>
              <a:t>("</a:t>
            </a:r>
            <a:r>
              <a:rPr lang="de-DE" dirty="0" err="1">
                <a:latin typeface="Courier" pitchFamily="2" charset="0"/>
              </a:rPr>
              <a:t>xyz</a:t>
            </a:r>
            <a:r>
              <a:rPr lang="de-DE" dirty="0">
                <a:latin typeface="Courier" pitchFamily="2" charset="0"/>
              </a:rPr>
              <a:t>").</a:t>
            </a:r>
            <a:r>
              <a:rPr lang="de-DE" dirty="0" err="1">
                <a:latin typeface="Courier" pitchFamily="2" charset="0"/>
              </a:rPr>
              <a:t>isEqualTo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result</a:t>
            </a:r>
            <a:r>
              <a:rPr lang="de-DE" dirty="0">
                <a:latin typeface="Courier" pitchFamily="2" charset="0"/>
              </a:rPr>
              <a:t>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el 1">
            <a:extLst>
              <a:ext uri="{FF2B5EF4-FFF2-40B4-BE49-F238E27FC236}">
                <a16:creationId xmlns:a16="http://schemas.microsoft.com/office/drawing/2014/main" id="{4A9D12E3-028A-C048-A1ED-975977CCC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Combination of Calls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ECE8-0067-554B-8B89-26E6F613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/>
              <a:t>The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EO,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remote </a:t>
            </a:r>
            <a:r>
              <a:rPr lang="de-DE" dirty="0" err="1"/>
              <a:t>client</a:t>
            </a: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remote </a:t>
            </a:r>
            <a:r>
              <a:rPr lang="de-DE" dirty="0" err="1"/>
              <a:t>client</a:t>
            </a:r>
            <a:r>
              <a:rPr lang="de-DE" dirty="0"/>
              <a:t>: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217198-72AE-DB47-8B43-531FFA17BC8E}"/>
              </a:ext>
            </a:extLst>
          </p:cNvPr>
          <p:cNvSpPr txBox="1"/>
          <p:nvPr/>
        </p:nvSpPr>
        <p:spPr>
          <a:xfrm>
            <a:off x="2134043" y="2792303"/>
            <a:ext cx="8824470" cy="1754326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EO = 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new</a:t>
            </a:r>
            <a:r>
              <a:rPr lang="de-DE" dirty="0">
                <a:latin typeface="Courier" pitchFamily="2" charset="0"/>
              </a:rPr>
              <a:t> </a:t>
            </a:r>
            <a:r>
              <a:rPr lang="de-DE" dirty="0" err="1">
                <a:latin typeface="Courier" pitchFamily="2" charset="0"/>
              </a:rPr>
              <a:t>EoRoot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configsCache</a:t>
            </a:r>
            <a:r>
              <a:rPr lang="de-DE" dirty="0">
                <a:latin typeface="Courier" pitchFamily="2" charset="0"/>
              </a:rPr>
              <a:t>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eoRoot.addCall</a:t>
            </a:r>
            <a:r>
              <a:rPr lang="de-DE" dirty="0">
                <a:latin typeface="Courier" pitchFamily="2" charset="0"/>
              </a:rPr>
              <a:t>(call1);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eoRoot.addCall</a:t>
            </a:r>
            <a:r>
              <a:rPr lang="de-DE" dirty="0">
                <a:latin typeface="Courier" pitchFamily="2" charset="0"/>
              </a:rPr>
              <a:t>(call2);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....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eoRoot.addCall</a:t>
            </a:r>
            <a:r>
              <a:rPr lang="de-DE" dirty="0">
                <a:latin typeface="Courier" pitchFamily="2" charset="0"/>
              </a:rPr>
              <a:t>(</a:t>
            </a:r>
            <a:r>
              <a:rPr lang="de-DE" dirty="0" err="1">
                <a:latin typeface="Courier" pitchFamily="2" charset="0"/>
              </a:rPr>
              <a:t>callN</a:t>
            </a:r>
            <a:r>
              <a:rPr lang="de-DE" dirty="0">
                <a:latin typeface="Courier" pitchFamily="2" charset="0"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>
                <a:latin typeface="Courier" pitchFamily="2" charset="0"/>
              </a:rPr>
              <a:t>eoRoot.execute</a:t>
            </a:r>
            <a:r>
              <a:rPr lang="de-DE" dirty="0">
                <a:latin typeface="Courier" pitchFamily="2" charset="0"/>
              </a:rPr>
              <a:t>();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EB5D3F-A848-584E-95D8-165D8DB9AD07}"/>
              </a:ext>
            </a:extLst>
          </p:cNvPr>
          <p:cNvSpPr txBox="1"/>
          <p:nvPr/>
        </p:nvSpPr>
        <p:spPr>
          <a:xfrm>
            <a:off x="2134043" y="5237804"/>
            <a:ext cx="8824470" cy="2031325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...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„target1“:{(CALL1)source1“:{...}},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„target2“:{(CALL2)source2“:{...}},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....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„</a:t>
            </a:r>
            <a:r>
              <a:rPr lang="de-DE" dirty="0" err="1">
                <a:latin typeface="Courier" pitchFamily="2" charset="0"/>
              </a:rPr>
              <a:t>targetn</a:t>
            </a:r>
            <a:r>
              <a:rPr lang="de-DE" dirty="0">
                <a:latin typeface="Courier" pitchFamily="2" charset="0"/>
              </a:rPr>
              <a:t>“:{(</a:t>
            </a:r>
            <a:r>
              <a:rPr lang="de-DE" dirty="0" err="1">
                <a:latin typeface="Courier" pitchFamily="2" charset="0"/>
              </a:rPr>
              <a:t>CALLn</a:t>
            </a:r>
            <a:r>
              <a:rPr lang="de-DE" dirty="0">
                <a:latin typeface="Courier" pitchFamily="2" charset="0"/>
              </a:rPr>
              <a:t>)</a:t>
            </a:r>
            <a:r>
              <a:rPr lang="de-DE" dirty="0" err="1">
                <a:latin typeface="Courier" pitchFamily="2" charset="0"/>
              </a:rPr>
              <a:t>sourceN</a:t>
            </a:r>
            <a:r>
              <a:rPr lang="de-DE" dirty="0">
                <a:latin typeface="Courier" pitchFamily="2" charset="0"/>
              </a:rPr>
              <a:t>“:{...}},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>
            <a:extLst>
              <a:ext uri="{FF2B5EF4-FFF2-40B4-BE49-F238E27FC236}">
                <a16:creationId xmlns:a16="http://schemas.microsoft.com/office/drawing/2014/main" id="{162D2B51-C3E8-984E-8C38-5713229D6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Configured Calls</a:t>
            </a:r>
          </a:p>
        </p:txBody>
      </p:sp>
      <p:sp>
        <p:nvSpPr>
          <p:cNvPr id="29699" name="Inhaltsplatzhalter 2">
            <a:extLst>
              <a:ext uri="{FF2B5EF4-FFF2-40B4-BE49-F238E27FC236}">
                <a16:creationId xmlns:a16="http://schemas.microsoft.com/office/drawing/2014/main" id="{49974002-7C20-8B42-889B-4509F1161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When it comes to calls, where a server resource like a file or a database is involved, there is a configuration involved similar to the model configuration.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These resource configuration offers methods to provide the information to the call object and some role access permissions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A file configuration for example contains information where the file is located.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el 1">
            <a:extLst>
              <a:ext uri="{FF2B5EF4-FFF2-40B4-BE49-F238E27FC236}">
                <a16:creationId xmlns:a16="http://schemas.microsoft.com/office/drawing/2014/main" id="{A68545F1-DE2D-2042-998B-92A6D2342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File Calls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05ECE8-0067-554B-8B89-26E6F6136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The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calls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configurations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The </a:t>
            </a:r>
            <a:r>
              <a:rPr lang="de-DE" dirty="0" err="1"/>
              <a:t>FileConfig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a String,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ScsConfig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a </a:t>
            </a:r>
            <a:r>
              <a:rPr lang="de-DE" dirty="0" err="1"/>
              <a:t>list</a:t>
            </a:r>
            <a:r>
              <a:rPr lang="de-DE" dirty="0"/>
              <a:t>.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Other </a:t>
            </a:r>
            <a:r>
              <a:rPr lang="de-DE" dirty="0" err="1"/>
              <a:t>call</a:t>
            </a:r>
            <a:r>
              <a:rPr lang="de-DE" dirty="0"/>
              <a:t>/</a:t>
            </a:r>
            <a:r>
              <a:rPr lang="de-DE" dirty="0" err="1"/>
              <a:t>configurations</a:t>
            </a:r>
            <a:r>
              <a:rPr lang="de-DE" dirty="0"/>
              <a:t> in separate </a:t>
            </a:r>
            <a:r>
              <a:rPr lang="de-DE" dirty="0" err="1"/>
              <a:t>modules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  <a:p>
            <a:pPr fontAlgn="auto">
              <a:spcAft>
                <a:spcPts val="0"/>
              </a:spcAft>
              <a:defRPr/>
            </a:pPr>
            <a:r>
              <a:rPr lang="de-DE" dirty="0" err="1"/>
              <a:t>CsvReadCall</a:t>
            </a:r>
            <a:r>
              <a:rPr lang="de-DE" dirty="0"/>
              <a:t>/</a:t>
            </a:r>
            <a:r>
              <a:rPr lang="de-DE" dirty="0" err="1"/>
              <a:t>CsvConfig</a:t>
            </a:r>
            <a:endParaRPr lang="de-DE" dirty="0"/>
          </a:p>
          <a:p>
            <a:pPr fontAlgn="auto">
              <a:spcAft>
                <a:spcPts val="0"/>
              </a:spcAft>
              <a:defRPr/>
            </a:pPr>
            <a:r>
              <a:rPr lang="de-DE" dirty="0" err="1"/>
              <a:t>XlsxReadCall</a:t>
            </a:r>
            <a:r>
              <a:rPr lang="de-DE" dirty="0"/>
              <a:t>/</a:t>
            </a:r>
            <a:r>
              <a:rPr lang="de-DE" dirty="0" err="1"/>
              <a:t>XlsxConfig</a:t>
            </a: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1">
            <a:extLst>
              <a:ext uri="{FF2B5EF4-FFF2-40B4-BE49-F238E27FC236}">
                <a16:creationId xmlns:a16="http://schemas.microsoft.com/office/drawing/2014/main" id="{2D45546F-E55B-E94B-B000-DC8CF47B8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SOAP and REST</a:t>
            </a:r>
          </a:p>
        </p:txBody>
      </p:sp>
      <p:sp>
        <p:nvSpPr>
          <p:cNvPr id="2051" name="Inhaltsplatzhalter 23">
            <a:extLst>
              <a:ext uri="{FF2B5EF4-FFF2-40B4-BE49-F238E27FC236}">
                <a16:creationId xmlns:a16="http://schemas.microsoft.com/office/drawing/2014/main" id="{FCCBB305-2282-F345-842F-F581E2AB4B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8438" y="1825625"/>
            <a:ext cx="9885362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Don‘t want to get to deep into some comparision. Basically SOAP and REST define some binding of an URL to a server method with a strong typed input and output.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When it comes to  build up a client side solution one quickly find oneself in a situation, where one has to combine several request.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One is stuck into a 50 year old concept creating microservices today.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>
            <a:extLst>
              <a:ext uri="{FF2B5EF4-FFF2-40B4-BE49-F238E27FC236}">
                <a16:creationId xmlns:a16="http://schemas.microsoft.com/office/drawing/2014/main" id="{23EBE675-5B5B-5A4D-96BC-C9C6F9872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Template Calls</a:t>
            </a:r>
          </a:p>
        </p:txBody>
      </p:sp>
      <p:sp>
        <p:nvSpPr>
          <p:cNvPr id="31747" name="Inhaltsplatzhalter 2">
            <a:extLst>
              <a:ext uri="{FF2B5EF4-FFF2-40B4-BE49-F238E27FC236}">
                <a16:creationId xmlns:a16="http://schemas.microsoft.com/office/drawing/2014/main" id="{0BCB89FE-3728-7545-A226-5D6036AC6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25" y="1722438"/>
            <a:ext cx="6813550" cy="43513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A special call is the TemplateCall. It parses an arbitrary text file for calls within.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With this call one can build a hierarchical calling structure whereas in JSON it‘s just a list.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54019B-0031-DF4E-AC5F-FD7F764541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263" y="1911350"/>
            <a:ext cx="3835400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>
            <a:extLst>
              <a:ext uri="{FF2B5EF4-FFF2-40B4-BE49-F238E27FC236}">
                <a16:creationId xmlns:a16="http://schemas.microsoft.com/office/drawing/2014/main" id="{32D4C2F6-898F-0C4F-A1AB-7C3E7A77C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Db Calls and Configuration</a:t>
            </a:r>
          </a:p>
        </p:txBody>
      </p:sp>
      <p:sp>
        <p:nvSpPr>
          <p:cNvPr id="32771" name="Inhaltsplatzhalter 2">
            <a:extLst>
              <a:ext uri="{FF2B5EF4-FFF2-40B4-BE49-F238E27FC236}">
                <a16:creationId xmlns:a16="http://schemas.microsoft.com/office/drawing/2014/main" id="{563D1B1E-DA37-5E4A-91A2-58CB9E468F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The DB calls are in a very early stage just to make the example on </a:t>
            </a:r>
            <a:r>
              <a:rPr lang="de-DE" altLang="de-DE">
                <a:hlinkClick r:id="rId3"/>
              </a:rPr>
              <a:t>www.elasticobject.org</a:t>
            </a:r>
            <a:r>
              <a:rPr lang="de-DE" altLang="de-DE"/>
              <a:t> work.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They are in a separate module.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>
            <a:extLst>
              <a:ext uri="{FF2B5EF4-FFF2-40B4-BE49-F238E27FC236}">
                <a16:creationId xmlns:a16="http://schemas.microsoft.com/office/drawing/2014/main" id="{3CD7E9EE-F396-0643-AD42-5307AAE21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Sources and Documentation</a:t>
            </a:r>
          </a:p>
        </p:txBody>
      </p:sp>
      <p:sp>
        <p:nvSpPr>
          <p:cNvPr id="33795" name="Inhaltsplatzhalter 2">
            <a:extLst>
              <a:ext uri="{FF2B5EF4-FFF2-40B4-BE49-F238E27FC236}">
                <a16:creationId xmlns:a16="http://schemas.microsoft.com/office/drawing/2014/main" id="{A6EFBA55-E505-C94A-9235-A570D9907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In the sources are available </a:t>
            </a:r>
            <a:r>
              <a:rPr lang="de-DE" altLang="de-DE">
                <a:hlinkClick r:id="rId3"/>
              </a:rPr>
              <a:t>https://github.com/fluentcodes/elasticobjects</a:t>
            </a:r>
            <a:r>
              <a:rPr lang="de-DE" altLang="de-DE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You can find more information on </a:t>
            </a:r>
            <a:r>
              <a:rPr lang="de-DE" altLang="de-DE">
                <a:hlinkClick r:id="rId4"/>
              </a:rPr>
              <a:t>http://www.elasticobjects.org/</a:t>
            </a:r>
            <a:r>
              <a:rPr lang="de-DE" altLang="de-DE"/>
              <a:t> with a lot of interactive examples.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The deployed artifacts you find on https://mvnrepository.com/artifact/org.fluentcodes.projects.elasticobjects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el 1">
            <a:extLst>
              <a:ext uri="{FF2B5EF4-FFF2-40B4-BE49-F238E27FC236}">
                <a16:creationId xmlns:a16="http://schemas.microsoft.com/office/drawing/2014/main" id="{644FEB84-A837-3F4F-AC70-2B45C8988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Questions</a:t>
            </a:r>
          </a:p>
        </p:txBody>
      </p:sp>
      <p:sp>
        <p:nvSpPr>
          <p:cNvPr id="34819" name="Inhaltsplatzhalter 2">
            <a:extLst>
              <a:ext uri="{FF2B5EF4-FFF2-40B4-BE49-F238E27FC236}">
                <a16:creationId xmlns:a16="http://schemas.microsoft.com/office/drawing/2014/main" id="{0FE4D672-4AFE-6B4E-9276-0EC06D7C3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825625"/>
            <a:ext cx="950595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....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5AE904DE-37F1-6E4B-9CEA-FBE6D42EF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GraphQL</a:t>
            </a:r>
          </a:p>
        </p:txBody>
      </p:sp>
      <p:sp>
        <p:nvSpPr>
          <p:cNvPr id="3075" name="Inhaltsplatzhalter 23">
            <a:extLst>
              <a:ext uri="{FF2B5EF4-FFF2-40B4-BE49-F238E27FC236}">
                <a16:creationId xmlns:a16="http://schemas.microsoft.com/office/drawing/2014/main" id="{7E56E58E-E118-5244-ADB1-E7E121473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8438" y="1825625"/>
            <a:ext cx="9885362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When it comes to database service, GraphQL offers a graph format for generic input messages. The graph format fits better to create individual query messages by one endpoint.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This flexibility is within the rules of the input message. The input of the method is GraphQL and the output is in JSON.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>
            <a:extLst>
              <a:ext uri="{FF2B5EF4-FFF2-40B4-BE49-F238E27FC236}">
                <a16:creationId xmlns:a16="http://schemas.microsoft.com/office/drawing/2014/main" id="{88BA6160-EEDC-1147-A2E1-31D879BD8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The Shopping Bag Concept</a:t>
            </a:r>
          </a:p>
        </p:txBody>
      </p:sp>
      <p:sp>
        <p:nvSpPr>
          <p:cNvPr id="4099" name="Inhaltsplatzhalter 23">
            <a:extLst>
              <a:ext uri="{FF2B5EF4-FFF2-40B4-BE49-F238E27FC236}">
                <a16:creationId xmlns:a16="http://schemas.microsoft.com/office/drawing/2014/main" id="{BCFF1F51-37DF-944B-9C43-2A3C56E671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8438" y="1825625"/>
            <a:ext cx="9885362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The concept I would like to introduce is a JSON message triggering the instantiation of </a:t>
            </a:r>
            <a:r>
              <a:rPr lang="de-DE" altLang="de-DE" b="1"/>
              <a:t>call objects</a:t>
            </a:r>
            <a:r>
              <a:rPr lang="de-DE" altLang="de-DE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It uses also a generic endpoint. It has a JSON input. The output is same JSON modified by the calls.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Type annotations could be set in every node of the input. These call types use a node as input. And the store a result in another node.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It‘s like a shopping bag, where the calls are the shopping list.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>
            <a:extLst>
              <a:ext uri="{FF2B5EF4-FFF2-40B4-BE49-F238E27FC236}">
                <a16:creationId xmlns:a16="http://schemas.microsoft.com/office/drawing/2014/main" id="{FE66B436-A8FC-4C45-8417-25CF0CEB2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Typed JSON</a:t>
            </a:r>
          </a:p>
        </p:txBody>
      </p:sp>
      <p:sp>
        <p:nvSpPr>
          <p:cNvPr id="24" name="Inhaltsplatzhalter 23">
            <a:extLst>
              <a:ext uri="{FF2B5EF4-FFF2-40B4-BE49-F238E27FC236}">
                <a16:creationId xmlns:a16="http://schemas.microsoft.com/office/drawing/2014/main" id="{D94F45A8-D39F-1A42-940C-BA3B5B98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1516063"/>
            <a:ext cx="9505950" cy="4351337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EO </a:t>
            </a:r>
            <a:r>
              <a:rPr lang="de-DE" dirty="0" err="1"/>
              <a:t>is</a:t>
            </a:r>
            <a:r>
              <a:rPr lang="de-DE" dirty="0"/>
              <a:t> a Java </a:t>
            </a:r>
            <a:r>
              <a:rPr lang="de-DE" dirty="0" err="1"/>
              <a:t>implemention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simple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JSON: 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/>
              <a:t>type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in front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„(</a:t>
            </a:r>
            <a:r>
              <a:rPr lang="de-DE" dirty="0" err="1"/>
              <a:t>AnObject</a:t>
            </a:r>
            <a:r>
              <a:rPr lang="de-DE" dirty="0"/>
              <a:t>)</a:t>
            </a:r>
            <a:r>
              <a:rPr lang="de-DE" dirty="0" err="1"/>
              <a:t>name</a:t>
            </a:r>
            <a:r>
              <a:rPr lang="de-DE" dirty="0"/>
              <a:t>“:{...}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„_“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de-DE" dirty="0"/>
              <a:t>EO </a:t>
            </a:r>
            <a:r>
              <a:rPr lang="de-DE" dirty="0" err="1"/>
              <a:t>gather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in a </a:t>
            </a:r>
            <a:r>
              <a:rPr lang="de-DE" dirty="0" err="1"/>
              <a:t>list</a:t>
            </a:r>
            <a:r>
              <a:rPr lang="de-DE" dirty="0"/>
              <a:t>. These „Call“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sourcePath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targetPath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. The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. 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de-DE" dirty="0"/>
          </a:p>
        </p:txBody>
      </p:sp>
      <p:pic>
        <p:nvPicPr>
          <p:cNvPr id="5124" name="Inhaltsplatzhalter 7">
            <a:extLst>
              <a:ext uri="{FF2B5EF4-FFF2-40B4-BE49-F238E27FC236}">
                <a16:creationId xmlns:a16="http://schemas.microsoft.com/office/drawing/2014/main" id="{F4EEA5B6-BA6D-5942-9212-A7A3C4BB4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60013" y="5049838"/>
            <a:ext cx="728662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Inhaltsplatzhalter 23">
            <a:extLst>
              <a:ext uri="{FF2B5EF4-FFF2-40B4-BE49-F238E27FC236}">
                <a16:creationId xmlns:a16="http://schemas.microsoft.com/office/drawing/2014/main" id="{E139C4A3-72CE-3546-A398-2276A21A9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978025"/>
            <a:ext cx="9505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</p:txBody>
      </p:sp>
      <p:sp>
        <p:nvSpPr>
          <p:cNvPr id="5126" name="Inhaltsplatzhalter 23">
            <a:extLst>
              <a:ext uri="{FF2B5EF4-FFF2-40B4-BE49-F238E27FC236}">
                <a16:creationId xmlns:a16="http://schemas.microsoft.com/office/drawing/2014/main" id="{A7B5DA74-F426-E444-9998-08977C1A4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774825"/>
            <a:ext cx="9505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D1872485-C42C-6D47-A2DB-0F5633448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Pseudo Request</a:t>
            </a:r>
          </a:p>
        </p:txBody>
      </p:sp>
      <p:sp>
        <p:nvSpPr>
          <p:cNvPr id="6147" name="Inhaltsplatzhalter 23">
            <a:extLst>
              <a:ext uri="{FF2B5EF4-FFF2-40B4-BE49-F238E27FC236}">
                <a16:creationId xmlns:a16="http://schemas.microsoft.com/office/drawing/2014/main" id="{061C3020-E941-D640-BA38-7FE7697A1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516063"/>
            <a:ext cx="9505950" cy="43513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An pseudo JSON message, where „ACall“ uses the source „Anobject“ as input: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  <p:sp>
        <p:nvSpPr>
          <p:cNvPr id="6148" name="Inhaltsplatzhalter 23">
            <a:extLst>
              <a:ext uri="{FF2B5EF4-FFF2-40B4-BE49-F238E27FC236}">
                <a16:creationId xmlns:a16="http://schemas.microsoft.com/office/drawing/2014/main" id="{EFE4A36C-A8AC-6E47-AD41-54BA1F238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978025"/>
            <a:ext cx="9505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</p:txBody>
      </p:sp>
      <p:sp>
        <p:nvSpPr>
          <p:cNvPr id="6149" name="Inhaltsplatzhalter 23">
            <a:extLst>
              <a:ext uri="{FF2B5EF4-FFF2-40B4-BE49-F238E27FC236}">
                <a16:creationId xmlns:a16="http://schemas.microsoft.com/office/drawing/2014/main" id="{79FA1AC0-DB2B-1142-8704-CDF2D4F1D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774825"/>
            <a:ext cx="9505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A757335-F121-7940-9DCD-E4DEB25A7DAD}"/>
              </a:ext>
            </a:extLst>
          </p:cNvPr>
          <p:cNvSpPr txBox="1"/>
          <p:nvPr/>
        </p:nvSpPr>
        <p:spPr>
          <a:xfrm>
            <a:off x="2000690" y="2445534"/>
            <a:ext cx="8824470" cy="3416320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„(</a:t>
            </a:r>
            <a:r>
              <a:rPr lang="de-DE" dirty="0" err="1">
                <a:latin typeface="Courier" pitchFamily="2" charset="0"/>
              </a:rPr>
              <a:t>AnObject</a:t>
            </a:r>
            <a:r>
              <a:rPr lang="de-DE" dirty="0">
                <a:latin typeface="Courier" pitchFamily="2" charset="0"/>
              </a:rPr>
              <a:t>)</a:t>
            </a:r>
            <a:r>
              <a:rPr lang="de-DE" dirty="0" err="1">
                <a:latin typeface="Courier" pitchFamily="2" charset="0"/>
              </a:rPr>
              <a:t>source</a:t>
            </a:r>
            <a:r>
              <a:rPr lang="de-DE" dirty="0">
                <a:latin typeface="Courier" pitchFamily="2" charset="0"/>
              </a:rPr>
              <a:t>“:{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“key1“:value1,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„key2“:value2, ... 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“</a:t>
            </a:r>
            <a:r>
              <a:rPr lang="de-DE" dirty="0" err="1">
                <a:latin typeface="Courier" pitchFamily="2" charset="0"/>
              </a:rPr>
              <a:t>keyN</a:t>
            </a:r>
            <a:r>
              <a:rPr lang="de-DE" dirty="0">
                <a:latin typeface="Courier" pitchFamily="2" charset="0"/>
              </a:rPr>
              <a:t>“: </a:t>
            </a:r>
            <a:r>
              <a:rPr lang="de-DE" dirty="0" err="1">
                <a:latin typeface="Courier" pitchFamily="2" charset="0"/>
              </a:rPr>
              <a:t>valueN</a:t>
            </a:r>
            <a:endParaRPr lang="de-DE" dirty="0">
              <a:latin typeface="Courier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„(</a:t>
            </a:r>
            <a:r>
              <a:rPr lang="de-DE" dirty="0" err="1">
                <a:latin typeface="Courier" pitchFamily="2" charset="0"/>
              </a:rPr>
              <a:t>ACall</a:t>
            </a:r>
            <a:r>
              <a:rPr lang="de-DE" dirty="0">
                <a:latin typeface="Courier" pitchFamily="2" charset="0"/>
              </a:rPr>
              <a:t>)</a:t>
            </a:r>
            <a:r>
              <a:rPr lang="de-DE" dirty="0" err="1">
                <a:latin typeface="Courier" pitchFamily="2" charset="0"/>
              </a:rPr>
              <a:t>target</a:t>
            </a:r>
            <a:r>
              <a:rPr lang="de-DE" dirty="0">
                <a:latin typeface="Courier" pitchFamily="2" charset="0"/>
              </a:rPr>
              <a:t>“:{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„</a:t>
            </a:r>
            <a:r>
              <a:rPr lang="de-DE" dirty="0" err="1">
                <a:latin typeface="Courier" pitchFamily="2" charset="0"/>
              </a:rPr>
              <a:t>sourcePath</a:t>
            </a:r>
            <a:r>
              <a:rPr lang="de-DE" dirty="0">
                <a:latin typeface="Courier" pitchFamily="2" charset="0"/>
              </a:rPr>
              <a:t>“:“</a:t>
            </a:r>
            <a:r>
              <a:rPr lang="de-DE" dirty="0" err="1">
                <a:latin typeface="Courier" pitchFamily="2" charset="0"/>
              </a:rPr>
              <a:t>source</a:t>
            </a:r>
            <a:r>
              <a:rPr lang="de-DE" dirty="0">
                <a:latin typeface="Courier" pitchFamily="2" charset="0"/>
              </a:rPr>
              <a:t>“,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“callKey1“, callValue1, ...,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“</a:t>
            </a:r>
            <a:r>
              <a:rPr lang="de-DE" dirty="0" err="1">
                <a:latin typeface="Courier" pitchFamily="2" charset="0"/>
              </a:rPr>
              <a:t>callKeyM</a:t>
            </a:r>
            <a:r>
              <a:rPr lang="de-DE" dirty="0">
                <a:latin typeface="Courier" pitchFamily="2" charset="0"/>
              </a:rPr>
              <a:t>“, </a:t>
            </a:r>
            <a:r>
              <a:rPr lang="de-DE" dirty="0" err="1">
                <a:latin typeface="Courier" pitchFamily="2" charset="0"/>
              </a:rPr>
              <a:t>callValueM</a:t>
            </a:r>
            <a:endParaRPr lang="de-DE" dirty="0">
              <a:latin typeface="Courier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D938037C-A05F-204F-B559-1EB49C3C8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r>
              <a:rPr lang="de-DE" altLang="de-DE"/>
              <a:t>Pseudo Response</a:t>
            </a:r>
          </a:p>
        </p:txBody>
      </p:sp>
      <p:sp>
        <p:nvSpPr>
          <p:cNvPr id="7171" name="Inhaltsplatzhalter 23">
            <a:extLst>
              <a:ext uri="{FF2B5EF4-FFF2-40B4-BE49-F238E27FC236}">
                <a16:creationId xmlns:a16="http://schemas.microsoft.com/office/drawing/2014/main" id="{E5344B65-3B05-0C49-A535-1F6A279CF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516063"/>
            <a:ext cx="9505950" cy="43513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/>
              <a:t>The pseudo JSON response message is basically the same as the request, beside the call is replaced by the call result.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  <p:sp>
        <p:nvSpPr>
          <p:cNvPr id="7172" name="Inhaltsplatzhalter 23">
            <a:extLst>
              <a:ext uri="{FF2B5EF4-FFF2-40B4-BE49-F238E27FC236}">
                <a16:creationId xmlns:a16="http://schemas.microsoft.com/office/drawing/2014/main" id="{8A0B6B3F-F5EA-544B-ADC9-6A6E57592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978025"/>
            <a:ext cx="9505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</p:txBody>
      </p:sp>
      <p:sp>
        <p:nvSpPr>
          <p:cNvPr id="7173" name="Inhaltsplatzhalter 23">
            <a:extLst>
              <a:ext uri="{FF2B5EF4-FFF2-40B4-BE49-F238E27FC236}">
                <a16:creationId xmlns:a16="http://schemas.microsoft.com/office/drawing/2014/main" id="{0AA31DF2-1879-9349-BB9E-5E29BA9F0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774825"/>
            <a:ext cx="9505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A757335-F121-7940-9DCD-E4DEB25A7DAD}"/>
              </a:ext>
            </a:extLst>
          </p:cNvPr>
          <p:cNvSpPr txBox="1"/>
          <p:nvPr/>
        </p:nvSpPr>
        <p:spPr>
          <a:xfrm>
            <a:off x="2000690" y="2552471"/>
            <a:ext cx="8824470" cy="3970318"/>
          </a:xfrm>
          <a:prstGeom prst="rect">
            <a:avLst/>
          </a:prstGeom>
          <a:solidFill>
            <a:schemeClr val="tx2">
              <a:lumMod val="20000"/>
              <a:lumOff val="80000"/>
              <a:alpha val="88000"/>
            </a:schemeClr>
          </a:solidFill>
          <a:ln w="22225">
            <a:solidFill>
              <a:schemeClr val="bg1">
                <a:lumMod val="50000"/>
                <a:alpha val="87000"/>
              </a:schemeClr>
            </a:solidFill>
          </a:ln>
          <a:effectLst>
            <a:softEdge rad="0"/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„(</a:t>
            </a:r>
            <a:r>
              <a:rPr lang="de-DE" dirty="0" err="1">
                <a:latin typeface="Courier" pitchFamily="2" charset="0"/>
              </a:rPr>
              <a:t>AnObject</a:t>
            </a:r>
            <a:r>
              <a:rPr lang="de-DE" dirty="0">
                <a:latin typeface="Courier" pitchFamily="2" charset="0"/>
              </a:rPr>
              <a:t>)</a:t>
            </a:r>
            <a:r>
              <a:rPr lang="de-DE" dirty="0" err="1">
                <a:latin typeface="Courier" pitchFamily="2" charset="0"/>
              </a:rPr>
              <a:t>source</a:t>
            </a:r>
            <a:r>
              <a:rPr lang="de-DE" dirty="0">
                <a:latin typeface="Courier" pitchFamily="2" charset="0"/>
              </a:rPr>
              <a:t>“:{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“key1“: value1,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„key2“: value2,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...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“</a:t>
            </a:r>
            <a:r>
              <a:rPr lang="de-DE" dirty="0" err="1">
                <a:latin typeface="Courier" pitchFamily="2" charset="0"/>
              </a:rPr>
              <a:t>keyN</a:t>
            </a:r>
            <a:r>
              <a:rPr lang="de-DE" dirty="0">
                <a:latin typeface="Courier" pitchFamily="2" charset="0"/>
              </a:rPr>
              <a:t>“: </a:t>
            </a:r>
            <a:r>
              <a:rPr lang="de-DE" dirty="0" err="1">
                <a:latin typeface="Courier" pitchFamily="2" charset="0"/>
              </a:rPr>
              <a:t>valueN</a:t>
            </a:r>
            <a:endParaRPr lang="de-DE" dirty="0">
              <a:latin typeface="Courier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„(</a:t>
            </a:r>
            <a:r>
              <a:rPr lang="de-DE" dirty="0" err="1">
                <a:latin typeface="Courier" pitchFamily="2" charset="0"/>
              </a:rPr>
              <a:t>AnOtherObject</a:t>
            </a:r>
            <a:r>
              <a:rPr lang="de-DE" dirty="0">
                <a:latin typeface="Courier" pitchFamily="2" charset="0"/>
              </a:rPr>
              <a:t>)</a:t>
            </a:r>
            <a:r>
              <a:rPr lang="de-DE" dirty="0" err="1">
                <a:latin typeface="Courier" pitchFamily="2" charset="0"/>
              </a:rPr>
              <a:t>target</a:t>
            </a:r>
            <a:r>
              <a:rPr lang="de-DE" dirty="0">
                <a:latin typeface="Courier" pitchFamily="2" charset="0"/>
              </a:rPr>
              <a:t>“:{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“otherKey1“: otherValue1,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„otherKey2“: otherValue2,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...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   “</a:t>
            </a:r>
            <a:r>
              <a:rPr lang="de-DE" dirty="0" err="1">
                <a:latin typeface="Courier" pitchFamily="2" charset="0"/>
              </a:rPr>
              <a:t>otherKeyO</a:t>
            </a:r>
            <a:r>
              <a:rPr lang="de-DE" dirty="0">
                <a:latin typeface="Courier" pitchFamily="2" charset="0"/>
              </a:rPr>
              <a:t>“: </a:t>
            </a:r>
            <a:r>
              <a:rPr lang="de-DE" dirty="0" err="1">
                <a:latin typeface="Courier" pitchFamily="2" charset="0"/>
              </a:rPr>
              <a:t>otherValueO</a:t>
            </a:r>
            <a:endParaRPr lang="de-DE" dirty="0">
              <a:latin typeface="Courier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  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latin typeface="Courier" pitchFamily="2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>
            <a:extLst>
              <a:ext uri="{FF2B5EF4-FFF2-40B4-BE49-F238E27FC236}">
                <a16:creationId xmlns:a16="http://schemas.microsoft.com/office/drawing/2014/main" id="{0DB4A9EE-D8BA-894B-A510-7AE66F14A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396875"/>
            <a:ext cx="10515600" cy="1325563"/>
          </a:xfrm>
        </p:spPr>
        <p:txBody>
          <a:bodyPr/>
          <a:lstStyle/>
          <a:p>
            <a:endParaRPr lang="de-DE" altLang="de-DE"/>
          </a:p>
        </p:txBody>
      </p:sp>
      <p:sp>
        <p:nvSpPr>
          <p:cNvPr id="8195" name="Inhaltsplatzhalter 23">
            <a:extLst>
              <a:ext uri="{FF2B5EF4-FFF2-40B4-BE49-F238E27FC236}">
                <a16:creationId xmlns:a16="http://schemas.microsoft.com/office/drawing/2014/main" id="{C84568EB-AB6D-E340-BEC2-7B9CA836AC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850" y="1516063"/>
            <a:ext cx="9505950" cy="43513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altLang="de-DE" sz="4400"/>
              <a:t>Functionality is provided not by a method with input and output parameters.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altLang="de-DE" sz="4400"/>
              <a:t>Functionality is provided by instanciation an object with a generic execute method.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/>
          </a:p>
        </p:txBody>
      </p:sp>
      <p:sp>
        <p:nvSpPr>
          <p:cNvPr id="8196" name="Inhaltsplatzhalter 23">
            <a:extLst>
              <a:ext uri="{FF2B5EF4-FFF2-40B4-BE49-F238E27FC236}">
                <a16:creationId xmlns:a16="http://schemas.microsoft.com/office/drawing/2014/main" id="{C05C385B-6E53-3D4B-8F70-A81749699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978025"/>
            <a:ext cx="9505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</p:txBody>
      </p:sp>
      <p:sp>
        <p:nvSpPr>
          <p:cNvPr id="8197" name="Inhaltsplatzhalter 23">
            <a:extLst>
              <a:ext uri="{FF2B5EF4-FFF2-40B4-BE49-F238E27FC236}">
                <a16:creationId xmlns:a16="http://schemas.microsoft.com/office/drawing/2014/main" id="{D80BB7FF-9189-7E40-B181-4DED7DA51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1774825"/>
            <a:ext cx="95059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  <a:p>
            <a:pPr eaLnBrk="1" hangingPunct="1">
              <a:buFont typeface="Arial" panose="020B0604020202020204" pitchFamily="34" charset="0"/>
              <a:buNone/>
            </a:pPr>
            <a:endParaRPr lang="de-DE" alt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OIntro" id="{101B0848-BA5A-DC45-B9C4-E93DB49C36CB}" vid="{F369C214-4A3F-D147-9228-A3B5F9D40A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1775</Words>
  <Application>Microsoft Macintosh PowerPoint</Application>
  <PresentationFormat>Breitbild</PresentationFormat>
  <Paragraphs>328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Office</vt:lpstr>
      <vt:lpstr>EO –  ElasticObjects</vt:lpstr>
      <vt:lpstr>Service Oriented Architecture</vt:lpstr>
      <vt:lpstr>SOAP and REST</vt:lpstr>
      <vt:lpstr>GraphQL</vt:lpstr>
      <vt:lpstr>The Shopping Bag Concept</vt:lpstr>
      <vt:lpstr>Typed JSON</vt:lpstr>
      <vt:lpstr>Pseudo Request</vt:lpstr>
      <vt:lpstr>Pseudo Response</vt:lpstr>
      <vt:lpstr>PowerPoint-Präsentation</vt:lpstr>
      <vt:lpstr>What is Elastic Objects</vt:lpstr>
      <vt:lpstr>The Object “Skeleton“</vt:lpstr>
      <vt:lpstr>Usages in Java</vt:lpstr>
      <vt:lpstr>Configuration Cache</vt:lpstr>
      <vt:lpstr>Configuration Files</vt:lpstr>
      <vt:lpstr>EORoot</vt:lpstr>
      <vt:lpstr>EORoot with Object</vt:lpstr>
      <vt:lpstr>EORoot with Object</vt:lpstr>
      <vt:lpstr>Add an Object via path</vt:lpstr>
      <vt:lpstr>So Far?</vt:lpstr>
      <vt:lpstr>Navigation through EO object</vt:lpstr>
      <vt:lpstr>Typesafe Serializing</vt:lpstr>
      <vt:lpstr>Typesafe Deserialization</vt:lpstr>
      <vt:lpstr>Type Safety</vt:lpstr>
      <vt:lpstr>Calls</vt:lpstr>
      <vt:lpstr>Calls</vt:lpstr>
      <vt:lpstr>Simple Calls</vt:lpstr>
      <vt:lpstr>Combination of Calls</vt:lpstr>
      <vt:lpstr>Configured Calls</vt:lpstr>
      <vt:lpstr>File Calls</vt:lpstr>
      <vt:lpstr>Template Calls</vt:lpstr>
      <vt:lpstr>Db Calls and Configuration</vt:lpstr>
      <vt:lpstr>Sources and Documentation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Werner Diwischek</dc:creator>
  <cp:lastModifiedBy>Werner Diwischek</cp:lastModifiedBy>
  <cp:revision>69</cp:revision>
  <dcterms:created xsi:type="dcterms:W3CDTF">2020-09-23T11:19:58Z</dcterms:created>
  <dcterms:modified xsi:type="dcterms:W3CDTF">2020-09-28T17:09:25Z</dcterms:modified>
</cp:coreProperties>
</file>