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2" r:id="rId4"/>
    <p:sldId id="263" r:id="rId5"/>
    <p:sldId id="283" r:id="rId6"/>
    <p:sldId id="281" r:id="rId7"/>
    <p:sldId id="282" r:id="rId8"/>
    <p:sldId id="269" r:id="rId9"/>
    <p:sldId id="264" r:id="rId10"/>
    <p:sldId id="271" r:id="rId11"/>
    <p:sldId id="259" r:id="rId12"/>
    <p:sldId id="276" r:id="rId13"/>
    <p:sldId id="258" r:id="rId14"/>
    <p:sldId id="275" r:id="rId15"/>
    <p:sldId id="261" r:id="rId16"/>
    <p:sldId id="272" r:id="rId17"/>
    <p:sldId id="270" r:id="rId18"/>
    <p:sldId id="278" r:id="rId19"/>
    <p:sldId id="279" r:id="rId20"/>
    <p:sldId id="277" r:id="rId21"/>
    <p:sldId id="267" r:id="rId22"/>
    <p:sldId id="266" r:id="rId23"/>
    <p:sldId id="26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5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69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54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09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65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8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8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6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50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6E46-B727-41A6-B586-8B031103535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9BB7-FA4C-4461-9D55-81EFB644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8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soton.ac.uk/redmine/projects/iridis-4-support/wiki" TargetMode="External"/><Relationship Id="rId2" Type="http://schemas.openxmlformats.org/officeDocument/2006/relationships/hyperlink" Target="https://mobaxterm.mobatek.net/download-home-edi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pc.soton.ac.uk/redmine/projects/iridis-5-support/wiki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Differential methylation analysis using Iridis &amp; R</a:t>
            </a:r>
          </a:p>
        </p:txBody>
      </p:sp>
    </p:spTree>
    <p:extLst>
      <p:ext uri="{BB962C8B-B14F-4D97-AF65-F5344CB8AC3E}">
        <p14:creationId xmlns:p14="http://schemas.microsoft.com/office/powerpoint/2010/main" val="315244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3233-D179-426A-ACF5-B3681EAE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Using R on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compute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nodes (big jobs)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0600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84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Running a DMA</a:t>
            </a:r>
          </a:p>
        </p:txBody>
      </p:sp>
      <p:sp>
        <p:nvSpPr>
          <p:cNvPr id="4" name="Cloud 3"/>
          <p:cNvSpPr/>
          <p:nvPr/>
        </p:nvSpPr>
        <p:spPr>
          <a:xfrm>
            <a:off x="2392188" y="1949345"/>
            <a:ext cx="1619145" cy="10589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DMA 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020" y="1942679"/>
            <a:ext cx="16080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Beta values</a:t>
            </a:r>
          </a:p>
          <a:p>
            <a:r>
              <a:rPr lang="en-GB" sz="1100" dirty="0"/>
              <a:t>(Methylation data)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020" y="2454431"/>
            <a:ext cx="16080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Phenotypic data</a:t>
            </a:r>
          </a:p>
          <a:p>
            <a:r>
              <a:rPr lang="en-GB" sz="1100" dirty="0"/>
              <a:t>(Height, age, sex… data)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420738" y="2294472"/>
            <a:ext cx="1514031" cy="59284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DMA table</a:t>
            </a:r>
            <a:br>
              <a:rPr lang="en-GB" dirty="0"/>
            </a:br>
            <a:r>
              <a:rPr lang="en-GB" i="1" dirty="0"/>
              <a:t>(from limma)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998808" y="2645428"/>
            <a:ext cx="1226486" cy="533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61343" y="3642009"/>
            <a:ext cx="1226486" cy="31117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522007" y="3709029"/>
            <a:ext cx="1292251" cy="53863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.Rout file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425008" y="4908325"/>
            <a:ext cx="1292251" cy="53863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Error and output file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12450" y="4154576"/>
            <a:ext cx="1310425" cy="7537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6001853" y="3042063"/>
            <a:ext cx="1814244" cy="11865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Iridis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047436" y="3590881"/>
            <a:ext cx="8580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85261" y="3100792"/>
            <a:ext cx="9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Submit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359FFB45-D6EC-4673-9870-46CA58FDF91A}"/>
              </a:ext>
            </a:extLst>
          </p:cNvPr>
          <p:cNvSpPr/>
          <p:nvPr/>
        </p:nvSpPr>
        <p:spPr>
          <a:xfrm>
            <a:off x="3340553" y="3080721"/>
            <a:ext cx="1619145" cy="10589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0C1E6E-7704-469D-A851-BE35B6830424}"/>
              </a:ext>
            </a:extLst>
          </p:cNvPr>
          <p:cNvCxnSpPr>
            <a:cxnSpLocks/>
            <a:stCxn id="19" idx="1"/>
            <a:endCxn id="3" idx="0"/>
          </p:cNvCxnSpPr>
          <p:nvPr/>
        </p:nvCxnSpPr>
        <p:spPr>
          <a:xfrm flipH="1">
            <a:off x="3448284" y="4138579"/>
            <a:ext cx="701842" cy="4486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51CA58-AE84-418F-91EB-4D8DDAD3B940}"/>
              </a:ext>
            </a:extLst>
          </p:cNvPr>
          <p:cNvSpPr txBox="1"/>
          <p:nvPr/>
        </p:nvSpPr>
        <p:spPr>
          <a:xfrm>
            <a:off x="1911307" y="4587241"/>
            <a:ext cx="3073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Tells Iridis</a:t>
            </a:r>
          </a:p>
          <a:p>
            <a:pPr marL="285750" indent="-285750">
              <a:buFontTx/>
              <a:buChar char="-"/>
            </a:pPr>
            <a:r>
              <a:rPr lang="en-GB" sz="1400" b="1" dirty="0"/>
              <a:t>Where</a:t>
            </a:r>
            <a:r>
              <a:rPr lang="en-GB" sz="1400" dirty="0"/>
              <a:t> is the script I want to run</a:t>
            </a:r>
          </a:p>
          <a:p>
            <a:pPr marL="285750" indent="-285750">
              <a:buFontTx/>
              <a:buChar char="-"/>
            </a:pPr>
            <a:r>
              <a:rPr lang="en-GB" sz="1400" b="1" dirty="0"/>
              <a:t>How long </a:t>
            </a:r>
            <a:r>
              <a:rPr lang="en-GB" sz="1400" dirty="0"/>
              <a:t>will it take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How many </a:t>
            </a:r>
            <a:r>
              <a:rPr lang="en-GB" sz="1400" b="1" dirty="0"/>
              <a:t>nodes </a:t>
            </a:r>
            <a:r>
              <a:rPr lang="en-GB" sz="1400" dirty="0"/>
              <a:t>will I need to use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How many </a:t>
            </a:r>
            <a:r>
              <a:rPr lang="en-GB" sz="1400" b="1" dirty="0"/>
              <a:t>cores </a:t>
            </a:r>
            <a:r>
              <a:rPr lang="en-GB" sz="1400" dirty="0"/>
              <a:t>will I need to use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How much </a:t>
            </a:r>
            <a:r>
              <a:rPr lang="en-GB" sz="1400" b="1" dirty="0"/>
              <a:t>memory</a:t>
            </a:r>
            <a:r>
              <a:rPr lang="en-GB" sz="1400" dirty="0"/>
              <a:t> do I need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692D92-D292-452E-8E3D-DFDE670B4F3B}"/>
              </a:ext>
            </a:extLst>
          </p:cNvPr>
          <p:cNvCxnSpPr>
            <a:cxnSpLocks/>
          </p:cNvCxnSpPr>
          <p:nvPr/>
        </p:nvCxnSpPr>
        <p:spPr>
          <a:xfrm>
            <a:off x="1691640" y="2158008"/>
            <a:ext cx="601980" cy="11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ross 14">
            <a:extLst>
              <a:ext uri="{FF2B5EF4-FFF2-40B4-BE49-F238E27FC236}">
                <a16:creationId xmlns:a16="http://schemas.microsoft.com/office/drawing/2014/main" id="{6A4BC636-E8B9-4F3B-8384-DAA12FC548B6}"/>
              </a:ext>
            </a:extLst>
          </p:cNvPr>
          <p:cNvSpPr/>
          <p:nvPr/>
        </p:nvSpPr>
        <p:spPr>
          <a:xfrm>
            <a:off x="3742289" y="2859137"/>
            <a:ext cx="208609" cy="184274"/>
          </a:xfrm>
          <a:prstGeom prst="plus">
            <a:avLst>
              <a:gd name="adj" fmla="val 36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BD7536-D6BF-4BCD-96CB-94B305622065}"/>
              </a:ext>
            </a:extLst>
          </p:cNvPr>
          <p:cNvCxnSpPr>
            <a:cxnSpLocks/>
          </p:cNvCxnSpPr>
          <p:nvPr/>
        </p:nvCxnSpPr>
        <p:spPr>
          <a:xfrm flipV="1">
            <a:off x="1996440" y="2583180"/>
            <a:ext cx="297180" cy="6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84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Running a DMA</a:t>
            </a:r>
          </a:p>
        </p:txBody>
      </p:sp>
      <p:sp>
        <p:nvSpPr>
          <p:cNvPr id="4" name="Cloud 3"/>
          <p:cNvSpPr/>
          <p:nvPr/>
        </p:nvSpPr>
        <p:spPr>
          <a:xfrm>
            <a:off x="2392188" y="1949345"/>
            <a:ext cx="1619145" cy="10589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DMA 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020" y="1942679"/>
            <a:ext cx="16080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Beta values</a:t>
            </a:r>
          </a:p>
          <a:p>
            <a:r>
              <a:rPr lang="en-GB" sz="1100" dirty="0"/>
              <a:t>(Methylation data)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020" y="2454431"/>
            <a:ext cx="16080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Phenotypic data</a:t>
            </a:r>
          </a:p>
          <a:p>
            <a:r>
              <a:rPr lang="en-GB" sz="1100" dirty="0"/>
              <a:t>(Height, age, sex… data)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420738" y="2294472"/>
            <a:ext cx="1514031" cy="59284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DMA table</a:t>
            </a:r>
            <a:br>
              <a:rPr lang="en-GB" dirty="0"/>
            </a:br>
            <a:r>
              <a:rPr lang="en-GB" i="1" dirty="0"/>
              <a:t>(from limma)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998808" y="2645428"/>
            <a:ext cx="1226486" cy="533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61343" y="3642009"/>
            <a:ext cx="1226486" cy="31117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522007" y="3709029"/>
            <a:ext cx="1292251" cy="53863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.Rout file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425008" y="4908325"/>
            <a:ext cx="1292251" cy="53863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Error and output file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12450" y="4154576"/>
            <a:ext cx="1310425" cy="7537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6001853" y="3042063"/>
            <a:ext cx="1814244" cy="11865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Iridis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047436" y="3590881"/>
            <a:ext cx="8580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85261" y="3100792"/>
            <a:ext cx="9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Submit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359FFB45-D6EC-4673-9870-46CA58FDF91A}"/>
              </a:ext>
            </a:extLst>
          </p:cNvPr>
          <p:cNvSpPr/>
          <p:nvPr/>
        </p:nvSpPr>
        <p:spPr>
          <a:xfrm>
            <a:off x="3340553" y="3080721"/>
            <a:ext cx="1619145" cy="10589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0C1E6E-7704-469D-A851-BE35B6830424}"/>
              </a:ext>
            </a:extLst>
          </p:cNvPr>
          <p:cNvCxnSpPr>
            <a:cxnSpLocks/>
            <a:stCxn id="19" idx="1"/>
            <a:endCxn id="3" idx="0"/>
          </p:cNvCxnSpPr>
          <p:nvPr/>
        </p:nvCxnSpPr>
        <p:spPr>
          <a:xfrm flipH="1">
            <a:off x="3448284" y="4138579"/>
            <a:ext cx="701842" cy="4486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51CA58-AE84-418F-91EB-4D8DDAD3B940}"/>
              </a:ext>
            </a:extLst>
          </p:cNvPr>
          <p:cNvSpPr txBox="1"/>
          <p:nvPr/>
        </p:nvSpPr>
        <p:spPr>
          <a:xfrm>
            <a:off x="1911307" y="4587241"/>
            <a:ext cx="3073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Tells Iridis</a:t>
            </a:r>
          </a:p>
          <a:p>
            <a:pPr marL="285750" indent="-285750">
              <a:buFontTx/>
              <a:buChar char="-"/>
            </a:pPr>
            <a:r>
              <a:rPr lang="en-GB" sz="1400" b="1" dirty="0"/>
              <a:t>Where</a:t>
            </a:r>
            <a:r>
              <a:rPr lang="en-GB" sz="1400" dirty="0"/>
              <a:t> is the script I want to run</a:t>
            </a:r>
          </a:p>
          <a:p>
            <a:pPr marL="285750" indent="-285750">
              <a:buFontTx/>
              <a:buChar char="-"/>
            </a:pPr>
            <a:r>
              <a:rPr lang="en-GB" sz="1400" b="1" dirty="0"/>
              <a:t>How long </a:t>
            </a:r>
            <a:r>
              <a:rPr lang="en-GB" sz="1400" dirty="0"/>
              <a:t>will it take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How many </a:t>
            </a:r>
            <a:r>
              <a:rPr lang="en-GB" sz="1400" b="1" dirty="0"/>
              <a:t>nodes </a:t>
            </a:r>
            <a:r>
              <a:rPr lang="en-GB" sz="1400" dirty="0"/>
              <a:t>will I need to use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How many </a:t>
            </a:r>
            <a:r>
              <a:rPr lang="en-GB" sz="1400" b="1" dirty="0"/>
              <a:t>cores </a:t>
            </a:r>
            <a:r>
              <a:rPr lang="en-GB" sz="1400" dirty="0"/>
              <a:t>will I need to use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How much </a:t>
            </a:r>
            <a:r>
              <a:rPr lang="en-GB" sz="1400" b="1" dirty="0"/>
              <a:t>memory</a:t>
            </a:r>
            <a:r>
              <a:rPr lang="en-GB" sz="1400" dirty="0"/>
              <a:t> do I need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692D92-D292-452E-8E3D-DFDE670B4F3B}"/>
              </a:ext>
            </a:extLst>
          </p:cNvPr>
          <p:cNvCxnSpPr>
            <a:cxnSpLocks/>
          </p:cNvCxnSpPr>
          <p:nvPr/>
        </p:nvCxnSpPr>
        <p:spPr>
          <a:xfrm>
            <a:off x="1691640" y="2158008"/>
            <a:ext cx="601980" cy="11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ross 14">
            <a:extLst>
              <a:ext uri="{FF2B5EF4-FFF2-40B4-BE49-F238E27FC236}">
                <a16:creationId xmlns:a16="http://schemas.microsoft.com/office/drawing/2014/main" id="{6A4BC636-E8B9-4F3B-8384-DAA12FC548B6}"/>
              </a:ext>
            </a:extLst>
          </p:cNvPr>
          <p:cNvSpPr/>
          <p:nvPr/>
        </p:nvSpPr>
        <p:spPr>
          <a:xfrm>
            <a:off x="3742289" y="2859137"/>
            <a:ext cx="208609" cy="184274"/>
          </a:xfrm>
          <a:prstGeom prst="plus">
            <a:avLst>
              <a:gd name="adj" fmla="val 36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57418B-C0EF-4A93-8263-842471ED67A6}"/>
              </a:ext>
            </a:extLst>
          </p:cNvPr>
          <p:cNvCxnSpPr>
            <a:cxnSpLocks/>
          </p:cNvCxnSpPr>
          <p:nvPr/>
        </p:nvCxnSpPr>
        <p:spPr>
          <a:xfrm flipV="1">
            <a:off x="7816097" y="2066436"/>
            <a:ext cx="832603" cy="710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20">
            <a:extLst>
              <a:ext uri="{FF2B5EF4-FFF2-40B4-BE49-F238E27FC236}">
                <a16:creationId xmlns:a16="http://schemas.microsoft.com/office/drawing/2014/main" id="{05B63897-4136-4F8B-B6C9-0059816AE239}"/>
              </a:ext>
            </a:extLst>
          </p:cNvPr>
          <p:cNvSpPr/>
          <p:nvPr/>
        </p:nvSpPr>
        <p:spPr>
          <a:xfrm>
            <a:off x="8586198" y="1383584"/>
            <a:ext cx="1292251" cy="53863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BD7536-D6BF-4BCD-96CB-94B305622065}"/>
              </a:ext>
            </a:extLst>
          </p:cNvPr>
          <p:cNvCxnSpPr>
            <a:cxnSpLocks/>
          </p:cNvCxnSpPr>
          <p:nvPr/>
        </p:nvCxnSpPr>
        <p:spPr>
          <a:xfrm flipV="1">
            <a:off x="1996440" y="2583180"/>
            <a:ext cx="297180" cy="6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6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572"/>
            <a:ext cx="10515600" cy="4351338"/>
          </a:xfrm>
        </p:spPr>
        <p:txBody>
          <a:bodyPr>
            <a:no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Report </a:t>
            </a:r>
            <a:endParaRPr lang="en-GB" sz="1600" dirty="0"/>
          </a:p>
          <a:p>
            <a:pPr lvl="1"/>
            <a:r>
              <a:rPr lang="en-GB" sz="1600" dirty="0"/>
              <a:t>Distribution of variable of interest</a:t>
            </a:r>
          </a:p>
          <a:p>
            <a:pPr lvl="1"/>
            <a:r>
              <a:rPr lang="en-GB" sz="1600" dirty="0"/>
              <a:t>Sample number in your analysis</a:t>
            </a:r>
          </a:p>
          <a:p>
            <a:pPr lvl="1"/>
            <a:r>
              <a:rPr lang="en-GB" sz="1600" dirty="0"/>
              <a:t>Lambda and qqplot (measures of model inflation) – Highest lambda = 1.2</a:t>
            </a:r>
          </a:p>
          <a:p>
            <a:pPr lvl="1"/>
            <a:r>
              <a:rPr lang="en-GB" sz="1600" dirty="0"/>
              <a:t>Top 500 hits from your results</a:t>
            </a:r>
          </a:p>
          <a:p>
            <a:pPr lvl="1"/>
            <a:r>
              <a:rPr lang="en-GB" sz="1600" dirty="0"/>
              <a:t>Where your dmCpGs are located relative to genes and CpG islands in the genome</a:t>
            </a:r>
          </a:p>
          <a:p>
            <a:pPr lvl="1"/>
            <a:r>
              <a:rPr lang="en-GB" sz="1600" dirty="0"/>
              <a:t>Subsets of your differentially methylated CpG hits (i.e. top 100 genes / CpGs)</a:t>
            </a:r>
          </a:p>
          <a:p>
            <a:pPr lvl="1"/>
            <a:r>
              <a:rPr lang="en-GB" sz="1600" dirty="0"/>
              <a:t>P. value graph – A qc check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DMA table</a:t>
            </a:r>
          </a:p>
          <a:p>
            <a:pPr lvl="1"/>
            <a:r>
              <a:rPr lang="en-GB" sz="1600" dirty="0"/>
              <a:t>The full, raw table of hits from your differential methylation analysis (if you want to ignore, just use this)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.Rout file</a:t>
            </a:r>
          </a:p>
          <a:p>
            <a:pPr lvl="1"/>
            <a:r>
              <a:rPr lang="en-GB" sz="1600" dirty="0"/>
              <a:t>The literal output from the console when your job ran on Iridis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Error and output files</a:t>
            </a:r>
          </a:p>
          <a:p>
            <a:pPr lvl="1"/>
            <a:r>
              <a:rPr lang="en-GB" sz="1600" dirty="0"/>
              <a:t>Error files will contain any relevant information if your job stopped prematurely </a:t>
            </a:r>
          </a:p>
          <a:p>
            <a:pPr lvl="1"/>
            <a:r>
              <a:rPr lang="en-GB" sz="1600" dirty="0"/>
              <a:t>Output file will detail the efficiency of your job, time used, memory used…</a:t>
            </a:r>
          </a:p>
        </p:txBody>
      </p:sp>
    </p:spTree>
    <p:extLst>
      <p:ext uri="{BB962C8B-B14F-4D97-AF65-F5344CB8AC3E}">
        <p14:creationId xmlns:p14="http://schemas.microsoft.com/office/powerpoint/2010/main" val="102645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Submitting a job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C30095-44B5-40D6-ABBE-9238E1FEE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02587"/>
              </p:ext>
            </p:extLst>
          </p:nvPr>
        </p:nvGraphicFramePr>
        <p:xfrm>
          <a:off x="1856740" y="319993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106635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86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204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Iridis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Iridis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3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Submit a job to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qsub</a:t>
                      </a:r>
                      <a:r>
                        <a:rPr lang="en-GB" dirty="0"/>
                        <a:t> &lt;</a:t>
                      </a:r>
                      <a:r>
                        <a:rPr lang="en-GB" dirty="0" err="1"/>
                        <a:t>jobfile</a:t>
                      </a:r>
                      <a:r>
                        <a:rPr lang="en-GB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sbatch</a:t>
                      </a:r>
                      <a:r>
                        <a:rPr lang="en-GB" dirty="0"/>
                        <a:t> &lt;</a:t>
                      </a:r>
                      <a:r>
                        <a:rPr lang="en-GB" dirty="0" err="1"/>
                        <a:t>jobfile</a:t>
                      </a:r>
                      <a:r>
                        <a:rPr lang="en-GB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Check status of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qstat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squeue</a:t>
                      </a:r>
                      <a:r>
                        <a:rPr lang="en-GB" dirty="0"/>
                        <a:t> –</a:t>
                      </a:r>
                      <a:r>
                        <a:rPr lang="en-GB" dirty="0" err="1"/>
                        <a:t>lu</a:t>
                      </a:r>
                      <a:r>
                        <a:rPr lang="en-GB" dirty="0"/>
                        <a:t> &lt;username&gt;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7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Show estimated start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showstart</a:t>
                      </a:r>
                      <a:r>
                        <a:rPr lang="en-GB" dirty="0"/>
                        <a:t> &lt;job 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2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Delete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qdel</a:t>
                      </a:r>
                      <a:r>
                        <a:rPr lang="en-GB" dirty="0"/>
                        <a:t> &lt;job 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scancel</a:t>
                      </a:r>
                      <a:r>
                        <a:rPr lang="en-GB" dirty="0"/>
                        <a:t> &lt;job 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70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36EE5F-C335-4724-B698-001226F2782E}"/>
              </a:ext>
            </a:extLst>
          </p:cNvPr>
          <p:cNvSpPr txBox="1"/>
          <p:nvPr/>
        </p:nvSpPr>
        <p:spPr>
          <a:xfrm>
            <a:off x="838200" y="1540934"/>
            <a:ext cx="986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Submitting </a:t>
            </a:r>
            <a:r>
              <a:rPr lang="en-GB" sz="2000" b="1" i="1" u="sng" dirty="0" err="1"/>
              <a:t>jobfile</a:t>
            </a:r>
            <a:r>
              <a:rPr lang="en-GB" sz="2000" b="1" dirty="0"/>
              <a:t> not DMA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Job will not necessarily be run right away – it will be </a:t>
            </a:r>
            <a:r>
              <a:rPr lang="en-GB" sz="2000" b="1" i="1" u="sng" dirty="0"/>
              <a:t>scheduled</a:t>
            </a:r>
            <a:r>
              <a:rPr lang="en-GB" sz="2000" dirty="0"/>
              <a:t> by a </a:t>
            </a:r>
            <a:r>
              <a:rPr lang="en-GB" sz="2000" b="1" dirty="0"/>
              <a:t>job scheduler </a:t>
            </a:r>
            <a:r>
              <a:rPr lang="en-GB" sz="2000" dirty="0"/>
              <a:t>which is PBS on Iridis 4 and SLURM on Iridis 5 </a:t>
            </a:r>
          </a:p>
        </p:txBody>
      </p:sp>
    </p:spTree>
    <p:extLst>
      <p:ext uri="{BB962C8B-B14F-4D97-AF65-F5344CB8AC3E}">
        <p14:creationId xmlns:p14="http://schemas.microsoft.com/office/powerpoint/2010/main" val="32364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DMA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78533"/>
            <a:ext cx="3573781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Try not to move / modify any files that are there now, but add files wherever you want</a:t>
            </a:r>
          </a:p>
          <a:p>
            <a:r>
              <a:rPr lang="en-GB" sz="2000" dirty="0"/>
              <a:t>Before you start, put combat and phenotypic data in the data folder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90711"/>
              </p:ext>
            </p:extLst>
          </p:nvPr>
        </p:nvGraphicFramePr>
        <p:xfrm>
          <a:off x="4845373" y="826347"/>
          <a:ext cx="6508427" cy="53534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0583">
                  <a:extLst>
                    <a:ext uri="{9D8B030D-6E8A-4147-A177-3AD203B41FA5}">
                      <a16:colId xmlns:a16="http://schemas.microsoft.com/office/drawing/2014/main" val="3319865764"/>
                    </a:ext>
                  </a:extLst>
                </a:gridCol>
                <a:gridCol w="1679744">
                  <a:extLst>
                    <a:ext uri="{9D8B030D-6E8A-4147-A177-3AD203B41FA5}">
                      <a16:colId xmlns:a16="http://schemas.microsoft.com/office/drawing/2014/main" val="43577645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288739926"/>
                    </a:ext>
                  </a:extLst>
                </a:gridCol>
              </a:tblGrid>
              <a:tr h="474876">
                <a:tc>
                  <a:txBody>
                    <a:bodyPr/>
                    <a:lstStyle/>
                    <a:p>
                      <a:r>
                        <a:rPr lang="en-GB" sz="1800" dirty="0"/>
                        <a:t>Folder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Subfolder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3228215"/>
                  </a:ext>
                </a:extLst>
              </a:tr>
              <a:tr h="474876">
                <a:tc>
                  <a:txBody>
                    <a:bodyPr/>
                    <a:lstStyle/>
                    <a:p>
                      <a:r>
                        <a:rPr lang="en-GB" sz="1400" dirty="0"/>
                        <a:t>/data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Should hold combat and </a:t>
                      </a:r>
                      <a:r>
                        <a:rPr lang="en-GB" sz="1400" dirty="0" err="1"/>
                        <a:t>pheno</a:t>
                      </a:r>
                      <a:r>
                        <a:rPr lang="en-GB" sz="1400" dirty="0"/>
                        <a:t>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9254703"/>
                  </a:ext>
                </a:extLst>
              </a:tr>
              <a:tr h="474876">
                <a:tc>
                  <a:txBody>
                    <a:bodyPr/>
                    <a:lstStyle/>
                    <a:p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jobfiles</a:t>
                      </a:r>
                      <a:endParaRPr lang="en-GB" sz="1400" dirty="0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Has the DMA script and an example of an Iridis 5 </a:t>
                      </a:r>
                      <a:r>
                        <a:rPr lang="en-GB" sz="1400" dirty="0" err="1"/>
                        <a:t>jobfile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1830911"/>
                  </a:ext>
                </a:extLst>
              </a:tr>
              <a:tr h="47487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/error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Any error files will end up</a:t>
                      </a:r>
                      <a:r>
                        <a:rPr lang="en-GB" sz="1400" baseline="0" dirty="0"/>
                        <a:t> here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8860842"/>
                  </a:ext>
                </a:extLst>
              </a:tr>
              <a:tr h="47487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/output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Any output files will end up</a:t>
                      </a:r>
                      <a:r>
                        <a:rPr lang="en-GB" sz="1400" baseline="0" dirty="0"/>
                        <a:t> here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858150"/>
                  </a:ext>
                </a:extLst>
              </a:tr>
              <a:tr h="474876">
                <a:tc>
                  <a:txBody>
                    <a:bodyPr/>
                    <a:lstStyle/>
                    <a:p>
                      <a:r>
                        <a:rPr lang="en-GB" sz="1400" dirty="0"/>
                        <a:t>/reports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Contains template</a:t>
                      </a:r>
                      <a:r>
                        <a:rPr lang="en-GB" sz="1400" baseline="0" dirty="0"/>
                        <a:t>s required for reports to be generated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9888469"/>
                  </a:ext>
                </a:extLst>
              </a:tr>
              <a:tr h="47487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dma</a:t>
                      </a:r>
                      <a:r>
                        <a:rPr lang="en-GB" sz="1400" dirty="0"/>
                        <a:t>-reports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Reports will end</a:t>
                      </a:r>
                      <a:r>
                        <a:rPr lang="en-GB" sz="1400" baseline="0" dirty="0"/>
                        <a:t> up here post-analysis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8286091"/>
                  </a:ext>
                </a:extLst>
              </a:tr>
              <a:tr h="474876">
                <a:tc>
                  <a:txBody>
                    <a:bodyPr/>
                    <a:lstStyle/>
                    <a:p>
                      <a:r>
                        <a:rPr lang="en-GB" sz="1400" dirty="0"/>
                        <a:t>/results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Raw DMA</a:t>
                      </a:r>
                      <a:r>
                        <a:rPr lang="en-GB" sz="1400" baseline="0" dirty="0"/>
                        <a:t> tables will end up here in dated folders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7943830"/>
                  </a:ext>
                </a:extLst>
              </a:tr>
              <a:tr h="47487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lambdas_and_hits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32016872"/>
                  </a:ext>
                </a:extLst>
              </a:tr>
              <a:tr h="474876">
                <a:tc>
                  <a:txBody>
                    <a:bodyPr/>
                    <a:lstStyle/>
                    <a:p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src</a:t>
                      </a:r>
                      <a:endParaRPr lang="en-GB" sz="1400" dirty="0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Contains</a:t>
                      </a:r>
                      <a:r>
                        <a:rPr lang="en-GB" sz="1400" baseline="0" dirty="0"/>
                        <a:t> any scripts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688333"/>
                  </a:ext>
                </a:extLst>
              </a:tr>
              <a:tr h="47487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limma_scripts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Scripts</a:t>
                      </a:r>
                      <a:r>
                        <a:rPr lang="en-GB" sz="1400" baseline="0" dirty="0"/>
                        <a:t> needed for pipeline to function –don’t adjust!!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891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7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3233-D179-426A-ACF5-B3681EAE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Using R on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login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nodes (small jobs/testing)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4042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5659-CF58-4B41-86AA-234D9334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Iridis modules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3092-0A69-4D2D-9B60-B784274E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50476" cy="4351338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/>
              <a:t>R can be run on a login node to do quite a bit – will be killed by system if taking up too much memory</a:t>
            </a:r>
          </a:p>
          <a:p>
            <a:r>
              <a:rPr lang="en-GB" sz="2000" dirty="0"/>
              <a:t>100s of programs / bits of software on Iridis which - called </a:t>
            </a:r>
            <a:r>
              <a:rPr lang="en-GB" sz="2000" b="1" dirty="0"/>
              <a:t>modules</a:t>
            </a:r>
          </a:p>
          <a:p>
            <a:pPr lvl="1"/>
            <a:r>
              <a:rPr lang="en-GB" sz="2000" dirty="0"/>
              <a:t>You can see what is available with &lt;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module avail</a:t>
            </a:r>
            <a:r>
              <a:rPr lang="en-GB" sz="2000" dirty="0"/>
              <a:t>&gt; and what is already loaded with &lt;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module list</a:t>
            </a:r>
            <a:r>
              <a:rPr lang="en-GB" sz="2000" dirty="0"/>
              <a:t>&gt;</a:t>
            </a:r>
          </a:p>
          <a:p>
            <a:r>
              <a:rPr lang="en-GB" sz="2000" dirty="0"/>
              <a:t>To use a program you first need to load it into your environment</a:t>
            </a:r>
          </a:p>
          <a:p>
            <a:pPr lvl="1"/>
            <a:r>
              <a:rPr lang="en-GB" sz="2000" dirty="0"/>
              <a:t>Iridis 4 - &lt;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module load R/3.6.1-cairo</a:t>
            </a:r>
            <a:r>
              <a:rPr lang="en-GB" sz="2000" dirty="0"/>
              <a:t>&gt;</a:t>
            </a:r>
          </a:p>
          <a:p>
            <a:pPr lvl="1"/>
            <a:r>
              <a:rPr lang="en-GB" sz="2000" dirty="0"/>
              <a:t>Iridis 5 - &lt;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module load R/3.6.2</a:t>
            </a:r>
            <a:r>
              <a:rPr lang="en-GB" sz="2000" dirty="0"/>
              <a:t>&gt;</a:t>
            </a:r>
          </a:p>
          <a:p>
            <a:r>
              <a:rPr lang="en-GB" sz="2000" dirty="0"/>
              <a:t>Then you can open it by typing &lt;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GB" sz="2000" dirty="0"/>
              <a:t>&gt;</a:t>
            </a:r>
          </a:p>
          <a:p>
            <a:r>
              <a:rPr lang="en-GB" sz="2000" dirty="0"/>
              <a:t>Exit R by typing &lt;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q()</a:t>
            </a:r>
            <a:r>
              <a:rPr lang="en-GB" sz="2000" dirty="0"/>
              <a:t>&gt; and saying no in response to saving your environment</a:t>
            </a:r>
          </a:p>
          <a:p>
            <a:r>
              <a:rPr lang="en-GB" sz="2000" dirty="0"/>
              <a:t>Finish your session on Iridis by closing the window or typing &lt;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exit</a:t>
            </a:r>
            <a:r>
              <a:rPr lang="en-GB" sz="2000" dirty="0"/>
              <a:t>&gt; in the console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80203-FAF7-4BED-B94E-EE5D3032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82" y="2352360"/>
            <a:ext cx="478221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3233-D179-426A-ACF5-B3681EAE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First things to 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41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B78-B2E0-4ECA-9896-E0B3C77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To-do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3E5E-1E99-4ECB-9B15-FC9DE5CB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Connect to iridis (on later slide)</a:t>
            </a:r>
          </a:p>
          <a:p>
            <a:pPr marL="514350" indent="-514350">
              <a:buAutoNum type="arabicPeriod"/>
            </a:pPr>
            <a:r>
              <a:rPr lang="en-GB" dirty="0"/>
              <a:t>Install </a:t>
            </a:r>
            <a:r>
              <a:rPr lang="en-GB" dirty="0" err="1"/>
              <a:t>pandoc</a:t>
            </a:r>
            <a:r>
              <a:rPr lang="en-GB" dirty="0"/>
              <a:t>:</a:t>
            </a:r>
          </a:p>
          <a:p>
            <a:pPr lvl="1">
              <a:buFontTx/>
              <a:buChar char="-"/>
            </a:pPr>
            <a:r>
              <a:rPr lang="en-GB" dirty="0"/>
              <a:t>not in R</a:t>
            </a:r>
          </a:p>
          <a:p>
            <a:pPr lvl="1">
              <a:buFontTx/>
              <a:buChar char="-"/>
            </a:pPr>
            <a:r>
              <a:rPr lang="en-GB" dirty="0"/>
              <a:t>Follow along with setting_up_pandoc.txt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Start up R and install your required R packages (at top of regression script)</a:t>
            </a:r>
          </a:p>
          <a:p>
            <a:pPr lvl="1">
              <a:buFontTx/>
              <a:buChar char="-"/>
            </a:pPr>
            <a:r>
              <a:rPr lang="en-GB" dirty="0"/>
              <a:t>Will be annoying, probably will have to install dependencies, can help each other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Should then be ready to go – run the script with test=T on the login node, then submit</a:t>
            </a:r>
          </a:p>
          <a:p>
            <a:pPr marL="457200" lvl="1" indent="0">
              <a:buNone/>
            </a:pPr>
            <a:endParaRPr lang="en-GB" dirty="0"/>
          </a:p>
          <a:p>
            <a:pPr lvl="1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6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A0D-5B9E-42E1-85EE-B9F8E334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6DC8-A8C8-4417-96F3-D1662300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Iridis is structured</a:t>
            </a:r>
          </a:p>
          <a:p>
            <a:r>
              <a:rPr lang="en-GB" dirty="0"/>
              <a:t>Using / submitting an R job to a compute node on Iridis (</a:t>
            </a:r>
            <a:r>
              <a:rPr lang="en-GB" b="1" dirty="0"/>
              <a:t>big</a:t>
            </a:r>
            <a:r>
              <a:rPr lang="en-GB" dirty="0"/>
              <a:t> jobs)</a:t>
            </a:r>
          </a:p>
          <a:p>
            <a:r>
              <a:rPr lang="en-GB" dirty="0"/>
              <a:t>Using R on login nodes (</a:t>
            </a:r>
            <a:r>
              <a:rPr lang="en-GB" b="1" dirty="0"/>
              <a:t>small</a:t>
            </a:r>
            <a:r>
              <a:rPr lang="en-GB" dirty="0"/>
              <a:t> jobs)</a:t>
            </a:r>
          </a:p>
          <a:p>
            <a:r>
              <a:rPr lang="en-GB" dirty="0"/>
              <a:t>Connecting to Iridis</a:t>
            </a:r>
          </a:p>
          <a:p>
            <a:r>
              <a:rPr lang="en-GB" dirty="0"/>
              <a:t>Tips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8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3233-D179-426A-ACF5-B3681EAE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Useful 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71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68C0-C845-4E07-96E0-E1E51F81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Connecting to Iridis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6898-56A5-4A52-B4A7-B25F2D6E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PC – </a:t>
            </a:r>
            <a:r>
              <a:rPr lang="en-GB" dirty="0" err="1"/>
              <a:t>Mobaxterm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Download: </a:t>
            </a:r>
            <a:r>
              <a:rPr lang="en-GB" dirty="0">
                <a:hlinkClick r:id="rId2"/>
              </a:rPr>
              <a:t>https://mobaxterm.mobatek.net/download-home-edition.html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Will have a file manager and console in one screen 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mobaXterm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Sessions (in top toolbar)&gt;new session&gt;</a:t>
            </a:r>
            <a:r>
              <a:rPr lang="en-GB" dirty="0" err="1"/>
              <a:t>ssh</a:t>
            </a:r>
            <a:r>
              <a:rPr lang="en-GB" dirty="0"/>
              <a:t> (tab)</a:t>
            </a:r>
          </a:p>
          <a:p>
            <a:pPr lvl="2"/>
            <a:r>
              <a:rPr lang="en-GB" dirty="0"/>
              <a:t>Remote host: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iridis4/5_a/b/c.soton.ac.uk</a:t>
            </a:r>
          </a:p>
          <a:p>
            <a:pPr lvl="2"/>
            <a:r>
              <a:rPr lang="en-GB" dirty="0"/>
              <a:t>Specify username: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tick and enter username</a:t>
            </a:r>
          </a:p>
          <a:p>
            <a:pPr lvl="2"/>
            <a:r>
              <a:rPr lang="en-GB" dirty="0"/>
              <a:t>Port: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22</a:t>
            </a:r>
          </a:p>
          <a:p>
            <a:r>
              <a:rPr lang="en-GB" dirty="0"/>
              <a:t>MAC – Terminal and </a:t>
            </a:r>
            <a:r>
              <a:rPr lang="en-GB" dirty="0" err="1"/>
              <a:t>filezilla</a:t>
            </a:r>
            <a:endParaRPr lang="en-GB" dirty="0"/>
          </a:p>
          <a:p>
            <a:pPr lvl="1"/>
            <a:r>
              <a:rPr lang="en-GB" dirty="0"/>
              <a:t>Terminal will provide your console and </a:t>
            </a:r>
            <a:r>
              <a:rPr lang="en-GB" dirty="0" err="1"/>
              <a:t>filezilla</a:t>
            </a:r>
            <a:r>
              <a:rPr lang="en-GB" dirty="0"/>
              <a:t> your file management </a:t>
            </a:r>
          </a:p>
          <a:p>
            <a:pPr lvl="2"/>
            <a:r>
              <a:rPr lang="en-GB" dirty="0"/>
              <a:t>In terminal: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&lt;username&gt;@iridis4/5_a/b/c.soton.ac.uk</a:t>
            </a:r>
          </a:p>
          <a:p>
            <a:pPr lvl="2"/>
            <a:r>
              <a:rPr lang="en-GB" dirty="0"/>
              <a:t>In </a:t>
            </a:r>
            <a:r>
              <a:rPr lang="en-GB" dirty="0" err="1"/>
              <a:t>filezilla</a:t>
            </a:r>
            <a:r>
              <a:rPr lang="en-GB" dirty="0"/>
              <a:t>: </a:t>
            </a:r>
          </a:p>
          <a:p>
            <a:pPr lvl="3"/>
            <a:r>
              <a:rPr lang="en-GB" dirty="0"/>
              <a:t>Host: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sftp://iridis4/5_a/b/c.soton.ac.uk</a:t>
            </a:r>
          </a:p>
          <a:p>
            <a:pPr lvl="3"/>
            <a:r>
              <a:rPr lang="en-GB" dirty="0"/>
              <a:t>Port: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22</a:t>
            </a:r>
          </a:p>
          <a:p>
            <a:r>
              <a:rPr lang="en-GB" dirty="0"/>
              <a:t>Iridis 4 help: </a:t>
            </a:r>
            <a:r>
              <a:rPr lang="en-GB" dirty="0">
                <a:hlinkClick r:id="rId3"/>
              </a:rPr>
              <a:t>https://hpc.soton.ac.uk/redmine/projects/iridis-4-support/wiki</a:t>
            </a:r>
            <a:r>
              <a:rPr lang="en-GB" dirty="0"/>
              <a:t> </a:t>
            </a:r>
          </a:p>
          <a:p>
            <a:r>
              <a:rPr lang="en-GB" dirty="0"/>
              <a:t>Iridis 5 help: </a:t>
            </a:r>
            <a:r>
              <a:rPr lang="en-GB" dirty="0">
                <a:hlinkClick r:id="rId4"/>
              </a:rPr>
              <a:t>https://hpc.soton.ac.uk/redmine/projects/iridis-5-support/wiki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12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82B4-ED72-4528-B64B-38386FDD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Useful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linux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commands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E9D3AF-B15C-4B16-8C4D-BFA303391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94948"/>
              </p:ext>
            </p:extLst>
          </p:nvPr>
        </p:nvGraphicFramePr>
        <p:xfrm>
          <a:off x="1795780" y="2007446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80">
                  <a:extLst>
                    <a:ext uri="{9D8B030D-6E8A-4147-A177-3AD203B41FA5}">
                      <a16:colId xmlns:a16="http://schemas.microsoft.com/office/drawing/2014/main" val="679594219"/>
                    </a:ext>
                  </a:extLst>
                </a:gridCol>
                <a:gridCol w="5824220">
                  <a:extLst>
                    <a:ext uri="{9D8B030D-6E8A-4147-A177-3AD203B41FA5}">
                      <a16:colId xmlns:a16="http://schemas.microsoft.com/office/drawing/2014/main" val="2556653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Decsription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pwd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Print current file directory (where am i?)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cd &lt;</a:t>
                      </a:r>
                      <a:r>
                        <a:rPr lang="en-GB" dirty="0" err="1"/>
                        <a:t>filepath</a:t>
                      </a:r>
                      <a:r>
                        <a:rPr lang="en-GB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Will change directory to the </a:t>
                      </a:r>
                      <a:r>
                        <a:rPr lang="en-GB" dirty="0" err="1"/>
                        <a:t>filepath</a:t>
                      </a:r>
                      <a:r>
                        <a:rPr lang="en-GB" dirty="0"/>
                        <a:t> of a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7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Move into the parent folder (&lt;cd ~&gt;  to go to home folder)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9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cp -r &lt;file1&gt; &lt;file2&gt;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Copy a file /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7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cat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Look at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1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Ls -</a:t>
                      </a:r>
                      <a:r>
                        <a:rPr lang="en-GB" dirty="0" err="1"/>
                        <a:t>lhtr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the contents of the folder you’re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8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Ctrl +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Kill whatever is going on (panic mode)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8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cat &lt;filename&gt;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Look at the contents of a file without editing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4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nano &lt;filename&gt;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Open a file editor (useful for mac users) – save and exit with </a:t>
                      </a:r>
                      <a:r>
                        <a:rPr lang="en-GB" dirty="0" err="1"/>
                        <a:t>ctrl+o</a:t>
                      </a:r>
                      <a:r>
                        <a:rPr lang="en-GB" dirty="0"/>
                        <a:t> (to save) then ctrl + x to 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6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3835-A37E-4301-9D61-92C61457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Tips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8980-E647-45F8-9B69-DB600E42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System software is </a:t>
            </a:r>
            <a:r>
              <a:rPr lang="en-GB" b="1" i="1" dirty="0"/>
              <a:t>very</a:t>
            </a:r>
            <a:r>
              <a:rPr lang="en-GB" dirty="0"/>
              <a:t> tightly controlled – bits of software can become outdated, making things buggy and hard to install – not as much of a problem on Iridis 5</a:t>
            </a:r>
          </a:p>
          <a:p>
            <a:r>
              <a:rPr lang="en-GB" dirty="0"/>
              <a:t>Absolutely no guarantee that it will run job asap – when you submit a job it is </a:t>
            </a:r>
            <a:r>
              <a:rPr lang="en-GB" b="1" i="1" u="sng" dirty="0"/>
              <a:t>scheduled</a:t>
            </a:r>
          </a:p>
          <a:p>
            <a:r>
              <a:rPr lang="en-GB" b="1" i="1" u="sng" dirty="0"/>
              <a:t>Don’t</a:t>
            </a:r>
            <a:r>
              <a:rPr lang="en-GB" dirty="0"/>
              <a:t> use </a:t>
            </a:r>
            <a:r>
              <a:rPr lang="en-GB" b="1" dirty="0"/>
              <a:t>capitalised letters </a:t>
            </a:r>
            <a:r>
              <a:rPr lang="en-GB" dirty="0"/>
              <a:t>or </a:t>
            </a:r>
            <a:r>
              <a:rPr lang="en-GB" b="1" dirty="0"/>
              <a:t>spaces</a:t>
            </a:r>
            <a:r>
              <a:rPr lang="en-GB" dirty="0"/>
              <a:t> in filenames or objects, and </a:t>
            </a:r>
            <a:r>
              <a:rPr lang="en-GB" b="1" dirty="0"/>
              <a:t>spaces</a:t>
            </a:r>
            <a:r>
              <a:rPr lang="en-GB" dirty="0"/>
              <a:t> really matter in BASH</a:t>
            </a:r>
          </a:p>
          <a:p>
            <a:r>
              <a:rPr lang="en-GB" dirty="0"/>
              <a:t>If some text has got a # beside it, that is a </a:t>
            </a:r>
            <a:r>
              <a:rPr lang="en-GB" b="1" dirty="0"/>
              <a:t>comment</a:t>
            </a:r>
            <a:r>
              <a:rPr lang="en-GB" dirty="0"/>
              <a:t> - purely to guide / describe what the code is doing and won’t be read / interpreted in by Iridis, its for you, and you should use them too.</a:t>
            </a:r>
          </a:p>
          <a:p>
            <a:r>
              <a:rPr lang="en-GB" dirty="0"/>
              <a:t>Code is written to be user-friendly as possible and have minimal input, but feel free to adapt / explore, just make sure you keep a working version!!</a:t>
            </a:r>
          </a:p>
          <a:p>
            <a:r>
              <a:rPr lang="en-GB" dirty="0"/>
              <a:t>Use </a:t>
            </a:r>
            <a:r>
              <a:rPr lang="en-GB" dirty="0" err="1"/>
              <a:t>cheatsheets</a:t>
            </a:r>
            <a:r>
              <a:rPr lang="en-GB" dirty="0"/>
              <a:t>! I don’t remember every command. No-one does.</a:t>
            </a:r>
          </a:p>
          <a:p>
            <a:r>
              <a:rPr lang="en-GB" dirty="0"/>
              <a:t>Relative vs. absolute </a:t>
            </a:r>
            <a:r>
              <a:rPr lang="en-GB" dirty="0" err="1"/>
              <a:t>filepath</a:t>
            </a:r>
            <a:r>
              <a:rPr lang="en-GB" dirty="0"/>
              <a:t> – if you are in a file called </a:t>
            </a:r>
            <a:r>
              <a:rPr lang="en-GB" b="1" dirty="0"/>
              <a:t>user</a:t>
            </a:r>
            <a:r>
              <a:rPr lang="en-GB" dirty="0"/>
              <a:t> and you want to direct to the </a:t>
            </a:r>
            <a:r>
              <a:rPr lang="en-GB" b="1" dirty="0"/>
              <a:t>data</a:t>
            </a:r>
            <a:r>
              <a:rPr lang="en-GB" dirty="0"/>
              <a:t> folder: </a:t>
            </a:r>
          </a:p>
          <a:p>
            <a:pPr lvl="1"/>
            <a:r>
              <a:rPr lang="en-GB" dirty="0"/>
              <a:t>Absolute </a:t>
            </a:r>
            <a:r>
              <a:rPr lang="en-GB" dirty="0" err="1"/>
              <a:t>filepath</a:t>
            </a:r>
            <a:r>
              <a:rPr lang="en-GB" dirty="0"/>
              <a:t> – entire location path on the computer: /home/user/work/data </a:t>
            </a:r>
          </a:p>
          <a:p>
            <a:pPr lvl="1"/>
            <a:r>
              <a:rPr lang="en-GB" dirty="0"/>
              <a:t>Relative </a:t>
            </a:r>
            <a:r>
              <a:rPr lang="en-GB" dirty="0" err="1"/>
              <a:t>filepath</a:t>
            </a:r>
            <a:r>
              <a:rPr lang="en-GB" dirty="0"/>
              <a:t> – the location path relative to where you are now: work/data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554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3835-A37E-4301-9D61-92C61457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Cheat sheets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8980-E647-45F8-9B69-DB600E42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 reports &gt; cheat sheets:</a:t>
            </a:r>
          </a:p>
          <a:p>
            <a:pPr lvl="1"/>
            <a:r>
              <a:rPr lang="en-GB" sz="2000" dirty="0"/>
              <a:t>The presentation files from the intro to Iridis and intro to cluster computing courses</a:t>
            </a:r>
          </a:p>
          <a:p>
            <a:pPr lvl="1"/>
            <a:r>
              <a:rPr lang="en-GB" sz="2000" dirty="0"/>
              <a:t>Iridis commands cheat sheet **really handy!**</a:t>
            </a:r>
          </a:p>
          <a:p>
            <a:r>
              <a:rPr lang="en-GB" sz="2400" dirty="0"/>
              <a:t>Download cheat sheets for R here: </a:t>
            </a:r>
            <a:r>
              <a:rPr lang="en-GB" sz="2400" dirty="0">
                <a:hlinkClick r:id="rId2"/>
              </a:rPr>
              <a:t>https://www.rstudio.com/resources/cheatsheets/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33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3797-196A-4C82-999E-F913912E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Iridis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8177-6F30-45E8-93BC-384FBA98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200" dirty="0"/>
              <a:t>Laptops and desktops have no where near enough memory to run differential methylation analysis</a:t>
            </a:r>
          </a:p>
          <a:p>
            <a:r>
              <a:rPr lang="en-GB" sz="2200" dirty="0"/>
              <a:t>High performance computing (HPC) cluster – lots of nodes (individual comps) with a lot of CPUs and a ton of memory / RAM</a:t>
            </a:r>
          </a:p>
          <a:p>
            <a:r>
              <a:rPr lang="en-GB" sz="2200" dirty="0"/>
              <a:t>We can take all our methylation data from the array, all the corresponding phenotypic data from the array, run it through a script that will perform a differential methylation analysis</a:t>
            </a:r>
          </a:p>
          <a:p>
            <a:r>
              <a:rPr lang="en-GB" sz="2200" dirty="0"/>
              <a:t>I will give you a folder with files which will allow you to run a DMA hopefully with minimum effort – written to be user friendly as possible </a:t>
            </a:r>
          </a:p>
          <a:p>
            <a:pPr lvl="1"/>
            <a:r>
              <a:rPr lang="en-GB" sz="1800" dirty="0"/>
              <a:t>Subsequent analyses like DMRs etc I will aim to get working scripts in one place on the M drive when I get time</a:t>
            </a:r>
          </a:p>
          <a:p>
            <a:pPr marL="0" indent="0">
              <a:buNone/>
            </a:pPr>
            <a:r>
              <a:rPr lang="en-GB" sz="2200" dirty="0"/>
              <a:t>NB: If you see text like </a:t>
            </a:r>
            <a:r>
              <a:rPr lang="en-GB" sz="2200" b="1" dirty="0"/>
              <a:t>&lt;</a:t>
            </a:r>
            <a:r>
              <a:rPr lang="en-GB" sz="2200" b="1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GB" sz="2200" b="1" dirty="0"/>
              <a:t>&gt; </a:t>
            </a:r>
            <a:r>
              <a:rPr lang="en-GB" sz="2200" dirty="0"/>
              <a:t>in this presentation its code. In a script, you need to delete the text </a:t>
            </a:r>
            <a:r>
              <a:rPr lang="en-GB" sz="2200" b="1" i="1" u="sng" dirty="0"/>
              <a:t>and arrows</a:t>
            </a:r>
            <a:r>
              <a:rPr lang="en-GB" sz="2200" b="1" i="1" dirty="0"/>
              <a:t> </a:t>
            </a:r>
            <a:r>
              <a:rPr lang="en-GB" sz="2200" dirty="0"/>
              <a:t>and fill it in with your own text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49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1D08-E554-49F9-A4E3-65ED85B9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Overview of Iridis architecture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0C6259-0D75-47B5-B706-93197E407E15}"/>
              </a:ext>
            </a:extLst>
          </p:cNvPr>
          <p:cNvSpPr/>
          <p:nvPr/>
        </p:nvSpPr>
        <p:spPr>
          <a:xfrm>
            <a:off x="3115399" y="2581256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4013AA-E7E0-482C-AC26-4BBEBF635E53}"/>
              </a:ext>
            </a:extLst>
          </p:cNvPr>
          <p:cNvSpPr/>
          <p:nvPr/>
        </p:nvSpPr>
        <p:spPr>
          <a:xfrm>
            <a:off x="3115400" y="3091796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BC85A1-8401-4380-B13D-6DC48E0310FC}"/>
              </a:ext>
            </a:extLst>
          </p:cNvPr>
          <p:cNvSpPr/>
          <p:nvPr/>
        </p:nvSpPr>
        <p:spPr>
          <a:xfrm>
            <a:off x="3115399" y="3609292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7417E3-3161-4216-BAD1-D983596801F4}"/>
              </a:ext>
            </a:extLst>
          </p:cNvPr>
          <p:cNvSpPr/>
          <p:nvPr/>
        </p:nvSpPr>
        <p:spPr>
          <a:xfrm>
            <a:off x="3017428" y="2401606"/>
            <a:ext cx="1645920" cy="181573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45920"/>
                      <a:gd name="connsiteY0" fmla="*/ 274325 h 1815737"/>
                      <a:gd name="connsiteX1" fmla="*/ 274325 w 1645920"/>
                      <a:gd name="connsiteY1" fmla="*/ 0 h 1815737"/>
                      <a:gd name="connsiteX2" fmla="*/ 844905 w 1645920"/>
                      <a:gd name="connsiteY2" fmla="*/ 0 h 1815737"/>
                      <a:gd name="connsiteX3" fmla="*/ 1371595 w 1645920"/>
                      <a:gd name="connsiteY3" fmla="*/ 0 h 1815737"/>
                      <a:gd name="connsiteX4" fmla="*/ 1645920 w 1645920"/>
                      <a:gd name="connsiteY4" fmla="*/ 274325 h 1815737"/>
                      <a:gd name="connsiteX5" fmla="*/ 1645920 w 1645920"/>
                      <a:gd name="connsiteY5" fmla="*/ 671346 h 1815737"/>
                      <a:gd name="connsiteX6" fmla="*/ 1645920 w 1645920"/>
                      <a:gd name="connsiteY6" fmla="*/ 1119050 h 1815737"/>
                      <a:gd name="connsiteX7" fmla="*/ 1645920 w 1645920"/>
                      <a:gd name="connsiteY7" fmla="*/ 1541412 h 1815737"/>
                      <a:gd name="connsiteX8" fmla="*/ 1371595 w 1645920"/>
                      <a:gd name="connsiteY8" fmla="*/ 1815737 h 1815737"/>
                      <a:gd name="connsiteX9" fmla="*/ 844905 w 1645920"/>
                      <a:gd name="connsiteY9" fmla="*/ 1815737 h 1815737"/>
                      <a:gd name="connsiteX10" fmla="*/ 274325 w 1645920"/>
                      <a:gd name="connsiteY10" fmla="*/ 1815737 h 1815737"/>
                      <a:gd name="connsiteX11" fmla="*/ 0 w 1645920"/>
                      <a:gd name="connsiteY11" fmla="*/ 1541412 h 1815737"/>
                      <a:gd name="connsiteX12" fmla="*/ 0 w 1645920"/>
                      <a:gd name="connsiteY12" fmla="*/ 1119050 h 1815737"/>
                      <a:gd name="connsiteX13" fmla="*/ 0 w 1645920"/>
                      <a:gd name="connsiteY13" fmla="*/ 722029 h 1815737"/>
                      <a:gd name="connsiteX14" fmla="*/ 0 w 1645920"/>
                      <a:gd name="connsiteY14" fmla="*/ 274325 h 181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45920" h="1815737" extrusionOk="0">
                        <a:moveTo>
                          <a:pt x="0" y="274325"/>
                        </a:moveTo>
                        <a:cubicBezTo>
                          <a:pt x="-12223" y="115279"/>
                          <a:pt x="106159" y="6253"/>
                          <a:pt x="274325" y="0"/>
                        </a:cubicBezTo>
                        <a:cubicBezTo>
                          <a:pt x="476448" y="-21787"/>
                          <a:pt x="586689" y="32004"/>
                          <a:pt x="844905" y="0"/>
                        </a:cubicBezTo>
                        <a:cubicBezTo>
                          <a:pt x="1103121" y="-32004"/>
                          <a:pt x="1108783" y="4089"/>
                          <a:pt x="1371595" y="0"/>
                        </a:cubicBezTo>
                        <a:cubicBezTo>
                          <a:pt x="1494434" y="-15685"/>
                          <a:pt x="1664787" y="131834"/>
                          <a:pt x="1645920" y="274325"/>
                        </a:cubicBezTo>
                        <a:cubicBezTo>
                          <a:pt x="1675117" y="472392"/>
                          <a:pt x="1623431" y="489700"/>
                          <a:pt x="1645920" y="671346"/>
                        </a:cubicBezTo>
                        <a:cubicBezTo>
                          <a:pt x="1668409" y="852992"/>
                          <a:pt x="1595151" y="949182"/>
                          <a:pt x="1645920" y="1119050"/>
                        </a:cubicBezTo>
                        <a:cubicBezTo>
                          <a:pt x="1696689" y="1288918"/>
                          <a:pt x="1602470" y="1355840"/>
                          <a:pt x="1645920" y="1541412"/>
                        </a:cubicBezTo>
                        <a:cubicBezTo>
                          <a:pt x="1630556" y="1718334"/>
                          <a:pt x="1494256" y="1782281"/>
                          <a:pt x="1371595" y="1815737"/>
                        </a:cubicBezTo>
                        <a:cubicBezTo>
                          <a:pt x="1204254" y="1820118"/>
                          <a:pt x="954493" y="1789792"/>
                          <a:pt x="844905" y="1815737"/>
                        </a:cubicBezTo>
                        <a:cubicBezTo>
                          <a:pt x="735317" y="1841682"/>
                          <a:pt x="557936" y="1773464"/>
                          <a:pt x="274325" y="1815737"/>
                        </a:cubicBezTo>
                        <a:cubicBezTo>
                          <a:pt x="143006" y="1795788"/>
                          <a:pt x="23013" y="1678079"/>
                          <a:pt x="0" y="1541412"/>
                        </a:cubicBezTo>
                        <a:cubicBezTo>
                          <a:pt x="-17186" y="1448689"/>
                          <a:pt x="16251" y="1281378"/>
                          <a:pt x="0" y="1119050"/>
                        </a:cubicBezTo>
                        <a:cubicBezTo>
                          <a:pt x="-16251" y="956722"/>
                          <a:pt x="7543" y="823272"/>
                          <a:pt x="0" y="722029"/>
                        </a:cubicBezTo>
                        <a:cubicBezTo>
                          <a:pt x="-7543" y="620786"/>
                          <a:pt x="30003" y="365742"/>
                          <a:pt x="0" y="2743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0AD0C0-0CA9-4392-A675-261DD381AE2C}"/>
              </a:ext>
            </a:extLst>
          </p:cNvPr>
          <p:cNvSpPr/>
          <p:nvPr/>
        </p:nvSpPr>
        <p:spPr>
          <a:xfrm>
            <a:off x="6108957" y="2866004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F7F966-AB3B-49B3-8A04-B746D430E457}"/>
              </a:ext>
            </a:extLst>
          </p:cNvPr>
          <p:cNvSpPr/>
          <p:nvPr/>
        </p:nvSpPr>
        <p:spPr>
          <a:xfrm>
            <a:off x="6108957" y="3170139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Switches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EC7AFE-0694-46D8-81B8-CB48DC4F02A2}"/>
              </a:ext>
            </a:extLst>
          </p:cNvPr>
          <p:cNvSpPr/>
          <p:nvPr/>
        </p:nvSpPr>
        <p:spPr>
          <a:xfrm>
            <a:off x="6108957" y="3474274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685DB2-59A2-4DA5-8738-87B7A97411A5}"/>
              </a:ext>
            </a:extLst>
          </p:cNvPr>
          <p:cNvSpPr/>
          <p:nvPr/>
        </p:nvSpPr>
        <p:spPr>
          <a:xfrm>
            <a:off x="9656173" y="1828522"/>
            <a:ext cx="1449977" cy="427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0B6223-7522-4603-BE8C-E97897D2E5DC}"/>
              </a:ext>
            </a:extLst>
          </p:cNvPr>
          <p:cNvSpPr/>
          <p:nvPr/>
        </p:nvSpPr>
        <p:spPr>
          <a:xfrm>
            <a:off x="9656173" y="2290658"/>
            <a:ext cx="1449977" cy="427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13612C-7451-4436-82BE-1DBDADA822EC}"/>
              </a:ext>
            </a:extLst>
          </p:cNvPr>
          <p:cNvSpPr/>
          <p:nvPr/>
        </p:nvSpPr>
        <p:spPr>
          <a:xfrm>
            <a:off x="9656173" y="2752794"/>
            <a:ext cx="1449977" cy="4277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287A1A-3496-4CC9-9100-D2B4B1EA01D3}"/>
              </a:ext>
            </a:extLst>
          </p:cNvPr>
          <p:cNvSpPr/>
          <p:nvPr/>
        </p:nvSpPr>
        <p:spPr>
          <a:xfrm>
            <a:off x="9656175" y="3214930"/>
            <a:ext cx="1449977" cy="42777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BFCDBA-1F55-4109-95B5-239CB97350A4}"/>
              </a:ext>
            </a:extLst>
          </p:cNvPr>
          <p:cNvSpPr/>
          <p:nvPr/>
        </p:nvSpPr>
        <p:spPr>
          <a:xfrm>
            <a:off x="9656176" y="3677066"/>
            <a:ext cx="1449977" cy="4277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8ACD0B7-14E3-4A4A-A16F-038D0C5D6B31}"/>
              </a:ext>
            </a:extLst>
          </p:cNvPr>
          <p:cNvSpPr/>
          <p:nvPr/>
        </p:nvSpPr>
        <p:spPr>
          <a:xfrm>
            <a:off x="9656175" y="4139202"/>
            <a:ext cx="1449977" cy="427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3A07573A-960E-4C7C-9279-EFD27CB40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4" y="2835430"/>
            <a:ext cx="1788521" cy="1055521"/>
          </a:xfrm>
          <a:prstGeom prst="rect">
            <a:avLst/>
          </a:prstGeom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79F10422-8ED3-4CD3-AA1C-ABEB85A7B9A0}"/>
              </a:ext>
            </a:extLst>
          </p:cNvPr>
          <p:cNvSpPr/>
          <p:nvPr/>
        </p:nvSpPr>
        <p:spPr>
          <a:xfrm>
            <a:off x="8212652" y="3182960"/>
            <a:ext cx="1207614" cy="20271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072FBBD6-5105-43AE-8DAB-1E7A8106E30D}"/>
              </a:ext>
            </a:extLst>
          </p:cNvPr>
          <p:cNvSpPr/>
          <p:nvPr/>
        </p:nvSpPr>
        <p:spPr>
          <a:xfrm>
            <a:off x="4763896" y="3204323"/>
            <a:ext cx="1207614" cy="2027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16CBA6C-41E2-41DE-B334-4F5282BA6E19}"/>
              </a:ext>
            </a:extLst>
          </p:cNvPr>
          <p:cNvSpPr/>
          <p:nvPr/>
        </p:nvSpPr>
        <p:spPr>
          <a:xfrm>
            <a:off x="9558201" y="1703830"/>
            <a:ext cx="1645920" cy="299190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45920"/>
                      <a:gd name="connsiteY0" fmla="*/ 274325 h 1815737"/>
                      <a:gd name="connsiteX1" fmla="*/ 274325 w 1645920"/>
                      <a:gd name="connsiteY1" fmla="*/ 0 h 1815737"/>
                      <a:gd name="connsiteX2" fmla="*/ 844905 w 1645920"/>
                      <a:gd name="connsiteY2" fmla="*/ 0 h 1815737"/>
                      <a:gd name="connsiteX3" fmla="*/ 1371595 w 1645920"/>
                      <a:gd name="connsiteY3" fmla="*/ 0 h 1815737"/>
                      <a:gd name="connsiteX4" fmla="*/ 1645920 w 1645920"/>
                      <a:gd name="connsiteY4" fmla="*/ 274325 h 1815737"/>
                      <a:gd name="connsiteX5" fmla="*/ 1645920 w 1645920"/>
                      <a:gd name="connsiteY5" fmla="*/ 671346 h 1815737"/>
                      <a:gd name="connsiteX6" fmla="*/ 1645920 w 1645920"/>
                      <a:gd name="connsiteY6" fmla="*/ 1119050 h 1815737"/>
                      <a:gd name="connsiteX7" fmla="*/ 1645920 w 1645920"/>
                      <a:gd name="connsiteY7" fmla="*/ 1541412 h 1815737"/>
                      <a:gd name="connsiteX8" fmla="*/ 1371595 w 1645920"/>
                      <a:gd name="connsiteY8" fmla="*/ 1815737 h 1815737"/>
                      <a:gd name="connsiteX9" fmla="*/ 844905 w 1645920"/>
                      <a:gd name="connsiteY9" fmla="*/ 1815737 h 1815737"/>
                      <a:gd name="connsiteX10" fmla="*/ 274325 w 1645920"/>
                      <a:gd name="connsiteY10" fmla="*/ 1815737 h 1815737"/>
                      <a:gd name="connsiteX11" fmla="*/ 0 w 1645920"/>
                      <a:gd name="connsiteY11" fmla="*/ 1541412 h 1815737"/>
                      <a:gd name="connsiteX12" fmla="*/ 0 w 1645920"/>
                      <a:gd name="connsiteY12" fmla="*/ 1119050 h 1815737"/>
                      <a:gd name="connsiteX13" fmla="*/ 0 w 1645920"/>
                      <a:gd name="connsiteY13" fmla="*/ 722029 h 1815737"/>
                      <a:gd name="connsiteX14" fmla="*/ 0 w 1645920"/>
                      <a:gd name="connsiteY14" fmla="*/ 274325 h 181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45920" h="1815737" extrusionOk="0">
                        <a:moveTo>
                          <a:pt x="0" y="274325"/>
                        </a:moveTo>
                        <a:cubicBezTo>
                          <a:pt x="-12223" y="115279"/>
                          <a:pt x="106159" y="6253"/>
                          <a:pt x="274325" y="0"/>
                        </a:cubicBezTo>
                        <a:cubicBezTo>
                          <a:pt x="476448" y="-21787"/>
                          <a:pt x="586689" y="32004"/>
                          <a:pt x="844905" y="0"/>
                        </a:cubicBezTo>
                        <a:cubicBezTo>
                          <a:pt x="1103121" y="-32004"/>
                          <a:pt x="1108783" y="4089"/>
                          <a:pt x="1371595" y="0"/>
                        </a:cubicBezTo>
                        <a:cubicBezTo>
                          <a:pt x="1494434" y="-15685"/>
                          <a:pt x="1664787" y="131834"/>
                          <a:pt x="1645920" y="274325"/>
                        </a:cubicBezTo>
                        <a:cubicBezTo>
                          <a:pt x="1675117" y="472392"/>
                          <a:pt x="1623431" y="489700"/>
                          <a:pt x="1645920" y="671346"/>
                        </a:cubicBezTo>
                        <a:cubicBezTo>
                          <a:pt x="1668409" y="852992"/>
                          <a:pt x="1595151" y="949182"/>
                          <a:pt x="1645920" y="1119050"/>
                        </a:cubicBezTo>
                        <a:cubicBezTo>
                          <a:pt x="1696689" y="1288918"/>
                          <a:pt x="1602470" y="1355840"/>
                          <a:pt x="1645920" y="1541412"/>
                        </a:cubicBezTo>
                        <a:cubicBezTo>
                          <a:pt x="1630556" y="1718334"/>
                          <a:pt x="1494256" y="1782281"/>
                          <a:pt x="1371595" y="1815737"/>
                        </a:cubicBezTo>
                        <a:cubicBezTo>
                          <a:pt x="1204254" y="1820118"/>
                          <a:pt x="954493" y="1789792"/>
                          <a:pt x="844905" y="1815737"/>
                        </a:cubicBezTo>
                        <a:cubicBezTo>
                          <a:pt x="735317" y="1841682"/>
                          <a:pt x="557936" y="1773464"/>
                          <a:pt x="274325" y="1815737"/>
                        </a:cubicBezTo>
                        <a:cubicBezTo>
                          <a:pt x="143006" y="1795788"/>
                          <a:pt x="23013" y="1678079"/>
                          <a:pt x="0" y="1541412"/>
                        </a:cubicBezTo>
                        <a:cubicBezTo>
                          <a:pt x="-17186" y="1448689"/>
                          <a:pt x="16251" y="1281378"/>
                          <a:pt x="0" y="1119050"/>
                        </a:cubicBezTo>
                        <a:cubicBezTo>
                          <a:pt x="-16251" y="956722"/>
                          <a:pt x="7543" y="823272"/>
                          <a:pt x="0" y="722029"/>
                        </a:cubicBezTo>
                        <a:cubicBezTo>
                          <a:pt x="-7543" y="620786"/>
                          <a:pt x="30003" y="365742"/>
                          <a:pt x="0" y="2743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03AC03E-5F80-4FF8-AF2A-37F89CF2A80A}"/>
              </a:ext>
            </a:extLst>
          </p:cNvPr>
          <p:cNvSpPr/>
          <p:nvPr/>
        </p:nvSpPr>
        <p:spPr>
          <a:xfrm rot="19865710">
            <a:off x="2162899" y="2865322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2A144B9-9684-4EBB-9F51-52104FD852E7}"/>
              </a:ext>
            </a:extLst>
          </p:cNvPr>
          <p:cNvSpPr/>
          <p:nvPr/>
        </p:nvSpPr>
        <p:spPr>
          <a:xfrm>
            <a:off x="2216956" y="3207348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C1BB43D5-995E-4B15-A0D1-FAB03BAA5011}"/>
              </a:ext>
            </a:extLst>
          </p:cNvPr>
          <p:cNvSpPr/>
          <p:nvPr/>
        </p:nvSpPr>
        <p:spPr>
          <a:xfrm rot="1411943">
            <a:off x="2193630" y="3529869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AF0408-6162-471F-ACEB-133DD31DDE84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40387" y="4217343"/>
            <a:ext cx="1" cy="35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A4A9E6-6EA3-4DB3-9AA7-816D33F961EE}"/>
              </a:ext>
            </a:extLst>
          </p:cNvPr>
          <p:cNvSpPr txBox="1"/>
          <p:nvPr/>
        </p:nvSpPr>
        <p:spPr>
          <a:xfrm>
            <a:off x="2540088" y="4570660"/>
            <a:ext cx="2600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/>
              <a:t>Use to access your account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4 cores, 32gb RAM (about the same as your computer)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All exactly do exactly the same job – can connect to any one</a:t>
            </a:r>
          </a:p>
        </p:txBody>
      </p:sp>
    </p:spTree>
    <p:extLst>
      <p:ext uri="{BB962C8B-B14F-4D97-AF65-F5344CB8AC3E}">
        <p14:creationId xmlns:p14="http://schemas.microsoft.com/office/powerpoint/2010/main" val="411429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1D08-E554-49F9-A4E3-65ED85B9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Overview of Iridis architecture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0C6259-0D75-47B5-B706-93197E407E15}"/>
              </a:ext>
            </a:extLst>
          </p:cNvPr>
          <p:cNvSpPr/>
          <p:nvPr/>
        </p:nvSpPr>
        <p:spPr>
          <a:xfrm>
            <a:off x="3115399" y="2581256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4013AA-E7E0-482C-AC26-4BBEBF635E53}"/>
              </a:ext>
            </a:extLst>
          </p:cNvPr>
          <p:cNvSpPr/>
          <p:nvPr/>
        </p:nvSpPr>
        <p:spPr>
          <a:xfrm>
            <a:off x="3115400" y="3091796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BC85A1-8401-4380-B13D-6DC48E0310FC}"/>
              </a:ext>
            </a:extLst>
          </p:cNvPr>
          <p:cNvSpPr/>
          <p:nvPr/>
        </p:nvSpPr>
        <p:spPr>
          <a:xfrm>
            <a:off x="3115399" y="3609292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7417E3-3161-4216-BAD1-D983596801F4}"/>
              </a:ext>
            </a:extLst>
          </p:cNvPr>
          <p:cNvSpPr/>
          <p:nvPr/>
        </p:nvSpPr>
        <p:spPr>
          <a:xfrm>
            <a:off x="3017428" y="2401606"/>
            <a:ext cx="1645920" cy="181573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45920"/>
                      <a:gd name="connsiteY0" fmla="*/ 274325 h 1815737"/>
                      <a:gd name="connsiteX1" fmla="*/ 274325 w 1645920"/>
                      <a:gd name="connsiteY1" fmla="*/ 0 h 1815737"/>
                      <a:gd name="connsiteX2" fmla="*/ 844905 w 1645920"/>
                      <a:gd name="connsiteY2" fmla="*/ 0 h 1815737"/>
                      <a:gd name="connsiteX3" fmla="*/ 1371595 w 1645920"/>
                      <a:gd name="connsiteY3" fmla="*/ 0 h 1815737"/>
                      <a:gd name="connsiteX4" fmla="*/ 1645920 w 1645920"/>
                      <a:gd name="connsiteY4" fmla="*/ 274325 h 1815737"/>
                      <a:gd name="connsiteX5" fmla="*/ 1645920 w 1645920"/>
                      <a:gd name="connsiteY5" fmla="*/ 671346 h 1815737"/>
                      <a:gd name="connsiteX6" fmla="*/ 1645920 w 1645920"/>
                      <a:gd name="connsiteY6" fmla="*/ 1119050 h 1815737"/>
                      <a:gd name="connsiteX7" fmla="*/ 1645920 w 1645920"/>
                      <a:gd name="connsiteY7" fmla="*/ 1541412 h 1815737"/>
                      <a:gd name="connsiteX8" fmla="*/ 1371595 w 1645920"/>
                      <a:gd name="connsiteY8" fmla="*/ 1815737 h 1815737"/>
                      <a:gd name="connsiteX9" fmla="*/ 844905 w 1645920"/>
                      <a:gd name="connsiteY9" fmla="*/ 1815737 h 1815737"/>
                      <a:gd name="connsiteX10" fmla="*/ 274325 w 1645920"/>
                      <a:gd name="connsiteY10" fmla="*/ 1815737 h 1815737"/>
                      <a:gd name="connsiteX11" fmla="*/ 0 w 1645920"/>
                      <a:gd name="connsiteY11" fmla="*/ 1541412 h 1815737"/>
                      <a:gd name="connsiteX12" fmla="*/ 0 w 1645920"/>
                      <a:gd name="connsiteY12" fmla="*/ 1119050 h 1815737"/>
                      <a:gd name="connsiteX13" fmla="*/ 0 w 1645920"/>
                      <a:gd name="connsiteY13" fmla="*/ 722029 h 1815737"/>
                      <a:gd name="connsiteX14" fmla="*/ 0 w 1645920"/>
                      <a:gd name="connsiteY14" fmla="*/ 274325 h 181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45920" h="1815737" extrusionOk="0">
                        <a:moveTo>
                          <a:pt x="0" y="274325"/>
                        </a:moveTo>
                        <a:cubicBezTo>
                          <a:pt x="-12223" y="115279"/>
                          <a:pt x="106159" y="6253"/>
                          <a:pt x="274325" y="0"/>
                        </a:cubicBezTo>
                        <a:cubicBezTo>
                          <a:pt x="476448" y="-21787"/>
                          <a:pt x="586689" y="32004"/>
                          <a:pt x="844905" y="0"/>
                        </a:cubicBezTo>
                        <a:cubicBezTo>
                          <a:pt x="1103121" y="-32004"/>
                          <a:pt x="1108783" y="4089"/>
                          <a:pt x="1371595" y="0"/>
                        </a:cubicBezTo>
                        <a:cubicBezTo>
                          <a:pt x="1494434" y="-15685"/>
                          <a:pt x="1664787" y="131834"/>
                          <a:pt x="1645920" y="274325"/>
                        </a:cubicBezTo>
                        <a:cubicBezTo>
                          <a:pt x="1675117" y="472392"/>
                          <a:pt x="1623431" y="489700"/>
                          <a:pt x="1645920" y="671346"/>
                        </a:cubicBezTo>
                        <a:cubicBezTo>
                          <a:pt x="1668409" y="852992"/>
                          <a:pt x="1595151" y="949182"/>
                          <a:pt x="1645920" y="1119050"/>
                        </a:cubicBezTo>
                        <a:cubicBezTo>
                          <a:pt x="1696689" y="1288918"/>
                          <a:pt x="1602470" y="1355840"/>
                          <a:pt x="1645920" y="1541412"/>
                        </a:cubicBezTo>
                        <a:cubicBezTo>
                          <a:pt x="1630556" y="1718334"/>
                          <a:pt x="1494256" y="1782281"/>
                          <a:pt x="1371595" y="1815737"/>
                        </a:cubicBezTo>
                        <a:cubicBezTo>
                          <a:pt x="1204254" y="1820118"/>
                          <a:pt x="954493" y="1789792"/>
                          <a:pt x="844905" y="1815737"/>
                        </a:cubicBezTo>
                        <a:cubicBezTo>
                          <a:pt x="735317" y="1841682"/>
                          <a:pt x="557936" y="1773464"/>
                          <a:pt x="274325" y="1815737"/>
                        </a:cubicBezTo>
                        <a:cubicBezTo>
                          <a:pt x="143006" y="1795788"/>
                          <a:pt x="23013" y="1678079"/>
                          <a:pt x="0" y="1541412"/>
                        </a:cubicBezTo>
                        <a:cubicBezTo>
                          <a:pt x="-17186" y="1448689"/>
                          <a:pt x="16251" y="1281378"/>
                          <a:pt x="0" y="1119050"/>
                        </a:cubicBezTo>
                        <a:cubicBezTo>
                          <a:pt x="-16251" y="956722"/>
                          <a:pt x="7543" y="823272"/>
                          <a:pt x="0" y="722029"/>
                        </a:cubicBezTo>
                        <a:cubicBezTo>
                          <a:pt x="-7543" y="620786"/>
                          <a:pt x="30003" y="365742"/>
                          <a:pt x="0" y="2743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0AD0C0-0CA9-4392-A675-261DD381AE2C}"/>
              </a:ext>
            </a:extLst>
          </p:cNvPr>
          <p:cNvSpPr/>
          <p:nvPr/>
        </p:nvSpPr>
        <p:spPr>
          <a:xfrm>
            <a:off x="6108957" y="2866004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F7F966-AB3B-49B3-8A04-B746D430E457}"/>
              </a:ext>
            </a:extLst>
          </p:cNvPr>
          <p:cNvSpPr/>
          <p:nvPr/>
        </p:nvSpPr>
        <p:spPr>
          <a:xfrm>
            <a:off x="6108957" y="3170139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Switches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EC7AFE-0694-46D8-81B8-CB48DC4F02A2}"/>
              </a:ext>
            </a:extLst>
          </p:cNvPr>
          <p:cNvSpPr/>
          <p:nvPr/>
        </p:nvSpPr>
        <p:spPr>
          <a:xfrm>
            <a:off x="6108957" y="3474274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685DB2-59A2-4DA5-8738-87B7A97411A5}"/>
              </a:ext>
            </a:extLst>
          </p:cNvPr>
          <p:cNvSpPr/>
          <p:nvPr/>
        </p:nvSpPr>
        <p:spPr>
          <a:xfrm>
            <a:off x="9656173" y="1828522"/>
            <a:ext cx="1449977" cy="427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0B6223-7522-4603-BE8C-E97897D2E5DC}"/>
              </a:ext>
            </a:extLst>
          </p:cNvPr>
          <p:cNvSpPr/>
          <p:nvPr/>
        </p:nvSpPr>
        <p:spPr>
          <a:xfrm>
            <a:off x="9656173" y="2290658"/>
            <a:ext cx="1449977" cy="427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13612C-7451-4436-82BE-1DBDADA822EC}"/>
              </a:ext>
            </a:extLst>
          </p:cNvPr>
          <p:cNvSpPr/>
          <p:nvPr/>
        </p:nvSpPr>
        <p:spPr>
          <a:xfrm>
            <a:off x="9656173" y="2752794"/>
            <a:ext cx="1449977" cy="4277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287A1A-3496-4CC9-9100-D2B4B1EA01D3}"/>
              </a:ext>
            </a:extLst>
          </p:cNvPr>
          <p:cNvSpPr/>
          <p:nvPr/>
        </p:nvSpPr>
        <p:spPr>
          <a:xfrm>
            <a:off x="9656175" y="3214930"/>
            <a:ext cx="1449977" cy="42777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BFCDBA-1F55-4109-95B5-239CB97350A4}"/>
              </a:ext>
            </a:extLst>
          </p:cNvPr>
          <p:cNvSpPr/>
          <p:nvPr/>
        </p:nvSpPr>
        <p:spPr>
          <a:xfrm>
            <a:off x="9656176" y="3677066"/>
            <a:ext cx="1449977" cy="4277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8ACD0B7-14E3-4A4A-A16F-038D0C5D6B31}"/>
              </a:ext>
            </a:extLst>
          </p:cNvPr>
          <p:cNvSpPr/>
          <p:nvPr/>
        </p:nvSpPr>
        <p:spPr>
          <a:xfrm>
            <a:off x="9656175" y="4139202"/>
            <a:ext cx="1449977" cy="427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3A07573A-960E-4C7C-9279-EFD27CB40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4" y="2835430"/>
            <a:ext cx="1788521" cy="1055521"/>
          </a:xfrm>
          <a:prstGeom prst="rect">
            <a:avLst/>
          </a:prstGeom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79F10422-8ED3-4CD3-AA1C-ABEB85A7B9A0}"/>
              </a:ext>
            </a:extLst>
          </p:cNvPr>
          <p:cNvSpPr/>
          <p:nvPr/>
        </p:nvSpPr>
        <p:spPr>
          <a:xfrm>
            <a:off x="8212652" y="3182960"/>
            <a:ext cx="1207614" cy="20271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072FBBD6-5105-43AE-8DAB-1E7A8106E30D}"/>
              </a:ext>
            </a:extLst>
          </p:cNvPr>
          <p:cNvSpPr/>
          <p:nvPr/>
        </p:nvSpPr>
        <p:spPr>
          <a:xfrm>
            <a:off x="4763896" y="3204323"/>
            <a:ext cx="1207614" cy="2027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16CBA6C-41E2-41DE-B334-4F5282BA6E19}"/>
              </a:ext>
            </a:extLst>
          </p:cNvPr>
          <p:cNvSpPr/>
          <p:nvPr/>
        </p:nvSpPr>
        <p:spPr>
          <a:xfrm>
            <a:off x="9558201" y="1703830"/>
            <a:ext cx="1645920" cy="299190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45920"/>
                      <a:gd name="connsiteY0" fmla="*/ 274325 h 1815737"/>
                      <a:gd name="connsiteX1" fmla="*/ 274325 w 1645920"/>
                      <a:gd name="connsiteY1" fmla="*/ 0 h 1815737"/>
                      <a:gd name="connsiteX2" fmla="*/ 844905 w 1645920"/>
                      <a:gd name="connsiteY2" fmla="*/ 0 h 1815737"/>
                      <a:gd name="connsiteX3" fmla="*/ 1371595 w 1645920"/>
                      <a:gd name="connsiteY3" fmla="*/ 0 h 1815737"/>
                      <a:gd name="connsiteX4" fmla="*/ 1645920 w 1645920"/>
                      <a:gd name="connsiteY4" fmla="*/ 274325 h 1815737"/>
                      <a:gd name="connsiteX5" fmla="*/ 1645920 w 1645920"/>
                      <a:gd name="connsiteY5" fmla="*/ 671346 h 1815737"/>
                      <a:gd name="connsiteX6" fmla="*/ 1645920 w 1645920"/>
                      <a:gd name="connsiteY6" fmla="*/ 1119050 h 1815737"/>
                      <a:gd name="connsiteX7" fmla="*/ 1645920 w 1645920"/>
                      <a:gd name="connsiteY7" fmla="*/ 1541412 h 1815737"/>
                      <a:gd name="connsiteX8" fmla="*/ 1371595 w 1645920"/>
                      <a:gd name="connsiteY8" fmla="*/ 1815737 h 1815737"/>
                      <a:gd name="connsiteX9" fmla="*/ 844905 w 1645920"/>
                      <a:gd name="connsiteY9" fmla="*/ 1815737 h 1815737"/>
                      <a:gd name="connsiteX10" fmla="*/ 274325 w 1645920"/>
                      <a:gd name="connsiteY10" fmla="*/ 1815737 h 1815737"/>
                      <a:gd name="connsiteX11" fmla="*/ 0 w 1645920"/>
                      <a:gd name="connsiteY11" fmla="*/ 1541412 h 1815737"/>
                      <a:gd name="connsiteX12" fmla="*/ 0 w 1645920"/>
                      <a:gd name="connsiteY12" fmla="*/ 1119050 h 1815737"/>
                      <a:gd name="connsiteX13" fmla="*/ 0 w 1645920"/>
                      <a:gd name="connsiteY13" fmla="*/ 722029 h 1815737"/>
                      <a:gd name="connsiteX14" fmla="*/ 0 w 1645920"/>
                      <a:gd name="connsiteY14" fmla="*/ 274325 h 181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45920" h="1815737" extrusionOk="0">
                        <a:moveTo>
                          <a:pt x="0" y="274325"/>
                        </a:moveTo>
                        <a:cubicBezTo>
                          <a:pt x="-12223" y="115279"/>
                          <a:pt x="106159" y="6253"/>
                          <a:pt x="274325" y="0"/>
                        </a:cubicBezTo>
                        <a:cubicBezTo>
                          <a:pt x="476448" y="-21787"/>
                          <a:pt x="586689" y="32004"/>
                          <a:pt x="844905" y="0"/>
                        </a:cubicBezTo>
                        <a:cubicBezTo>
                          <a:pt x="1103121" y="-32004"/>
                          <a:pt x="1108783" y="4089"/>
                          <a:pt x="1371595" y="0"/>
                        </a:cubicBezTo>
                        <a:cubicBezTo>
                          <a:pt x="1494434" y="-15685"/>
                          <a:pt x="1664787" y="131834"/>
                          <a:pt x="1645920" y="274325"/>
                        </a:cubicBezTo>
                        <a:cubicBezTo>
                          <a:pt x="1675117" y="472392"/>
                          <a:pt x="1623431" y="489700"/>
                          <a:pt x="1645920" y="671346"/>
                        </a:cubicBezTo>
                        <a:cubicBezTo>
                          <a:pt x="1668409" y="852992"/>
                          <a:pt x="1595151" y="949182"/>
                          <a:pt x="1645920" y="1119050"/>
                        </a:cubicBezTo>
                        <a:cubicBezTo>
                          <a:pt x="1696689" y="1288918"/>
                          <a:pt x="1602470" y="1355840"/>
                          <a:pt x="1645920" y="1541412"/>
                        </a:cubicBezTo>
                        <a:cubicBezTo>
                          <a:pt x="1630556" y="1718334"/>
                          <a:pt x="1494256" y="1782281"/>
                          <a:pt x="1371595" y="1815737"/>
                        </a:cubicBezTo>
                        <a:cubicBezTo>
                          <a:pt x="1204254" y="1820118"/>
                          <a:pt x="954493" y="1789792"/>
                          <a:pt x="844905" y="1815737"/>
                        </a:cubicBezTo>
                        <a:cubicBezTo>
                          <a:pt x="735317" y="1841682"/>
                          <a:pt x="557936" y="1773464"/>
                          <a:pt x="274325" y="1815737"/>
                        </a:cubicBezTo>
                        <a:cubicBezTo>
                          <a:pt x="143006" y="1795788"/>
                          <a:pt x="23013" y="1678079"/>
                          <a:pt x="0" y="1541412"/>
                        </a:cubicBezTo>
                        <a:cubicBezTo>
                          <a:pt x="-17186" y="1448689"/>
                          <a:pt x="16251" y="1281378"/>
                          <a:pt x="0" y="1119050"/>
                        </a:cubicBezTo>
                        <a:cubicBezTo>
                          <a:pt x="-16251" y="956722"/>
                          <a:pt x="7543" y="823272"/>
                          <a:pt x="0" y="722029"/>
                        </a:cubicBezTo>
                        <a:cubicBezTo>
                          <a:pt x="-7543" y="620786"/>
                          <a:pt x="30003" y="365742"/>
                          <a:pt x="0" y="2743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03AC03E-5F80-4FF8-AF2A-37F89CF2A80A}"/>
              </a:ext>
            </a:extLst>
          </p:cNvPr>
          <p:cNvSpPr/>
          <p:nvPr/>
        </p:nvSpPr>
        <p:spPr>
          <a:xfrm rot="19865710">
            <a:off x="2162899" y="2865322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2A144B9-9684-4EBB-9F51-52104FD852E7}"/>
              </a:ext>
            </a:extLst>
          </p:cNvPr>
          <p:cNvSpPr/>
          <p:nvPr/>
        </p:nvSpPr>
        <p:spPr>
          <a:xfrm>
            <a:off x="2216956" y="3207348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C1BB43D5-995E-4B15-A0D1-FAB03BAA5011}"/>
              </a:ext>
            </a:extLst>
          </p:cNvPr>
          <p:cNvSpPr/>
          <p:nvPr/>
        </p:nvSpPr>
        <p:spPr>
          <a:xfrm rot="1411943">
            <a:off x="2193630" y="3529869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AF0408-6162-471F-ACEB-133DD31DDE84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40387" y="4217343"/>
            <a:ext cx="1" cy="35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A4A9E6-6EA3-4DB3-9AA7-816D33F961EE}"/>
              </a:ext>
            </a:extLst>
          </p:cNvPr>
          <p:cNvSpPr txBox="1"/>
          <p:nvPr/>
        </p:nvSpPr>
        <p:spPr>
          <a:xfrm>
            <a:off x="2540088" y="4570660"/>
            <a:ext cx="2600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/>
              <a:t>Use to access your account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4 cores, 32gb RAM (about the same as your computer)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All exactly do exactly the same job – can connect to any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47F4FA-46F1-4436-AC3D-00C2D31BC153}"/>
              </a:ext>
            </a:extLst>
          </p:cNvPr>
          <p:cNvSpPr txBox="1"/>
          <p:nvPr/>
        </p:nvSpPr>
        <p:spPr>
          <a:xfrm>
            <a:off x="9080862" y="5059465"/>
            <a:ext cx="2600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/>
              <a:t>Multiple node types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464 </a:t>
            </a:r>
            <a:r>
              <a:rPr lang="en-GB" sz="1400" b="1" dirty="0"/>
              <a:t>batch</a:t>
            </a:r>
            <a:r>
              <a:rPr lang="en-GB" sz="1400" dirty="0"/>
              <a:t> nodes, 40 cores each node, 192gb memory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80CEE3-BCD0-4A58-9519-E54A97D7E77A}"/>
              </a:ext>
            </a:extLst>
          </p:cNvPr>
          <p:cNvCxnSpPr>
            <a:cxnSpLocks/>
          </p:cNvCxnSpPr>
          <p:nvPr/>
        </p:nvCxnSpPr>
        <p:spPr>
          <a:xfrm flipH="1">
            <a:off x="10381161" y="4700942"/>
            <a:ext cx="1" cy="35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9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1D08-E554-49F9-A4E3-65ED85B9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Overview of Iridis architecture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0C6259-0D75-47B5-B706-93197E407E15}"/>
              </a:ext>
            </a:extLst>
          </p:cNvPr>
          <p:cNvSpPr/>
          <p:nvPr/>
        </p:nvSpPr>
        <p:spPr>
          <a:xfrm>
            <a:off x="3115399" y="2581256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4013AA-E7E0-482C-AC26-4BBEBF635E53}"/>
              </a:ext>
            </a:extLst>
          </p:cNvPr>
          <p:cNvSpPr/>
          <p:nvPr/>
        </p:nvSpPr>
        <p:spPr>
          <a:xfrm>
            <a:off x="3115400" y="3091796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BC85A1-8401-4380-B13D-6DC48E0310FC}"/>
              </a:ext>
            </a:extLst>
          </p:cNvPr>
          <p:cNvSpPr/>
          <p:nvPr/>
        </p:nvSpPr>
        <p:spPr>
          <a:xfrm>
            <a:off x="3115399" y="3609292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7417E3-3161-4216-BAD1-D983596801F4}"/>
              </a:ext>
            </a:extLst>
          </p:cNvPr>
          <p:cNvSpPr/>
          <p:nvPr/>
        </p:nvSpPr>
        <p:spPr>
          <a:xfrm>
            <a:off x="3017428" y="2401606"/>
            <a:ext cx="1645920" cy="181573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45920"/>
                      <a:gd name="connsiteY0" fmla="*/ 274325 h 1815737"/>
                      <a:gd name="connsiteX1" fmla="*/ 274325 w 1645920"/>
                      <a:gd name="connsiteY1" fmla="*/ 0 h 1815737"/>
                      <a:gd name="connsiteX2" fmla="*/ 844905 w 1645920"/>
                      <a:gd name="connsiteY2" fmla="*/ 0 h 1815737"/>
                      <a:gd name="connsiteX3" fmla="*/ 1371595 w 1645920"/>
                      <a:gd name="connsiteY3" fmla="*/ 0 h 1815737"/>
                      <a:gd name="connsiteX4" fmla="*/ 1645920 w 1645920"/>
                      <a:gd name="connsiteY4" fmla="*/ 274325 h 1815737"/>
                      <a:gd name="connsiteX5" fmla="*/ 1645920 w 1645920"/>
                      <a:gd name="connsiteY5" fmla="*/ 671346 h 1815737"/>
                      <a:gd name="connsiteX6" fmla="*/ 1645920 w 1645920"/>
                      <a:gd name="connsiteY6" fmla="*/ 1119050 h 1815737"/>
                      <a:gd name="connsiteX7" fmla="*/ 1645920 w 1645920"/>
                      <a:gd name="connsiteY7" fmla="*/ 1541412 h 1815737"/>
                      <a:gd name="connsiteX8" fmla="*/ 1371595 w 1645920"/>
                      <a:gd name="connsiteY8" fmla="*/ 1815737 h 1815737"/>
                      <a:gd name="connsiteX9" fmla="*/ 844905 w 1645920"/>
                      <a:gd name="connsiteY9" fmla="*/ 1815737 h 1815737"/>
                      <a:gd name="connsiteX10" fmla="*/ 274325 w 1645920"/>
                      <a:gd name="connsiteY10" fmla="*/ 1815737 h 1815737"/>
                      <a:gd name="connsiteX11" fmla="*/ 0 w 1645920"/>
                      <a:gd name="connsiteY11" fmla="*/ 1541412 h 1815737"/>
                      <a:gd name="connsiteX12" fmla="*/ 0 w 1645920"/>
                      <a:gd name="connsiteY12" fmla="*/ 1119050 h 1815737"/>
                      <a:gd name="connsiteX13" fmla="*/ 0 w 1645920"/>
                      <a:gd name="connsiteY13" fmla="*/ 722029 h 1815737"/>
                      <a:gd name="connsiteX14" fmla="*/ 0 w 1645920"/>
                      <a:gd name="connsiteY14" fmla="*/ 274325 h 181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45920" h="1815737" extrusionOk="0">
                        <a:moveTo>
                          <a:pt x="0" y="274325"/>
                        </a:moveTo>
                        <a:cubicBezTo>
                          <a:pt x="-12223" y="115279"/>
                          <a:pt x="106159" y="6253"/>
                          <a:pt x="274325" y="0"/>
                        </a:cubicBezTo>
                        <a:cubicBezTo>
                          <a:pt x="476448" y="-21787"/>
                          <a:pt x="586689" y="32004"/>
                          <a:pt x="844905" y="0"/>
                        </a:cubicBezTo>
                        <a:cubicBezTo>
                          <a:pt x="1103121" y="-32004"/>
                          <a:pt x="1108783" y="4089"/>
                          <a:pt x="1371595" y="0"/>
                        </a:cubicBezTo>
                        <a:cubicBezTo>
                          <a:pt x="1494434" y="-15685"/>
                          <a:pt x="1664787" y="131834"/>
                          <a:pt x="1645920" y="274325"/>
                        </a:cubicBezTo>
                        <a:cubicBezTo>
                          <a:pt x="1675117" y="472392"/>
                          <a:pt x="1623431" y="489700"/>
                          <a:pt x="1645920" y="671346"/>
                        </a:cubicBezTo>
                        <a:cubicBezTo>
                          <a:pt x="1668409" y="852992"/>
                          <a:pt x="1595151" y="949182"/>
                          <a:pt x="1645920" y="1119050"/>
                        </a:cubicBezTo>
                        <a:cubicBezTo>
                          <a:pt x="1696689" y="1288918"/>
                          <a:pt x="1602470" y="1355840"/>
                          <a:pt x="1645920" y="1541412"/>
                        </a:cubicBezTo>
                        <a:cubicBezTo>
                          <a:pt x="1630556" y="1718334"/>
                          <a:pt x="1494256" y="1782281"/>
                          <a:pt x="1371595" y="1815737"/>
                        </a:cubicBezTo>
                        <a:cubicBezTo>
                          <a:pt x="1204254" y="1820118"/>
                          <a:pt x="954493" y="1789792"/>
                          <a:pt x="844905" y="1815737"/>
                        </a:cubicBezTo>
                        <a:cubicBezTo>
                          <a:pt x="735317" y="1841682"/>
                          <a:pt x="557936" y="1773464"/>
                          <a:pt x="274325" y="1815737"/>
                        </a:cubicBezTo>
                        <a:cubicBezTo>
                          <a:pt x="143006" y="1795788"/>
                          <a:pt x="23013" y="1678079"/>
                          <a:pt x="0" y="1541412"/>
                        </a:cubicBezTo>
                        <a:cubicBezTo>
                          <a:pt x="-17186" y="1448689"/>
                          <a:pt x="16251" y="1281378"/>
                          <a:pt x="0" y="1119050"/>
                        </a:cubicBezTo>
                        <a:cubicBezTo>
                          <a:pt x="-16251" y="956722"/>
                          <a:pt x="7543" y="823272"/>
                          <a:pt x="0" y="722029"/>
                        </a:cubicBezTo>
                        <a:cubicBezTo>
                          <a:pt x="-7543" y="620786"/>
                          <a:pt x="30003" y="365742"/>
                          <a:pt x="0" y="2743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0AD0C0-0CA9-4392-A675-261DD381AE2C}"/>
              </a:ext>
            </a:extLst>
          </p:cNvPr>
          <p:cNvSpPr/>
          <p:nvPr/>
        </p:nvSpPr>
        <p:spPr>
          <a:xfrm>
            <a:off x="6108957" y="2866004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F7F966-AB3B-49B3-8A04-B746D430E457}"/>
              </a:ext>
            </a:extLst>
          </p:cNvPr>
          <p:cNvSpPr/>
          <p:nvPr/>
        </p:nvSpPr>
        <p:spPr>
          <a:xfrm>
            <a:off x="6108957" y="3170139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Switches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EC7AFE-0694-46D8-81B8-CB48DC4F02A2}"/>
              </a:ext>
            </a:extLst>
          </p:cNvPr>
          <p:cNvSpPr/>
          <p:nvPr/>
        </p:nvSpPr>
        <p:spPr>
          <a:xfrm>
            <a:off x="6108957" y="3474274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5C3DBC7A-E230-4582-9AB7-7533E04E0ABC}"/>
              </a:ext>
            </a:extLst>
          </p:cNvPr>
          <p:cNvSpPr/>
          <p:nvPr/>
        </p:nvSpPr>
        <p:spPr>
          <a:xfrm>
            <a:off x="7003251" y="5059465"/>
            <a:ext cx="1463040" cy="1010093"/>
          </a:xfrm>
          <a:prstGeom prst="clou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Management nodes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685DB2-59A2-4DA5-8738-87B7A97411A5}"/>
              </a:ext>
            </a:extLst>
          </p:cNvPr>
          <p:cNvSpPr/>
          <p:nvPr/>
        </p:nvSpPr>
        <p:spPr>
          <a:xfrm>
            <a:off x="9656173" y="1828522"/>
            <a:ext cx="1449977" cy="427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0B6223-7522-4603-BE8C-E97897D2E5DC}"/>
              </a:ext>
            </a:extLst>
          </p:cNvPr>
          <p:cNvSpPr/>
          <p:nvPr/>
        </p:nvSpPr>
        <p:spPr>
          <a:xfrm>
            <a:off x="9656173" y="2290658"/>
            <a:ext cx="1449977" cy="427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13612C-7451-4436-82BE-1DBDADA822EC}"/>
              </a:ext>
            </a:extLst>
          </p:cNvPr>
          <p:cNvSpPr/>
          <p:nvPr/>
        </p:nvSpPr>
        <p:spPr>
          <a:xfrm>
            <a:off x="9656173" y="2752794"/>
            <a:ext cx="1449977" cy="4277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287A1A-3496-4CC9-9100-D2B4B1EA01D3}"/>
              </a:ext>
            </a:extLst>
          </p:cNvPr>
          <p:cNvSpPr/>
          <p:nvPr/>
        </p:nvSpPr>
        <p:spPr>
          <a:xfrm>
            <a:off x="9656175" y="3214930"/>
            <a:ext cx="1449977" cy="42777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BFCDBA-1F55-4109-95B5-239CB97350A4}"/>
              </a:ext>
            </a:extLst>
          </p:cNvPr>
          <p:cNvSpPr/>
          <p:nvPr/>
        </p:nvSpPr>
        <p:spPr>
          <a:xfrm>
            <a:off x="9656176" y="3677066"/>
            <a:ext cx="1449977" cy="4277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8ACD0B7-14E3-4A4A-A16F-038D0C5D6B31}"/>
              </a:ext>
            </a:extLst>
          </p:cNvPr>
          <p:cNvSpPr/>
          <p:nvPr/>
        </p:nvSpPr>
        <p:spPr>
          <a:xfrm>
            <a:off x="9656175" y="4139202"/>
            <a:ext cx="1449977" cy="427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3A07573A-960E-4C7C-9279-EFD27CB40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4" y="2835430"/>
            <a:ext cx="1788521" cy="1055521"/>
          </a:xfrm>
          <a:prstGeom prst="rect">
            <a:avLst/>
          </a:prstGeom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79F10422-8ED3-4CD3-AA1C-ABEB85A7B9A0}"/>
              </a:ext>
            </a:extLst>
          </p:cNvPr>
          <p:cNvSpPr/>
          <p:nvPr/>
        </p:nvSpPr>
        <p:spPr>
          <a:xfrm>
            <a:off x="8212652" y="3182960"/>
            <a:ext cx="1207614" cy="20271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072FBBD6-5105-43AE-8DAB-1E7A8106E30D}"/>
              </a:ext>
            </a:extLst>
          </p:cNvPr>
          <p:cNvSpPr/>
          <p:nvPr/>
        </p:nvSpPr>
        <p:spPr>
          <a:xfrm>
            <a:off x="4763896" y="3204323"/>
            <a:ext cx="1207614" cy="2027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16CBA6C-41E2-41DE-B334-4F5282BA6E19}"/>
              </a:ext>
            </a:extLst>
          </p:cNvPr>
          <p:cNvSpPr/>
          <p:nvPr/>
        </p:nvSpPr>
        <p:spPr>
          <a:xfrm>
            <a:off x="9558201" y="1703830"/>
            <a:ext cx="1645920" cy="299190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45920"/>
                      <a:gd name="connsiteY0" fmla="*/ 274325 h 1815737"/>
                      <a:gd name="connsiteX1" fmla="*/ 274325 w 1645920"/>
                      <a:gd name="connsiteY1" fmla="*/ 0 h 1815737"/>
                      <a:gd name="connsiteX2" fmla="*/ 844905 w 1645920"/>
                      <a:gd name="connsiteY2" fmla="*/ 0 h 1815737"/>
                      <a:gd name="connsiteX3" fmla="*/ 1371595 w 1645920"/>
                      <a:gd name="connsiteY3" fmla="*/ 0 h 1815737"/>
                      <a:gd name="connsiteX4" fmla="*/ 1645920 w 1645920"/>
                      <a:gd name="connsiteY4" fmla="*/ 274325 h 1815737"/>
                      <a:gd name="connsiteX5" fmla="*/ 1645920 w 1645920"/>
                      <a:gd name="connsiteY5" fmla="*/ 671346 h 1815737"/>
                      <a:gd name="connsiteX6" fmla="*/ 1645920 w 1645920"/>
                      <a:gd name="connsiteY6" fmla="*/ 1119050 h 1815737"/>
                      <a:gd name="connsiteX7" fmla="*/ 1645920 w 1645920"/>
                      <a:gd name="connsiteY7" fmla="*/ 1541412 h 1815737"/>
                      <a:gd name="connsiteX8" fmla="*/ 1371595 w 1645920"/>
                      <a:gd name="connsiteY8" fmla="*/ 1815737 h 1815737"/>
                      <a:gd name="connsiteX9" fmla="*/ 844905 w 1645920"/>
                      <a:gd name="connsiteY9" fmla="*/ 1815737 h 1815737"/>
                      <a:gd name="connsiteX10" fmla="*/ 274325 w 1645920"/>
                      <a:gd name="connsiteY10" fmla="*/ 1815737 h 1815737"/>
                      <a:gd name="connsiteX11" fmla="*/ 0 w 1645920"/>
                      <a:gd name="connsiteY11" fmla="*/ 1541412 h 1815737"/>
                      <a:gd name="connsiteX12" fmla="*/ 0 w 1645920"/>
                      <a:gd name="connsiteY12" fmla="*/ 1119050 h 1815737"/>
                      <a:gd name="connsiteX13" fmla="*/ 0 w 1645920"/>
                      <a:gd name="connsiteY13" fmla="*/ 722029 h 1815737"/>
                      <a:gd name="connsiteX14" fmla="*/ 0 w 1645920"/>
                      <a:gd name="connsiteY14" fmla="*/ 274325 h 181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45920" h="1815737" extrusionOk="0">
                        <a:moveTo>
                          <a:pt x="0" y="274325"/>
                        </a:moveTo>
                        <a:cubicBezTo>
                          <a:pt x="-12223" y="115279"/>
                          <a:pt x="106159" y="6253"/>
                          <a:pt x="274325" y="0"/>
                        </a:cubicBezTo>
                        <a:cubicBezTo>
                          <a:pt x="476448" y="-21787"/>
                          <a:pt x="586689" y="32004"/>
                          <a:pt x="844905" y="0"/>
                        </a:cubicBezTo>
                        <a:cubicBezTo>
                          <a:pt x="1103121" y="-32004"/>
                          <a:pt x="1108783" y="4089"/>
                          <a:pt x="1371595" y="0"/>
                        </a:cubicBezTo>
                        <a:cubicBezTo>
                          <a:pt x="1494434" y="-15685"/>
                          <a:pt x="1664787" y="131834"/>
                          <a:pt x="1645920" y="274325"/>
                        </a:cubicBezTo>
                        <a:cubicBezTo>
                          <a:pt x="1675117" y="472392"/>
                          <a:pt x="1623431" y="489700"/>
                          <a:pt x="1645920" y="671346"/>
                        </a:cubicBezTo>
                        <a:cubicBezTo>
                          <a:pt x="1668409" y="852992"/>
                          <a:pt x="1595151" y="949182"/>
                          <a:pt x="1645920" y="1119050"/>
                        </a:cubicBezTo>
                        <a:cubicBezTo>
                          <a:pt x="1696689" y="1288918"/>
                          <a:pt x="1602470" y="1355840"/>
                          <a:pt x="1645920" y="1541412"/>
                        </a:cubicBezTo>
                        <a:cubicBezTo>
                          <a:pt x="1630556" y="1718334"/>
                          <a:pt x="1494256" y="1782281"/>
                          <a:pt x="1371595" y="1815737"/>
                        </a:cubicBezTo>
                        <a:cubicBezTo>
                          <a:pt x="1204254" y="1820118"/>
                          <a:pt x="954493" y="1789792"/>
                          <a:pt x="844905" y="1815737"/>
                        </a:cubicBezTo>
                        <a:cubicBezTo>
                          <a:pt x="735317" y="1841682"/>
                          <a:pt x="557936" y="1773464"/>
                          <a:pt x="274325" y="1815737"/>
                        </a:cubicBezTo>
                        <a:cubicBezTo>
                          <a:pt x="143006" y="1795788"/>
                          <a:pt x="23013" y="1678079"/>
                          <a:pt x="0" y="1541412"/>
                        </a:cubicBezTo>
                        <a:cubicBezTo>
                          <a:pt x="-17186" y="1448689"/>
                          <a:pt x="16251" y="1281378"/>
                          <a:pt x="0" y="1119050"/>
                        </a:cubicBezTo>
                        <a:cubicBezTo>
                          <a:pt x="-16251" y="956722"/>
                          <a:pt x="7543" y="823272"/>
                          <a:pt x="0" y="722029"/>
                        </a:cubicBezTo>
                        <a:cubicBezTo>
                          <a:pt x="-7543" y="620786"/>
                          <a:pt x="30003" y="365742"/>
                          <a:pt x="0" y="2743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03AC03E-5F80-4FF8-AF2A-37F89CF2A80A}"/>
              </a:ext>
            </a:extLst>
          </p:cNvPr>
          <p:cNvSpPr/>
          <p:nvPr/>
        </p:nvSpPr>
        <p:spPr>
          <a:xfrm rot="19865710">
            <a:off x="2162899" y="2865322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2A144B9-9684-4EBB-9F51-52104FD852E7}"/>
              </a:ext>
            </a:extLst>
          </p:cNvPr>
          <p:cNvSpPr/>
          <p:nvPr/>
        </p:nvSpPr>
        <p:spPr>
          <a:xfrm>
            <a:off x="2216956" y="3207348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C1BB43D5-995E-4B15-A0D1-FAB03BAA5011}"/>
              </a:ext>
            </a:extLst>
          </p:cNvPr>
          <p:cNvSpPr/>
          <p:nvPr/>
        </p:nvSpPr>
        <p:spPr>
          <a:xfrm rot="1411943">
            <a:off x="2193630" y="3529869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2E1369F5-4FCB-4996-A496-F178165EB58D}"/>
              </a:ext>
            </a:extLst>
          </p:cNvPr>
          <p:cNvSpPr/>
          <p:nvPr/>
        </p:nvSpPr>
        <p:spPr>
          <a:xfrm rot="4426101">
            <a:off x="6918447" y="4329891"/>
            <a:ext cx="1207614" cy="20271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ACDDBA-D1F5-43D1-8BEC-0648B277502E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840387" y="4217343"/>
            <a:ext cx="1" cy="35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0747D-BF05-4973-A134-747C386AE0F2}"/>
              </a:ext>
            </a:extLst>
          </p:cNvPr>
          <p:cNvSpPr txBox="1"/>
          <p:nvPr/>
        </p:nvSpPr>
        <p:spPr>
          <a:xfrm>
            <a:off x="2540088" y="4570660"/>
            <a:ext cx="2600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/>
              <a:t>Use to access your account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4 cores, 32gb RAM (about the same as your computer)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All exactly do exactly the same job – can connect to any 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92880-22BF-43D7-AA91-AEB4F6079A81}"/>
              </a:ext>
            </a:extLst>
          </p:cNvPr>
          <p:cNvSpPr txBox="1"/>
          <p:nvPr/>
        </p:nvSpPr>
        <p:spPr>
          <a:xfrm>
            <a:off x="9080862" y="5059465"/>
            <a:ext cx="2600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/>
              <a:t>Multiple node types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464 </a:t>
            </a:r>
            <a:r>
              <a:rPr lang="en-GB" sz="1400" b="1" dirty="0"/>
              <a:t>batch</a:t>
            </a:r>
            <a:r>
              <a:rPr lang="en-GB" sz="1400" dirty="0"/>
              <a:t> nodes, 40 cores each node, 192gb memory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D23531-C6E9-4D60-9E82-1E2D4DC47A93}"/>
              </a:ext>
            </a:extLst>
          </p:cNvPr>
          <p:cNvCxnSpPr>
            <a:cxnSpLocks/>
          </p:cNvCxnSpPr>
          <p:nvPr/>
        </p:nvCxnSpPr>
        <p:spPr>
          <a:xfrm flipH="1">
            <a:off x="10381161" y="4700942"/>
            <a:ext cx="1" cy="35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2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1D08-E554-49F9-A4E3-65ED85B9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Overview of Iridis architecture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0C6259-0D75-47B5-B706-93197E407E15}"/>
              </a:ext>
            </a:extLst>
          </p:cNvPr>
          <p:cNvSpPr/>
          <p:nvPr/>
        </p:nvSpPr>
        <p:spPr>
          <a:xfrm>
            <a:off x="3115399" y="2581256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4013AA-E7E0-482C-AC26-4BBEBF635E53}"/>
              </a:ext>
            </a:extLst>
          </p:cNvPr>
          <p:cNvSpPr/>
          <p:nvPr/>
        </p:nvSpPr>
        <p:spPr>
          <a:xfrm>
            <a:off x="3115400" y="3091796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BC85A1-8401-4380-B13D-6DC48E0310FC}"/>
              </a:ext>
            </a:extLst>
          </p:cNvPr>
          <p:cNvSpPr/>
          <p:nvPr/>
        </p:nvSpPr>
        <p:spPr>
          <a:xfrm>
            <a:off x="3115399" y="3609292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7417E3-3161-4216-BAD1-D983596801F4}"/>
              </a:ext>
            </a:extLst>
          </p:cNvPr>
          <p:cNvSpPr/>
          <p:nvPr/>
        </p:nvSpPr>
        <p:spPr>
          <a:xfrm>
            <a:off x="3017428" y="2401606"/>
            <a:ext cx="1645920" cy="181573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45920"/>
                      <a:gd name="connsiteY0" fmla="*/ 274325 h 1815737"/>
                      <a:gd name="connsiteX1" fmla="*/ 274325 w 1645920"/>
                      <a:gd name="connsiteY1" fmla="*/ 0 h 1815737"/>
                      <a:gd name="connsiteX2" fmla="*/ 844905 w 1645920"/>
                      <a:gd name="connsiteY2" fmla="*/ 0 h 1815737"/>
                      <a:gd name="connsiteX3" fmla="*/ 1371595 w 1645920"/>
                      <a:gd name="connsiteY3" fmla="*/ 0 h 1815737"/>
                      <a:gd name="connsiteX4" fmla="*/ 1645920 w 1645920"/>
                      <a:gd name="connsiteY4" fmla="*/ 274325 h 1815737"/>
                      <a:gd name="connsiteX5" fmla="*/ 1645920 w 1645920"/>
                      <a:gd name="connsiteY5" fmla="*/ 671346 h 1815737"/>
                      <a:gd name="connsiteX6" fmla="*/ 1645920 w 1645920"/>
                      <a:gd name="connsiteY6" fmla="*/ 1119050 h 1815737"/>
                      <a:gd name="connsiteX7" fmla="*/ 1645920 w 1645920"/>
                      <a:gd name="connsiteY7" fmla="*/ 1541412 h 1815737"/>
                      <a:gd name="connsiteX8" fmla="*/ 1371595 w 1645920"/>
                      <a:gd name="connsiteY8" fmla="*/ 1815737 h 1815737"/>
                      <a:gd name="connsiteX9" fmla="*/ 844905 w 1645920"/>
                      <a:gd name="connsiteY9" fmla="*/ 1815737 h 1815737"/>
                      <a:gd name="connsiteX10" fmla="*/ 274325 w 1645920"/>
                      <a:gd name="connsiteY10" fmla="*/ 1815737 h 1815737"/>
                      <a:gd name="connsiteX11" fmla="*/ 0 w 1645920"/>
                      <a:gd name="connsiteY11" fmla="*/ 1541412 h 1815737"/>
                      <a:gd name="connsiteX12" fmla="*/ 0 w 1645920"/>
                      <a:gd name="connsiteY12" fmla="*/ 1119050 h 1815737"/>
                      <a:gd name="connsiteX13" fmla="*/ 0 w 1645920"/>
                      <a:gd name="connsiteY13" fmla="*/ 722029 h 1815737"/>
                      <a:gd name="connsiteX14" fmla="*/ 0 w 1645920"/>
                      <a:gd name="connsiteY14" fmla="*/ 274325 h 181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45920" h="1815737" extrusionOk="0">
                        <a:moveTo>
                          <a:pt x="0" y="274325"/>
                        </a:moveTo>
                        <a:cubicBezTo>
                          <a:pt x="-12223" y="115279"/>
                          <a:pt x="106159" y="6253"/>
                          <a:pt x="274325" y="0"/>
                        </a:cubicBezTo>
                        <a:cubicBezTo>
                          <a:pt x="476448" y="-21787"/>
                          <a:pt x="586689" y="32004"/>
                          <a:pt x="844905" y="0"/>
                        </a:cubicBezTo>
                        <a:cubicBezTo>
                          <a:pt x="1103121" y="-32004"/>
                          <a:pt x="1108783" y="4089"/>
                          <a:pt x="1371595" y="0"/>
                        </a:cubicBezTo>
                        <a:cubicBezTo>
                          <a:pt x="1494434" y="-15685"/>
                          <a:pt x="1664787" y="131834"/>
                          <a:pt x="1645920" y="274325"/>
                        </a:cubicBezTo>
                        <a:cubicBezTo>
                          <a:pt x="1675117" y="472392"/>
                          <a:pt x="1623431" y="489700"/>
                          <a:pt x="1645920" y="671346"/>
                        </a:cubicBezTo>
                        <a:cubicBezTo>
                          <a:pt x="1668409" y="852992"/>
                          <a:pt x="1595151" y="949182"/>
                          <a:pt x="1645920" y="1119050"/>
                        </a:cubicBezTo>
                        <a:cubicBezTo>
                          <a:pt x="1696689" y="1288918"/>
                          <a:pt x="1602470" y="1355840"/>
                          <a:pt x="1645920" y="1541412"/>
                        </a:cubicBezTo>
                        <a:cubicBezTo>
                          <a:pt x="1630556" y="1718334"/>
                          <a:pt x="1494256" y="1782281"/>
                          <a:pt x="1371595" y="1815737"/>
                        </a:cubicBezTo>
                        <a:cubicBezTo>
                          <a:pt x="1204254" y="1820118"/>
                          <a:pt x="954493" y="1789792"/>
                          <a:pt x="844905" y="1815737"/>
                        </a:cubicBezTo>
                        <a:cubicBezTo>
                          <a:pt x="735317" y="1841682"/>
                          <a:pt x="557936" y="1773464"/>
                          <a:pt x="274325" y="1815737"/>
                        </a:cubicBezTo>
                        <a:cubicBezTo>
                          <a:pt x="143006" y="1795788"/>
                          <a:pt x="23013" y="1678079"/>
                          <a:pt x="0" y="1541412"/>
                        </a:cubicBezTo>
                        <a:cubicBezTo>
                          <a:pt x="-17186" y="1448689"/>
                          <a:pt x="16251" y="1281378"/>
                          <a:pt x="0" y="1119050"/>
                        </a:cubicBezTo>
                        <a:cubicBezTo>
                          <a:pt x="-16251" y="956722"/>
                          <a:pt x="7543" y="823272"/>
                          <a:pt x="0" y="722029"/>
                        </a:cubicBezTo>
                        <a:cubicBezTo>
                          <a:pt x="-7543" y="620786"/>
                          <a:pt x="30003" y="365742"/>
                          <a:pt x="0" y="2743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0AD0C0-0CA9-4392-A675-261DD381AE2C}"/>
              </a:ext>
            </a:extLst>
          </p:cNvPr>
          <p:cNvSpPr/>
          <p:nvPr/>
        </p:nvSpPr>
        <p:spPr>
          <a:xfrm>
            <a:off x="6108957" y="2866004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F7F966-AB3B-49B3-8A04-B746D430E457}"/>
              </a:ext>
            </a:extLst>
          </p:cNvPr>
          <p:cNvSpPr/>
          <p:nvPr/>
        </p:nvSpPr>
        <p:spPr>
          <a:xfrm>
            <a:off x="6108957" y="3170139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Switches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EC7AFE-0694-46D8-81B8-CB48DC4F02A2}"/>
              </a:ext>
            </a:extLst>
          </p:cNvPr>
          <p:cNvSpPr/>
          <p:nvPr/>
        </p:nvSpPr>
        <p:spPr>
          <a:xfrm>
            <a:off x="6108957" y="3474274"/>
            <a:ext cx="1828800" cy="278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5C3DBC7A-E230-4582-9AB7-7533E04E0ABC}"/>
              </a:ext>
            </a:extLst>
          </p:cNvPr>
          <p:cNvSpPr/>
          <p:nvPr/>
        </p:nvSpPr>
        <p:spPr>
          <a:xfrm>
            <a:off x="7003251" y="5059465"/>
            <a:ext cx="1463040" cy="1010093"/>
          </a:xfrm>
          <a:prstGeom prst="clou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Management nodes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688FBB05-B4AC-4823-8E3D-07D5FBCAEDC8}"/>
              </a:ext>
            </a:extLst>
          </p:cNvPr>
          <p:cNvSpPr/>
          <p:nvPr/>
        </p:nvSpPr>
        <p:spPr>
          <a:xfrm>
            <a:off x="5314296" y="4788036"/>
            <a:ext cx="1463040" cy="1010093"/>
          </a:xfrm>
          <a:prstGeom prst="cloud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685DB2-59A2-4DA5-8738-87B7A97411A5}"/>
              </a:ext>
            </a:extLst>
          </p:cNvPr>
          <p:cNvSpPr/>
          <p:nvPr/>
        </p:nvSpPr>
        <p:spPr>
          <a:xfrm>
            <a:off x="9656173" y="1828522"/>
            <a:ext cx="1449977" cy="427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0B6223-7522-4603-BE8C-E97897D2E5DC}"/>
              </a:ext>
            </a:extLst>
          </p:cNvPr>
          <p:cNvSpPr/>
          <p:nvPr/>
        </p:nvSpPr>
        <p:spPr>
          <a:xfrm>
            <a:off x="9656173" y="2290658"/>
            <a:ext cx="1449977" cy="427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13612C-7451-4436-82BE-1DBDADA822EC}"/>
              </a:ext>
            </a:extLst>
          </p:cNvPr>
          <p:cNvSpPr/>
          <p:nvPr/>
        </p:nvSpPr>
        <p:spPr>
          <a:xfrm>
            <a:off x="9656173" y="2752794"/>
            <a:ext cx="1449977" cy="4277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287A1A-3496-4CC9-9100-D2B4B1EA01D3}"/>
              </a:ext>
            </a:extLst>
          </p:cNvPr>
          <p:cNvSpPr/>
          <p:nvPr/>
        </p:nvSpPr>
        <p:spPr>
          <a:xfrm>
            <a:off x="9656175" y="3214930"/>
            <a:ext cx="1449977" cy="42777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BFCDBA-1F55-4109-95B5-239CB97350A4}"/>
              </a:ext>
            </a:extLst>
          </p:cNvPr>
          <p:cNvSpPr/>
          <p:nvPr/>
        </p:nvSpPr>
        <p:spPr>
          <a:xfrm>
            <a:off x="9656176" y="3677066"/>
            <a:ext cx="1449977" cy="4277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8ACD0B7-14E3-4A4A-A16F-038D0C5D6B31}"/>
              </a:ext>
            </a:extLst>
          </p:cNvPr>
          <p:cNvSpPr/>
          <p:nvPr/>
        </p:nvSpPr>
        <p:spPr>
          <a:xfrm>
            <a:off x="9656175" y="4139202"/>
            <a:ext cx="1449977" cy="427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3A07573A-960E-4C7C-9279-EFD27CB40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4" y="2835430"/>
            <a:ext cx="1788521" cy="1055521"/>
          </a:xfrm>
          <a:prstGeom prst="rect">
            <a:avLst/>
          </a:prstGeom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79F10422-8ED3-4CD3-AA1C-ABEB85A7B9A0}"/>
              </a:ext>
            </a:extLst>
          </p:cNvPr>
          <p:cNvSpPr/>
          <p:nvPr/>
        </p:nvSpPr>
        <p:spPr>
          <a:xfrm>
            <a:off x="8212652" y="3182960"/>
            <a:ext cx="1207614" cy="20271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072FBBD6-5105-43AE-8DAB-1E7A8106E30D}"/>
              </a:ext>
            </a:extLst>
          </p:cNvPr>
          <p:cNvSpPr/>
          <p:nvPr/>
        </p:nvSpPr>
        <p:spPr>
          <a:xfrm>
            <a:off x="4763896" y="3204323"/>
            <a:ext cx="1207614" cy="2027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16CBA6C-41E2-41DE-B334-4F5282BA6E19}"/>
              </a:ext>
            </a:extLst>
          </p:cNvPr>
          <p:cNvSpPr/>
          <p:nvPr/>
        </p:nvSpPr>
        <p:spPr>
          <a:xfrm>
            <a:off x="9558201" y="1703830"/>
            <a:ext cx="1645920" cy="299190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45920"/>
                      <a:gd name="connsiteY0" fmla="*/ 274325 h 1815737"/>
                      <a:gd name="connsiteX1" fmla="*/ 274325 w 1645920"/>
                      <a:gd name="connsiteY1" fmla="*/ 0 h 1815737"/>
                      <a:gd name="connsiteX2" fmla="*/ 844905 w 1645920"/>
                      <a:gd name="connsiteY2" fmla="*/ 0 h 1815737"/>
                      <a:gd name="connsiteX3" fmla="*/ 1371595 w 1645920"/>
                      <a:gd name="connsiteY3" fmla="*/ 0 h 1815737"/>
                      <a:gd name="connsiteX4" fmla="*/ 1645920 w 1645920"/>
                      <a:gd name="connsiteY4" fmla="*/ 274325 h 1815737"/>
                      <a:gd name="connsiteX5" fmla="*/ 1645920 w 1645920"/>
                      <a:gd name="connsiteY5" fmla="*/ 671346 h 1815737"/>
                      <a:gd name="connsiteX6" fmla="*/ 1645920 w 1645920"/>
                      <a:gd name="connsiteY6" fmla="*/ 1119050 h 1815737"/>
                      <a:gd name="connsiteX7" fmla="*/ 1645920 w 1645920"/>
                      <a:gd name="connsiteY7" fmla="*/ 1541412 h 1815737"/>
                      <a:gd name="connsiteX8" fmla="*/ 1371595 w 1645920"/>
                      <a:gd name="connsiteY8" fmla="*/ 1815737 h 1815737"/>
                      <a:gd name="connsiteX9" fmla="*/ 844905 w 1645920"/>
                      <a:gd name="connsiteY9" fmla="*/ 1815737 h 1815737"/>
                      <a:gd name="connsiteX10" fmla="*/ 274325 w 1645920"/>
                      <a:gd name="connsiteY10" fmla="*/ 1815737 h 1815737"/>
                      <a:gd name="connsiteX11" fmla="*/ 0 w 1645920"/>
                      <a:gd name="connsiteY11" fmla="*/ 1541412 h 1815737"/>
                      <a:gd name="connsiteX12" fmla="*/ 0 w 1645920"/>
                      <a:gd name="connsiteY12" fmla="*/ 1119050 h 1815737"/>
                      <a:gd name="connsiteX13" fmla="*/ 0 w 1645920"/>
                      <a:gd name="connsiteY13" fmla="*/ 722029 h 1815737"/>
                      <a:gd name="connsiteX14" fmla="*/ 0 w 1645920"/>
                      <a:gd name="connsiteY14" fmla="*/ 274325 h 181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45920" h="1815737" extrusionOk="0">
                        <a:moveTo>
                          <a:pt x="0" y="274325"/>
                        </a:moveTo>
                        <a:cubicBezTo>
                          <a:pt x="-12223" y="115279"/>
                          <a:pt x="106159" y="6253"/>
                          <a:pt x="274325" y="0"/>
                        </a:cubicBezTo>
                        <a:cubicBezTo>
                          <a:pt x="476448" y="-21787"/>
                          <a:pt x="586689" y="32004"/>
                          <a:pt x="844905" y="0"/>
                        </a:cubicBezTo>
                        <a:cubicBezTo>
                          <a:pt x="1103121" y="-32004"/>
                          <a:pt x="1108783" y="4089"/>
                          <a:pt x="1371595" y="0"/>
                        </a:cubicBezTo>
                        <a:cubicBezTo>
                          <a:pt x="1494434" y="-15685"/>
                          <a:pt x="1664787" y="131834"/>
                          <a:pt x="1645920" y="274325"/>
                        </a:cubicBezTo>
                        <a:cubicBezTo>
                          <a:pt x="1675117" y="472392"/>
                          <a:pt x="1623431" y="489700"/>
                          <a:pt x="1645920" y="671346"/>
                        </a:cubicBezTo>
                        <a:cubicBezTo>
                          <a:pt x="1668409" y="852992"/>
                          <a:pt x="1595151" y="949182"/>
                          <a:pt x="1645920" y="1119050"/>
                        </a:cubicBezTo>
                        <a:cubicBezTo>
                          <a:pt x="1696689" y="1288918"/>
                          <a:pt x="1602470" y="1355840"/>
                          <a:pt x="1645920" y="1541412"/>
                        </a:cubicBezTo>
                        <a:cubicBezTo>
                          <a:pt x="1630556" y="1718334"/>
                          <a:pt x="1494256" y="1782281"/>
                          <a:pt x="1371595" y="1815737"/>
                        </a:cubicBezTo>
                        <a:cubicBezTo>
                          <a:pt x="1204254" y="1820118"/>
                          <a:pt x="954493" y="1789792"/>
                          <a:pt x="844905" y="1815737"/>
                        </a:cubicBezTo>
                        <a:cubicBezTo>
                          <a:pt x="735317" y="1841682"/>
                          <a:pt x="557936" y="1773464"/>
                          <a:pt x="274325" y="1815737"/>
                        </a:cubicBezTo>
                        <a:cubicBezTo>
                          <a:pt x="143006" y="1795788"/>
                          <a:pt x="23013" y="1678079"/>
                          <a:pt x="0" y="1541412"/>
                        </a:cubicBezTo>
                        <a:cubicBezTo>
                          <a:pt x="-17186" y="1448689"/>
                          <a:pt x="16251" y="1281378"/>
                          <a:pt x="0" y="1119050"/>
                        </a:cubicBezTo>
                        <a:cubicBezTo>
                          <a:pt x="-16251" y="956722"/>
                          <a:pt x="7543" y="823272"/>
                          <a:pt x="0" y="722029"/>
                        </a:cubicBezTo>
                        <a:cubicBezTo>
                          <a:pt x="-7543" y="620786"/>
                          <a:pt x="30003" y="365742"/>
                          <a:pt x="0" y="2743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03AC03E-5F80-4FF8-AF2A-37F89CF2A80A}"/>
              </a:ext>
            </a:extLst>
          </p:cNvPr>
          <p:cNvSpPr/>
          <p:nvPr/>
        </p:nvSpPr>
        <p:spPr>
          <a:xfrm rot="19865710">
            <a:off x="2162899" y="2865322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2A144B9-9684-4EBB-9F51-52104FD852E7}"/>
              </a:ext>
            </a:extLst>
          </p:cNvPr>
          <p:cNvSpPr/>
          <p:nvPr/>
        </p:nvSpPr>
        <p:spPr>
          <a:xfrm>
            <a:off x="2216956" y="3207348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C1BB43D5-995E-4B15-A0D1-FAB03BAA5011}"/>
              </a:ext>
            </a:extLst>
          </p:cNvPr>
          <p:cNvSpPr/>
          <p:nvPr/>
        </p:nvSpPr>
        <p:spPr>
          <a:xfrm rot="1411943">
            <a:off x="2193630" y="3529869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90051BDF-7F64-4603-AA1E-46E1F658D671}"/>
              </a:ext>
            </a:extLst>
          </p:cNvPr>
          <p:cNvSpPr/>
          <p:nvPr/>
        </p:nvSpPr>
        <p:spPr>
          <a:xfrm rot="17556250">
            <a:off x="6200612" y="4161962"/>
            <a:ext cx="873540" cy="209322"/>
          </a:xfrm>
          <a:prstGeom prst="left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2E1369F5-4FCB-4996-A496-F178165EB58D}"/>
              </a:ext>
            </a:extLst>
          </p:cNvPr>
          <p:cNvSpPr/>
          <p:nvPr/>
        </p:nvSpPr>
        <p:spPr>
          <a:xfrm rot="4426101">
            <a:off x="6918447" y="4329891"/>
            <a:ext cx="1207614" cy="20271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8B9900-644A-4263-92FC-C8F1074FD36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840387" y="4217343"/>
            <a:ext cx="1" cy="35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B190D89-0758-427A-A5CA-D1735E96959F}"/>
              </a:ext>
            </a:extLst>
          </p:cNvPr>
          <p:cNvSpPr txBox="1"/>
          <p:nvPr/>
        </p:nvSpPr>
        <p:spPr>
          <a:xfrm>
            <a:off x="2540088" y="4570660"/>
            <a:ext cx="2600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/>
              <a:t>Use to access your account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4 cores, 32gb RAM (about the same as your computer)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All exactly do exactly the same job – can connect to any 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07E244-6D65-4254-AF56-FC68EAF04AC8}"/>
              </a:ext>
            </a:extLst>
          </p:cNvPr>
          <p:cNvSpPr txBox="1"/>
          <p:nvPr/>
        </p:nvSpPr>
        <p:spPr>
          <a:xfrm>
            <a:off x="9080862" y="5059465"/>
            <a:ext cx="2600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/>
              <a:t>Multiple node types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464 </a:t>
            </a:r>
            <a:r>
              <a:rPr lang="en-GB" sz="1400" b="1" dirty="0"/>
              <a:t>batch</a:t>
            </a:r>
            <a:r>
              <a:rPr lang="en-GB" sz="1400" dirty="0"/>
              <a:t> nodes, 40 cores each node, 192gb memory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84592E-F81C-4ED1-8495-13D8F4B00558}"/>
              </a:ext>
            </a:extLst>
          </p:cNvPr>
          <p:cNvCxnSpPr>
            <a:cxnSpLocks/>
          </p:cNvCxnSpPr>
          <p:nvPr/>
        </p:nvCxnSpPr>
        <p:spPr>
          <a:xfrm flipH="1">
            <a:off x="10381161" y="4700942"/>
            <a:ext cx="1" cy="35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4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26A3-A557-44F7-9F9A-73993EEB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Storage for your account – file structure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593108-D257-4880-8618-371F0D7A50A0}"/>
              </a:ext>
            </a:extLst>
          </p:cNvPr>
          <p:cNvSpPr/>
          <p:nvPr/>
        </p:nvSpPr>
        <p:spPr>
          <a:xfrm>
            <a:off x="3642360" y="4663440"/>
            <a:ext cx="1623060" cy="76962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Scratch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181891-84E7-4237-9D3D-DAA0D7D91CEB}"/>
              </a:ext>
            </a:extLst>
          </p:cNvPr>
          <p:cNvSpPr/>
          <p:nvPr/>
        </p:nvSpPr>
        <p:spPr>
          <a:xfrm>
            <a:off x="5600700" y="4663440"/>
            <a:ext cx="1623060" cy="76962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moh1r17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F29538-6263-43F1-8A59-2B762A958C0C}"/>
              </a:ext>
            </a:extLst>
          </p:cNvPr>
          <p:cNvSpPr/>
          <p:nvPr/>
        </p:nvSpPr>
        <p:spPr>
          <a:xfrm>
            <a:off x="2019300" y="3441144"/>
            <a:ext cx="1623060" cy="769620"/>
          </a:xfrm>
          <a:prstGeom prst="roundRect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Mainfs</a:t>
            </a:r>
            <a:br>
              <a:rPr lang="en-GB" dirty="0"/>
            </a:br>
            <a:r>
              <a:rPr lang="en-GB" sz="1400" i="1" dirty="0"/>
              <a:t>(Iridis 5 only)</a:t>
            </a:r>
            <a:endParaRPr lang="en-GB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E34430-F72C-44E2-A422-01BDCE45AA44}"/>
              </a:ext>
            </a:extLst>
          </p:cNvPr>
          <p:cNvSpPr/>
          <p:nvPr/>
        </p:nvSpPr>
        <p:spPr>
          <a:xfrm>
            <a:off x="3642360" y="2218849"/>
            <a:ext cx="1623060" cy="769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45C805-95B7-4A3F-BA03-422E603FFCB2}"/>
              </a:ext>
            </a:extLst>
          </p:cNvPr>
          <p:cNvSpPr/>
          <p:nvPr/>
        </p:nvSpPr>
        <p:spPr>
          <a:xfrm>
            <a:off x="5600700" y="2218849"/>
            <a:ext cx="1623060" cy="769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moh1r17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ED5ECBC-2FA7-4C94-9791-7CF070BDD3C0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2817853" y="2616637"/>
            <a:ext cx="837485" cy="811530"/>
          </a:xfrm>
          <a:prstGeom prst="bentConnector2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B73AA7F-C2E5-460B-AC2D-AE7CB3918B08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16200000" flipH="1">
            <a:off x="2817852" y="4223742"/>
            <a:ext cx="837486" cy="811530"/>
          </a:xfrm>
          <a:prstGeom prst="bentConnector2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ED1D9E-A53B-4348-BEA6-1C31E0FA7CB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65420" y="2603659"/>
            <a:ext cx="335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386E79-FBD2-4827-9752-4476E911A3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65420" y="5048250"/>
            <a:ext cx="335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100BC9-0135-48C1-9E9C-4255E1E3A523}"/>
              </a:ext>
            </a:extLst>
          </p:cNvPr>
          <p:cNvCxnSpPr>
            <a:stCxn id="8" idx="3"/>
          </p:cNvCxnSpPr>
          <p:nvPr/>
        </p:nvCxnSpPr>
        <p:spPr>
          <a:xfrm>
            <a:off x="7223760" y="2603659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7D71DF-D4BF-4882-A719-464485E66FBD}"/>
              </a:ext>
            </a:extLst>
          </p:cNvPr>
          <p:cNvCxnSpPr/>
          <p:nvPr/>
        </p:nvCxnSpPr>
        <p:spPr>
          <a:xfrm>
            <a:off x="7223760" y="5048250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9F3589-40BF-4471-B6AF-0608C3E0DB88}"/>
              </a:ext>
            </a:extLst>
          </p:cNvPr>
          <p:cNvSpPr txBox="1"/>
          <p:nvPr/>
        </p:nvSpPr>
        <p:spPr>
          <a:xfrm>
            <a:off x="7741920" y="2280493"/>
            <a:ext cx="17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100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Backed 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5F43ED-19A5-4B7B-B61A-D9ED09C5F32C}"/>
              </a:ext>
            </a:extLst>
          </p:cNvPr>
          <p:cNvSpPr txBox="1"/>
          <p:nvPr/>
        </p:nvSpPr>
        <p:spPr>
          <a:xfrm>
            <a:off x="7665722" y="4663440"/>
            <a:ext cx="1958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 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u="sng" dirty="0"/>
              <a:t>Not</a:t>
            </a:r>
            <a:r>
              <a:rPr lang="en-GB" dirty="0"/>
              <a:t> backed up</a:t>
            </a:r>
          </a:p>
        </p:txBody>
      </p:sp>
    </p:spTree>
    <p:extLst>
      <p:ext uri="{BB962C8B-B14F-4D97-AF65-F5344CB8AC3E}">
        <p14:creationId xmlns:p14="http://schemas.microsoft.com/office/powerpoint/2010/main" val="215578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1D08-E554-49F9-A4E3-65ED85B9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Overview of Iridis architecture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0C6259-0D75-47B5-B706-93197E407E15}"/>
              </a:ext>
            </a:extLst>
          </p:cNvPr>
          <p:cNvSpPr/>
          <p:nvPr/>
        </p:nvSpPr>
        <p:spPr>
          <a:xfrm>
            <a:off x="3115399" y="2581256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4013AA-E7E0-482C-AC26-4BBEBF635E53}"/>
              </a:ext>
            </a:extLst>
          </p:cNvPr>
          <p:cNvSpPr/>
          <p:nvPr/>
        </p:nvSpPr>
        <p:spPr>
          <a:xfrm>
            <a:off x="3115400" y="3091796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BC85A1-8401-4380-B13D-6DC48E0310FC}"/>
              </a:ext>
            </a:extLst>
          </p:cNvPr>
          <p:cNvSpPr/>
          <p:nvPr/>
        </p:nvSpPr>
        <p:spPr>
          <a:xfrm>
            <a:off x="3115399" y="3609292"/>
            <a:ext cx="1449977" cy="427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node 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7417E3-3161-4216-BAD1-D983596801F4}"/>
              </a:ext>
            </a:extLst>
          </p:cNvPr>
          <p:cNvSpPr/>
          <p:nvPr/>
        </p:nvSpPr>
        <p:spPr>
          <a:xfrm>
            <a:off x="3017428" y="2401606"/>
            <a:ext cx="1645920" cy="181573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45920"/>
                      <a:gd name="connsiteY0" fmla="*/ 274325 h 1815737"/>
                      <a:gd name="connsiteX1" fmla="*/ 274325 w 1645920"/>
                      <a:gd name="connsiteY1" fmla="*/ 0 h 1815737"/>
                      <a:gd name="connsiteX2" fmla="*/ 844905 w 1645920"/>
                      <a:gd name="connsiteY2" fmla="*/ 0 h 1815737"/>
                      <a:gd name="connsiteX3" fmla="*/ 1371595 w 1645920"/>
                      <a:gd name="connsiteY3" fmla="*/ 0 h 1815737"/>
                      <a:gd name="connsiteX4" fmla="*/ 1645920 w 1645920"/>
                      <a:gd name="connsiteY4" fmla="*/ 274325 h 1815737"/>
                      <a:gd name="connsiteX5" fmla="*/ 1645920 w 1645920"/>
                      <a:gd name="connsiteY5" fmla="*/ 671346 h 1815737"/>
                      <a:gd name="connsiteX6" fmla="*/ 1645920 w 1645920"/>
                      <a:gd name="connsiteY6" fmla="*/ 1119050 h 1815737"/>
                      <a:gd name="connsiteX7" fmla="*/ 1645920 w 1645920"/>
                      <a:gd name="connsiteY7" fmla="*/ 1541412 h 1815737"/>
                      <a:gd name="connsiteX8" fmla="*/ 1371595 w 1645920"/>
                      <a:gd name="connsiteY8" fmla="*/ 1815737 h 1815737"/>
                      <a:gd name="connsiteX9" fmla="*/ 844905 w 1645920"/>
                      <a:gd name="connsiteY9" fmla="*/ 1815737 h 1815737"/>
                      <a:gd name="connsiteX10" fmla="*/ 274325 w 1645920"/>
                      <a:gd name="connsiteY10" fmla="*/ 1815737 h 1815737"/>
                      <a:gd name="connsiteX11" fmla="*/ 0 w 1645920"/>
                      <a:gd name="connsiteY11" fmla="*/ 1541412 h 1815737"/>
                      <a:gd name="connsiteX12" fmla="*/ 0 w 1645920"/>
                      <a:gd name="connsiteY12" fmla="*/ 1119050 h 1815737"/>
                      <a:gd name="connsiteX13" fmla="*/ 0 w 1645920"/>
                      <a:gd name="connsiteY13" fmla="*/ 722029 h 1815737"/>
                      <a:gd name="connsiteX14" fmla="*/ 0 w 1645920"/>
                      <a:gd name="connsiteY14" fmla="*/ 274325 h 181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45920" h="1815737" extrusionOk="0">
                        <a:moveTo>
                          <a:pt x="0" y="274325"/>
                        </a:moveTo>
                        <a:cubicBezTo>
                          <a:pt x="-12223" y="115279"/>
                          <a:pt x="106159" y="6253"/>
                          <a:pt x="274325" y="0"/>
                        </a:cubicBezTo>
                        <a:cubicBezTo>
                          <a:pt x="476448" y="-21787"/>
                          <a:pt x="586689" y="32004"/>
                          <a:pt x="844905" y="0"/>
                        </a:cubicBezTo>
                        <a:cubicBezTo>
                          <a:pt x="1103121" y="-32004"/>
                          <a:pt x="1108783" y="4089"/>
                          <a:pt x="1371595" y="0"/>
                        </a:cubicBezTo>
                        <a:cubicBezTo>
                          <a:pt x="1494434" y="-15685"/>
                          <a:pt x="1664787" y="131834"/>
                          <a:pt x="1645920" y="274325"/>
                        </a:cubicBezTo>
                        <a:cubicBezTo>
                          <a:pt x="1675117" y="472392"/>
                          <a:pt x="1623431" y="489700"/>
                          <a:pt x="1645920" y="671346"/>
                        </a:cubicBezTo>
                        <a:cubicBezTo>
                          <a:pt x="1668409" y="852992"/>
                          <a:pt x="1595151" y="949182"/>
                          <a:pt x="1645920" y="1119050"/>
                        </a:cubicBezTo>
                        <a:cubicBezTo>
                          <a:pt x="1696689" y="1288918"/>
                          <a:pt x="1602470" y="1355840"/>
                          <a:pt x="1645920" y="1541412"/>
                        </a:cubicBezTo>
                        <a:cubicBezTo>
                          <a:pt x="1630556" y="1718334"/>
                          <a:pt x="1494256" y="1782281"/>
                          <a:pt x="1371595" y="1815737"/>
                        </a:cubicBezTo>
                        <a:cubicBezTo>
                          <a:pt x="1204254" y="1820118"/>
                          <a:pt x="954493" y="1789792"/>
                          <a:pt x="844905" y="1815737"/>
                        </a:cubicBezTo>
                        <a:cubicBezTo>
                          <a:pt x="735317" y="1841682"/>
                          <a:pt x="557936" y="1773464"/>
                          <a:pt x="274325" y="1815737"/>
                        </a:cubicBezTo>
                        <a:cubicBezTo>
                          <a:pt x="143006" y="1795788"/>
                          <a:pt x="23013" y="1678079"/>
                          <a:pt x="0" y="1541412"/>
                        </a:cubicBezTo>
                        <a:cubicBezTo>
                          <a:pt x="-17186" y="1448689"/>
                          <a:pt x="16251" y="1281378"/>
                          <a:pt x="0" y="1119050"/>
                        </a:cubicBezTo>
                        <a:cubicBezTo>
                          <a:pt x="-16251" y="956722"/>
                          <a:pt x="7543" y="823272"/>
                          <a:pt x="0" y="722029"/>
                        </a:cubicBezTo>
                        <a:cubicBezTo>
                          <a:pt x="-7543" y="620786"/>
                          <a:pt x="30003" y="365742"/>
                          <a:pt x="0" y="2743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60B4E0-E912-4ECB-B74A-DA4D2A4B1A3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840387" y="4217343"/>
            <a:ext cx="1" cy="3518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8173D1-D559-442A-9DB9-A2852CF0C97B}"/>
              </a:ext>
            </a:extLst>
          </p:cNvPr>
          <p:cNvSpPr txBox="1"/>
          <p:nvPr/>
        </p:nvSpPr>
        <p:spPr>
          <a:xfrm>
            <a:off x="1856691" y="4569172"/>
            <a:ext cx="39673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R can be used here for testing code and small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u="sng" dirty="0"/>
              <a:t>Interactive</a:t>
            </a:r>
            <a:r>
              <a:rPr lang="en-GB" sz="1400" dirty="0"/>
              <a:t> – can watch it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u="sng" dirty="0"/>
              <a:t>NOT</a:t>
            </a:r>
            <a:r>
              <a:rPr lang="en-GB" sz="1400" dirty="0"/>
              <a:t> for big jobs, just for general work /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All do exactly the same thing – connect to any one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685DB2-59A2-4DA5-8738-87B7A97411A5}"/>
              </a:ext>
            </a:extLst>
          </p:cNvPr>
          <p:cNvSpPr/>
          <p:nvPr/>
        </p:nvSpPr>
        <p:spPr>
          <a:xfrm>
            <a:off x="9656173" y="1828522"/>
            <a:ext cx="1449977" cy="4277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0B6223-7522-4603-BE8C-E97897D2E5DC}"/>
              </a:ext>
            </a:extLst>
          </p:cNvPr>
          <p:cNvSpPr/>
          <p:nvPr/>
        </p:nvSpPr>
        <p:spPr>
          <a:xfrm>
            <a:off x="9656173" y="2290658"/>
            <a:ext cx="1449977" cy="427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13612C-7451-4436-82BE-1DBDADA822EC}"/>
              </a:ext>
            </a:extLst>
          </p:cNvPr>
          <p:cNvSpPr/>
          <p:nvPr/>
        </p:nvSpPr>
        <p:spPr>
          <a:xfrm>
            <a:off x="9656173" y="2752794"/>
            <a:ext cx="1449977" cy="4277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287A1A-3496-4CC9-9100-D2B4B1EA01D3}"/>
              </a:ext>
            </a:extLst>
          </p:cNvPr>
          <p:cNvSpPr/>
          <p:nvPr/>
        </p:nvSpPr>
        <p:spPr>
          <a:xfrm>
            <a:off x="9656175" y="3214930"/>
            <a:ext cx="1449977" cy="42777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BFCDBA-1F55-4109-95B5-239CB97350A4}"/>
              </a:ext>
            </a:extLst>
          </p:cNvPr>
          <p:cNvSpPr/>
          <p:nvPr/>
        </p:nvSpPr>
        <p:spPr>
          <a:xfrm>
            <a:off x="9656176" y="3677066"/>
            <a:ext cx="1449977" cy="4277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8ACD0B7-14E3-4A4A-A16F-038D0C5D6B31}"/>
              </a:ext>
            </a:extLst>
          </p:cNvPr>
          <p:cNvSpPr/>
          <p:nvPr/>
        </p:nvSpPr>
        <p:spPr>
          <a:xfrm>
            <a:off x="9656175" y="4139202"/>
            <a:ext cx="1449977" cy="427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Compute 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E0504B-2BA5-450D-950C-F0AD752564B4}"/>
              </a:ext>
            </a:extLst>
          </p:cNvPr>
          <p:cNvSpPr txBox="1"/>
          <p:nvPr/>
        </p:nvSpPr>
        <p:spPr>
          <a:xfrm>
            <a:off x="7940040" y="5059465"/>
            <a:ext cx="37414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R can be used here for big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u="sng" dirty="0"/>
              <a:t>Not interactive </a:t>
            </a:r>
            <a:r>
              <a:rPr lang="en-GB" sz="1400" dirty="0"/>
              <a:t>– send off and cross fingers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Will most often use </a:t>
            </a:r>
            <a:r>
              <a:rPr lang="en-GB" sz="1400" b="1" dirty="0"/>
              <a:t>batch nodes</a:t>
            </a:r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3A07573A-960E-4C7C-9279-EFD27CB40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4" y="2835430"/>
            <a:ext cx="1788521" cy="1055521"/>
          </a:xfrm>
          <a:prstGeom prst="rect">
            <a:avLst/>
          </a:prstGeom>
        </p:spPr>
      </p:pic>
      <p:sp>
        <p:nvSpPr>
          <p:cNvPr id="65" name="Arrow: Right 64">
            <a:extLst>
              <a:ext uri="{FF2B5EF4-FFF2-40B4-BE49-F238E27FC236}">
                <a16:creationId xmlns:a16="http://schemas.microsoft.com/office/drawing/2014/main" id="{8AF2F0EA-6A45-4CA5-9582-D30BE92BF299}"/>
              </a:ext>
            </a:extLst>
          </p:cNvPr>
          <p:cNvSpPr/>
          <p:nvPr/>
        </p:nvSpPr>
        <p:spPr>
          <a:xfrm rot="19865710">
            <a:off x="2162899" y="2865322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16CBA6C-41E2-41DE-B334-4F5282BA6E19}"/>
              </a:ext>
            </a:extLst>
          </p:cNvPr>
          <p:cNvSpPr/>
          <p:nvPr/>
        </p:nvSpPr>
        <p:spPr>
          <a:xfrm>
            <a:off x="9558201" y="1703830"/>
            <a:ext cx="1645920" cy="299190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45920"/>
                      <a:gd name="connsiteY0" fmla="*/ 274325 h 1815737"/>
                      <a:gd name="connsiteX1" fmla="*/ 274325 w 1645920"/>
                      <a:gd name="connsiteY1" fmla="*/ 0 h 1815737"/>
                      <a:gd name="connsiteX2" fmla="*/ 844905 w 1645920"/>
                      <a:gd name="connsiteY2" fmla="*/ 0 h 1815737"/>
                      <a:gd name="connsiteX3" fmla="*/ 1371595 w 1645920"/>
                      <a:gd name="connsiteY3" fmla="*/ 0 h 1815737"/>
                      <a:gd name="connsiteX4" fmla="*/ 1645920 w 1645920"/>
                      <a:gd name="connsiteY4" fmla="*/ 274325 h 1815737"/>
                      <a:gd name="connsiteX5" fmla="*/ 1645920 w 1645920"/>
                      <a:gd name="connsiteY5" fmla="*/ 671346 h 1815737"/>
                      <a:gd name="connsiteX6" fmla="*/ 1645920 w 1645920"/>
                      <a:gd name="connsiteY6" fmla="*/ 1119050 h 1815737"/>
                      <a:gd name="connsiteX7" fmla="*/ 1645920 w 1645920"/>
                      <a:gd name="connsiteY7" fmla="*/ 1541412 h 1815737"/>
                      <a:gd name="connsiteX8" fmla="*/ 1371595 w 1645920"/>
                      <a:gd name="connsiteY8" fmla="*/ 1815737 h 1815737"/>
                      <a:gd name="connsiteX9" fmla="*/ 844905 w 1645920"/>
                      <a:gd name="connsiteY9" fmla="*/ 1815737 h 1815737"/>
                      <a:gd name="connsiteX10" fmla="*/ 274325 w 1645920"/>
                      <a:gd name="connsiteY10" fmla="*/ 1815737 h 1815737"/>
                      <a:gd name="connsiteX11" fmla="*/ 0 w 1645920"/>
                      <a:gd name="connsiteY11" fmla="*/ 1541412 h 1815737"/>
                      <a:gd name="connsiteX12" fmla="*/ 0 w 1645920"/>
                      <a:gd name="connsiteY12" fmla="*/ 1119050 h 1815737"/>
                      <a:gd name="connsiteX13" fmla="*/ 0 w 1645920"/>
                      <a:gd name="connsiteY13" fmla="*/ 722029 h 1815737"/>
                      <a:gd name="connsiteX14" fmla="*/ 0 w 1645920"/>
                      <a:gd name="connsiteY14" fmla="*/ 274325 h 181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45920" h="1815737" extrusionOk="0">
                        <a:moveTo>
                          <a:pt x="0" y="274325"/>
                        </a:moveTo>
                        <a:cubicBezTo>
                          <a:pt x="-12223" y="115279"/>
                          <a:pt x="106159" y="6253"/>
                          <a:pt x="274325" y="0"/>
                        </a:cubicBezTo>
                        <a:cubicBezTo>
                          <a:pt x="476448" y="-21787"/>
                          <a:pt x="586689" y="32004"/>
                          <a:pt x="844905" y="0"/>
                        </a:cubicBezTo>
                        <a:cubicBezTo>
                          <a:pt x="1103121" y="-32004"/>
                          <a:pt x="1108783" y="4089"/>
                          <a:pt x="1371595" y="0"/>
                        </a:cubicBezTo>
                        <a:cubicBezTo>
                          <a:pt x="1494434" y="-15685"/>
                          <a:pt x="1664787" y="131834"/>
                          <a:pt x="1645920" y="274325"/>
                        </a:cubicBezTo>
                        <a:cubicBezTo>
                          <a:pt x="1675117" y="472392"/>
                          <a:pt x="1623431" y="489700"/>
                          <a:pt x="1645920" y="671346"/>
                        </a:cubicBezTo>
                        <a:cubicBezTo>
                          <a:pt x="1668409" y="852992"/>
                          <a:pt x="1595151" y="949182"/>
                          <a:pt x="1645920" y="1119050"/>
                        </a:cubicBezTo>
                        <a:cubicBezTo>
                          <a:pt x="1696689" y="1288918"/>
                          <a:pt x="1602470" y="1355840"/>
                          <a:pt x="1645920" y="1541412"/>
                        </a:cubicBezTo>
                        <a:cubicBezTo>
                          <a:pt x="1630556" y="1718334"/>
                          <a:pt x="1494256" y="1782281"/>
                          <a:pt x="1371595" y="1815737"/>
                        </a:cubicBezTo>
                        <a:cubicBezTo>
                          <a:pt x="1204254" y="1820118"/>
                          <a:pt x="954493" y="1789792"/>
                          <a:pt x="844905" y="1815737"/>
                        </a:cubicBezTo>
                        <a:cubicBezTo>
                          <a:pt x="735317" y="1841682"/>
                          <a:pt x="557936" y="1773464"/>
                          <a:pt x="274325" y="1815737"/>
                        </a:cubicBezTo>
                        <a:cubicBezTo>
                          <a:pt x="143006" y="1795788"/>
                          <a:pt x="23013" y="1678079"/>
                          <a:pt x="0" y="1541412"/>
                        </a:cubicBezTo>
                        <a:cubicBezTo>
                          <a:pt x="-17186" y="1448689"/>
                          <a:pt x="16251" y="1281378"/>
                          <a:pt x="0" y="1119050"/>
                        </a:cubicBezTo>
                        <a:cubicBezTo>
                          <a:pt x="-16251" y="956722"/>
                          <a:pt x="7543" y="823272"/>
                          <a:pt x="0" y="722029"/>
                        </a:cubicBezTo>
                        <a:cubicBezTo>
                          <a:pt x="-7543" y="620786"/>
                          <a:pt x="30003" y="365742"/>
                          <a:pt x="0" y="2743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097FE2-2BBD-430D-ABFB-FA0962D47C54}"/>
              </a:ext>
            </a:extLst>
          </p:cNvPr>
          <p:cNvCxnSpPr>
            <a:cxnSpLocks/>
          </p:cNvCxnSpPr>
          <p:nvPr/>
        </p:nvCxnSpPr>
        <p:spPr>
          <a:xfrm flipH="1">
            <a:off x="10381161" y="4700942"/>
            <a:ext cx="1" cy="35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09C19406-717B-4E97-A41C-F29942E25249}"/>
              </a:ext>
            </a:extLst>
          </p:cNvPr>
          <p:cNvSpPr/>
          <p:nvPr/>
        </p:nvSpPr>
        <p:spPr>
          <a:xfrm>
            <a:off x="4848770" y="2713034"/>
            <a:ext cx="4433896" cy="54014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 job to node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60F13B5-57D6-45CD-9449-1077E5A3CC44}"/>
              </a:ext>
            </a:extLst>
          </p:cNvPr>
          <p:cNvSpPr/>
          <p:nvPr/>
        </p:nvSpPr>
        <p:spPr>
          <a:xfrm>
            <a:off x="2216956" y="3207348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942550B-1291-4DCC-9734-B96F528D3420}"/>
              </a:ext>
            </a:extLst>
          </p:cNvPr>
          <p:cNvSpPr/>
          <p:nvPr/>
        </p:nvSpPr>
        <p:spPr>
          <a:xfrm rot="1411943">
            <a:off x="2193630" y="3529869"/>
            <a:ext cx="754380" cy="20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A2C3ED4-FF68-4F1C-B77C-A49D69348D3F}"/>
              </a:ext>
            </a:extLst>
          </p:cNvPr>
          <p:cNvSpPr/>
          <p:nvPr/>
        </p:nvSpPr>
        <p:spPr>
          <a:xfrm>
            <a:off x="4848770" y="3279286"/>
            <a:ext cx="4433896" cy="555709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Return completed job from node</a:t>
            </a:r>
          </a:p>
        </p:txBody>
      </p:sp>
    </p:spTree>
    <p:extLst>
      <p:ext uri="{BB962C8B-B14F-4D97-AF65-F5344CB8AC3E}">
        <p14:creationId xmlns:p14="http://schemas.microsoft.com/office/powerpoint/2010/main" val="237324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1924</Words>
  <Application>Microsoft Office PowerPoint</Application>
  <PresentationFormat>Widescreen</PresentationFormat>
  <Paragraphs>280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Differential methylation analysis using Iridis &amp; R</vt:lpstr>
      <vt:lpstr>Intro</vt:lpstr>
      <vt:lpstr>Iridis</vt:lpstr>
      <vt:lpstr>Overview of Iridis architecture</vt:lpstr>
      <vt:lpstr>Overview of Iridis architecture</vt:lpstr>
      <vt:lpstr>Overview of Iridis architecture</vt:lpstr>
      <vt:lpstr>Overview of Iridis architecture</vt:lpstr>
      <vt:lpstr>Storage for your account – file structure</vt:lpstr>
      <vt:lpstr>Overview of Iridis architecture</vt:lpstr>
      <vt:lpstr>Using R on compute nodes (big jobs)</vt:lpstr>
      <vt:lpstr>Running a DMA</vt:lpstr>
      <vt:lpstr>Running a DMA</vt:lpstr>
      <vt:lpstr>Output</vt:lpstr>
      <vt:lpstr>Submitting a job</vt:lpstr>
      <vt:lpstr>DMA folder</vt:lpstr>
      <vt:lpstr>Using R on login nodes (small jobs/testing)</vt:lpstr>
      <vt:lpstr>Iridis modules</vt:lpstr>
      <vt:lpstr>First things to do</vt:lpstr>
      <vt:lpstr>To-do</vt:lpstr>
      <vt:lpstr>Useful info</vt:lpstr>
      <vt:lpstr>Connecting to Iridis</vt:lpstr>
      <vt:lpstr>Useful linux commands</vt:lpstr>
      <vt:lpstr>Tips</vt:lpstr>
      <vt:lpstr>Cheat sheets 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methylation analysis using R</dc:title>
  <dc:creator>Matthew Hewitt</dc:creator>
  <cp:lastModifiedBy>Matthew Hewitt</cp:lastModifiedBy>
  <cp:revision>19</cp:revision>
  <dcterms:created xsi:type="dcterms:W3CDTF">2020-11-16T16:52:43Z</dcterms:created>
  <dcterms:modified xsi:type="dcterms:W3CDTF">2022-01-31T13:59:10Z</dcterms:modified>
</cp:coreProperties>
</file>