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9C67DE-F24B-46FC-B7C1-71DE79C7C872}">
  <a:tblStyle styleId="{6D9C67DE-F24B-46FC-B7C1-71DE79C7C872}"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ytimg.com/vi/IdoAz2X1jRI/hqdefault.jpg" TargetMode="External"/><Relationship Id="rId3" Type="http://schemas.openxmlformats.org/officeDocument/2006/relationships/hyperlink" Target="http://www.mykoweb.com/CAF/species/Agaricus_fissuratus.html" TargetMode="External"/><Relationship Id="rId4" Type="http://schemas.openxmlformats.org/officeDocument/2006/relationships/hyperlink" Target="http://www.mykoweb.com/CAF/species/Amanita_phalloid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0.wp.com/www.mushroomdiary.co.uk/wp-content/uploads/2011/09/parts-of-a-mushroom.gif" TargetMode="External"/><Relationship Id="rId3" Type="http://schemas.openxmlformats.org/officeDocument/2006/relationships/hyperlink" Target="https://i0.wp.com/www.mushroomdiary.co.uk/wp-content/uploads/2011/08/cap-shapes.gi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1.wp.com/www.mushroomdiary.co.uk/wp-content/uploads/2011/08/gill-attachments.gif" TargetMode="External"/><Relationship Id="rId3" Type="http://schemas.openxmlformats.org/officeDocument/2006/relationships/hyperlink" Target="https://i2.wp.com/www.mushroomdiary.co.uk/wp-content/uploads/2011/09/spore-prints.jp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lang="en">
                <a:solidFill>
                  <a:schemeClr val="dk1"/>
                </a:solidFill>
              </a:rPr>
              <a:t>Master Image Source: http://static5.uk.businessinsider.com/image/589b4226dd0895dc6e8b49ea/psychedelic-drugs-like-magic-mushrooms-and-lsd-have-key-differences--heres-what-you-should-know.jpg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PieChart Source: Jupyter Notebook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Table</a:t>
            </a:r>
            <a:r>
              <a:rPr lang="en"/>
              <a:t> Source: Jupyter Notebook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Table Source: Jupyter Notebook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000"/>
              <a:t>Image: Mr Mackey (Southpark): </a:t>
            </a:r>
            <a:r>
              <a:rPr lang="en" sz="1000" u="sng">
                <a:solidFill>
                  <a:schemeClr val="hlink"/>
                </a:solidFill>
                <a:hlinkClick r:id="rId2"/>
              </a:rPr>
              <a:t>https://i.ytimg.com/vi/IdoAz2X1jRI/hqdefault.jpg</a:t>
            </a:r>
          </a:p>
          <a:p>
            <a:pPr lvl="0">
              <a:spcBef>
                <a:spcPts val="0"/>
              </a:spcBef>
              <a:buNone/>
            </a:pPr>
            <a:r>
              <a:rPr lang="en" sz="1000"/>
              <a:t>Image: horse mushroom, </a:t>
            </a:r>
            <a:r>
              <a:rPr lang="en" sz="1000">
                <a:solidFill>
                  <a:schemeClr val="dk1"/>
                </a:solidFill>
                <a:latin typeface="Times New Roman"/>
                <a:ea typeface="Times New Roman"/>
                <a:cs typeface="Times New Roman"/>
                <a:sym typeface="Times New Roman"/>
              </a:rPr>
              <a:t>(Photo: © Fred Stevens), </a:t>
            </a:r>
            <a:r>
              <a:rPr lang="en" sz="1000" u="sng">
                <a:solidFill>
                  <a:schemeClr val="hlink"/>
                </a:solidFill>
                <a:latin typeface="Times New Roman"/>
                <a:ea typeface="Times New Roman"/>
                <a:cs typeface="Times New Roman"/>
                <a:sym typeface="Times New Roman"/>
                <a:hlinkClick r:id="rId3"/>
              </a:rPr>
              <a:t>http://www.mykoweb.com/CAF/species/Agaricus_fissuratus.html</a:t>
            </a:r>
          </a:p>
          <a:p>
            <a:pPr lvl="0">
              <a:spcBef>
                <a:spcPts val="0"/>
              </a:spcBef>
              <a:buNone/>
            </a:pPr>
            <a:r>
              <a:rPr lang="en" sz="1000">
                <a:solidFill>
                  <a:schemeClr val="dk1"/>
                </a:solidFill>
                <a:latin typeface="Times New Roman"/>
                <a:ea typeface="Times New Roman"/>
                <a:cs typeface="Times New Roman"/>
                <a:sym typeface="Times New Roman"/>
              </a:rPr>
              <a:t>Image: Deathcap, </a:t>
            </a:r>
            <a:r>
              <a:rPr lang="en" sz="1000">
                <a:solidFill>
                  <a:schemeClr val="dk1"/>
                </a:solidFill>
                <a:highlight>
                  <a:srgbClr val="FEFEDE"/>
                </a:highlight>
                <a:latin typeface="Times New Roman"/>
                <a:ea typeface="Times New Roman"/>
                <a:cs typeface="Times New Roman"/>
                <a:sym typeface="Times New Roman"/>
              </a:rPr>
              <a:t>(Photo: © Michael Wood), </a:t>
            </a:r>
            <a:r>
              <a:rPr lang="en" sz="1000" u="sng">
                <a:solidFill>
                  <a:schemeClr val="hlink"/>
                </a:solidFill>
                <a:highlight>
                  <a:srgbClr val="FEFEDE"/>
                </a:highlight>
                <a:latin typeface="Times New Roman"/>
                <a:ea typeface="Times New Roman"/>
                <a:cs typeface="Times New Roman"/>
                <a:sym typeface="Times New Roman"/>
                <a:hlinkClick r:id="rId4"/>
              </a:rPr>
              <a:t>http://www.mykoweb.com/CAF/species/Amanita_phalloides.html</a:t>
            </a:r>
          </a:p>
          <a:p>
            <a:pPr lvl="0">
              <a:spcBef>
                <a:spcPts val="0"/>
              </a:spcBef>
              <a:buNone/>
            </a:pPr>
            <a:r>
              <a:t/>
            </a:r>
            <a:endParaRPr sz="900">
              <a:solidFill>
                <a:schemeClr val="dk1"/>
              </a:solidFill>
              <a:highlight>
                <a:srgbClr val="FEFEDE"/>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Anatomy Image: </a:t>
            </a:r>
            <a:r>
              <a:rPr lang="en" u="sng">
                <a:solidFill>
                  <a:schemeClr val="hlink"/>
                </a:solidFill>
                <a:hlinkClick r:id="rId2"/>
              </a:rPr>
              <a:t>https://i0.wp.com/www.mushroomdiary.co.uk/wp-content/uploads/2011/09/parts-of-a-mushroom.gif</a:t>
            </a:r>
          </a:p>
          <a:p>
            <a:pPr lvl="0">
              <a:spcBef>
                <a:spcPts val="0"/>
              </a:spcBef>
              <a:buNone/>
            </a:pPr>
            <a:r>
              <a:rPr lang="en"/>
              <a:t>Cap Shape Image: </a:t>
            </a:r>
            <a:r>
              <a:rPr lang="en" u="sng">
                <a:solidFill>
                  <a:schemeClr val="hlink"/>
                </a:solidFill>
                <a:hlinkClick r:id="rId3"/>
              </a:rPr>
              <a:t>https://i0.wp.com/www.mushroomdiary.co.uk/wp-content/uploads/2011/08/cap-shapes.gif</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Gill Attachment Image: </a:t>
            </a:r>
            <a:r>
              <a:rPr lang="en" u="sng">
                <a:solidFill>
                  <a:schemeClr val="hlink"/>
                </a:solidFill>
                <a:hlinkClick r:id="rId2"/>
              </a:rPr>
              <a:t>https://i1.wp.com/www.mushroomdiary.co.uk/wp-content/uploads/2011/08/gill-attachments.gif</a:t>
            </a:r>
          </a:p>
          <a:p>
            <a:pPr lvl="0">
              <a:spcBef>
                <a:spcPts val="0"/>
              </a:spcBef>
              <a:buNone/>
            </a:pPr>
            <a:r>
              <a:rPr lang="en"/>
              <a:t>Spore Print Image: </a:t>
            </a:r>
            <a:r>
              <a:rPr lang="en" u="sng">
                <a:solidFill>
                  <a:schemeClr val="hlink"/>
                </a:solidFill>
                <a:hlinkClick r:id="rId3"/>
              </a:rPr>
              <a:t>https://i2.wp.com/www.mushroomdiary.co.uk/wp-content/uploads/2011/09/spore-prints.jpg</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Source: Juypter Notebook (see references)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pic>
        <p:nvPicPr>
          <p:cNvPr id="9" name="Shape 9"/>
          <p:cNvPicPr preferRelativeResize="0"/>
          <p:nvPr/>
        </p:nvPicPr>
        <p:blipFill>
          <a:blip r:embed="rId1">
            <a:alphaModFix amt="12000"/>
          </a:blip>
          <a:stretch>
            <a:fillRect/>
          </a:stretch>
        </p:blipFill>
        <p:spPr>
          <a:xfrm>
            <a:off x="-115050" y="0"/>
            <a:ext cx="9295195" cy="6974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i1.wp.com/www.mushroomdiary.co.uk/wp-content/uploads/2011/08/gill-attachments.gif" TargetMode="External"/><Relationship Id="rId10" Type="http://schemas.openxmlformats.org/officeDocument/2006/relationships/hyperlink" Target="https://i0.wp.com/www.mushroomdiary.co.uk/wp-content/uploads/2011/08/cap-shapes.gif" TargetMode="External"/><Relationship Id="rId12" Type="http://schemas.openxmlformats.org/officeDocument/2006/relationships/hyperlink" Target="https://i2.wp.com/www.mushroomdiary.co.uk/wp-content/uploads/2011/09/spore-prints.jpg"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uciml/mushroom-classification" TargetMode="External"/><Relationship Id="rId4" Type="http://schemas.openxmlformats.org/officeDocument/2006/relationships/hyperlink" Target="https://github.com/fluffy-hamster/Mushroom-Data-Analysis" TargetMode="External"/><Relationship Id="rId9" Type="http://schemas.openxmlformats.org/officeDocument/2006/relationships/hyperlink" Target="https://i0.wp.com/www.mushroomdiary.co.uk/wp-content/uploads/2011/09/parts-of-a-mushroom.gif" TargetMode="External"/><Relationship Id="rId5" Type="http://schemas.openxmlformats.org/officeDocument/2006/relationships/hyperlink" Target="http://static5.uk.businessinsider.com/image/589b4226dd0895dc6e8b49ea/psychedelic-drugs-like-magic-mushrooms-and-lsd-have-key-differences--heres-what-you-should-know.jpg" TargetMode="External"/><Relationship Id="rId6" Type="http://schemas.openxmlformats.org/officeDocument/2006/relationships/hyperlink" Target="https://i.ytimg.com/vi/IdoAz2X1jRI/hqdefault.jpg" TargetMode="External"/><Relationship Id="rId7" Type="http://schemas.openxmlformats.org/officeDocument/2006/relationships/hyperlink" Target="http://www.mykoweb.com/CAF/species/Agaricus_fissuratus.html" TargetMode="External"/><Relationship Id="rId8" Type="http://schemas.openxmlformats.org/officeDocument/2006/relationships/hyperlink" Target="http://www.mykoweb.com/CAF/species/Amanita_phalloid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uciml/mushroom-classification"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idx="1" type="subTitle"/>
          </p:nvPr>
        </p:nvSpPr>
        <p:spPr>
          <a:xfrm>
            <a:off x="311700" y="3406425"/>
            <a:ext cx="8520600" cy="792600"/>
          </a:xfrm>
          <a:prstGeom prst="rect">
            <a:avLst/>
          </a:prstGeom>
        </p:spPr>
        <p:txBody>
          <a:bodyPr anchorCtr="0" anchor="t" bIns="91425" lIns="91425" rIns="91425" wrap="square" tIns="91425">
            <a:noAutofit/>
          </a:bodyPr>
          <a:lstStyle/>
          <a:p>
            <a:pPr lvl="0" algn="l">
              <a:spcBef>
                <a:spcPts val="0"/>
              </a:spcBef>
              <a:buNone/>
            </a:pPr>
            <a:r>
              <a:t/>
            </a:r>
            <a:endParaRPr/>
          </a:p>
        </p:txBody>
      </p:sp>
      <p:sp>
        <p:nvSpPr>
          <p:cNvPr id="56" name="Shape 56"/>
          <p:cNvSpPr txBox="1"/>
          <p:nvPr>
            <p:ph type="ctrTitle"/>
          </p:nvPr>
        </p:nvSpPr>
        <p:spPr>
          <a:xfrm>
            <a:off x="0" y="226900"/>
            <a:ext cx="9144000" cy="2605500"/>
          </a:xfrm>
          <a:prstGeom prst="rect">
            <a:avLst/>
          </a:prstGeom>
        </p:spPr>
        <p:txBody>
          <a:bodyPr anchorCtr="0" anchor="b" bIns="91425" lIns="91425" rIns="91425" wrap="square" tIns="91425">
            <a:noAutofit/>
          </a:bodyPr>
          <a:lstStyle/>
          <a:p>
            <a:pPr lvl="0" rtl="0">
              <a:spcBef>
                <a:spcPts val="1000"/>
              </a:spcBef>
              <a:buNone/>
            </a:pPr>
            <a:r>
              <a:rPr b="1" lang="en" sz="3600">
                <a:solidFill>
                  <a:srgbClr val="3D85C6"/>
                </a:solidFill>
              </a:rPr>
              <a:t>MUSHROOM CLASSIFICATION: </a:t>
            </a:r>
          </a:p>
          <a:p>
            <a:pPr lvl="0" rtl="0">
              <a:spcBef>
                <a:spcPts val="1000"/>
              </a:spcBef>
              <a:buNone/>
            </a:pPr>
            <a:r>
              <a:rPr b="1" lang="en" sz="3600">
                <a:solidFill>
                  <a:srgbClr val="3D85C6"/>
                </a:solidFill>
              </a:rPr>
              <a:t>CAN WE EAT IT?</a:t>
            </a:r>
          </a:p>
          <a:p>
            <a:pPr lvl="0" rtl="0">
              <a:spcBef>
                <a:spcPts val="0"/>
              </a:spcBef>
              <a:buNone/>
            </a:pPr>
            <a:r>
              <a:t/>
            </a:r>
            <a:endParaRPr>
              <a:solidFill>
                <a:srgbClr val="3D85C6"/>
              </a:solidFill>
            </a:endParaRPr>
          </a:p>
        </p:txBody>
      </p:sp>
      <p:sp>
        <p:nvSpPr>
          <p:cNvPr id="57" name="Shape 57"/>
          <p:cNvSpPr txBox="1"/>
          <p:nvPr/>
        </p:nvSpPr>
        <p:spPr>
          <a:xfrm>
            <a:off x="6589675" y="4708950"/>
            <a:ext cx="2322300" cy="306300"/>
          </a:xfrm>
          <a:prstGeom prst="rect">
            <a:avLst/>
          </a:prstGeom>
          <a:noFill/>
          <a:ln>
            <a:noFill/>
          </a:ln>
        </p:spPr>
        <p:txBody>
          <a:bodyPr anchorCtr="0" anchor="t" bIns="91425" lIns="91425" rIns="91425" wrap="square" tIns="91425">
            <a:noAutofit/>
          </a:bodyPr>
          <a:lstStyle/>
          <a:p>
            <a:pPr lvl="0">
              <a:spcBef>
                <a:spcPts val="0"/>
              </a:spcBef>
              <a:buNone/>
            </a:pPr>
            <a:r>
              <a:rPr b="1" lang="en" u="sng">
                <a:solidFill>
                  <a:srgbClr val="666666"/>
                </a:solidFill>
              </a:rPr>
              <a:t>Last Updated:</a:t>
            </a:r>
            <a:r>
              <a:rPr lang="en"/>
              <a:t> </a:t>
            </a:r>
            <a:r>
              <a:rPr lang="en">
                <a:solidFill>
                  <a:srgbClr val="666666"/>
                </a:solidFill>
              </a:rPr>
              <a:t>30/11/2017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0"/>
            <a:ext cx="85206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Methods: Model Parameters</a:t>
            </a:r>
          </a:p>
        </p:txBody>
      </p:sp>
      <p:sp>
        <p:nvSpPr>
          <p:cNvPr id="140" name="Shape 140"/>
          <p:cNvSpPr txBox="1"/>
          <p:nvPr>
            <p:ph idx="1" type="body"/>
          </p:nvPr>
        </p:nvSpPr>
        <p:spPr>
          <a:xfrm>
            <a:off x="9175650" y="4523700"/>
            <a:ext cx="5455500" cy="743400"/>
          </a:xfrm>
          <a:prstGeom prst="rect">
            <a:avLst/>
          </a:prstGeom>
        </p:spPr>
        <p:txBody>
          <a:bodyPr anchorCtr="0" anchor="t" bIns="91425" lIns="91425" rIns="91425" wrap="square" tIns="91425">
            <a:noAutofit/>
          </a:bodyPr>
          <a:lstStyle/>
          <a:p>
            <a:pPr lvl="0">
              <a:spcBef>
                <a:spcPts val="0"/>
              </a:spcBef>
              <a:buNone/>
            </a:pPr>
            <a:r>
              <a:rPr lang="en"/>
              <a:t>What methods did you use to analyze the data and why are they appropriate? Be sure to adequately, but briefly, describe your methods.</a:t>
            </a:r>
          </a:p>
          <a:p>
            <a:pPr lvl="0">
              <a:spcBef>
                <a:spcPts val="0"/>
              </a:spcBef>
              <a:buNone/>
            </a:pPr>
            <a:r>
              <a:t/>
            </a:r>
            <a:endParaRPr/>
          </a:p>
          <a:p>
            <a:pPr lvl="0" rtl="0">
              <a:spcBef>
                <a:spcPts val="0"/>
              </a:spcBef>
              <a:buNone/>
            </a:pPr>
            <a:r>
              <a:t/>
            </a:r>
            <a:endParaRPr/>
          </a:p>
        </p:txBody>
      </p:sp>
      <p:sp>
        <p:nvSpPr>
          <p:cNvPr id="141" name="Shape 141"/>
          <p:cNvSpPr txBox="1"/>
          <p:nvPr/>
        </p:nvSpPr>
        <p:spPr>
          <a:xfrm flipH="1">
            <a:off x="9667100" y="1524525"/>
            <a:ext cx="655500" cy="2379600"/>
          </a:xfrm>
          <a:prstGeom prst="rect">
            <a:avLst/>
          </a:prstGeom>
          <a:noFill/>
          <a:ln>
            <a:noFill/>
          </a:ln>
        </p:spPr>
        <p:txBody>
          <a:bodyPr anchorCtr="0" anchor="ctr" bIns="91425" lIns="91425" rIns="91425" wrap="square" tIns="91425">
            <a:noAutofit/>
          </a:bodyPr>
          <a:lstStyle/>
          <a:p>
            <a:pPr lvl="0" rtl="0">
              <a:spcBef>
                <a:spcPts val="0"/>
              </a:spcBef>
              <a:buNone/>
            </a:pPr>
            <a:r>
              <a:rPr lang="en"/>
              <a:t>0.99015384615384616</a:t>
            </a:r>
          </a:p>
        </p:txBody>
      </p:sp>
      <p:graphicFrame>
        <p:nvGraphicFramePr>
          <p:cNvPr id="142" name="Shape 142"/>
          <p:cNvGraphicFramePr/>
          <p:nvPr/>
        </p:nvGraphicFramePr>
        <p:xfrm>
          <a:off x="952500" y="2497325"/>
          <a:ext cx="3000000" cy="3000000"/>
        </p:xfrm>
        <a:graphic>
          <a:graphicData uri="http://schemas.openxmlformats.org/drawingml/2006/table">
            <a:tbl>
              <a:tblPr>
                <a:noFill/>
                <a:tableStyleId>{6D9C67DE-F24B-46FC-B7C1-71DE79C7C872}</a:tableStyleId>
              </a:tblPr>
              <a:tblGrid>
                <a:gridCol w="3619500"/>
                <a:gridCol w="3619500"/>
              </a:tblGrid>
              <a:tr h="381000">
                <a:tc gridSpan="2">
                  <a:txBody>
                    <a:bodyPr>
                      <a:noAutofit/>
                    </a:bodyPr>
                    <a:lstStyle/>
                    <a:p>
                      <a:pPr lvl="0" rtl="0" algn="ctr">
                        <a:spcBef>
                          <a:spcPts val="0"/>
                        </a:spcBef>
                        <a:buNone/>
                      </a:pPr>
                      <a:r>
                        <a:rPr b="1" lang="en">
                          <a:solidFill>
                            <a:srgbClr val="3D85C6"/>
                          </a:solidFill>
                        </a:rPr>
                        <a:t>AdaBoost Classifier Parameters</a:t>
                      </a:r>
                    </a:p>
                  </a:txBody>
                  <a:tcPr marT="91425" marB="91425" marR="91425" marL="91425">
                    <a:solidFill>
                      <a:srgbClr val="CFE2F3"/>
                    </a:solidFill>
                  </a:tcPr>
                </a:tc>
                <a:tc hMerge="1"/>
              </a:tr>
              <a:tr h="381000">
                <a:tc>
                  <a:txBody>
                    <a:bodyPr>
                      <a:noAutofit/>
                    </a:bodyPr>
                    <a:lstStyle/>
                    <a:p>
                      <a:pPr lvl="0">
                        <a:spcBef>
                          <a:spcPts val="0"/>
                        </a:spcBef>
                        <a:buNone/>
                      </a:pPr>
                      <a:r>
                        <a:rPr lang="en">
                          <a:solidFill>
                            <a:srgbClr val="666666"/>
                          </a:solidFill>
                        </a:rPr>
                        <a:t>Algorithm</a:t>
                      </a:r>
                    </a:p>
                  </a:txBody>
                  <a:tcPr marT="91425" marB="91425" marR="91425" marL="91425"/>
                </a:tc>
                <a:tc>
                  <a:txBody>
                    <a:bodyPr>
                      <a:noAutofit/>
                    </a:bodyPr>
                    <a:lstStyle/>
                    <a:p>
                      <a:pPr lvl="0">
                        <a:spcBef>
                          <a:spcPts val="0"/>
                        </a:spcBef>
                        <a:buNone/>
                      </a:pPr>
                      <a:r>
                        <a:rPr lang="en">
                          <a:solidFill>
                            <a:srgbClr val="666666"/>
                          </a:solidFill>
                        </a:rPr>
                        <a:t>SAMME.R</a:t>
                      </a:r>
                    </a:p>
                  </a:txBody>
                  <a:tcPr marT="91425" marB="91425" marR="91425" marL="91425"/>
                </a:tc>
              </a:tr>
              <a:tr h="381000">
                <a:tc>
                  <a:txBody>
                    <a:bodyPr>
                      <a:noAutofit/>
                    </a:bodyPr>
                    <a:lstStyle/>
                    <a:p>
                      <a:pPr lvl="0">
                        <a:spcBef>
                          <a:spcPts val="0"/>
                        </a:spcBef>
                        <a:buNone/>
                      </a:pPr>
                      <a:r>
                        <a:rPr lang="en">
                          <a:solidFill>
                            <a:srgbClr val="666666"/>
                          </a:solidFill>
                        </a:rPr>
                        <a:t>Learning Rate</a:t>
                      </a:r>
                    </a:p>
                  </a:txBody>
                  <a:tcPr marT="91425" marB="91425" marR="91425" marL="91425"/>
                </a:tc>
                <a:tc>
                  <a:txBody>
                    <a:bodyPr>
                      <a:noAutofit/>
                    </a:bodyPr>
                    <a:lstStyle/>
                    <a:p>
                      <a:pPr lvl="0">
                        <a:spcBef>
                          <a:spcPts val="0"/>
                        </a:spcBef>
                        <a:buNone/>
                      </a:pPr>
                      <a:r>
                        <a:rPr lang="en">
                          <a:solidFill>
                            <a:srgbClr val="666666"/>
                          </a:solidFill>
                        </a:rPr>
                        <a:t>1.0</a:t>
                      </a:r>
                    </a:p>
                  </a:txBody>
                  <a:tcPr marT="91425" marB="91425" marR="91425" marL="91425"/>
                </a:tc>
              </a:tr>
              <a:tr h="381000">
                <a:tc>
                  <a:txBody>
                    <a:bodyPr>
                      <a:noAutofit/>
                    </a:bodyPr>
                    <a:lstStyle/>
                    <a:p>
                      <a:pPr lvl="0">
                        <a:spcBef>
                          <a:spcPts val="0"/>
                        </a:spcBef>
                        <a:buNone/>
                      </a:pPr>
                      <a:r>
                        <a:rPr lang="en">
                          <a:solidFill>
                            <a:srgbClr val="666666"/>
                          </a:solidFill>
                        </a:rPr>
                        <a:t>Number of Estimators</a:t>
                      </a:r>
                    </a:p>
                  </a:txBody>
                  <a:tcPr marT="91425" marB="91425" marR="91425" marL="91425"/>
                </a:tc>
                <a:tc>
                  <a:txBody>
                    <a:bodyPr>
                      <a:noAutofit/>
                    </a:bodyPr>
                    <a:lstStyle/>
                    <a:p>
                      <a:pPr lvl="0">
                        <a:spcBef>
                          <a:spcPts val="0"/>
                        </a:spcBef>
                        <a:buNone/>
                      </a:pPr>
                      <a:r>
                        <a:rPr lang="en">
                          <a:solidFill>
                            <a:srgbClr val="666666"/>
                          </a:solidFill>
                        </a:rPr>
                        <a:t>11</a:t>
                      </a:r>
                    </a:p>
                  </a:txBody>
                  <a:tcPr marT="91425" marB="91425" marR="91425" marL="91425"/>
                </a:tc>
              </a:tr>
              <a:tr h="381000">
                <a:tc>
                  <a:txBody>
                    <a:bodyPr>
                      <a:noAutofit/>
                    </a:bodyPr>
                    <a:lstStyle/>
                    <a:p>
                      <a:pPr lvl="0">
                        <a:spcBef>
                          <a:spcPts val="0"/>
                        </a:spcBef>
                        <a:buNone/>
                      </a:pPr>
                      <a:r>
                        <a:rPr lang="en">
                          <a:solidFill>
                            <a:srgbClr val="666666"/>
                          </a:solidFill>
                        </a:rPr>
                        <a:t>Random State</a:t>
                      </a:r>
                    </a:p>
                  </a:txBody>
                  <a:tcPr marT="91425" marB="91425" marR="91425" marL="91425"/>
                </a:tc>
                <a:tc>
                  <a:txBody>
                    <a:bodyPr>
                      <a:noAutofit/>
                    </a:bodyPr>
                    <a:lstStyle/>
                    <a:p>
                      <a:pPr lvl="0">
                        <a:spcBef>
                          <a:spcPts val="0"/>
                        </a:spcBef>
                        <a:buNone/>
                      </a:pPr>
                      <a:r>
                        <a:rPr lang="en">
                          <a:solidFill>
                            <a:srgbClr val="666666"/>
                          </a:solidFill>
                        </a:rPr>
                        <a:t>90324372</a:t>
                      </a:r>
                    </a:p>
                  </a:txBody>
                  <a:tcPr marT="91425" marB="91425" marR="91425" marL="91425"/>
                </a:tc>
              </a:tr>
              <a:tr h="381000">
                <a:tc>
                  <a:txBody>
                    <a:bodyPr>
                      <a:noAutofit/>
                    </a:bodyPr>
                    <a:lstStyle/>
                    <a:p>
                      <a:pPr lvl="0">
                        <a:spcBef>
                          <a:spcPts val="0"/>
                        </a:spcBef>
                        <a:buNone/>
                      </a:pPr>
                      <a:r>
                        <a:rPr b="1" lang="en">
                          <a:solidFill>
                            <a:srgbClr val="3D85C6"/>
                          </a:solidFill>
                        </a:rPr>
                        <a:t>Score (on test set)</a:t>
                      </a:r>
                    </a:p>
                  </a:txBody>
                  <a:tcPr marT="91425" marB="91425" marR="91425" marL="91425">
                    <a:solidFill>
                      <a:srgbClr val="CFE2F3"/>
                    </a:solidFill>
                  </a:tcPr>
                </a:tc>
                <a:tc>
                  <a:txBody>
                    <a:bodyPr>
                      <a:noAutofit/>
                    </a:bodyPr>
                    <a:lstStyle/>
                    <a:p>
                      <a:pPr lvl="0">
                        <a:spcBef>
                          <a:spcPts val="0"/>
                        </a:spcBef>
                        <a:buClr>
                          <a:schemeClr val="dk1"/>
                        </a:buClr>
                        <a:buSzPts val="1100"/>
                        <a:buFont typeface="Arial"/>
                        <a:buNone/>
                      </a:pPr>
                      <a:r>
                        <a:rPr lang="en">
                          <a:solidFill>
                            <a:srgbClr val="666666"/>
                          </a:solidFill>
                        </a:rPr>
                        <a:t>0.99015384615384616</a:t>
                      </a:r>
                    </a:p>
                  </a:txBody>
                  <a:tcPr marT="91425" marB="91425" marR="91425" marL="91425"/>
                </a:tc>
              </a:tr>
            </a:tbl>
          </a:graphicData>
        </a:graphic>
      </p:graphicFrame>
      <p:graphicFrame>
        <p:nvGraphicFramePr>
          <p:cNvPr id="143" name="Shape 143"/>
          <p:cNvGraphicFramePr/>
          <p:nvPr/>
        </p:nvGraphicFramePr>
        <p:xfrm>
          <a:off x="952500" y="1166750"/>
          <a:ext cx="3000000" cy="3000000"/>
        </p:xfrm>
        <a:graphic>
          <a:graphicData uri="http://schemas.openxmlformats.org/drawingml/2006/table">
            <a:tbl>
              <a:tblPr>
                <a:noFill/>
                <a:tableStyleId>{6D9C67DE-F24B-46FC-B7C1-71DE79C7C872}</a:tableStyleId>
              </a:tblPr>
              <a:tblGrid>
                <a:gridCol w="3619500"/>
                <a:gridCol w="3619500"/>
              </a:tblGrid>
              <a:tr h="381000">
                <a:tc gridSpan="2">
                  <a:txBody>
                    <a:bodyPr>
                      <a:noAutofit/>
                    </a:bodyPr>
                    <a:lstStyle/>
                    <a:p>
                      <a:pPr lvl="0" rtl="0" algn="ctr">
                        <a:spcBef>
                          <a:spcPts val="0"/>
                        </a:spcBef>
                        <a:buNone/>
                      </a:pPr>
                      <a:r>
                        <a:rPr b="1" lang="en">
                          <a:solidFill>
                            <a:srgbClr val="3D85C6"/>
                          </a:solidFill>
                        </a:rPr>
                        <a:t>SKlearn Test Train Split Parameters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CFE2F3"/>
                    </a:solidFill>
                  </a:tcPr>
                </a:tc>
                <a:tc hMerge="1"/>
              </a:tr>
              <a:tr h="381000">
                <a:tc>
                  <a:txBody>
                    <a:bodyPr>
                      <a:noAutofit/>
                    </a:bodyPr>
                    <a:lstStyle/>
                    <a:p>
                      <a:pPr lvl="0" rtl="0">
                        <a:spcBef>
                          <a:spcPts val="0"/>
                        </a:spcBef>
                        <a:buNone/>
                      </a:pPr>
                      <a:r>
                        <a:rPr lang="en">
                          <a:solidFill>
                            <a:srgbClr val="666666"/>
                          </a:solidFill>
                        </a:rPr>
                        <a:t>Test Size</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solidFill>
                            <a:srgbClr val="666666"/>
                          </a:solidFill>
                        </a:rPr>
                        <a:t>0.4</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lvl="0" rtl="0">
                        <a:spcBef>
                          <a:spcPts val="0"/>
                        </a:spcBef>
                        <a:buNone/>
                      </a:pPr>
                      <a:r>
                        <a:rPr lang="en">
                          <a:solidFill>
                            <a:srgbClr val="666666"/>
                          </a:solidFill>
                        </a:rPr>
                        <a:t>Random State</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Clr>
                          <a:schemeClr val="dk1"/>
                        </a:buClr>
                        <a:buSzPts val="1100"/>
                        <a:buFont typeface="Arial"/>
                        <a:buNone/>
                      </a:pPr>
                      <a:r>
                        <a:rPr lang="en">
                          <a:solidFill>
                            <a:srgbClr val="666666"/>
                          </a:solidFill>
                        </a:rPr>
                        <a:t>90324372</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0" y="0"/>
            <a:ext cx="91440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Findings</a:t>
            </a:r>
          </a:p>
        </p:txBody>
      </p:sp>
      <p:sp>
        <p:nvSpPr>
          <p:cNvPr id="149" name="Shape 149"/>
          <p:cNvSpPr txBox="1"/>
          <p:nvPr>
            <p:ph idx="1" type="body"/>
          </p:nvPr>
        </p:nvSpPr>
        <p:spPr>
          <a:xfrm>
            <a:off x="311700" y="603950"/>
            <a:ext cx="8520600" cy="3416400"/>
          </a:xfrm>
          <a:prstGeom prst="rect">
            <a:avLst/>
          </a:prstGeom>
        </p:spPr>
        <p:txBody>
          <a:bodyPr anchorCtr="0" anchor="t" bIns="91425" lIns="91425" rIns="91425" wrap="square" tIns="91425">
            <a:noAutofit/>
          </a:bodyPr>
          <a:lstStyle/>
          <a:p>
            <a:pPr lvl="0">
              <a:spcBef>
                <a:spcPts val="0"/>
              </a:spcBef>
              <a:buNone/>
            </a:pPr>
            <a:r>
              <a:rPr lang="en" sz="1200">
                <a:solidFill>
                  <a:srgbClr val="666666"/>
                </a:solidFill>
              </a:rPr>
              <a:t>Our first </a:t>
            </a:r>
            <a:r>
              <a:rPr lang="en" sz="1200">
                <a:solidFill>
                  <a:srgbClr val="666666"/>
                </a:solidFill>
              </a:rPr>
              <a:t>research</a:t>
            </a:r>
            <a:r>
              <a:rPr lang="en" sz="1200">
                <a:solidFill>
                  <a:srgbClr val="666666"/>
                </a:solidFill>
              </a:rPr>
              <a:t> question was whether we could build a reliable model for predicting the edibility of mushrooms. The </a:t>
            </a:r>
            <a:r>
              <a:rPr lang="en" sz="1200">
                <a:solidFill>
                  <a:srgbClr val="666666"/>
                </a:solidFill>
              </a:rPr>
              <a:t>answer</a:t>
            </a:r>
            <a:r>
              <a:rPr lang="en" sz="1200">
                <a:solidFill>
                  <a:srgbClr val="666666"/>
                </a:solidFill>
              </a:rPr>
              <a:t> to which is a resounding yes; Using AdaBoost we can build a fairly simple model which has 99% </a:t>
            </a:r>
            <a:r>
              <a:rPr lang="en" sz="1200">
                <a:solidFill>
                  <a:srgbClr val="666666"/>
                </a:solidFill>
              </a:rPr>
              <a:t>accuracy</a:t>
            </a:r>
            <a:r>
              <a:rPr lang="en" sz="1200">
                <a:solidFill>
                  <a:srgbClr val="666666"/>
                </a:solidFill>
              </a:rPr>
              <a:t> on the test set.    </a:t>
            </a:r>
          </a:p>
          <a:p>
            <a:pPr lvl="0">
              <a:spcBef>
                <a:spcPts val="0"/>
              </a:spcBef>
              <a:buNone/>
            </a:pPr>
            <a:r>
              <a:rPr lang="en" sz="1200">
                <a:solidFill>
                  <a:srgbClr val="666666"/>
                </a:solidFill>
              </a:rPr>
              <a:t>The </a:t>
            </a:r>
            <a:r>
              <a:rPr lang="en" sz="1200">
                <a:solidFill>
                  <a:srgbClr val="666666"/>
                </a:solidFill>
              </a:rPr>
              <a:t>second</a:t>
            </a:r>
            <a:r>
              <a:rPr lang="en" sz="1200">
                <a:solidFill>
                  <a:srgbClr val="666666"/>
                </a:solidFill>
              </a:rPr>
              <a:t> </a:t>
            </a:r>
            <a:r>
              <a:rPr lang="en" sz="1200">
                <a:solidFill>
                  <a:srgbClr val="666666"/>
                </a:solidFill>
              </a:rPr>
              <a:t>research</a:t>
            </a:r>
            <a:r>
              <a:rPr lang="en" sz="1200">
                <a:solidFill>
                  <a:srgbClr val="666666"/>
                </a:solidFill>
              </a:rPr>
              <a:t> question concerned whether we could figure out the most significant features that predicted edibility. Once again, the </a:t>
            </a:r>
            <a:r>
              <a:rPr lang="en" sz="1200">
                <a:solidFill>
                  <a:srgbClr val="666666"/>
                </a:solidFill>
              </a:rPr>
              <a:t>answer</a:t>
            </a:r>
            <a:r>
              <a:rPr lang="en" sz="1200">
                <a:solidFill>
                  <a:srgbClr val="666666"/>
                </a:solidFill>
              </a:rPr>
              <a:t> is yes. The pie chart below shows that our model picked seven features to draw its conclusions from. Of which, the best two features that predict the edibility of mushrooms is ‘Odor’ </a:t>
            </a:r>
            <a:r>
              <a:rPr i="1" lang="en" sz="1200">
                <a:solidFill>
                  <a:srgbClr val="666666"/>
                </a:solidFill>
              </a:rPr>
              <a:t>(36.4% </a:t>
            </a:r>
            <a:r>
              <a:rPr i="1" lang="en" sz="1200">
                <a:solidFill>
                  <a:srgbClr val="666666"/>
                </a:solidFill>
              </a:rPr>
              <a:t>weighting</a:t>
            </a:r>
            <a:r>
              <a:rPr i="1" lang="en" sz="1200">
                <a:solidFill>
                  <a:srgbClr val="666666"/>
                </a:solidFill>
              </a:rPr>
              <a:t>)</a:t>
            </a:r>
            <a:r>
              <a:rPr lang="en" sz="1200">
                <a:solidFill>
                  <a:srgbClr val="666666"/>
                </a:solidFill>
              </a:rPr>
              <a:t> and the colour of the ‘spore print’ </a:t>
            </a:r>
            <a:r>
              <a:rPr i="1" lang="en" sz="1200">
                <a:solidFill>
                  <a:srgbClr val="666666"/>
                </a:solidFill>
              </a:rPr>
              <a:t>(18.2% </a:t>
            </a:r>
            <a:r>
              <a:rPr i="1" lang="en" sz="1200">
                <a:solidFill>
                  <a:srgbClr val="666666"/>
                </a:solidFill>
              </a:rPr>
              <a:t>weighting</a:t>
            </a:r>
            <a:r>
              <a:rPr i="1" lang="en" sz="1200">
                <a:solidFill>
                  <a:srgbClr val="666666"/>
                </a:solidFill>
              </a:rPr>
              <a:t>)</a:t>
            </a:r>
            <a:r>
              <a:rPr lang="en" sz="1200">
                <a:solidFill>
                  <a:srgbClr val="666666"/>
                </a:solidFill>
              </a:rPr>
              <a:t>.</a:t>
            </a:r>
          </a:p>
          <a:p>
            <a:pPr lvl="0">
              <a:spcBef>
                <a:spcPts val="0"/>
              </a:spcBef>
              <a:buNone/>
            </a:pPr>
            <a:r>
              <a:rPr lang="en" sz="1200">
                <a:solidFill>
                  <a:srgbClr val="666666"/>
                </a:solidFill>
              </a:rPr>
              <a:t>So this pie chart illustrates that odor is a significant predictor</a:t>
            </a:r>
            <a:br>
              <a:rPr lang="en" sz="1200">
                <a:solidFill>
                  <a:srgbClr val="666666"/>
                </a:solidFill>
              </a:rPr>
            </a:br>
            <a:r>
              <a:rPr lang="en" sz="1200">
                <a:solidFill>
                  <a:srgbClr val="666666"/>
                </a:solidFill>
              </a:rPr>
              <a:t>of a mushrooms edibility. However, this chart does not tell us</a:t>
            </a:r>
            <a:br>
              <a:rPr lang="en" sz="1200">
                <a:solidFill>
                  <a:srgbClr val="666666"/>
                </a:solidFill>
              </a:rPr>
            </a:br>
            <a:r>
              <a:rPr b="1" lang="en" sz="1200" u="sng">
                <a:solidFill>
                  <a:srgbClr val="666666"/>
                </a:solidFill>
              </a:rPr>
              <a:t>WHAT</a:t>
            </a:r>
            <a:r>
              <a:rPr lang="en" sz="1200">
                <a:solidFill>
                  <a:srgbClr val="666666"/>
                </a:solidFill>
              </a:rPr>
              <a:t> odors we should associate with </a:t>
            </a:r>
            <a:r>
              <a:rPr lang="en" sz="1200">
                <a:solidFill>
                  <a:srgbClr val="666666"/>
                </a:solidFill>
              </a:rPr>
              <a:t>edibility</a:t>
            </a:r>
            <a:r>
              <a:rPr lang="en" sz="1200">
                <a:solidFill>
                  <a:srgbClr val="666666"/>
                </a:solidFill>
              </a:rPr>
              <a:t>. To </a:t>
            </a:r>
            <a:r>
              <a:rPr lang="en" sz="1200">
                <a:solidFill>
                  <a:srgbClr val="666666"/>
                </a:solidFill>
              </a:rPr>
              <a:t>answer</a:t>
            </a:r>
            <a:r>
              <a:rPr lang="en" sz="1200">
                <a:solidFill>
                  <a:srgbClr val="666666"/>
                </a:solidFill>
              </a:rPr>
              <a:t> that</a:t>
            </a:r>
            <a:br>
              <a:rPr lang="en" sz="1200">
                <a:solidFill>
                  <a:srgbClr val="666666"/>
                </a:solidFill>
              </a:rPr>
            </a:br>
            <a:r>
              <a:rPr lang="en" sz="1200">
                <a:solidFill>
                  <a:srgbClr val="666666"/>
                </a:solidFill>
              </a:rPr>
              <a:t>Question we need to do a bit more digging...</a:t>
            </a:r>
            <a:br>
              <a:rPr lang="en" sz="1200">
                <a:solidFill>
                  <a:srgbClr val="666666"/>
                </a:solidFill>
              </a:rPr>
            </a:b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&lt;Feel free to replicate this slide to show multiple findings&gt;</a:t>
            </a:r>
          </a:p>
          <a:p>
            <a:pPr lvl="0">
              <a:spcBef>
                <a:spcPts val="0"/>
              </a:spcBef>
              <a:buNone/>
            </a:pPr>
            <a:r>
              <a:rPr lang="en"/>
              <a:t>Present your findings.  Include at least one visualization in your presentation (feel free to include more). The visualization should be honest, accessible, and elegant for a general audience.</a:t>
            </a:r>
          </a:p>
          <a:p>
            <a:pPr lvl="0" rtl="0">
              <a:spcBef>
                <a:spcPts val="0"/>
              </a:spcBef>
              <a:buNone/>
            </a:pPr>
            <a:r>
              <a:rPr lang="en"/>
              <a:t>You need not come to a definitive conclusion, but you need to say how your findings relate back to your research question.</a:t>
            </a:r>
          </a:p>
        </p:txBody>
      </p:sp>
      <p:pic>
        <p:nvPicPr>
          <p:cNvPr id="150" name="Shape 150"/>
          <p:cNvPicPr preferRelativeResize="0"/>
          <p:nvPr/>
        </p:nvPicPr>
        <p:blipFill>
          <a:blip r:embed="rId3">
            <a:alphaModFix/>
          </a:blip>
          <a:stretch>
            <a:fillRect/>
          </a:stretch>
        </p:blipFill>
        <p:spPr>
          <a:xfrm>
            <a:off x="4696000" y="2175775"/>
            <a:ext cx="3444950" cy="291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54825" y="0"/>
            <a:ext cx="60996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Findings II</a:t>
            </a:r>
          </a:p>
        </p:txBody>
      </p:sp>
      <p:graphicFrame>
        <p:nvGraphicFramePr>
          <p:cNvPr id="156" name="Shape 156"/>
          <p:cNvGraphicFramePr/>
          <p:nvPr/>
        </p:nvGraphicFramePr>
        <p:xfrm>
          <a:off x="6254325" y="706325"/>
          <a:ext cx="3000000" cy="3000000"/>
        </p:xfrm>
        <a:graphic>
          <a:graphicData uri="http://schemas.openxmlformats.org/drawingml/2006/table">
            <a:tbl>
              <a:tblPr>
                <a:noFill/>
                <a:tableStyleId>{6D9C67DE-F24B-46FC-B7C1-71DE79C7C872}</a:tableStyleId>
              </a:tblPr>
              <a:tblGrid>
                <a:gridCol w="813450"/>
                <a:gridCol w="757100"/>
                <a:gridCol w="989325"/>
              </a:tblGrid>
              <a:tr h="398525">
                <a:tc>
                  <a:txBody>
                    <a:bodyPr>
                      <a:noAutofit/>
                    </a:bodyPr>
                    <a:lstStyle/>
                    <a:p>
                      <a:pPr lvl="0" rtl="0">
                        <a:spcBef>
                          <a:spcPts val="0"/>
                        </a:spcBef>
                        <a:buNone/>
                      </a:pPr>
                      <a:r>
                        <a:t/>
                      </a:r>
                      <a:endParaRPr>
                        <a:solidFill>
                          <a:srgbClr val="666666"/>
                        </a:solidFill>
                      </a:endParaRPr>
                    </a:p>
                  </a:txBody>
                  <a:tcPr marT="57150" marB="57150" marR="57150" marL="57150" anchor="ctr"/>
                </a:tc>
                <a:tc>
                  <a:txBody>
                    <a:bodyPr>
                      <a:noAutofit/>
                    </a:bodyPr>
                    <a:lstStyle/>
                    <a:p>
                      <a:pPr lvl="0" rtl="0" algn="ctr">
                        <a:lnSpc>
                          <a:spcPct val="115000"/>
                        </a:lnSpc>
                        <a:spcBef>
                          <a:spcPts val="900"/>
                        </a:spcBef>
                        <a:buNone/>
                      </a:pPr>
                      <a:r>
                        <a:rPr b="1" lang="en" sz="1100">
                          <a:solidFill>
                            <a:srgbClr val="3D85C6"/>
                          </a:solidFill>
                        </a:rPr>
                        <a:t>edible</a:t>
                      </a:r>
                    </a:p>
                  </a:txBody>
                  <a:tcPr marT="57150" marB="57150" marR="57150" marL="57150" anchor="ctr">
                    <a:solidFill>
                      <a:srgbClr val="CFE2F3"/>
                    </a:solidFill>
                  </a:tcPr>
                </a:tc>
                <a:tc>
                  <a:txBody>
                    <a:bodyPr>
                      <a:noAutofit/>
                    </a:bodyPr>
                    <a:lstStyle/>
                    <a:p>
                      <a:pPr lvl="0" rtl="0" algn="ctr">
                        <a:lnSpc>
                          <a:spcPct val="115000"/>
                        </a:lnSpc>
                        <a:spcBef>
                          <a:spcPts val="900"/>
                        </a:spcBef>
                        <a:buNone/>
                      </a:pPr>
                      <a:r>
                        <a:rPr b="1" lang="en" sz="1100">
                          <a:solidFill>
                            <a:srgbClr val="3D85C6"/>
                          </a:solidFill>
                        </a:rPr>
                        <a:t>Poisonous </a:t>
                      </a:r>
                    </a:p>
                  </a:txBody>
                  <a:tcPr marT="57150" marB="57150" marR="57150" marL="57150" anchor="ctr">
                    <a:solidFill>
                      <a:srgbClr val="CFE2F3"/>
                    </a:solidFill>
                  </a:tcPr>
                </a:tc>
              </a:tr>
              <a:tr h="300175">
                <a:tc>
                  <a:txBody>
                    <a:bodyPr>
                      <a:noAutofit/>
                    </a:bodyPr>
                    <a:lstStyle/>
                    <a:p>
                      <a:pPr lvl="0" rtl="0" algn="ctr">
                        <a:lnSpc>
                          <a:spcPct val="115000"/>
                        </a:lnSpc>
                        <a:spcBef>
                          <a:spcPts val="900"/>
                        </a:spcBef>
                        <a:buNone/>
                      </a:pPr>
                      <a:r>
                        <a:rPr b="1" lang="en" sz="1100">
                          <a:solidFill>
                            <a:srgbClr val="3D85C6"/>
                          </a:solidFill>
                        </a:rPr>
                        <a:t>almond</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400.0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anise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400.0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creosote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192.0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fishy</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576.0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foul</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2160.0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musty</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36.0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no smell</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3408.0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120.0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pungent</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256.0</a:t>
                      </a:r>
                    </a:p>
                  </a:txBody>
                  <a:tcPr marT="57150" marB="57150" marR="57150" marL="57150" anchor="ctr"/>
                </a:tc>
              </a:tr>
              <a:tr h="300175">
                <a:tc>
                  <a:txBody>
                    <a:bodyPr>
                      <a:noAutofit/>
                    </a:bodyPr>
                    <a:lstStyle/>
                    <a:p>
                      <a:pPr lvl="0" rtl="0" algn="ctr">
                        <a:lnSpc>
                          <a:spcPct val="115000"/>
                        </a:lnSpc>
                        <a:spcBef>
                          <a:spcPts val="900"/>
                        </a:spcBef>
                        <a:buNone/>
                      </a:pPr>
                      <a:r>
                        <a:rPr b="1" lang="en" sz="1100">
                          <a:solidFill>
                            <a:srgbClr val="3D85C6"/>
                          </a:solidFill>
                        </a:rPr>
                        <a:t>spicy</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10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1000">
                          <a:solidFill>
                            <a:srgbClr val="666666"/>
                          </a:solidFill>
                        </a:rPr>
                        <a:t>576.0</a:t>
                      </a:r>
                    </a:p>
                  </a:txBody>
                  <a:tcPr marT="57150" marB="57150" marR="57150" marL="57150" anchor="ctr"/>
                </a:tc>
              </a:tr>
            </a:tbl>
          </a:graphicData>
        </a:graphic>
      </p:graphicFrame>
      <p:sp>
        <p:nvSpPr>
          <p:cNvPr id="157" name="Shape 157"/>
          <p:cNvSpPr txBox="1"/>
          <p:nvPr/>
        </p:nvSpPr>
        <p:spPr>
          <a:xfrm>
            <a:off x="267375" y="626225"/>
            <a:ext cx="5432100" cy="4271100"/>
          </a:xfrm>
          <a:prstGeom prst="rect">
            <a:avLst/>
          </a:prstGeom>
          <a:noFill/>
          <a:ln>
            <a:noFill/>
          </a:ln>
        </p:spPr>
        <p:txBody>
          <a:bodyPr anchorCtr="0" anchor="t" bIns="91425" lIns="91425" rIns="91425" wrap="square" tIns="91425">
            <a:noAutofit/>
          </a:bodyPr>
          <a:lstStyle/>
          <a:p>
            <a:pPr lvl="0" rtl="0" algn="l">
              <a:spcBef>
                <a:spcPts val="0"/>
              </a:spcBef>
              <a:buNone/>
            </a:pPr>
            <a:r>
              <a:rPr lang="en">
                <a:solidFill>
                  <a:srgbClr val="666666"/>
                </a:solidFill>
              </a:rPr>
              <a:t>The table to the right is simply the counts of all the mushrooms. For example, there are exactly 400 mushrooms in our dataset that have the properties of being both (a) edible and (b) smelling like almonds.</a:t>
            </a:r>
          </a:p>
          <a:p>
            <a:pPr lvl="0" rtl="0" algn="l">
              <a:spcBef>
                <a:spcPts val="0"/>
              </a:spcBef>
              <a:buNone/>
            </a:pPr>
            <a:r>
              <a:t/>
            </a:r>
            <a:endParaRPr>
              <a:solidFill>
                <a:srgbClr val="666666"/>
              </a:solidFill>
            </a:endParaRPr>
          </a:p>
          <a:p>
            <a:pPr lvl="0" rtl="0" algn="l">
              <a:spcBef>
                <a:spcPts val="0"/>
              </a:spcBef>
              <a:buNone/>
            </a:pPr>
            <a:r>
              <a:rPr lang="en">
                <a:solidFill>
                  <a:srgbClr val="666666"/>
                </a:solidFill>
              </a:rPr>
              <a:t>This table also helps explain why we could accurately predict the edibility of mushrooms even when our AdaBoost models used very few estimators. In short, the odor feature is very cleanly separable; </a:t>
            </a:r>
            <a:r>
              <a:rPr b="1" lang="en">
                <a:solidFill>
                  <a:srgbClr val="666666"/>
                </a:solidFill>
              </a:rPr>
              <a:t>ALL</a:t>
            </a:r>
            <a:r>
              <a:rPr lang="en">
                <a:solidFill>
                  <a:srgbClr val="666666"/>
                </a:solidFill>
              </a:rPr>
              <a:t> mushrooms that smell fishy or foul or of creosote are poisonous. Likewise </a:t>
            </a:r>
            <a:r>
              <a:rPr b="1" lang="en">
                <a:solidFill>
                  <a:srgbClr val="666666"/>
                </a:solidFill>
              </a:rPr>
              <a:t>ALL</a:t>
            </a:r>
            <a:r>
              <a:rPr lang="en">
                <a:solidFill>
                  <a:srgbClr val="666666"/>
                </a:solidFill>
              </a:rPr>
              <a:t> mushrooms that smell like almonds are edible. </a:t>
            </a:r>
          </a:p>
          <a:p>
            <a:pPr lvl="0" rtl="0" algn="l">
              <a:spcBef>
                <a:spcPts val="0"/>
              </a:spcBef>
              <a:buNone/>
            </a:pPr>
            <a:r>
              <a:t/>
            </a:r>
            <a:endParaRPr>
              <a:solidFill>
                <a:srgbClr val="666666"/>
              </a:solidFill>
            </a:endParaRPr>
          </a:p>
          <a:p>
            <a:pPr lvl="0" rtl="0" algn="l">
              <a:spcBef>
                <a:spcPts val="0"/>
              </a:spcBef>
              <a:buNone/>
            </a:pPr>
            <a:r>
              <a:rPr lang="en">
                <a:solidFill>
                  <a:srgbClr val="666666"/>
                </a:solidFill>
              </a:rPr>
              <a:t>Thus, our third research question (whether we gave give actionable advice) is also answered in the affirmative; If it smells bad, don’t eat it. </a:t>
            </a:r>
          </a:p>
          <a:p>
            <a:pPr lvl="0" rtl="0" algn="l">
              <a:spcBef>
                <a:spcPts val="0"/>
              </a:spcBef>
              <a:buNone/>
            </a:pPr>
            <a:r>
              <a:rPr lang="en" sz="1200">
                <a:solidFill>
                  <a:srgbClr val="666666"/>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54825" y="0"/>
            <a:ext cx="60996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Findings III</a:t>
            </a:r>
          </a:p>
        </p:txBody>
      </p:sp>
      <p:sp>
        <p:nvSpPr>
          <p:cNvPr id="163" name="Shape 163"/>
          <p:cNvSpPr txBox="1"/>
          <p:nvPr>
            <p:ph idx="1" type="body"/>
          </p:nvPr>
        </p:nvSpPr>
        <p:spPr>
          <a:xfrm>
            <a:off x="9421525" y="530550"/>
            <a:ext cx="2042400" cy="2226000"/>
          </a:xfrm>
          <a:prstGeom prst="rect">
            <a:avLst/>
          </a:prstGeom>
        </p:spPr>
        <p:txBody>
          <a:bodyPr anchorCtr="0" anchor="t" bIns="91425" lIns="91425" rIns="91425" wrap="square" tIns="91425">
            <a:noAutofit/>
          </a:bodyPr>
          <a:lstStyle/>
          <a:p>
            <a:pPr lvl="0" rtl="0">
              <a:spcBef>
                <a:spcPts val="0"/>
              </a:spcBef>
              <a:buNone/>
            </a:pPr>
            <a:r>
              <a:t/>
            </a:r>
            <a:endParaRPr sz="1200">
              <a:solidFill>
                <a:srgbClr val="666666"/>
              </a:solidFill>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graphicFrame>
        <p:nvGraphicFramePr>
          <p:cNvPr id="164" name="Shape 164"/>
          <p:cNvGraphicFramePr/>
          <p:nvPr/>
        </p:nvGraphicFramePr>
        <p:xfrm>
          <a:off x="6254325" y="706325"/>
          <a:ext cx="3000000" cy="3000000"/>
        </p:xfrm>
        <a:graphic>
          <a:graphicData uri="http://schemas.openxmlformats.org/drawingml/2006/table">
            <a:tbl>
              <a:tblPr>
                <a:noFill/>
                <a:tableStyleId>{6D9C67DE-F24B-46FC-B7C1-71DE79C7C872}</a:tableStyleId>
              </a:tblPr>
              <a:tblGrid>
                <a:gridCol w="813450"/>
                <a:gridCol w="757100"/>
                <a:gridCol w="989325"/>
              </a:tblGrid>
              <a:tr h="398525">
                <a:tc>
                  <a:txBody>
                    <a:bodyPr>
                      <a:noAutofit/>
                    </a:bodyPr>
                    <a:lstStyle/>
                    <a:p>
                      <a:pPr lvl="0" rtl="0" algn="ctr">
                        <a:spcBef>
                          <a:spcPts val="0"/>
                        </a:spcBef>
                        <a:buNone/>
                      </a:pPr>
                      <a:r>
                        <a:t/>
                      </a:r>
                      <a:endParaRPr>
                        <a:solidFill>
                          <a:srgbClr val="666666"/>
                        </a:solidFill>
                      </a:endParaRPr>
                    </a:p>
                  </a:txBody>
                  <a:tcPr marT="57150" marB="57150" marR="57150" marL="57150" anchor="ctr"/>
                </a:tc>
                <a:tc>
                  <a:txBody>
                    <a:bodyPr>
                      <a:noAutofit/>
                    </a:bodyPr>
                    <a:lstStyle/>
                    <a:p>
                      <a:pPr lvl="0" rtl="0" algn="ctr">
                        <a:lnSpc>
                          <a:spcPct val="115000"/>
                        </a:lnSpc>
                        <a:spcBef>
                          <a:spcPts val="900"/>
                        </a:spcBef>
                        <a:buNone/>
                      </a:pPr>
                      <a:r>
                        <a:rPr b="1" lang="en" sz="1000">
                          <a:solidFill>
                            <a:srgbClr val="3D85C6"/>
                          </a:solidFill>
                        </a:rPr>
                        <a:t>edible</a:t>
                      </a:r>
                    </a:p>
                  </a:txBody>
                  <a:tcPr marT="57150" marB="57150" marR="57150" marL="57150" anchor="ctr">
                    <a:solidFill>
                      <a:srgbClr val="CFE2F3"/>
                    </a:solidFill>
                  </a:tcPr>
                </a:tc>
                <a:tc>
                  <a:txBody>
                    <a:bodyPr>
                      <a:noAutofit/>
                    </a:bodyPr>
                    <a:lstStyle/>
                    <a:p>
                      <a:pPr lvl="0" rtl="0" algn="ctr">
                        <a:lnSpc>
                          <a:spcPct val="115000"/>
                        </a:lnSpc>
                        <a:spcBef>
                          <a:spcPts val="900"/>
                        </a:spcBef>
                        <a:buNone/>
                      </a:pPr>
                      <a:r>
                        <a:rPr b="1" lang="en" sz="1000">
                          <a:solidFill>
                            <a:srgbClr val="3D85C6"/>
                          </a:solidFill>
                        </a:rPr>
                        <a:t>poisonous</a:t>
                      </a:r>
                    </a:p>
                  </a:txBody>
                  <a:tcPr marT="57150" marB="57150" marR="57150" marL="57150" anchor="ctr">
                    <a:solidFill>
                      <a:srgbClr val="CFE2F3"/>
                    </a:solidFill>
                  </a:tcPr>
                </a:tc>
              </a:tr>
              <a:tr h="398525">
                <a:tc>
                  <a:txBody>
                    <a:bodyPr>
                      <a:noAutofit/>
                    </a:bodyPr>
                    <a:lstStyle/>
                    <a:p>
                      <a:pPr lvl="0" rtl="0" algn="ctr">
                        <a:lnSpc>
                          <a:spcPct val="115000"/>
                        </a:lnSpc>
                        <a:spcBef>
                          <a:spcPts val="900"/>
                        </a:spcBef>
                        <a:buNone/>
                      </a:pPr>
                      <a:r>
                        <a:rPr b="1" lang="en" sz="1000">
                          <a:solidFill>
                            <a:srgbClr val="3D85C6"/>
                          </a:solidFill>
                        </a:rPr>
                        <a:t>black</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1648.0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224.0</a:t>
                      </a:r>
                    </a:p>
                  </a:txBody>
                  <a:tcPr marT="57150" marB="57150" marR="57150" marL="57150" anchor="ctr"/>
                </a:tc>
              </a:tr>
              <a:tr h="398525">
                <a:tc>
                  <a:txBody>
                    <a:bodyPr>
                      <a:noAutofit/>
                    </a:bodyPr>
                    <a:lstStyle/>
                    <a:p>
                      <a:pPr lvl="0" rtl="0" algn="ctr">
                        <a:lnSpc>
                          <a:spcPct val="115000"/>
                        </a:lnSpc>
                        <a:spcBef>
                          <a:spcPts val="900"/>
                        </a:spcBef>
                        <a:buNone/>
                      </a:pPr>
                      <a:r>
                        <a:rPr b="1" lang="en" sz="1000">
                          <a:solidFill>
                            <a:srgbClr val="3D85C6"/>
                          </a:solidFill>
                        </a:rPr>
                        <a:t>brown</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1744.0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224.0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buff</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0.0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chocolate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1584.0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green</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0.0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72.0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orange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0.0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purple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0.0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white</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576.0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1812.0</a:t>
                      </a:r>
                    </a:p>
                  </a:txBody>
                  <a:tcPr marT="57150" marB="57150" marR="57150" marL="57150" anchor="ctr"/>
                </a:tc>
              </a:tr>
              <a:tr h="300175">
                <a:tc>
                  <a:txBody>
                    <a:bodyPr>
                      <a:noAutofit/>
                    </a:bodyPr>
                    <a:lstStyle/>
                    <a:p>
                      <a:pPr lvl="0" rtl="0" algn="ctr">
                        <a:lnSpc>
                          <a:spcPct val="115000"/>
                        </a:lnSpc>
                        <a:spcBef>
                          <a:spcPts val="900"/>
                        </a:spcBef>
                        <a:buNone/>
                      </a:pPr>
                      <a:r>
                        <a:rPr b="1" lang="en" sz="1000">
                          <a:solidFill>
                            <a:srgbClr val="3D85C6"/>
                          </a:solidFill>
                        </a:rPr>
                        <a:t>yellow</a:t>
                      </a:r>
                    </a:p>
                  </a:txBody>
                  <a:tcPr marT="57150" marB="57150" marR="57150" marL="57150">
                    <a:solidFill>
                      <a:srgbClr val="CFE2F3"/>
                    </a:solidFill>
                  </a:tcPr>
                </a:tc>
                <a:tc>
                  <a:txBody>
                    <a:bodyPr>
                      <a:noAutofit/>
                    </a:bodyPr>
                    <a:lstStyle/>
                    <a:p>
                      <a:pPr lvl="0" rtl="0" algn="ctr">
                        <a:lnSpc>
                          <a:spcPct val="115000"/>
                        </a:lnSpc>
                        <a:spcBef>
                          <a:spcPts val="900"/>
                        </a:spcBef>
                        <a:buNone/>
                      </a:pPr>
                      <a:r>
                        <a:rPr lang="en" sz="900">
                          <a:solidFill>
                            <a:srgbClr val="666666"/>
                          </a:solidFill>
                        </a:rPr>
                        <a:t>48.0</a:t>
                      </a:r>
                    </a:p>
                  </a:txBody>
                  <a:tcPr marT="57150" marB="57150" marR="57150" marL="57150" anchor="ctr"/>
                </a:tc>
                <a:tc>
                  <a:txBody>
                    <a:bodyPr>
                      <a:noAutofit/>
                    </a:bodyPr>
                    <a:lstStyle/>
                    <a:p>
                      <a:pPr lvl="0" rtl="0" algn="ctr">
                        <a:lnSpc>
                          <a:spcPct val="115000"/>
                        </a:lnSpc>
                        <a:spcBef>
                          <a:spcPts val="900"/>
                        </a:spcBef>
                        <a:buNone/>
                      </a:pPr>
                      <a:r>
                        <a:rPr lang="en" sz="900">
                          <a:solidFill>
                            <a:srgbClr val="666666"/>
                          </a:solidFill>
                        </a:rPr>
                        <a:t>0.0</a:t>
                      </a:r>
                    </a:p>
                  </a:txBody>
                  <a:tcPr marT="57150" marB="57150" marR="57150" marL="57150" anchor="ctr"/>
                </a:tc>
              </a:tr>
            </a:tbl>
          </a:graphicData>
        </a:graphic>
      </p:graphicFrame>
      <p:sp>
        <p:nvSpPr>
          <p:cNvPr id="165" name="Shape 165"/>
          <p:cNvSpPr txBox="1"/>
          <p:nvPr/>
        </p:nvSpPr>
        <p:spPr>
          <a:xfrm>
            <a:off x="303250" y="1106375"/>
            <a:ext cx="5432100" cy="4271100"/>
          </a:xfrm>
          <a:prstGeom prst="rect">
            <a:avLst/>
          </a:prstGeom>
          <a:noFill/>
          <a:ln>
            <a:noFill/>
          </a:ln>
        </p:spPr>
        <p:txBody>
          <a:bodyPr anchorCtr="0" anchor="t" bIns="91425" lIns="91425" rIns="91425" wrap="square" tIns="91425">
            <a:noAutofit/>
          </a:bodyPr>
          <a:lstStyle/>
          <a:p>
            <a:pPr lvl="0" rtl="0" algn="l">
              <a:spcBef>
                <a:spcPts val="0"/>
              </a:spcBef>
              <a:buNone/>
            </a:pPr>
            <a:r>
              <a:rPr lang="en">
                <a:solidFill>
                  <a:srgbClr val="666666"/>
                </a:solidFill>
              </a:rPr>
              <a:t>The table to the right is the edibility of mushrooms (</a:t>
            </a:r>
            <a:r>
              <a:rPr lang="en">
                <a:solidFill>
                  <a:srgbClr val="666666"/>
                </a:solidFill>
              </a:rPr>
              <a:t>columns</a:t>
            </a:r>
            <a:r>
              <a:rPr lang="en">
                <a:solidFill>
                  <a:srgbClr val="666666"/>
                </a:solidFill>
              </a:rPr>
              <a:t>) with spore-print colours (row). And we can see a similar pattern as before, most colours are </a:t>
            </a:r>
            <a:r>
              <a:rPr lang="en">
                <a:solidFill>
                  <a:srgbClr val="666666"/>
                </a:solidFill>
              </a:rPr>
              <a:t>separable</a:t>
            </a:r>
            <a:r>
              <a:rPr lang="en">
                <a:solidFill>
                  <a:srgbClr val="666666"/>
                </a:solidFill>
              </a:rPr>
              <a:t> into edible/not edible boxes </a:t>
            </a:r>
          </a:p>
          <a:p>
            <a:pPr lvl="0" rtl="0" algn="l">
              <a:spcBef>
                <a:spcPts val="0"/>
              </a:spcBef>
              <a:buNone/>
            </a:pPr>
            <a:r>
              <a:t/>
            </a:r>
            <a:endParaRPr>
              <a:solidFill>
                <a:srgbClr val="666666"/>
              </a:solidFill>
            </a:endParaRPr>
          </a:p>
          <a:p>
            <a:pPr lvl="0" rtl="0" algn="l">
              <a:spcBef>
                <a:spcPts val="0"/>
              </a:spcBef>
              <a:buNone/>
            </a:pPr>
            <a:r>
              <a:rPr lang="en">
                <a:solidFill>
                  <a:srgbClr val="666666"/>
                </a:solidFill>
              </a:rPr>
              <a:t>For example, 88% of mushrooms with brown spore prints are edible, whereas just 3% of mushrooms with chocolate spore prints are edible. </a:t>
            </a:r>
          </a:p>
        </p:txBody>
      </p:sp>
      <p:sp>
        <p:nvSpPr>
          <p:cNvPr id="166" name="Shape 166"/>
          <p:cNvSpPr txBox="1"/>
          <p:nvPr/>
        </p:nvSpPr>
        <p:spPr>
          <a:xfrm>
            <a:off x="444775" y="3113350"/>
            <a:ext cx="5387400" cy="1784100"/>
          </a:xfrm>
          <a:prstGeom prst="rect">
            <a:avLst/>
          </a:prstGeom>
          <a:noFill/>
          <a:ln>
            <a:noFill/>
          </a:ln>
        </p:spPr>
        <p:txBody>
          <a:bodyPr anchorCtr="0" anchor="t" bIns="91425" lIns="91425" rIns="91425" wrap="square" tIns="91425">
            <a:noAutofit/>
          </a:bodyPr>
          <a:lstStyle/>
          <a:p>
            <a:pPr lvl="0">
              <a:spcBef>
                <a:spcPts val="0"/>
              </a:spcBef>
              <a:buNone/>
            </a:pPr>
            <a:r>
              <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Conclusions</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666666"/>
                </a:solidFill>
              </a:rPr>
              <a:t>In this study we </a:t>
            </a:r>
            <a:r>
              <a:rPr lang="en">
                <a:solidFill>
                  <a:srgbClr val="666666"/>
                </a:solidFill>
              </a:rPr>
              <a:t>were</a:t>
            </a:r>
            <a:r>
              <a:rPr lang="en">
                <a:solidFill>
                  <a:srgbClr val="666666"/>
                </a:solidFill>
              </a:rPr>
              <a:t> able to </a:t>
            </a:r>
            <a:r>
              <a:rPr lang="en">
                <a:solidFill>
                  <a:srgbClr val="666666"/>
                </a:solidFill>
              </a:rPr>
              <a:t>successfully</a:t>
            </a:r>
            <a:r>
              <a:rPr lang="en">
                <a:solidFill>
                  <a:srgbClr val="666666"/>
                </a:solidFill>
              </a:rPr>
              <a:t> build a model using </a:t>
            </a:r>
            <a:r>
              <a:rPr lang="en">
                <a:solidFill>
                  <a:srgbClr val="666666"/>
                </a:solidFill>
              </a:rPr>
              <a:t>machine</a:t>
            </a:r>
            <a:r>
              <a:rPr lang="en">
                <a:solidFill>
                  <a:srgbClr val="666666"/>
                </a:solidFill>
              </a:rPr>
              <a:t> learning techniques. </a:t>
            </a:r>
          </a:p>
          <a:p>
            <a:pPr lvl="0">
              <a:spcBef>
                <a:spcPts val="0"/>
              </a:spcBef>
              <a:buNone/>
            </a:pPr>
            <a:r>
              <a:rPr lang="en">
                <a:solidFill>
                  <a:srgbClr val="666666"/>
                </a:solidFill>
              </a:rPr>
              <a:t>The single biggest predictor of whether a mushroom is edible or not is its odor; </a:t>
            </a:r>
            <a:r>
              <a:rPr lang="en">
                <a:solidFill>
                  <a:srgbClr val="666666"/>
                </a:solidFill>
              </a:rPr>
              <a:t>If it</a:t>
            </a:r>
            <a:r>
              <a:rPr lang="en">
                <a:solidFill>
                  <a:srgbClr val="666666"/>
                </a:solidFill>
              </a:rPr>
              <a:t> </a:t>
            </a:r>
            <a:r>
              <a:rPr lang="en">
                <a:solidFill>
                  <a:srgbClr val="666666"/>
                </a:solidFill>
              </a:rPr>
              <a:t>smells like almonds? Eat Away! Smells like creosote? Don’t!</a:t>
            </a:r>
            <a:r>
              <a:rPr lang="en">
                <a:solidFill>
                  <a:srgbClr val="666666"/>
                </a:solidFill>
              </a:rPr>
              <a:t> </a:t>
            </a:r>
          </a:p>
          <a:p>
            <a:pPr lvl="0" rtl="0">
              <a:spcBef>
                <a:spcPts val="0"/>
              </a:spcBef>
              <a:buNone/>
            </a:pPr>
            <a:r>
              <a:rPr lang="en">
                <a:solidFill>
                  <a:srgbClr val="666666"/>
                </a:solidFill>
              </a:rPr>
              <a:t>Does the mushroom leave chocolate coloured prints? Don’t risk it. Brown coloured prints? It’s probably safe to eat but you should probably give a sniff before you tuck in!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0" y="-78125"/>
            <a:ext cx="91440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References</a:t>
            </a:r>
          </a:p>
        </p:txBody>
      </p:sp>
      <p:sp>
        <p:nvSpPr>
          <p:cNvPr id="178" name="Shape 178"/>
          <p:cNvSpPr txBox="1"/>
          <p:nvPr>
            <p:ph idx="1" type="body"/>
          </p:nvPr>
        </p:nvSpPr>
        <p:spPr>
          <a:xfrm>
            <a:off x="35850" y="372625"/>
            <a:ext cx="8986200" cy="4003800"/>
          </a:xfrm>
          <a:prstGeom prst="rect">
            <a:avLst/>
          </a:prstGeom>
        </p:spPr>
        <p:txBody>
          <a:bodyPr anchorCtr="0" anchor="t" bIns="91425" lIns="91425" rIns="91425" wrap="square" tIns="91425">
            <a:noAutofit/>
          </a:bodyPr>
          <a:lstStyle/>
          <a:p>
            <a:pPr lvl="0" rtl="0">
              <a:spcBef>
                <a:spcPts val="0"/>
              </a:spcBef>
              <a:buNone/>
            </a:pPr>
            <a:r>
              <a:rPr b="1" lang="en" sz="1200" u="sng">
                <a:solidFill>
                  <a:srgbClr val="3D85C6"/>
                </a:solidFill>
              </a:rPr>
              <a:t>Dataset:</a:t>
            </a:r>
          </a:p>
          <a:p>
            <a:pPr indent="-292100" lvl="0" marL="457200" rtl="0">
              <a:spcBef>
                <a:spcPts val="0"/>
              </a:spcBef>
              <a:buClr>
                <a:srgbClr val="434343"/>
              </a:buClr>
              <a:buSzPts val="1000"/>
              <a:buChar char="●"/>
            </a:pPr>
            <a:r>
              <a:rPr lang="en" sz="1000">
                <a:solidFill>
                  <a:srgbClr val="666666"/>
                </a:solidFill>
              </a:rPr>
              <a:t>Mushroom classification </a:t>
            </a:r>
            <a:r>
              <a:rPr i="1" lang="en" sz="1000">
                <a:solidFill>
                  <a:srgbClr val="666666"/>
                </a:solidFill>
              </a:rPr>
              <a:t>(UCI Machine Learning)</a:t>
            </a:r>
            <a:r>
              <a:rPr lang="en" sz="1000">
                <a:solidFill>
                  <a:srgbClr val="666666"/>
                </a:solidFill>
              </a:rPr>
              <a:t> : </a:t>
            </a:r>
            <a:br>
              <a:rPr lang="en" sz="1000"/>
            </a:br>
            <a:r>
              <a:rPr i="1" lang="en" sz="800" u="sng">
                <a:solidFill>
                  <a:schemeClr val="hlink"/>
                </a:solidFill>
                <a:hlinkClick r:id="rId3"/>
              </a:rPr>
              <a:t>https://www.kaggle.com/uciml/mushroom-classification</a:t>
            </a:r>
          </a:p>
          <a:p>
            <a:pPr lvl="0" rtl="0">
              <a:spcBef>
                <a:spcPts val="0"/>
              </a:spcBef>
              <a:buNone/>
            </a:pPr>
            <a:r>
              <a:rPr b="1" lang="en" sz="1200" u="sng">
                <a:solidFill>
                  <a:srgbClr val="3D85C6"/>
                </a:solidFill>
              </a:rPr>
              <a:t>Jupyter Notebook:</a:t>
            </a:r>
          </a:p>
          <a:p>
            <a:pPr indent="-292100" lvl="0" marL="457200" rtl="0">
              <a:spcBef>
                <a:spcPts val="0"/>
              </a:spcBef>
              <a:buClr>
                <a:srgbClr val="434343"/>
              </a:buClr>
              <a:buSzPts val="1000"/>
              <a:buChar char="●"/>
            </a:pPr>
            <a:r>
              <a:rPr lang="en" sz="1000">
                <a:solidFill>
                  <a:srgbClr val="666666"/>
                </a:solidFill>
              </a:rPr>
              <a:t>Mushrooms! </a:t>
            </a:r>
            <a:r>
              <a:rPr i="1" lang="en" sz="1000">
                <a:solidFill>
                  <a:srgbClr val="666666"/>
                </a:solidFill>
              </a:rPr>
              <a:t>(by me)</a:t>
            </a:r>
            <a:r>
              <a:rPr lang="en" sz="1000">
                <a:solidFill>
                  <a:srgbClr val="666666"/>
                </a:solidFill>
              </a:rPr>
              <a:t> :</a:t>
            </a:r>
            <a:br>
              <a:rPr lang="en" sz="1000">
                <a:solidFill>
                  <a:srgbClr val="666666"/>
                </a:solidFill>
              </a:rPr>
            </a:br>
            <a:r>
              <a:rPr i="1" lang="en" sz="700" u="sng">
                <a:solidFill>
                  <a:schemeClr val="hlink"/>
                </a:solidFill>
                <a:hlinkClick r:id="rId4"/>
              </a:rPr>
              <a:t>https://github.com/fluffy-hamster/Mushroom-Data-Analysis</a:t>
            </a:r>
          </a:p>
          <a:p>
            <a:pPr lvl="0" rtl="0">
              <a:spcBef>
                <a:spcPts val="0"/>
              </a:spcBef>
              <a:buNone/>
            </a:pPr>
            <a:r>
              <a:rPr b="1" lang="en" sz="1200" u="sng">
                <a:solidFill>
                  <a:srgbClr val="3D85C6"/>
                </a:solidFill>
              </a:rPr>
              <a:t>Images:</a:t>
            </a:r>
          </a:p>
          <a:p>
            <a:pPr indent="-292100" lvl="0" marL="457200" rtl="0">
              <a:spcBef>
                <a:spcPts val="0"/>
              </a:spcBef>
              <a:spcAft>
                <a:spcPts val="0"/>
              </a:spcAft>
              <a:buClr>
                <a:srgbClr val="434343"/>
              </a:buClr>
              <a:buSzPts val="1000"/>
              <a:buChar char="●"/>
            </a:pPr>
            <a:r>
              <a:rPr lang="en" sz="1000">
                <a:solidFill>
                  <a:srgbClr val="666666"/>
                </a:solidFill>
              </a:rPr>
              <a:t>Mushrooms </a:t>
            </a:r>
            <a:r>
              <a:rPr i="1" lang="en" sz="1000">
                <a:solidFill>
                  <a:srgbClr val="666666"/>
                </a:solidFill>
              </a:rPr>
              <a:t>(master background)</a:t>
            </a:r>
            <a:r>
              <a:rPr lang="en" sz="1000">
                <a:solidFill>
                  <a:srgbClr val="666666"/>
                </a:solidFill>
              </a:rPr>
              <a:t>: </a:t>
            </a:r>
            <a:br>
              <a:rPr lang="en" sz="1000">
                <a:solidFill>
                  <a:srgbClr val="23527C"/>
                </a:solidFill>
              </a:rPr>
            </a:br>
            <a:r>
              <a:rPr i="1" lang="en" sz="700" u="sng">
                <a:solidFill>
                  <a:schemeClr val="hlink"/>
                </a:solidFill>
                <a:hlinkClick r:id="rId5"/>
              </a:rPr>
              <a:t>http://static5.uk.businessinsider.com/image/589b4226dd0895dc6e8b49ea/psychedelic-drugs-like-magic-mushrooms-and-lsd-have-key-differences--heres-what-you-should-know.jpg</a:t>
            </a:r>
          </a:p>
          <a:p>
            <a:pPr indent="-292100" lvl="0" marL="457200" rtl="0">
              <a:spcBef>
                <a:spcPts val="0"/>
              </a:spcBef>
              <a:spcAft>
                <a:spcPts val="0"/>
              </a:spcAft>
              <a:buClr>
                <a:srgbClr val="23527C"/>
              </a:buClr>
              <a:buSzPts val="1000"/>
              <a:buChar char="●"/>
            </a:pPr>
            <a:r>
              <a:rPr i="1" lang="en" sz="1000">
                <a:solidFill>
                  <a:srgbClr val="666666"/>
                </a:solidFill>
              </a:rPr>
              <a:t>Mr Mackey (Southpark): </a:t>
            </a:r>
            <a:br>
              <a:rPr i="1" lang="en" sz="1000">
                <a:solidFill>
                  <a:srgbClr val="23527C"/>
                </a:solidFill>
              </a:rPr>
            </a:br>
            <a:r>
              <a:rPr i="1" lang="en" sz="700" u="sng">
                <a:solidFill>
                  <a:schemeClr val="hlink"/>
                </a:solidFill>
                <a:hlinkClick r:id="rId6"/>
              </a:rPr>
              <a:t>https://i.ytimg.com/vi/IdoAz2X1jRI/hqdefault.jpg</a:t>
            </a:r>
          </a:p>
          <a:p>
            <a:pPr indent="-292100" lvl="0" marL="457200" rtl="0">
              <a:spcBef>
                <a:spcPts val="0"/>
              </a:spcBef>
              <a:spcAft>
                <a:spcPts val="0"/>
              </a:spcAft>
              <a:buClr>
                <a:srgbClr val="23527C"/>
              </a:buClr>
              <a:buSzPts val="1000"/>
              <a:buChar char="●"/>
            </a:pPr>
            <a:r>
              <a:rPr lang="en" sz="1000">
                <a:solidFill>
                  <a:srgbClr val="666666"/>
                </a:solidFill>
              </a:rPr>
              <a:t>Horse mushroom </a:t>
            </a:r>
            <a:r>
              <a:rPr i="1" lang="en" sz="1000">
                <a:solidFill>
                  <a:srgbClr val="666666"/>
                </a:solidFill>
              </a:rPr>
              <a:t>(by Fred Stevens)</a:t>
            </a:r>
            <a:r>
              <a:rPr lang="en" sz="1000">
                <a:solidFill>
                  <a:srgbClr val="666666"/>
                </a:solidFill>
              </a:rPr>
              <a:t>:</a:t>
            </a:r>
            <a:br>
              <a:rPr i="1" lang="en" sz="1000">
                <a:solidFill>
                  <a:srgbClr val="23527C"/>
                </a:solidFill>
              </a:rPr>
            </a:br>
            <a:r>
              <a:rPr i="1" lang="en" sz="700" u="sng">
                <a:solidFill>
                  <a:schemeClr val="hlink"/>
                </a:solidFill>
                <a:hlinkClick r:id="rId7"/>
              </a:rPr>
              <a:t>http://www.mykoweb.com/CAF/species/Agaricus_fissuratus.html</a:t>
            </a:r>
          </a:p>
          <a:p>
            <a:pPr indent="-292100" lvl="0" marL="457200" rtl="0">
              <a:spcBef>
                <a:spcPts val="0"/>
              </a:spcBef>
              <a:spcAft>
                <a:spcPts val="0"/>
              </a:spcAft>
              <a:buClr>
                <a:srgbClr val="23527C"/>
              </a:buClr>
              <a:buSzPts val="1000"/>
              <a:buChar char="●"/>
            </a:pPr>
            <a:r>
              <a:rPr lang="en" sz="1000">
                <a:solidFill>
                  <a:srgbClr val="666666"/>
                </a:solidFill>
              </a:rPr>
              <a:t>Deathcap</a:t>
            </a:r>
            <a:r>
              <a:rPr i="1" lang="en" sz="1000">
                <a:solidFill>
                  <a:srgbClr val="666666"/>
                </a:solidFill>
              </a:rPr>
              <a:t> (by Michael Wood)</a:t>
            </a:r>
            <a:r>
              <a:rPr lang="en" sz="1000">
                <a:solidFill>
                  <a:srgbClr val="666666"/>
                </a:solidFill>
              </a:rPr>
              <a:t>:</a:t>
            </a:r>
            <a:br>
              <a:rPr lang="en" sz="1000">
                <a:solidFill>
                  <a:srgbClr val="23527C"/>
                </a:solidFill>
              </a:rPr>
            </a:br>
            <a:r>
              <a:rPr i="1" lang="en" sz="700" u="sng">
                <a:solidFill>
                  <a:schemeClr val="hlink"/>
                </a:solidFill>
                <a:hlinkClick r:id="rId8"/>
              </a:rPr>
              <a:t>http://www.mykoweb.com/CAF/species/Amanita_phalloides.html</a:t>
            </a:r>
          </a:p>
          <a:p>
            <a:pPr indent="-292100" lvl="0" marL="457200" rtl="0">
              <a:lnSpc>
                <a:spcPct val="100000"/>
              </a:lnSpc>
              <a:spcBef>
                <a:spcPts val="0"/>
              </a:spcBef>
              <a:spcAft>
                <a:spcPts val="0"/>
              </a:spcAft>
              <a:buClr>
                <a:srgbClr val="434343"/>
              </a:buClr>
              <a:buSzPts val="1000"/>
              <a:buChar char="●"/>
            </a:pPr>
            <a:r>
              <a:rPr lang="en" sz="1000">
                <a:solidFill>
                  <a:srgbClr val="666666"/>
                </a:solidFill>
              </a:rPr>
              <a:t>Anatomy Image: </a:t>
            </a:r>
            <a:br>
              <a:rPr lang="en" sz="1100">
                <a:solidFill>
                  <a:schemeClr val="dk1"/>
                </a:solidFill>
              </a:rPr>
            </a:br>
            <a:r>
              <a:rPr lang="en" sz="700" u="sng">
                <a:solidFill>
                  <a:schemeClr val="hlink"/>
                </a:solidFill>
                <a:hlinkClick r:id="rId9"/>
              </a:rPr>
              <a:t>https://i0.wp.com/www.mushroomdiary.co.uk/wp-content/uploads/2011/09/parts-of-a-mushroom.gif</a:t>
            </a:r>
          </a:p>
          <a:p>
            <a:pPr indent="-292100" lvl="0" marL="457200" rtl="0">
              <a:lnSpc>
                <a:spcPct val="100000"/>
              </a:lnSpc>
              <a:spcBef>
                <a:spcPts val="0"/>
              </a:spcBef>
              <a:spcAft>
                <a:spcPts val="0"/>
              </a:spcAft>
              <a:buClr>
                <a:srgbClr val="434343"/>
              </a:buClr>
              <a:buSzPts val="1000"/>
              <a:buChar char="●"/>
            </a:pPr>
            <a:r>
              <a:rPr lang="en" sz="1000">
                <a:solidFill>
                  <a:srgbClr val="666666"/>
                </a:solidFill>
              </a:rPr>
              <a:t>Cap Shape Image:</a:t>
            </a:r>
            <a:br>
              <a:rPr lang="en" sz="1100">
                <a:solidFill>
                  <a:schemeClr val="dk1"/>
                </a:solidFill>
              </a:rPr>
            </a:br>
            <a:r>
              <a:rPr lang="en" sz="700" u="sng">
                <a:solidFill>
                  <a:schemeClr val="hlink"/>
                </a:solidFill>
                <a:hlinkClick r:id="rId10"/>
              </a:rPr>
              <a:t>https://i0.wp.com/www.mushroomdiary.co.uk/wp-content/uploads/2011/08/cap-shapes.gif</a:t>
            </a:r>
          </a:p>
          <a:p>
            <a:pPr indent="-298450" lvl="0" marL="457200" rtl="0">
              <a:lnSpc>
                <a:spcPct val="100000"/>
              </a:lnSpc>
              <a:spcBef>
                <a:spcPts val="0"/>
              </a:spcBef>
              <a:spcAft>
                <a:spcPts val="0"/>
              </a:spcAft>
              <a:buClr>
                <a:srgbClr val="434343"/>
              </a:buClr>
              <a:buSzPts val="1100"/>
              <a:buChar char="●"/>
            </a:pPr>
            <a:r>
              <a:rPr lang="en" sz="1000">
                <a:solidFill>
                  <a:srgbClr val="666666"/>
                </a:solidFill>
              </a:rPr>
              <a:t>Gill Attachment Image: </a:t>
            </a:r>
            <a:br>
              <a:rPr lang="en" sz="1100">
                <a:solidFill>
                  <a:schemeClr val="dk1"/>
                </a:solidFill>
              </a:rPr>
            </a:br>
            <a:r>
              <a:rPr lang="en" sz="700" u="sng">
                <a:solidFill>
                  <a:schemeClr val="hlink"/>
                </a:solidFill>
                <a:hlinkClick r:id="rId11"/>
              </a:rPr>
              <a:t>https://i1.wp.com/www.mushroomdiary.co.uk/wp-content/uploads/2011/08/gill-attachments.gif</a:t>
            </a:r>
          </a:p>
          <a:p>
            <a:pPr indent="-298450" lvl="0" marL="457200" rtl="0">
              <a:lnSpc>
                <a:spcPct val="100000"/>
              </a:lnSpc>
              <a:spcBef>
                <a:spcPts val="0"/>
              </a:spcBef>
              <a:spcAft>
                <a:spcPts val="0"/>
              </a:spcAft>
              <a:buClr>
                <a:srgbClr val="434343"/>
              </a:buClr>
              <a:buSzPts val="1100"/>
              <a:buChar char="●"/>
            </a:pPr>
            <a:r>
              <a:rPr lang="en" sz="1000">
                <a:solidFill>
                  <a:srgbClr val="666666"/>
                </a:solidFill>
              </a:rPr>
              <a:t>Spore Print Image: </a:t>
            </a:r>
            <a:br>
              <a:rPr lang="en" sz="1100">
                <a:solidFill>
                  <a:schemeClr val="dk1"/>
                </a:solidFill>
              </a:rPr>
            </a:br>
            <a:r>
              <a:rPr lang="en" sz="700" u="sng">
                <a:solidFill>
                  <a:schemeClr val="hlink"/>
                </a:solidFill>
                <a:hlinkClick r:id="rId12"/>
              </a:rPr>
              <a:t>https://i2.wp.com/www.mushroomdiary.co.uk/wp-content/uploads/2011/09/spore-prints.jpg</a:t>
            </a:r>
          </a:p>
          <a:p>
            <a:pPr lvl="0" rtl="0">
              <a:lnSpc>
                <a:spcPct val="100000"/>
              </a:lnSpc>
              <a:spcBef>
                <a:spcPts val="0"/>
              </a:spcBef>
              <a:spcAft>
                <a:spcPts val="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2400" y="332050"/>
            <a:ext cx="9144000" cy="6048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Abstract</a:t>
            </a:r>
          </a:p>
        </p:txBody>
      </p:sp>
      <p:sp>
        <p:nvSpPr>
          <p:cNvPr id="63" name="Shape 63"/>
          <p:cNvSpPr txBox="1"/>
          <p:nvPr>
            <p:ph idx="1" type="body"/>
          </p:nvPr>
        </p:nvSpPr>
        <p:spPr>
          <a:xfrm>
            <a:off x="522825" y="847825"/>
            <a:ext cx="8287500" cy="3070800"/>
          </a:xfrm>
          <a:prstGeom prst="rect">
            <a:avLst/>
          </a:prstGeom>
        </p:spPr>
        <p:txBody>
          <a:bodyPr anchorCtr="0" anchor="t" bIns="91425" lIns="91425" rIns="91425" wrap="square" tIns="91425">
            <a:noAutofit/>
          </a:bodyPr>
          <a:lstStyle/>
          <a:p>
            <a:pPr lvl="0">
              <a:spcBef>
                <a:spcPts val="0"/>
              </a:spcBef>
              <a:buNone/>
            </a:pPr>
            <a:r>
              <a:t/>
            </a:r>
            <a:endParaRPr>
              <a:solidFill>
                <a:srgbClr val="666666"/>
              </a:solidFill>
            </a:endParaRPr>
          </a:p>
          <a:p>
            <a:pPr lvl="0">
              <a:spcBef>
                <a:spcPts val="0"/>
              </a:spcBef>
              <a:buNone/>
            </a:pPr>
            <a:r>
              <a:rPr lang="en">
                <a:solidFill>
                  <a:srgbClr val="666666"/>
                </a:solidFill>
              </a:rPr>
              <a:t>In this study we explored UCI’s </a:t>
            </a:r>
            <a:r>
              <a:rPr i="1" lang="en">
                <a:solidFill>
                  <a:srgbClr val="666666"/>
                </a:solidFill>
              </a:rPr>
              <a:t>mushroom classification</a:t>
            </a:r>
            <a:r>
              <a:rPr lang="en">
                <a:solidFill>
                  <a:srgbClr val="666666"/>
                </a:solidFill>
              </a:rPr>
              <a:t> dataset, our main research objective was to try to build a model that could predict which mushrooms are edible and which ones are not given a set of features. </a:t>
            </a:r>
          </a:p>
          <a:p>
            <a:pPr lvl="0" rtl="0">
              <a:spcBef>
                <a:spcPts val="0"/>
              </a:spcBef>
              <a:buNone/>
            </a:pPr>
            <a:r>
              <a:rPr lang="en">
                <a:solidFill>
                  <a:srgbClr val="666666"/>
                </a:solidFill>
              </a:rPr>
              <a:t>Using </a:t>
            </a:r>
            <a:r>
              <a:rPr i="1" lang="en">
                <a:solidFill>
                  <a:srgbClr val="666666"/>
                </a:solidFill>
              </a:rPr>
              <a:t>AdaBoost</a:t>
            </a:r>
            <a:r>
              <a:rPr lang="en">
                <a:solidFill>
                  <a:srgbClr val="666666"/>
                </a:solidFill>
              </a:rPr>
              <a:t> we were able to build highly effective model; we can predict the edibility of mushrooms with 99% accuracy using just seven (out of twenty-two) features.  </a:t>
            </a:r>
          </a:p>
          <a:p>
            <a:pPr lvl="0" rtl="0">
              <a:spcBef>
                <a:spcPts val="0"/>
              </a:spcBef>
              <a:buNone/>
            </a:pPr>
            <a:r>
              <a:rPr lang="en">
                <a:solidFill>
                  <a:srgbClr val="666666"/>
                </a:solidFill>
              </a:rPr>
              <a:t>The most predictive feature of whether a mushroom is </a:t>
            </a:r>
            <a:r>
              <a:rPr lang="en">
                <a:solidFill>
                  <a:srgbClr val="666666"/>
                </a:solidFill>
              </a:rPr>
              <a:t>poisonous</a:t>
            </a:r>
            <a:r>
              <a:rPr lang="en">
                <a:solidFill>
                  <a:srgbClr val="666666"/>
                </a:solidFill>
              </a:rPr>
              <a:t> or not turns out to be its odor; smells like almonds? Eat Away! Smells like creosote? Don’t! </a:t>
            </a:r>
            <a:r>
              <a:rPr lang="en">
                <a:solidFill>
                  <a:srgbClr val="434343"/>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0" y="111525"/>
            <a:ext cx="91440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Motivation &amp; </a:t>
            </a:r>
            <a:r>
              <a:rPr b="1" lang="en">
                <a:solidFill>
                  <a:srgbClr val="3D85C6"/>
                </a:solidFill>
              </a:rPr>
              <a:t>Research Questions</a:t>
            </a:r>
          </a:p>
        </p:txBody>
      </p:sp>
      <p:sp>
        <p:nvSpPr>
          <p:cNvPr id="69" name="Shape 69"/>
          <p:cNvSpPr txBox="1"/>
          <p:nvPr>
            <p:ph idx="1" type="body"/>
          </p:nvPr>
        </p:nvSpPr>
        <p:spPr>
          <a:xfrm>
            <a:off x="10807050" y="863550"/>
            <a:ext cx="144600" cy="162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70" name="Shape 70"/>
          <p:cNvSpPr txBox="1"/>
          <p:nvPr/>
        </p:nvSpPr>
        <p:spPr>
          <a:xfrm>
            <a:off x="269250" y="642700"/>
            <a:ext cx="8605500" cy="16098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666666"/>
                </a:solidFill>
              </a:rPr>
              <a:t>We want to build a model that can reliably tell us which mushrooms are edible. Moreover, an </a:t>
            </a:r>
            <a:r>
              <a:rPr lang="en">
                <a:solidFill>
                  <a:srgbClr val="666666"/>
                </a:solidFill>
              </a:rPr>
              <a:t>additional aim of this </a:t>
            </a:r>
            <a:r>
              <a:rPr lang="en">
                <a:solidFill>
                  <a:srgbClr val="666666"/>
                </a:solidFill>
              </a:rPr>
              <a:t>research</a:t>
            </a:r>
            <a:r>
              <a:rPr lang="en">
                <a:solidFill>
                  <a:srgbClr val="666666"/>
                </a:solidFill>
              </a:rPr>
              <a:t> is to see if it is possible to translate the results of the model into actionable advice. In other words, can we create useful </a:t>
            </a:r>
            <a:r>
              <a:rPr i="1" lang="en">
                <a:solidFill>
                  <a:srgbClr val="666666"/>
                </a:solidFill>
              </a:rPr>
              <a:t>‘rules of thumb’</a:t>
            </a:r>
            <a:r>
              <a:rPr lang="en">
                <a:solidFill>
                  <a:srgbClr val="666666"/>
                </a:solidFill>
              </a:rPr>
              <a:t> that could help human beings easily and quickly </a:t>
            </a:r>
            <a:r>
              <a:rPr lang="en">
                <a:solidFill>
                  <a:srgbClr val="666666"/>
                </a:solidFill>
              </a:rPr>
              <a:t>identify</a:t>
            </a:r>
            <a:r>
              <a:rPr lang="en">
                <a:solidFill>
                  <a:srgbClr val="666666"/>
                </a:solidFill>
              </a:rPr>
              <a:t> edible mushrooms? Such information could be useful if an individual were to find themselves in a survival situation. Or maybe it will help a feckless hippie </a:t>
            </a:r>
            <a:r>
              <a:rPr b="1" lang="en">
                <a:solidFill>
                  <a:srgbClr val="666666"/>
                </a:solidFill>
              </a:rPr>
              <a:t>not</a:t>
            </a:r>
            <a:r>
              <a:rPr lang="en">
                <a:solidFill>
                  <a:srgbClr val="666666"/>
                </a:solidFill>
              </a:rPr>
              <a:t> mistake </a:t>
            </a:r>
            <a:r>
              <a:rPr lang="en">
                <a:solidFill>
                  <a:srgbClr val="666666"/>
                </a:solidFill>
              </a:rPr>
              <a:t>psychedelic mushrooms for death caps?</a:t>
            </a:r>
            <a:r>
              <a:rPr lang="en">
                <a:solidFill>
                  <a:srgbClr val="666666"/>
                </a:solidFill>
              </a:rPr>
              <a:t> </a:t>
            </a:r>
          </a:p>
        </p:txBody>
      </p:sp>
      <p:sp>
        <p:nvSpPr>
          <p:cNvPr id="71" name="Shape 71"/>
          <p:cNvSpPr txBox="1"/>
          <p:nvPr/>
        </p:nvSpPr>
        <p:spPr>
          <a:xfrm>
            <a:off x="3399563" y="4766425"/>
            <a:ext cx="1512000" cy="1626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ts val="1100"/>
              <a:buFont typeface="Arial"/>
              <a:buNone/>
            </a:pPr>
            <a:r>
              <a:t/>
            </a:r>
            <a:endParaRPr/>
          </a:p>
        </p:txBody>
      </p:sp>
      <p:grpSp>
        <p:nvGrpSpPr>
          <p:cNvPr id="72" name="Shape 72"/>
          <p:cNvGrpSpPr/>
          <p:nvPr/>
        </p:nvGrpSpPr>
        <p:grpSpPr>
          <a:xfrm>
            <a:off x="3540725" y="2739062"/>
            <a:ext cx="5539050" cy="2303325"/>
            <a:chOff x="9279875" y="2575213"/>
            <a:chExt cx="5539050" cy="2303325"/>
          </a:xfrm>
        </p:grpSpPr>
        <p:grpSp>
          <p:nvGrpSpPr>
            <p:cNvPr id="73" name="Shape 73"/>
            <p:cNvGrpSpPr/>
            <p:nvPr/>
          </p:nvGrpSpPr>
          <p:grpSpPr>
            <a:xfrm>
              <a:off x="9279875" y="2575212"/>
              <a:ext cx="2713050" cy="2303325"/>
              <a:chOff x="9428200" y="1533125"/>
              <a:chExt cx="2713050" cy="2303325"/>
            </a:xfrm>
          </p:grpSpPr>
          <p:pic>
            <p:nvPicPr>
              <p:cNvPr id="74" name="Shape 74"/>
              <p:cNvPicPr preferRelativeResize="0"/>
              <p:nvPr/>
            </p:nvPicPr>
            <p:blipFill>
              <a:blip r:embed="rId3">
                <a:alphaModFix/>
              </a:blip>
              <a:stretch>
                <a:fillRect/>
              </a:stretch>
            </p:blipFill>
            <p:spPr>
              <a:xfrm>
                <a:off x="9428200" y="1801650"/>
                <a:ext cx="2713050" cy="2034800"/>
              </a:xfrm>
              <a:prstGeom prst="rect">
                <a:avLst/>
              </a:prstGeom>
              <a:noFill/>
              <a:ln>
                <a:noFill/>
              </a:ln>
            </p:spPr>
          </p:pic>
          <p:sp>
            <p:nvSpPr>
              <p:cNvPr id="75" name="Shape 75"/>
              <p:cNvSpPr txBox="1"/>
              <p:nvPr/>
            </p:nvSpPr>
            <p:spPr>
              <a:xfrm>
                <a:off x="9428275" y="1533125"/>
                <a:ext cx="2712900" cy="3957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Clr>
                    <a:schemeClr val="dk1"/>
                  </a:buClr>
                  <a:buSzPts val="1100"/>
                  <a:buFont typeface="Arial"/>
                  <a:buNone/>
                </a:pPr>
                <a:r>
                  <a:rPr b="1" lang="en" sz="900">
                    <a:solidFill>
                      <a:srgbClr val="666666"/>
                    </a:solidFill>
                    <a:latin typeface="Times New Roman"/>
                    <a:ea typeface="Times New Roman"/>
                    <a:cs typeface="Times New Roman"/>
                    <a:sym typeface="Times New Roman"/>
                  </a:rPr>
                  <a:t>Agaricus fissuratus (horse mushroom), edible</a:t>
                </a:r>
                <a:r>
                  <a:rPr lang="en" sz="900">
                    <a:solidFill>
                      <a:schemeClr val="dk1"/>
                    </a:solidFill>
                    <a:latin typeface="Times New Roman"/>
                    <a:ea typeface="Times New Roman"/>
                    <a:cs typeface="Times New Roman"/>
                    <a:sym typeface="Times New Roman"/>
                  </a:rPr>
                  <a:t>. </a:t>
                </a:r>
              </a:p>
              <a:p>
                <a:pPr lvl="0" rtl="0">
                  <a:lnSpc>
                    <a:spcPct val="115000"/>
                  </a:lnSpc>
                  <a:spcBef>
                    <a:spcPts val="0"/>
                  </a:spcBef>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lvl="0">
                  <a:spcBef>
                    <a:spcPts val="0"/>
                  </a:spcBef>
                  <a:buNone/>
                </a:pPr>
                <a:r>
                  <a:t/>
                </a:r>
                <a:endParaRPr/>
              </a:p>
            </p:txBody>
          </p:sp>
        </p:grpSp>
        <p:sp>
          <p:nvSpPr>
            <p:cNvPr id="76" name="Shape 76"/>
            <p:cNvSpPr txBox="1"/>
            <p:nvPr/>
          </p:nvSpPr>
          <p:spPr>
            <a:xfrm>
              <a:off x="10195150" y="3673925"/>
              <a:ext cx="3900000" cy="105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grpSp>
          <p:nvGrpSpPr>
            <p:cNvPr id="77" name="Shape 77"/>
            <p:cNvGrpSpPr/>
            <p:nvPr/>
          </p:nvGrpSpPr>
          <p:grpSpPr>
            <a:xfrm>
              <a:off x="11992925" y="2575212"/>
              <a:ext cx="2826000" cy="2303325"/>
              <a:chOff x="12211950" y="0"/>
              <a:chExt cx="2826000" cy="2303325"/>
            </a:xfrm>
          </p:grpSpPr>
          <p:pic>
            <p:nvPicPr>
              <p:cNvPr id="78" name="Shape 78"/>
              <p:cNvPicPr preferRelativeResize="0"/>
              <p:nvPr/>
            </p:nvPicPr>
            <p:blipFill>
              <a:blip r:embed="rId4">
                <a:alphaModFix/>
              </a:blip>
              <a:stretch>
                <a:fillRect/>
              </a:stretch>
            </p:blipFill>
            <p:spPr>
              <a:xfrm>
                <a:off x="12268425" y="268521"/>
                <a:ext cx="2713050" cy="2034804"/>
              </a:xfrm>
              <a:prstGeom prst="rect">
                <a:avLst/>
              </a:prstGeom>
              <a:noFill/>
              <a:ln>
                <a:noFill/>
              </a:ln>
            </p:spPr>
          </p:pic>
          <p:sp>
            <p:nvSpPr>
              <p:cNvPr id="79" name="Shape 79"/>
              <p:cNvSpPr txBox="1"/>
              <p:nvPr/>
            </p:nvSpPr>
            <p:spPr>
              <a:xfrm>
                <a:off x="12211950" y="0"/>
                <a:ext cx="2826000" cy="572700"/>
              </a:xfrm>
              <a:prstGeom prst="rect">
                <a:avLst/>
              </a:prstGeom>
              <a:noFill/>
              <a:ln>
                <a:noFill/>
              </a:ln>
            </p:spPr>
            <p:txBody>
              <a:bodyPr anchorCtr="0" anchor="t" bIns="91425" lIns="91425" rIns="91425" wrap="square" tIns="91425">
                <a:noAutofit/>
              </a:bodyPr>
              <a:lstStyle/>
              <a:p>
                <a:pPr lvl="0">
                  <a:spcBef>
                    <a:spcPts val="0"/>
                  </a:spcBef>
                  <a:buNone/>
                </a:pPr>
                <a:r>
                  <a:rPr b="1" lang="en" sz="900">
                    <a:solidFill>
                      <a:srgbClr val="666666"/>
                    </a:solidFill>
                    <a:latin typeface="Times New Roman"/>
                    <a:ea typeface="Times New Roman"/>
                    <a:cs typeface="Times New Roman"/>
                    <a:sym typeface="Times New Roman"/>
                  </a:rPr>
                  <a:t>Amanita phalloides (death cap), </a:t>
                </a:r>
                <a:r>
                  <a:rPr b="1" lang="en" sz="900" u="sng">
                    <a:solidFill>
                      <a:srgbClr val="666666"/>
                    </a:solidFill>
                    <a:latin typeface="Times New Roman"/>
                    <a:ea typeface="Times New Roman"/>
                    <a:cs typeface="Times New Roman"/>
                    <a:sym typeface="Times New Roman"/>
                  </a:rPr>
                  <a:t>extremely poisonous.</a:t>
                </a:r>
              </a:p>
            </p:txBody>
          </p:sp>
        </p:grpSp>
      </p:grpSp>
      <p:sp>
        <p:nvSpPr>
          <p:cNvPr id="80" name="Shape 80"/>
          <p:cNvSpPr txBox="1"/>
          <p:nvPr/>
        </p:nvSpPr>
        <p:spPr>
          <a:xfrm>
            <a:off x="90325" y="2313400"/>
            <a:ext cx="3194400" cy="2675400"/>
          </a:xfrm>
          <a:prstGeom prst="rect">
            <a:avLst/>
          </a:prstGeom>
          <a:noFill/>
          <a:ln>
            <a:noFill/>
          </a:ln>
        </p:spPr>
        <p:txBody>
          <a:bodyPr anchorCtr="0" anchor="t" bIns="91425" lIns="91425" rIns="91425" wrap="square" tIns="91425">
            <a:noAutofit/>
          </a:bodyPr>
          <a:lstStyle/>
          <a:p>
            <a:pPr lvl="0" algn="ctr">
              <a:spcBef>
                <a:spcPts val="0"/>
              </a:spcBef>
              <a:buClr>
                <a:schemeClr val="dk1"/>
              </a:buClr>
              <a:buSzPts val="1100"/>
              <a:buFont typeface="Arial"/>
              <a:buNone/>
            </a:pPr>
            <a:r>
              <a:rPr b="1" lang="en" u="sng">
                <a:solidFill>
                  <a:srgbClr val="666666"/>
                </a:solidFill>
              </a:rPr>
              <a:t>Research Questions:</a:t>
            </a:r>
          </a:p>
          <a:p>
            <a:pPr lvl="0">
              <a:spcBef>
                <a:spcPts val="0"/>
              </a:spcBef>
              <a:buClr>
                <a:schemeClr val="dk1"/>
              </a:buClr>
              <a:buSzPts val="1100"/>
              <a:buFont typeface="Arial"/>
              <a:buNone/>
            </a:pPr>
            <a:r>
              <a:t/>
            </a:r>
            <a:endParaRPr>
              <a:solidFill>
                <a:srgbClr val="666666"/>
              </a:solidFill>
            </a:endParaRPr>
          </a:p>
          <a:p>
            <a:pPr indent="-317500" lvl="0" marL="457200" rtl="0">
              <a:spcBef>
                <a:spcPts val="0"/>
              </a:spcBef>
              <a:buClr>
                <a:schemeClr val="dk1"/>
              </a:buClr>
              <a:buSzPts val="1400"/>
              <a:buAutoNum type="arabicPeriod"/>
            </a:pPr>
            <a:r>
              <a:rPr lang="en">
                <a:solidFill>
                  <a:srgbClr val="666666"/>
                </a:solidFill>
              </a:rPr>
              <a:t>Can we build a model that reliably predict whether a mushroom is likely to be poisonous?</a:t>
            </a:r>
          </a:p>
          <a:p>
            <a:pPr lvl="0">
              <a:spcBef>
                <a:spcPts val="0"/>
              </a:spcBef>
              <a:buClr>
                <a:schemeClr val="dk1"/>
              </a:buClr>
              <a:buSzPts val="1100"/>
              <a:buFont typeface="Arial"/>
              <a:buNone/>
            </a:pPr>
            <a:r>
              <a:t/>
            </a:r>
            <a:endParaRPr>
              <a:solidFill>
                <a:srgbClr val="666666"/>
              </a:solidFill>
            </a:endParaRPr>
          </a:p>
          <a:p>
            <a:pPr indent="-317500" lvl="0" marL="457200" rtl="0">
              <a:spcBef>
                <a:spcPts val="0"/>
              </a:spcBef>
              <a:buClr>
                <a:schemeClr val="dk1"/>
              </a:buClr>
              <a:buSzPts val="1400"/>
              <a:buAutoNum type="arabicPeriod"/>
            </a:pPr>
            <a:r>
              <a:rPr lang="en">
                <a:solidFill>
                  <a:srgbClr val="666666"/>
                </a:solidFill>
              </a:rPr>
              <a:t>(i) What features (if any) are the</a:t>
            </a:r>
            <a:br>
              <a:rPr lang="en">
                <a:solidFill>
                  <a:srgbClr val="666666"/>
                </a:solidFill>
              </a:rPr>
            </a:br>
            <a:r>
              <a:rPr lang="en">
                <a:solidFill>
                  <a:srgbClr val="666666"/>
                </a:solidFill>
              </a:rPr>
              <a:t>strongest predictors of whether a mushroom is edible.(ii) Can we turn these insights into useful, actionable, information? </a:t>
            </a:r>
            <a:br>
              <a:rPr lang="en">
                <a:solidFill>
                  <a:srgbClr val="666666"/>
                </a:solidFill>
              </a:rPr>
            </a:br>
          </a:p>
        </p:txBody>
      </p:sp>
      <p:pic>
        <p:nvPicPr>
          <p:cNvPr id="81" name="Shape 81"/>
          <p:cNvPicPr preferRelativeResize="0"/>
          <p:nvPr/>
        </p:nvPicPr>
        <p:blipFill rotWithShape="1">
          <a:blip r:embed="rId5">
            <a:alphaModFix/>
          </a:blip>
          <a:srcRect b="11614" l="14332" r="14750" t="8398"/>
          <a:stretch/>
        </p:blipFill>
        <p:spPr>
          <a:xfrm>
            <a:off x="7847950" y="1863600"/>
            <a:ext cx="1068900" cy="90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0" y="325750"/>
            <a:ext cx="9144000" cy="572700"/>
          </a:xfrm>
          <a:prstGeom prst="rect">
            <a:avLst/>
          </a:prstGeom>
        </p:spPr>
        <p:txBody>
          <a:bodyPr anchorCtr="0" anchor="t" bIns="91425" lIns="91425" rIns="91425" wrap="square" tIns="91425">
            <a:noAutofit/>
          </a:bodyPr>
          <a:lstStyle/>
          <a:p>
            <a:pPr lvl="0" algn="ctr">
              <a:spcBef>
                <a:spcPts val="0"/>
              </a:spcBef>
              <a:buNone/>
            </a:pPr>
            <a:r>
              <a:rPr b="1" lang="en">
                <a:solidFill>
                  <a:srgbClr val="3D85C6"/>
                </a:solidFill>
              </a:rPr>
              <a:t>A Super Quick Guide to Mushrooms</a:t>
            </a:r>
          </a:p>
        </p:txBody>
      </p:sp>
      <p:sp>
        <p:nvSpPr>
          <p:cNvPr id="87" name="Shape 87"/>
          <p:cNvSpPr txBox="1"/>
          <p:nvPr>
            <p:ph idx="1" type="body"/>
          </p:nvPr>
        </p:nvSpPr>
        <p:spPr>
          <a:xfrm>
            <a:off x="311700" y="1152475"/>
            <a:ext cx="8520600" cy="1415400"/>
          </a:xfrm>
          <a:prstGeom prst="rect">
            <a:avLst/>
          </a:prstGeom>
        </p:spPr>
        <p:txBody>
          <a:bodyPr anchorCtr="0" anchor="t" bIns="91425" lIns="91425" rIns="91425" wrap="square" tIns="91425">
            <a:noAutofit/>
          </a:bodyPr>
          <a:lstStyle/>
          <a:p>
            <a:pPr lvl="0">
              <a:spcBef>
                <a:spcPts val="0"/>
              </a:spcBef>
              <a:buNone/>
            </a:pPr>
            <a:r>
              <a:rPr lang="en">
                <a:solidFill>
                  <a:srgbClr val="666666"/>
                </a:solidFill>
              </a:rPr>
              <a:t>The mushroom database we are using contains just over twenty features </a:t>
            </a:r>
            <a:r>
              <a:rPr i="1" lang="en">
                <a:solidFill>
                  <a:srgbClr val="666666"/>
                </a:solidFill>
              </a:rPr>
              <a:t>(e.g ‘cap shape’, ‘gill spacing’, etc)</a:t>
            </a:r>
            <a:r>
              <a:rPr lang="en">
                <a:solidFill>
                  <a:srgbClr val="666666"/>
                </a:solidFill>
              </a:rPr>
              <a:t>. In order to understand our data it would be prudent to spend a bit of time familiarizing ourselves with mushrooms. The next two slides intend to do exactly that, we shall (very briefly) cover the anatomy of a mushroom and illustrate the various gill shapes, cap shapes and so 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10629000" y="25462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3" name="Shape 93"/>
          <p:cNvPicPr preferRelativeResize="0"/>
          <p:nvPr/>
        </p:nvPicPr>
        <p:blipFill rotWithShape="1">
          <a:blip r:embed="rId3">
            <a:alphaModFix/>
          </a:blip>
          <a:srcRect b="7441" l="1849" r="1307" t="0"/>
          <a:stretch/>
        </p:blipFill>
        <p:spPr>
          <a:xfrm>
            <a:off x="4901925" y="522700"/>
            <a:ext cx="4242074" cy="4666275"/>
          </a:xfrm>
          <a:prstGeom prst="rect">
            <a:avLst/>
          </a:prstGeom>
          <a:noFill/>
          <a:ln>
            <a:noFill/>
          </a:ln>
        </p:spPr>
      </p:pic>
      <p:sp>
        <p:nvSpPr>
          <p:cNvPr id="94" name="Shape 94"/>
          <p:cNvSpPr txBox="1"/>
          <p:nvPr/>
        </p:nvSpPr>
        <p:spPr>
          <a:xfrm>
            <a:off x="9938550" y="4514775"/>
            <a:ext cx="1548300" cy="509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95" name="Shape 95"/>
          <p:cNvSpPr txBox="1"/>
          <p:nvPr>
            <p:ph type="title"/>
          </p:nvPr>
        </p:nvSpPr>
        <p:spPr>
          <a:xfrm flipH="1">
            <a:off x="4879613" y="431800"/>
            <a:ext cx="4286700" cy="921300"/>
          </a:xfrm>
          <a:prstGeom prst="rect">
            <a:avLst/>
          </a:prstGeom>
        </p:spPr>
        <p:txBody>
          <a:bodyPr anchorCtr="0" anchor="t" bIns="91425" lIns="91425" rIns="91425" wrap="square" tIns="91425">
            <a:noAutofit/>
          </a:bodyPr>
          <a:lstStyle/>
          <a:p>
            <a:pPr lvl="0" algn="ctr">
              <a:spcBef>
                <a:spcPts val="0"/>
              </a:spcBef>
              <a:buNone/>
            </a:pPr>
            <a:r>
              <a:rPr b="1" lang="en" sz="2400">
                <a:solidFill>
                  <a:srgbClr val="3D85C6"/>
                </a:solidFill>
              </a:rPr>
              <a:t>Anatomy of a Mushroom</a:t>
            </a:r>
          </a:p>
        </p:txBody>
      </p:sp>
      <p:pic>
        <p:nvPicPr>
          <p:cNvPr id="96" name="Shape 96"/>
          <p:cNvPicPr preferRelativeResize="0"/>
          <p:nvPr/>
        </p:nvPicPr>
        <p:blipFill>
          <a:blip r:embed="rId4">
            <a:alphaModFix/>
          </a:blip>
          <a:stretch>
            <a:fillRect/>
          </a:stretch>
        </p:blipFill>
        <p:spPr>
          <a:xfrm>
            <a:off x="25" y="522700"/>
            <a:ext cx="4901925" cy="4643525"/>
          </a:xfrm>
          <a:prstGeom prst="rect">
            <a:avLst/>
          </a:prstGeom>
          <a:noFill/>
          <a:ln>
            <a:noFill/>
          </a:ln>
        </p:spPr>
      </p:pic>
      <p:sp>
        <p:nvSpPr>
          <p:cNvPr id="97" name="Shape 97"/>
          <p:cNvSpPr txBox="1"/>
          <p:nvPr/>
        </p:nvSpPr>
        <p:spPr>
          <a:xfrm>
            <a:off x="-37" y="431800"/>
            <a:ext cx="4902000" cy="583200"/>
          </a:xfrm>
          <a:prstGeom prst="rect">
            <a:avLst/>
          </a:prstGeom>
          <a:noFill/>
          <a:ln>
            <a:noFill/>
          </a:ln>
        </p:spPr>
        <p:txBody>
          <a:bodyPr anchorCtr="0" anchor="t" bIns="91425" lIns="91425" rIns="91425" wrap="square" tIns="91425">
            <a:noAutofit/>
          </a:bodyPr>
          <a:lstStyle/>
          <a:p>
            <a:pPr lvl="0" algn="ctr">
              <a:spcBef>
                <a:spcPts val="0"/>
              </a:spcBef>
              <a:buNone/>
            </a:pPr>
            <a:r>
              <a:rPr b="1" lang="en" sz="2400">
                <a:solidFill>
                  <a:srgbClr val="3D85C6"/>
                </a:solidFill>
              </a:rPr>
              <a:t>Example Cap Shapes:</a:t>
            </a:r>
          </a:p>
        </p:txBody>
      </p:sp>
      <p:sp>
        <p:nvSpPr>
          <p:cNvPr id="98" name="Shape 98"/>
          <p:cNvSpPr txBox="1"/>
          <p:nvPr/>
        </p:nvSpPr>
        <p:spPr>
          <a:xfrm>
            <a:off x="0" y="-113525"/>
            <a:ext cx="9144000" cy="583200"/>
          </a:xfrm>
          <a:prstGeom prst="rect">
            <a:avLst/>
          </a:prstGeom>
          <a:noFill/>
          <a:ln>
            <a:noFill/>
          </a:ln>
        </p:spPr>
        <p:txBody>
          <a:bodyPr anchorCtr="0" anchor="t" bIns="91425" lIns="91425" rIns="91425" wrap="square" tIns="91425">
            <a:noAutofit/>
          </a:bodyPr>
          <a:lstStyle/>
          <a:p>
            <a:pPr lvl="0" algn="ctr">
              <a:spcBef>
                <a:spcPts val="0"/>
              </a:spcBef>
              <a:buNone/>
            </a:pPr>
            <a:r>
              <a:rPr b="1" lang="en" sz="3000" u="sng">
                <a:solidFill>
                  <a:srgbClr val="3D85C6"/>
                </a:solidFill>
              </a:rPr>
              <a:t>MUSHROOM 101: Anatomy &amp; Cap Shape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0" y="0"/>
            <a:ext cx="9180900" cy="4449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3000" u="sng">
                <a:solidFill>
                  <a:srgbClr val="3D85C6"/>
                </a:solidFill>
              </a:rPr>
              <a:t>MUSHROOM 101: Spore Print &amp; Gill </a:t>
            </a:r>
            <a:r>
              <a:rPr b="1" lang="en" sz="3000" u="sng">
                <a:solidFill>
                  <a:srgbClr val="3D85C6"/>
                </a:solidFill>
              </a:rPr>
              <a:t>Attachment</a:t>
            </a:r>
          </a:p>
        </p:txBody>
      </p:sp>
      <p:pic>
        <p:nvPicPr>
          <p:cNvPr id="104" name="Shape 104"/>
          <p:cNvPicPr preferRelativeResize="0"/>
          <p:nvPr/>
        </p:nvPicPr>
        <p:blipFill>
          <a:blip r:embed="rId3">
            <a:alphaModFix/>
          </a:blip>
          <a:stretch>
            <a:fillRect/>
          </a:stretch>
        </p:blipFill>
        <p:spPr>
          <a:xfrm>
            <a:off x="0" y="749700"/>
            <a:ext cx="5285429" cy="4393800"/>
          </a:xfrm>
          <a:prstGeom prst="rect">
            <a:avLst/>
          </a:prstGeom>
          <a:noFill/>
          <a:ln>
            <a:noFill/>
          </a:ln>
        </p:spPr>
      </p:pic>
      <p:sp>
        <p:nvSpPr>
          <p:cNvPr id="105" name="Shape 105"/>
          <p:cNvSpPr txBox="1"/>
          <p:nvPr/>
        </p:nvSpPr>
        <p:spPr>
          <a:xfrm>
            <a:off x="13" y="613350"/>
            <a:ext cx="5285400" cy="583200"/>
          </a:xfrm>
          <a:prstGeom prst="rect">
            <a:avLst/>
          </a:prstGeom>
          <a:noFill/>
          <a:ln>
            <a:noFill/>
          </a:ln>
        </p:spPr>
        <p:txBody>
          <a:bodyPr anchorCtr="0" anchor="t" bIns="91425" lIns="91425" rIns="91425" wrap="square" tIns="91425">
            <a:noAutofit/>
          </a:bodyPr>
          <a:lstStyle/>
          <a:p>
            <a:pPr lvl="0" rtl="0" algn="ctr">
              <a:spcBef>
                <a:spcPts val="0"/>
              </a:spcBef>
              <a:buNone/>
            </a:pPr>
            <a:r>
              <a:rPr b="1" lang="en" sz="2400">
                <a:solidFill>
                  <a:srgbClr val="3D85C6"/>
                </a:solidFill>
              </a:rPr>
              <a:t>Example Gill Attachment:</a:t>
            </a:r>
          </a:p>
        </p:txBody>
      </p:sp>
      <p:pic>
        <p:nvPicPr>
          <p:cNvPr id="106" name="Shape 106"/>
          <p:cNvPicPr preferRelativeResize="0"/>
          <p:nvPr/>
        </p:nvPicPr>
        <p:blipFill>
          <a:blip r:embed="rId4">
            <a:alphaModFix/>
          </a:blip>
          <a:stretch>
            <a:fillRect/>
          </a:stretch>
        </p:blipFill>
        <p:spPr>
          <a:xfrm>
            <a:off x="5471938" y="2311975"/>
            <a:ext cx="3569875" cy="1799075"/>
          </a:xfrm>
          <a:prstGeom prst="rect">
            <a:avLst/>
          </a:prstGeom>
          <a:noFill/>
          <a:ln>
            <a:noFill/>
          </a:ln>
        </p:spPr>
      </p:pic>
      <p:grpSp>
        <p:nvGrpSpPr>
          <p:cNvPr id="107" name="Shape 107"/>
          <p:cNvGrpSpPr/>
          <p:nvPr/>
        </p:nvGrpSpPr>
        <p:grpSpPr>
          <a:xfrm>
            <a:off x="5452075" y="749700"/>
            <a:ext cx="3609600" cy="1528350"/>
            <a:chOff x="9540825" y="240600"/>
            <a:chExt cx="3609600" cy="1528350"/>
          </a:xfrm>
        </p:grpSpPr>
        <p:sp>
          <p:nvSpPr>
            <p:cNvPr id="108" name="Shape 108"/>
            <p:cNvSpPr/>
            <p:nvPr/>
          </p:nvSpPr>
          <p:spPr>
            <a:xfrm>
              <a:off x="9540825" y="240600"/>
              <a:ext cx="3577500" cy="14544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txBox="1"/>
            <p:nvPr/>
          </p:nvSpPr>
          <p:spPr>
            <a:xfrm>
              <a:off x="9540825" y="376950"/>
              <a:ext cx="3609600" cy="1392000"/>
            </a:xfrm>
            <a:prstGeom prst="rect">
              <a:avLst/>
            </a:prstGeom>
            <a:noFill/>
            <a:ln>
              <a:noFill/>
            </a:ln>
          </p:spPr>
          <p:txBody>
            <a:bodyPr anchorCtr="0" anchor="t" bIns="91425" lIns="91425" rIns="91425" wrap="square" tIns="91425">
              <a:noAutofit/>
            </a:bodyPr>
            <a:lstStyle/>
            <a:p>
              <a:pPr lvl="0">
                <a:spcBef>
                  <a:spcPts val="0"/>
                </a:spcBef>
                <a:buNone/>
              </a:pPr>
              <a:r>
                <a:rPr lang="en" sz="1100">
                  <a:solidFill>
                    <a:srgbClr val="666666"/>
                  </a:solidFill>
                </a:rPr>
                <a:t>“The spore print is the powdery deposit obtained by allowing spores of a fungal fruit body to fall onto a surface underneath.” </a:t>
              </a:r>
              <a:r>
                <a:rPr i="1" lang="en" sz="1100">
                  <a:solidFill>
                    <a:srgbClr val="666666"/>
                  </a:solidFill>
                </a:rPr>
                <a:t>(Spore Print Wikipedia Page)</a:t>
              </a:r>
            </a:p>
            <a:p>
              <a:pPr lvl="0">
                <a:spcBef>
                  <a:spcPts val="0"/>
                </a:spcBef>
                <a:buNone/>
              </a:pPr>
              <a:r>
                <a:t/>
              </a:r>
              <a:endParaRPr sz="1100">
                <a:solidFill>
                  <a:srgbClr val="666666"/>
                </a:solidFill>
              </a:endParaRPr>
            </a:p>
            <a:p>
              <a:pPr lvl="0">
                <a:spcBef>
                  <a:spcPts val="0"/>
                </a:spcBef>
                <a:buNone/>
              </a:pPr>
              <a:r>
                <a:rPr lang="en" sz="1100">
                  <a:solidFill>
                    <a:srgbClr val="666666"/>
                  </a:solidFill>
                </a:rPr>
                <a:t>Below we have an example of a </a:t>
              </a:r>
              <a:r>
                <a:rPr i="1" lang="en" sz="1100">
                  <a:solidFill>
                    <a:srgbClr val="666666"/>
                  </a:solidFill>
                </a:rPr>
                <a:t>‘chocolate-coloured’</a:t>
              </a:r>
              <a:r>
                <a:rPr lang="en" sz="1100">
                  <a:solidFill>
                    <a:srgbClr val="666666"/>
                  </a:solidFill>
                </a:rPr>
                <a:t> print (left) and a </a:t>
              </a:r>
              <a:r>
                <a:rPr i="1" lang="en" sz="1100">
                  <a:solidFill>
                    <a:srgbClr val="666666"/>
                  </a:solidFill>
                </a:rPr>
                <a:t>‘brown-coloured’</a:t>
              </a:r>
              <a:r>
                <a:rPr lang="en" sz="1100">
                  <a:solidFill>
                    <a:srgbClr val="666666"/>
                  </a:solidFill>
                </a:rPr>
                <a:t> print (right).</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0" y="0"/>
            <a:ext cx="9144000" cy="578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Dataset</a:t>
            </a:r>
          </a:p>
        </p:txBody>
      </p:sp>
      <p:sp>
        <p:nvSpPr>
          <p:cNvPr id="115" name="Shape 115"/>
          <p:cNvSpPr txBox="1"/>
          <p:nvPr>
            <p:ph idx="1" type="body"/>
          </p:nvPr>
        </p:nvSpPr>
        <p:spPr>
          <a:xfrm>
            <a:off x="0" y="480425"/>
            <a:ext cx="9179100" cy="3977700"/>
          </a:xfrm>
          <a:prstGeom prst="rect">
            <a:avLst/>
          </a:prstGeom>
        </p:spPr>
        <p:txBody>
          <a:bodyPr anchorCtr="0" anchor="t" bIns="91425" lIns="91425" rIns="91425" wrap="square" tIns="91425">
            <a:noAutofit/>
          </a:bodyPr>
          <a:lstStyle/>
          <a:p>
            <a:pPr lvl="0">
              <a:spcBef>
                <a:spcPts val="0"/>
              </a:spcBef>
              <a:buNone/>
            </a:pPr>
            <a:r>
              <a:rPr lang="en" sz="1200">
                <a:solidFill>
                  <a:srgbClr val="666666"/>
                </a:solidFill>
              </a:rPr>
              <a:t>For this analysis we shall be using </a:t>
            </a:r>
            <a:r>
              <a:rPr i="1" lang="en" sz="1200">
                <a:solidFill>
                  <a:srgbClr val="666666"/>
                </a:solidFill>
              </a:rPr>
              <a:t>UCI’s Mushroom Classification</a:t>
            </a:r>
            <a:r>
              <a:rPr lang="en" sz="1200">
                <a:solidFill>
                  <a:srgbClr val="666666"/>
                </a:solidFill>
              </a:rPr>
              <a:t> dataset. This dataset is hosted on Kaggle: </a:t>
            </a:r>
            <a:r>
              <a:rPr i="1" lang="en" sz="1200" u="sng">
                <a:solidFill>
                  <a:schemeClr val="accent5"/>
                </a:solidFill>
                <a:hlinkClick r:id="rId3"/>
              </a:rPr>
              <a:t>https://www.kaggle.com/uciml/mushroom-classification</a:t>
            </a:r>
          </a:p>
          <a:p>
            <a:pPr lvl="0">
              <a:spcBef>
                <a:spcPts val="0"/>
              </a:spcBef>
              <a:buNone/>
            </a:pPr>
            <a:r>
              <a:rPr lang="en" sz="1200">
                <a:solidFill>
                  <a:srgbClr val="666666"/>
                </a:solidFill>
              </a:rPr>
              <a:t>The dataset contains just over twenty features </a:t>
            </a:r>
            <a:r>
              <a:rPr i="1" lang="en" sz="1200">
                <a:solidFill>
                  <a:srgbClr val="666666"/>
                </a:solidFill>
              </a:rPr>
              <a:t>(ALL features are categorical) and 8000+ entries</a:t>
            </a:r>
            <a:r>
              <a:rPr lang="en" sz="1200">
                <a:solidFill>
                  <a:srgbClr val="666666"/>
                </a:solidFill>
              </a:rPr>
              <a:t>. The table directly below names all features and explains the possible values of said features </a:t>
            </a:r>
            <a:r>
              <a:rPr i="1" lang="en" sz="1200">
                <a:solidFill>
                  <a:srgbClr val="666666"/>
                </a:solidFill>
              </a:rPr>
              <a:t>(Class being our ‘target’ variable)</a:t>
            </a:r>
            <a:r>
              <a:rPr lang="en" sz="1200">
                <a:solidFill>
                  <a:srgbClr val="666666"/>
                </a:solidFill>
              </a:rPr>
              <a:t>.</a:t>
            </a:r>
            <a:r>
              <a:rPr lang="en" sz="1200">
                <a:solidFill>
                  <a:srgbClr val="434343"/>
                </a:solidFill>
              </a:rPr>
              <a:t>  </a:t>
            </a:r>
          </a:p>
          <a:p>
            <a:pPr lvl="0" rtl="0">
              <a:spcBef>
                <a:spcPts val="0"/>
              </a:spcBef>
              <a:buNone/>
            </a:pPr>
            <a:r>
              <a:t/>
            </a:r>
            <a:endParaRPr>
              <a:solidFill>
                <a:srgbClr val="000000"/>
              </a:solidFill>
            </a:endParaRPr>
          </a:p>
        </p:txBody>
      </p:sp>
      <p:grpSp>
        <p:nvGrpSpPr>
          <p:cNvPr id="116" name="Shape 116"/>
          <p:cNvGrpSpPr/>
          <p:nvPr/>
        </p:nvGrpSpPr>
        <p:grpSpPr>
          <a:xfrm>
            <a:off x="2099682" y="1773351"/>
            <a:ext cx="4944637" cy="3370053"/>
            <a:chOff x="-1302925" y="782625"/>
            <a:chExt cx="4306050" cy="3136100"/>
          </a:xfrm>
        </p:grpSpPr>
        <p:pic>
          <p:nvPicPr>
            <p:cNvPr id="117" name="Shape 117"/>
            <p:cNvPicPr preferRelativeResize="0"/>
            <p:nvPr/>
          </p:nvPicPr>
          <p:blipFill>
            <a:blip r:embed="rId4">
              <a:alphaModFix/>
            </a:blip>
            <a:stretch>
              <a:fillRect/>
            </a:stretch>
          </p:blipFill>
          <p:spPr>
            <a:xfrm>
              <a:off x="-1302925" y="782625"/>
              <a:ext cx="4306050" cy="3136100"/>
            </a:xfrm>
            <a:prstGeom prst="rect">
              <a:avLst/>
            </a:prstGeom>
            <a:noFill/>
            <a:ln>
              <a:noFill/>
            </a:ln>
          </p:spPr>
        </p:pic>
        <p:sp>
          <p:nvSpPr>
            <p:cNvPr id="118" name="Shape 118"/>
            <p:cNvSpPr/>
            <p:nvPr/>
          </p:nvSpPr>
          <p:spPr>
            <a:xfrm>
              <a:off x="-1257475" y="931750"/>
              <a:ext cx="1659000" cy="1059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0" y="0"/>
            <a:ext cx="9144000" cy="5508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Data Preparation and Cleaning</a:t>
            </a:r>
          </a:p>
        </p:txBody>
      </p:sp>
      <p:sp>
        <p:nvSpPr>
          <p:cNvPr id="124" name="Shape 124"/>
          <p:cNvSpPr txBox="1"/>
          <p:nvPr>
            <p:ph idx="1" type="body"/>
          </p:nvPr>
        </p:nvSpPr>
        <p:spPr>
          <a:xfrm>
            <a:off x="0" y="558450"/>
            <a:ext cx="9144000" cy="4378500"/>
          </a:xfrm>
          <a:prstGeom prst="rect">
            <a:avLst/>
          </a:prstGeom>
        </p:spPr>
        <p:txBody>
          <a:bodyPr anchorCtr="0" anchor="t" bIns="91425" lIns="91425" rIns="91425" wrap="square" tIns="91425">
            <a:noAutofit/>
          </a:bodyPr>
          <a:lstStyle/>
          <a:p>
            <a:pPr lvl="0">
              <a:spcBef>
                <a:spcPts val="0"/>
              </a:spcBef>
              <a:buNone/>
            </a:pPr>
            <a:r>
              <a:rPr lang="en" sz="1400">
                <a:solidFill>
                  <a:srgbClr val="666666"/>
                </a:solidFill>
              </a:rPr>
              <a:t>The first step was to explore the data, removing null values and features that didn’t seem useful. For example, in the features table (previous slide) you would have observed that ‘Veil Type’ has two possibilities. However, when we examine the data it turns out that all mushrooms have the value (P). </a:t>
            </a:r>
            <a:br>
              <a:rPr lang="en" sz="1400">
                <a:solidFill>
                  <a:srgbClr val="666666"/>
                </a:solidFill>
              </a:rPr>
            </a:br>
            <a:r>
              <a:rPr lang="en" sz="1400">
                <a:solidFill>
                  <a:srgbClr val="666666"/>
                </a:solidFill>
              </a:rPr>
              <a:t>Ergo this feature wasn’t predictive of anything and was thus removed.</a:t>
            </a:r>
          </a:p>
          <a:p>
            <a:pPr lvl="0">
              <a:spcBef>
                <a:spcPts val="0"/>
              </a:spcBef>
              <a:buNone/>
            </a:pPr>
            <a:r>
              <a:rPr lang="en" sz="1400">
                <a:solidFill>
                  <a:srgbClr val="666666"/>
                </a:solidFill>
              </a:rPr>
              <a:t>The second step take was to convert all the categorical features into numerical data. For example, the feature </a:t>
            </a:r>
            <a:r>
              <a:rPr i="1" lang="en" sz="1400">
                <a:solidFill>
                  <a:srgbClr val="666666"/>
                </a:solidFill>
              </a:rPr>
              <a:t>‘Veil-color’</a:t>
            </a:r>
            <a:r>
              <a:rPr lang="en" sz="1400">
                <a:solidFill>
                  <a:srgbClr val="666666"/>
                </a:solidFill>
              </a:rPr>
              <a:t> has the possible values </a:t>
            </a:r>
            <a:r>
              <a:rPr i="1" lang="en" sz="1400">
                <a:solidFill>
                  <a:srgbClr val="666666"/>
                </a:solidFill>
              </a:rPr>
              <a:t>“Brown, Orange, White, Yellow” </a:t>
            </a:r>
            <a:r>
              <a:rPr lang="en" sz="1400">
                <a:solidFill>
                  <a:srgbClr val="666666"/>
                </a:solidFill>
              </a:rPr>
              <a:t>which</a:t>
            </a:r>
            <a:r>
              <a:rPr i="1" lang="en" sz="1400">
                <a:solidFill>
                  <a:srgbClr val="666666"/>
                </a:solidFill>
              </a:rPr>
              <a:t> </a:t>
            </a:r>
            <a:r>
              <a:rPr lang="en" sz="1400">
                <a:solidFill>
                  <a:srgbClr val="666666"/>
                </a:solidFill>
              </a:rPr>
              <a:t>was encoded as 0,1,2,3 </a:t>
            </a:r>
            <a:r>
              <a:rPr lang="en" sz="1400">
                <a:solidFill>
                  <a:srgbClr val="666666"/>
                </a:solidFill>
              </a:rPr>
              <a:t>respectively</a:t>
            </a:r>
            <a:r>
              <a:rPr lang="en" sz="1400">
                <a:solidFill>
                  <a:srgbClr val="666666"/>
                </a:solidFill>
              </a:rPr>
              <a:t>. </a:t>
            </a:r>
            <a:r>
              <a:rPr lang="en" sz="1400">
                <a:solidFill>
                  <a:srgbClr val="666666"/>
                </a:solidFill>
              </a:rPr>
              <a:t>Similarly</a:t>
            </a:r>
            <a:r>
              <a:rPr lang="en" sz="1400">
                <a:solidFill>
                  <a:srgbClr val="666666"/>
                </a:solidFill>
              </a:rPr>
              <a:t> the mushroom ‘class’ label (edible/</a:t>
            </a:r>
            <a:r>
              <a:rPr lang="en" sz="1400">
                <a:solidFill>
                  <a:srgbClr val="666666"/>
                </a:solidFill>
              </a:rPr>
              <a:t>poisonous</a:t>
            </a:r>
            <a:r>
              <a:rPr lang="en" sz="1400">
                <a:solidFill>
                  <a:srgbClr val="666666"/>
                </a:solidFill>
              </a:rPr>
              <a:t>) was encoded as 0, 1. </a:t>
            </a:r>
          </a:p>
          <a:p>
            <a:pPr lvl="0">
              <a:spcBef>
                <a:spcPts val="0"/>
              </a:spcBef>
              <a:buNone/>
            </a:pPr>
            <a:r>
              <a:rPr lang="en" sz="1400">
                <a:solidFill>
                  <a:srgbClr val="666666"/>
                </a:solidFill>
              </a:rPr>
              <a:t>The table below shows us that we have 4208 edible mushrooms in the dataset and only eight mushrooms in the entire dataset have yellow coloured veils.</a:t>
            </a:r>
          </a:p>
          <a:p>
            <a:pPr lvl="0">
              <a:spcBef>
                <a:spcPts val="0"/>
              </a:spcBef>
              <a:buNone/>
            </a:pPr>
            <a:r>
              <a:t/>
            </a:r>
            <a:endParaRPr sz="1400">
              <a:solidFill>
                <a:srgbClr val="666666"/>
              </a:solidFill>
            </a:endParaRPr>
          </a:p>
          <a:p>
            <a:pPr lvl="0">
              <a:spcBef>
                <a:spcPts val="0"/>
              </a:spcBef>
              <a:buNone/>
            </a:pPr>
            <a:r>
              <a:t/>
            </a:r>
            <a:endParaRPr sz="1400">
              <a:solidFill>
                <a:srgbClr val="666666"/>
              </a:solidFill>
            </a:endParaRPr>
          </a:p>
          <a:p>
            <a:pPr lvl="0">
              <a:spcBef>
                <a:spcPts val="0"/>
              </a:spcBef>
              <a:buNone/>
            </a:pPr>
            <a:r>
              <a:rPr lang="en" sz="1400">
                <a:solidFill>
                  <a:srgbClr val="666666"/>
                </a:solidFill>
              </a:rPr>
              <a:t>The next steps taken were to save the ‘class’ column </a:t>
            </a:r>
            <a:r>
              <a:rPr lang="en" sz="1400">
                <a:solidFill>
                  <a:srgbClr val="666666"/>
                </a:solidFill>
              </a:rPr>
              <a:t>separately</a:t>
            </a:r>
            <a:r>
              <a:rPr lang="en" sz="1400">
                <a:solidFill>
                  <a:srgbClr val="666666"/>
                </a:solidFill>
              </a:rPr>
              <a:t> from that the dataset and</a:t>
            </a:r>
            <a:br>
              <a:rPr lang="en" sz="1400">
                <a:solidFill>
                  <a:srgbClr val="666666"/>
                </a:solidFill>
              </a:rPr>
            </a:br>
            <a:r>
              <a:rPr lang="en" sz="1400">
                <a:solidFill>
                  <a:srgbClr val="666666"/>
                </a:solidFill>
              </a:rPr>
              <a:t>then split the data into a test and training set. </a:t>
            </a:r>
          </a:p>
          <a:p>
            <a:pPr lvl="0" rtl="0">
              <a:spcBef>
                <a:spcPts val="900"/>
              </a:spcBef>
              <a:spcAft>
                <a:spcPts val="0"/>
              </a:spcAft>
              <a:buNone/>
            </a:pPr>
            <a:r>
              <a:t/>
            </a:r>
            <a:endParaRPr sz="900">
              <a:solidFill>
                <a:srgbClr val="000000"/>
              </a:solidFill>
              <a:highlight>
                <a:srgbClr val="FFFFFF"/>
              </a:highlight>
            </a:endParaRPr>
          </a:p>
          <a:p>
            <a:pPr lvl="0" rtl="0">
              <a:spcBef>
                <a:spcPts val="0"/>
              </a:spcBef>
              <a:buNone/>
            </a:pPr>
            <a:r>
              <a:t/>
            </a:r>
            <a:endParaRPr/>
          </a:p>
        </p:txBody>
      </p:sp>
      <p:graphicFrame>
        <p:nvGraphicFramePr>
          <p:cNvPr id="125" name="Shape 125"/>
          <p:cNvGraphicFramePr/>
          <p:nvPr/>
        </p:nvGraphicFramePr>
        <p:xfrm>
          <a:off x="5894225" y="1195050"/>
          <a:ext cx="3000000" cy="3000000"/>
        </p:xfrm>
        <a:graphic>
          <a:graphicData uri="http://schemas.openxmlformats.org/drawingml/2006/table">
            <a:tbl>
              <a:tblPr>
                <a:noFill/>
                <a:tableStyleId>{6D9C67DE-F24B-46FC-B7C1-71DE79C7C872}</a:tableStyleId>
              </a:tblPr>
              <a:tblGrid>
                <a:gridCol w="786425"/>
                <a:gridCol w="786425"/>
                <a:gridCol w="786425"/>
              </a:tblGrid>
              <a:tr h="165975">
                <a:tc>
                  <a:txBody>
                    <a:bodyPr>
                      <a:noAutofit/>
                    </a:bodyPr>
                    <a:lstStyle/>
                    <a:p>
                      <a:pPr lvl="0" rtl="0" algn="ctr">
                        <a:spcBef>
                          <a:spcPts val="0"/>
                        </a:spcBef>
                        <a:buNone/>
                      </a:pPr>
                      <a:r>
                        <a:rPr b="1" lang="en" sz="800">
                          <a:solidFill>
                            <a:srgbClr val="3D85C6"/>
                          </a:solidFill>
                        </a:rPr>
                        <a:t>FEATURE</a:t>
                      </a:r>
                    </a:p>
                  </a:txBody>
                  <a:tcPr marT="91425" marB="91425" marR="91425" marL="91425">
                    <a:solidFill>
                      <a:srgbClr val="CFE2F3"/>
                    </a:solidFill>
                  </a:tcPr>
                </a:tc>
                <a:tc gridSpan="2">
                  <a:txBody>
                    <a:bodyPr>
                      <a:noAutofit/>
                    </a:bodyPr>
                    <a:lstStyle/>
                    <a:p>
                      <a:pPr lvl="0" rtl="0" algn="ctr">
                        <a:spcBef>
                          <a:spcPts val="0"/>
                        </a:spcBef>
                        <a:buNone/>
                      </a:pPr>
                      <a:r>
                        <a:rPr b="1" lang="en" sz="800">
                          <a:solidFill>
                            <a:srgbClr val="3D85C6"/>
                          </a:solidFill>
                        </a:rPr>
                        <a:t>VALUES</a:t>
                      </a:r>
                    </a:p>
                  </a:txBody>
                  <a:tcPr marT="91425" marB="91425" marR="91425" marL="91425">
                    <a:solidFill>
                      <a:srgbClr val="CFE2F3"/>
                    </a:solidFill>
                  </a:tcPr>
                </a:tc>
                <a:tc hMerge="1"/>
              </a:tr>
              <a:tr h="165975">
                <a:tc>
                  <a:txBody>
                    <a:bodyPr>
                      <a:noAutofit/>
                    </a:bodyPr>
                    <a:lstStyle/>
                    <a:p>
                      <a:pPr lvl="0" algn="ctr">
                        <a:spcBef>
                          <a:spcPts val="0"/>
                        </a:spcBef>
                        <a:buNone/>
                      </a:pPr>
                      <a:r>
                        <a:rPr lang="en" sz="800">
                          <a:solidFill>
                            <a:srgbClr val="666666"/>
                          </a:solidFill>
                        </a:rPr>
                        <a:t>Veil Type</a:t>
                      </a:r>
                    </a:p>
                  </a:txBody>
                  <a:tcPr marT="91425" marB="91425" marR="91425" marL="91425"/>
                </a:tc>
                <a:tc>
                  <a:txBody>
                    <a:bodyPr>
                      <a:noAutofit/>
                    </a:bodyPr>
                    <a:lstStyle/>
                    <a:p>
                      <a:pPr lvl="0" algn="ctr">
                        <a:spcBef>
                          <a:spcPts val="0"/>
                        </a:spcBef>
                        <a:buNone/>
                      </a:pPr>
                      <a:r>
                        <a:rPr lang="en" sz="800">
                          <a:solidFill>
                            <a:srgbClr val="666666"/>
                          </a:solidFill>
                        </a:rPr>
                        <a:t>Partial (P)</a:t>
                      </a:r>
                    </a:p>
                  </a:txBody>
                  <a:tcPr marT="91425" marB="91425" marR="91425" marL="91425"/>
                </a:tc>
                <a:tc>
                  <a:txBody>
                    <a:bodyPr>
                      <a:noAutofit/>
                    </a:bodyPr>
                    <a:lstStyle/>
                    <a:p>
                      <a:pPr lvl="0" algn="ctr">
                        <a:spcBef>
                          <a:spcPts val="0"/>
                        </a:spcBef>
                        <a:buNone/>
                      </a:pPr>
                      <a:r>
                        <a:rPr lang="en" sz="800">
                          <a:solidFill>
                            <a:srgbClr val="666666"/>
                          </a:solidFill>
                        </a:rPr>
                        <a:t>Universal (U)</a:t>
                      </a:r>
                    </a:p>
                  </a:txBody>
                  <a:tcPr marT="91425" marB="91425" marR="91425" marL="91425"/>
                </a:tc>
              </a:tr>
            </a:tbl>
          </a:graphicData>
        </a:graphic>
      </p:graphicFrame>
      <p:graphicFrame>
        <p:nvGraphicFramePr>
          <p:cNvPr id="126" name="Shape 126"/>
          <p:cNvGraphicFramePr/>
          <p:nvPr/>
        </p:nvGraphicFramePr>
        <p:xfrm>
          <a:off x="2740500" y="3337950"/>
          <a:ext cx="3000000" cy="3000000"/>
        </p:xfrm>
        <a:graphic>
          <a:graphicData uri="http://schemas.openxmlformats.org/drawingml/2006/table">
            <a:tbl>
              <a:tblPr>
                <a:noFill/>
                <a:tableStyleId>{6D9C67DE-F24B-46FC-B7C1-71DE79C7C872}</a:tableStyleId>
              </a:tblPr>
              <a:tblGrid>
                <a:gridCol w="815375"/>
                <a:gridCol w="446500"/>
                <a:gridCol w="552550"/>
                <a:gridCol w="504150"/>
                <a:gridCol w="544000"/>
              </a:tblGrid>
              <a:tr h="260025">
                <a:tc>
                  <a:txBody>
                    <a:bodyPr>
                      <a:noAutofit/>
                    </a:bodyPr>
                    <a:lstStyle/>
                    <a:p>
                      <a:pPr lvl="0" rtl="0" algn="ctr">
                        <a:spcBef>
                          <a:spcPts val="0"/>
                        </a:spcBef>
                        <a:buNone/>
                      </a:pPr>
                      <a:r>
                        <a:rPr b="1" lang="en" sz="1000">
                          <a:solidFill>
                            <a:srgbClr val="3D85C6"/>
                          </a:solidFill>
                        </a:rPr>
                        <a:t>FEATURE</a:t>
                      </a:r>
                    </a:p>
                  </a:txBody>
                  <a:tcPr marT="57150" marB="57150" marR="57150" marL="57150" anchor="ctr">
                    <a:solidFill>
                      <a:srgbClr val="CFE2F3"/>
                    </a:solidFill>
                  </a:tcPr>
                </a:tc>
                <a:tc>
                  <a:txBody>
                    <a:bodyPr>
                      <a:noAutofit/>
                    </a:bodyPr>
                    <a:lstStyle/>
                    <a:p>
                      <a:pPr lvl="0" rtl="0" algn="ctr">
                        <a:spcBef>
                          <a:spcPts val="0"/>
                        </a:spcBef>
                        <a:buNone/>
                      </a:pPr>
                      <a:r>
                        <a:rPr b="1" lang="en" sz="1000">
                          <a:solidFill>
                            <a:srgbClr val="3D85C6"/>
                          </a:solidFill>
                        </a:rPr>
                        <a:t>0</a:t>
                      </a:r>
                    </a:p>
                  </a:txBody>
                  <a:tcPr marT="57150" marB="57150" marR="57150" marL="57150" anchor="ctr">
                    <a:solidFill>
                      <a:srgbClr val="CFE2F3"/>
                    </a:solidFill>
                  </a:tcPr>
                </a:tc>
                <a:tc>
                  <a:txBody>
                    <a:bodyPr>
                      <a:noAutofit/>
                    </a:bodyPr>
                    <a:lstStyle/>
                    <a:p>
                      <a:pPr lvl="0" rtl="0" algn="ctr">
                        <a:spcBef>
                          <a:spcPts val="0"/>
                        </a:spcBef>
                        <a:buNone/>
                      </a:pPr>
                      <a:r>
                        <a:rPr b="1" lang="en" sz="1000">
                          <a:solidFill>
                            <a:srgbClr val="3D85C6"/>
                          </a:solidFill>
                        </a:rPr>
                        <a:t>1</a:t>
                      </a:r>
                    </a:p>
                  </a:txBody>
                  <a:tcPr marT="57150" marB="57150" marR="57150" marL="57150" anchor="ctr">
                    <a:solidFill>
                      <a:srgbClr val="CFE2F3"/>
                    </a:solidFill>
                  </a:tcPr>
                </a:tc>
                <a:tc>
                  <a:txBody>
                    <a:bodyPr>
                      <a:noAutofit/>
                    </a:bodyPr>
                    <a:lstStyle/>
                    <a:p>
                      <a:pPr lvl="0" rtl="0" algn="ctr">
                        <a:spcBef>
                          <a:spcPts val="0"/>
                        </a:spcBef>
                        <a:buNone/>
                      </a:pPr>
                      <a:r>
                        <a:rPr b="1" lang="en" sz="1000">
                          <a:solidFill>
                            <a:srgbClr val="3D85C6"/>
                          </a:solidFill>
                        </a:rPr>
                        <a:t>2</a:t>
                      </a:r>
                    </a:p>
                  </a:txBody>
                  <a:tcPr marT="57150" marB="57150" marR="57150" marL="57150" anchor="ctr">
                    <a:solidFill>
                      <a:srgbClr val="CFE2F3"/>
                    </a:solidFill>
                  </a:tcPr>
                </a:tc>
                <a:tc>
                  <a:txBody>
                    <a:bodyPr>
                      <a:noAutofit/>
                    </a:bodyPr>
                    <a:lstStyle/>
                    <a:p>
                      <a:pPr lvl="0" rtl="0" algn="ctr">
                        <a:spcBef>
                          <a:spcPts val="0"/>
                        </a:spcBef>
                        <a:buNone/>
                      </a:pPr>
                      <a:r>
                        <a:rPr b="1" lang="en" sz="1000">
                          <a:solidFill>
                            <a:srgbClr val="3D85C6"/>
                          </a:solidFill>
                        </a:rPr>
                        <a:t>3</a:t>
                      </a:r>
                    </a:p>
                  </a:txBody>
                  <a:tcPr marT="57150" marB="57150" marR="57150" marL="57150" anchor="ctr">
                    <a:solidFill>
                      <a:srgbClr val="CFE2F3"/>
                    </a:solidFill>
                  </a:tcPr>
                </a:tc>
              </a:tr>
              <a:tr h="253750">
                <a:tc>
                  <a:txBody>
                    <a:bodyPr>
                      <a:noAutofit/>
                    </a:bodyPr>
                    <a:lstStyle/>
                    <a:p>
                      <a:pPr lvl="0" rtl="0" algn="ctr">
                        <a:spcBef>
                          <a:spcPts val="0"/>
                        </a:spcBef>
                        <a:buNone/>
                      </a:pPr>
                      <a:r>
                        <a:rPr lang="en" sz="1000">
                          <a:solidFill>
                            <a:srgbClr val="666666"/>
                          </a:solidFill>
                        </a:rPr>
                        <a:t>Class</a:t>
                      </a:r>
                    </a:p>
                  </a:txBody>
                  <a:tcPr marT="57150" marB="57150" marR="57150" marL="57150" anchor="ctr"/>
                </a:tc>
                <a:tc>
                  <a:txBody>
                    <a:bodyPr>
                      <a:noAutofit/>
                    </a:bodyPr>
                    <a:lstStyle/>
                    <a:p>
                      <a:pPr lvl="0" rtl="0" algn="ctr">
                        <a:spcBef>
                          <a:spcPts val="0"/>
                        </a:spcBef>
                        <a:buNone/>
                      </a:pPr>
                      <a:r>
                        <a:rPr lang="en" sz="1000">
                          <a:solidFill>
                            <a:srgbClr val="666666"/>
                          </a:solidFill>
                        </a:rPr>
                        <a:t>4208</a:t>
                      </a:r>
                    </a:p>
                  </a:txBody>
                  <a:tcPr marT="57150" marB="57150" marR="57150" marL="57150" anchor="ctr"/>
                </a:tc>
                <a:tc>
                  <a:txBody>
                    <a:bodyPr>
                      <a:noAutofit/>
                    </a:bodyPr>
                    <a:lstStyle/>
                    <a:p>
                      <a:pPr lvl="0" rtl="0" algn="ctr">
                        <a:spcBef>
                          <a:spcPts val="0"/>
                        </a:spcBef>
                        <a:buNone/>
                      </a:pPr>
                      <a:r>
                        <a:rPr lang="en" sz="1000">
                          <a:solidFill>
                            <a:srgbClr val="666666"/>
                          </a:solidFill>
                        </a:rPr>
                        <a:t>3916</a:t>
                      </a:r>
                    </a:p>
                  </a:txBody>
                  <a:tcPr marT="57150" marB="57150" marR="57150" marL="57150" anchor="ctr"/>
                </a:tc>
                <a:tc>
                  <a:txBody>
                    <a:bodyPr>
                      <a:noAutofit/>
                    </a:bodyPr>
                    <a:lstStyle/>
                    <a:p>
                      <a:pPr lvl="0" rtl="0" algn="ctr">
                        <a:spcBef>
                          <a:spcPts val="0"/>
                        </a:spcBef>
                        <a:buNone/>
                      </a:pPr>
                      <a:r>
                        <a:rPr lang="en" sz="1000">
                          <a:solidFill>
                            <a:srgbClr val="666666"/>
                          </a:solidFill>
                        </a:rPr>
                        <a:t>-</a:t>
                      </a:r>
                    </a:p>
                  </a:txBody>
                  <a:tcPr marT="57150" marB="57150" marR="57150" marL="57150" anchor="ctr"/>
                </a:tc>
                <a:tc>
                  <a:txBody>
                    <a:bodyPr>
                      <a:noAutofit/>
                    </a:bodyPr>
                    <a:lstStyle/>
                    <a:p>
                      <a:pPr lvl="0" rtl="0" algn="ctr">
                        <a:spcBef>
                          <a:spcPts val="0"/>
                        </a:spcBef>
                        <a:buNone/>
                      </a:pPr>
                      <a:r>
                        <a:rPr lang="en" sz="1000">
                          <a:solidFill>
                            <a:srgbClr val="666666"/>
                          </a:solidFill>
                        </a:rPr>
                        <a:t>-</a:t>
                      </a:r>
                    </a:p>
                  </a:txBody>
                  <a:tcPr marT="57150" marB="57150" marR="57150" marL="57150" anchor="ctr"/>
                </a:tc>
              </a:tr>
              <a:tr h="253750">
                <a:tc>
                  <a:txBody>
                    <a:bodyPr>
                      <a:noAutofit/>
                    </a:bodyPr>
                    <a:lstStyle/>
                    <a:p>
                      <a:pPr lvl="0" rtl="0" algn="ctr">
                        <a:spcBef>
                          <a:spcPts val="0"/>
                        </a:spcBef>
                        <a:buNone/>
                      </a:pPr>
                      <a:r>
                        <a:rPr lang="en" sz="1000">
                          <a:solidFill>
                            <a:srgbClr val="666666"/>
                          </a:solidFill>
                        </a:rPr>
                        <a:t>veil-color</a:t>
                      </a:r>
                    </a:p>
                  </a:txBody>
                  <a:tcPr marT="57150" marB="57150" marR="57150" marL="57150" anchor="ctr"/>
                </a:tc>
                <a:tc>
                  <a:txBody>
                    <a:bodyPr>
                      <a:noAutofit/>
                    </a:bodyPr>
                    <a:lstStyle/>
                    <a:p>
                      <a:pPr lvl="0" rtl="0" algn="ctr">
                        <a:spcBef>
                          <a:spcPts val="0"/>
                        </a:spcBef>
                        <a:buNone/>
                      </a:pPr>
                      <a:r>
                        <a:rPr lang="en" sz="1000">
                          <a:solidFill>
                            <a:srgbClr val="666666"/>
                          </a:solidFill>
                        </a:rPr>
                        <a:t>96</a:t>
                      </a:r>
                    </a:p>
                  </a:txBody>
                  <a:tcPr marT="57150" marB="57150" marR="57150" marL="57150" anchor="ctr"/>
                </a:tc>
                <a:tc>
                  <a:txBody>
                    <a:bodyPr>
                      <a:noAutofit/>
                    </a:bodyPr>
                    <a:lstStyle/>
                    <a:p>
                      <a:pPr lvl="0" rtl="0" algn="ctr">
                        <a:spcBef>
                          <a:spcPts val="0"/>
                        </a:spcBef>
                        <a:buNone/>
                      </a:pPr>
                      <a:r>
                        <a:rPr lang="en" sz="1000">
                          <a:solidFill>
                            <a:srgbClr val="666666"/>
                          </a:solidFill>
                        </a:rPr>
                        <a:t>96</a:t>
                      </a:r>
                    </a:p>
                  </a:txBody>
                  <a:tcPr marT="57150" marB="57150" marR="57150" marL="57150" anchor="ctr"/>
                </a:tc>
                <a:tc>
                  <a:txBody>
                    <a:bodyPr>
                      <a:noAutofit/>
                    </a:bodyPr>
                    <a:lstStyle/>
                    <a:p>
                      <a:pPr lvl="0" rtl="0" algn="ctr">
                        <a:spcBef>
                          <a:spcPts val="0"/>
                        </a:spcBef>
                        <a:buNone/>
                      </a:pPr>
                      <a:r>
                        <a:rPr lang="en" sz="1000">
                          <a:solidFill>
                            <a:srgbClr val="666666"/>
                          </a:solidFill>
                        </a:rPr>
                        <a:t>7924</a:t>
                      </a:r>
                    </a:p>
                  </a:txBody>
                  <a:tcPr marT="57150" marB="57150" marR="57150" marL="57150" anchor="ctr"/>
                </a:tc>
                <a:tc>
                  <a:txBody>
                    <a:bodyPr>
                      <a:noAutofit/>
                    </a:bodyPr>
                    <a:lstStyle/>
                    <a:p>
                      <a:pPr lvl="0" rtl="0" algn="ctr">
                        <a:spcBef>
                          <a:spcPts val="0"/>
                        </a:spcBef>
                        <a:buNone/>
                      </a:pPr>
                      <a:r>
                        <a:rPr lang="en" sz="1000">
                          <a:solidFill>
                            <a:srgbClr val="666666"/>
                          </a:solidFill>
                        </a:rPr>
                        <a:t>8</a:t>
                      </a:r>
                    </a:p>
                  </a:txBody>
                  <a:tcPr marT="57150" marB="57150" marR="57150" marL="5715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0"/>
            <a:ext cx="8520600" cy="572700"/>
          </a:xfrm>
          <a:prstGeom prst="rect">
            <a:avLst/>
          </a:prstGeom>
        </p:spPr>
        <p:txBody>
          <a:bodyPr anchorCtr="0" anchor="t" bIns="91425" lIns="91425" rIns="91425" wrap="square" tIns="91425">
            <a:noAutofit/>
          </a:bodyPr>
          <a:lstStyle/>
          <a:p>
            <a:pPr lvl="0" rtl="0" algn="ctr">
              <a:spcBef>
                <a:spcPts val="0"/>
              </a:spcBef>
              <a:buNone/>
            </a:pPr>
            <a:r>
              <a:rPr b="1" lang="en">
                <a:solidFill>
                  <a:srgbClr val="3D85C6"/>
                </a:solidFill>
              </a:rPr>
              <a:t>Methods: Overview</a:t>
            </a:r>
          </a:p>
        </p:txBody>
      </p:sp>
      <p:sp>
        <p:nvSpPr>
          <p:cNvPr id="132" name="Shape 132"/>
          <p:cNvSpPr txBox="1"/>
          <p:nvPr>
            <p:ph idx="1" type="body"/>
          </p:nvPr>
        </p:nvSpPr>
        <p:spPr>
          <a:xfrm>
            <a:off x="311700" y="605525"/>
            <a:ext cx="8520600" cy="35976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33" name="Shape 133"/>
          <p:cNvSpPr txBox="1"/>
          <p:nvPr/>
        </p:nvSpPr>
        <p:spPr>
          <a:xfrm flipH="1">
            <a:off x="9667100" y="1524525"/>
            <a:ext cx="655500" cy="2379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4" name="Shape 134"/>
          <p:cNvSpPr txBox="1"/>
          <p:nvPr/>
        </p:nvSpPr>
        <p:spPr>
          <a:xfrm>
            <a:off x="220850" y="961725"/>
            <a:ext cx="8491500" cy="39180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666666"/>
                </a:solidFill>
              </a:rPr>
              <a:t>In this analysis we decided to use the AdaBoost classifier, Adaboost was chosen because it is one of the best ‘out of the box’ classifiers and often does not require significant parameter tuning to get decent results. </a:t>
            </a:r>
          </a:p>
          <a:p>
            <a:pPr lvl="0">
              <a:spcBef>
                <a:spcPts val="0"/>
              </a:spcBef>
              <a:buNone/>
            </a:pPr>
            <a:r>
              <a:t/>
            </a:r>
            <a:endParaRPr sz="1800">
              <a:solidFill>
                <a:srgbClr val="666666"/>
              </a:solidFill>
            </a:endParaRPr>
          </a:p>
          <a:p>
            <a:pPr lvl="0">
              <a:spcBef>
                <a:spcPts val="0"/>
              </a:spcBef>
              <a:buNone/>
            </a:pPr>
            <a:r>
              <a:rPr lang="en" sz="1800">
                <a:solidFill>
                  <a:srgbClr val="666666"/>
                </a:solidFill>
              </a:rPr>
              <a:t>The model was run several times with varying test/train splits, random states and number of estimators. In fact, we were able to get 100% </a:t>
            </a:r>
            <a:r>
              <a:rPr lang="en" sz="1800">
                <a:solidFill>
                  <a:srgbClr val="666666"/>
                </a:solidFill>
              </a:rPr>
              <a:t>accuracy when using twenty estimators. However the model we ended up choosing used eleven classifiers. This choice was due to concerns of</a:t>
            </a:r>
            <a:r>
              <a:rPr i="1" lang="en" sz="1800">
                <a:solidFill>
                  <a:srgbClr val="666666"/>
                </a:solidFill>
              </a:rPr>
              <a:t> ‘over-fitting’ </a:t>
            </a:r>
            <a:r>
              <a:rPr lang="en" sz="1800">
                <a:solidFill>
                  <a:srgbClr val="666666"/>
                </a:solidFill>
              </a:rPr>
              <a:t>and a general preference for a simpler model. As a side note, using just three estimators was sufficient to get an accuracy score of 86%.</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