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33"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34" name="PlaceHolder 5"/>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39" name="PlaceHolder 5"/>
          <p:cNvSpPr>
            <a:spLocks noGrp="1"/>
          </p:cNvSpPr>
          <p:nvPr>
            <p:ph type="body"/>
          </p:nvPr>
        </p:nvSpPr>
        <p:spPr>
          <a:xfrm>
            <a:off x="720000" y="445032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41" name="PlaceHolder 7"/>
          <p:cNvSpPr>
            <a:spLocks noGrp="1"/>
          </p:cNvSpPr>
          <p:nvPr>
            <p:ph type="body"/>
          </p:nvPr>
        </p:nvSpPr>
        <p:spPr>
          <a:xfrm>
            <a:off x="6562440" y="445032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59"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60"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75"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76" name="PlaceHolder 5"/>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81" name="PlaceHolder 5"/>
          <p:cNvSpPr>
            <a:spLocks noGrp="1"/>
          </p:cNvSpPr>
          <p:nvPr>
            <p:ph type="body"/>
          </p:nvPr>
        </p:nvSpPr>
        <p:spPr>
          <a:xfrm>
            <a:off x="720000" y="445032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83" name="PlaceHolder 7"/>
          <p:cNvSpPr>
            <a:spLocks noGrp="1"/>
          </p:cNvSpPr>
          <p:nvPr>
            <p:ph type="body"/>
          </p:nvPr>
        </p:nvSpPr>
        <p:spPr>
          <a:xfrm>
            <a:off x="6562440" y="4450320"/>
            <a:ext cx="278172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17"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18"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Regular"/>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Regular"/>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fontScale="80000"/>
          </a:bodyPr>
          <a:p>
            <a:r>
              <a:rPr b="1" lang="en-US" sz="4800" spc="-1" strike="noStrike">
                <a:solidFill>
                  <a:srgbClr val="333333"/>
                </a:solidFill>
                <a:latin typeface="Noto Sans Regular"/>
              </a:rPr>
              <a:t>Click to edit the title text format</a:t>
            </a:r>
            <a:endParaRPr b="1" lang="en-US" sz="4800" spc="-1" strike="noStrike">
              <a:solidFill>
                <a:srgbClr val="333333"/>
              </a:solidFill>
              <a:latin typeface="Noto Sans Regular"/>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fontScale="13000"/>
          </a:bodyPr>
          <a:p>
            <a:pPr marL="432000" indent="-324000">
              <a:spcAft>
                <a:spcPts val="1879"/>
              </a:spcAft>
              <a:buClr>
                <a:srgbClr val="333333"/>
              </a:buClr>
              <a:buSzPct val="45000"/>
              <a:buFont typeface="Wingdings" charset="2"/>
              <a:buChar char=""/>
            </a:pPr>
            <a:r>
              <a:rPr b="0" lang="en-US" sz="2400" spc="-1" strike="noStrike">
                <a:solidFill>
                  <a:srgbClr val="333333"/>
                </a:solidFill>
                <a:latin typeface="Noto Sans Bold"/>
              </a:rPr>
              <a:t>Click to edit the outline text format</a:t>
            </a:r>
            <a:endParaRPr b="0" lang="en-US"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US" sz="2400" spc="-1" strike="noStrike">
                <a:solidFill>
                  <a:srgbClr val="333333"/>
                </a:solidFill>
                <a:latin typeface="Noto Sans Bold"/>
              </a:rPr>
              <a:t>Second Outline Level</a:t>
            </a:r>
            <a:endParaRPr b="0" lang="en-US" sz="2400" spc="-1" strike="noStrike">
              <a:solidFill>
                <a:srgbClr val="333333"/>
              </a:solidFill>
              <a:latin typeface="Noto Sans Bold"/>
            </a:endParaRPr>
          </a:p>
          <a:p>
            <a:pPr lvl="2" marL="1296000" indent="-288000">
              <a:spcAft>
                <a:spcPts val="1120"/>
              </a:spcAft>
              <a:buClr>
                <a:srgbClr val="ffffff"/>
              </a:buClr>
              <a:buSzPct val="45000"/>
              <a:buFont typeface="Wingdings" charset="2"/>
              <a:buChar char=""/>
            </a:pPr>
            <a:r>
              <a:rPr b="0" lang="en-US" sz="2400" spc="-1" strike="noStrike">
                <a:solidFill>
                  <a:srgbClr val="333333"/>
                </a:solidFill>
                <a:latin typeface="Noto Sans Bold"/>
              </a:rPr>
              <a:t>Third Outline Level</a:t>
            </a:r>
            <a:endParaRPr b="0" lang="en-US" sz="2400" spc="-1" strike="noStrike">
              <a:solidFill>
                <a:srgbClr val="333333"/>
              </a:solidFill>
              <a:latin typeface="Noto Sans Bold"/>
            </a:endParaRPr>
          </a:p>
          <a:p>
            <a:pPr lvl="3" marL="1728000" indent="-216000">
              <a:spcAft>
                <a:spcPts val="743"/>
              </a:spcAft>
              <a:buClr>
                <a:srgbClr val="ffffff"/>
              </a:buClr>
              <a:buSzPct val="75000"/>
              <a:buFont typeface="Symbol" charset="2"/>
              <a:buChar char=""/>
            </a:pPr>
            <a:r>
              <a:rPr b="0" lang="en-US" sz="2400" spc="-1" strike="noStrike">
                <a:solidFill>
                  <a:srgbClr val="333333"/>
                </a:solidFill>
                <a:latin typeface="Noto Sans Bold"/>
              </a:rPr>
              <a:t>Fourth Outline Level</a:t>
            </a:r>
            <a:endParaRPr b="0" lang="en-US" sz="2400" spc="-1" strike="noStrike">
              <a:solidFill>
                <a:srgbClr val="333333"/>
              </a:solidFill>
              <a:latin typeface="Noto Sans Bold"/>
            </a:endParaRPr>
          </a:p>
          <a:p>
            <a:pPr lvl="4" marL="2160000" indent="-216000">
              <a:spcAft>
                <a:spcPts val="366"/>
              </a:spcAft>
              <a:buClr>
                <a:srgbClr val="ffffff"/>
              </a:buClr>
              <a:buSzPct val="45000"/>
              <a:buFont typeface="Wingdings" charset="2"/>
              <a:buChar char=""/>
            </a:pPr>
            <a:r>
              <a:rPr b="0" lang="en-US" sz="2400" spc="-1" strike="noStrike">
                <a:solidFill>
                  <a:srgbClr val="333333"/>
                </a:solidFill>
                <a:latin typeface="Noto Sans Bold"/>
              </a:rPr>
              <a:t>Fifth Outline Level</a:t>
            </a:r>
            <a:endParaRPr b="0" lang="en-US" sz="2400" spc="-1" strike="noStrike">
              <a:solidFill>
                <a:srgbClr val="333333"/>
              </a:solidFill>
              <a:latin typeface="Noto Sans Bold"/>
            </a:endParaRPr>
          </a:p>
          <a:p>
            <a:pPr lvl="5" marL="2592000" indent="-216000">
              <a:spcAft>
                <a:spcPts val="366"/>
              </a:spcAft>
              <a:buClr>
                <a:srgbClr val="ffffff"/>
              </a:buClr>
              <a:buSzPct val="45000"/>
              <a:buFont typeface="Wingdings" charset="2"/>
              <a:buChar char=""/>
            </a:pPr>
            <a:r>
              <a:rPr b="0" lang="en-US" sz="2400" spc="-1" strike="noStrike">
                <a:solidFill>
                  <a:srgbClr val="333333"/>
                </a:solidFill>
                <a:latin typeface="Noto Sans Bold"/>
              </a:rPr>
              <a:t>Sixth Outline Level</a:t>
            </a:r>
            <a:endParaRPr b="0" lang="en-US" sz="2400" spc="-1" strike="noStrike">
              <a:solidFill>
                <a:srgbClr val="333333"/>
              </a:solidFill>
              <a:latin typeface="Noto Sans Bold"/>
            </a:endParaRPr>
          </a:p>
          <a:p>
            <a:pPr lvl="6" marL="3024000" indent="-216000">
              <a:spcAft>
                <a:spcPts val="366"/>
              </a:spcAft>
              <a:buClr>
                <a:srgbClr val="ffffff"/>
              </a:buClr>
              <a:buSzPct val="45000"/>
              <a:buFont typeface="Wingdings" charset="2"/>
              <a:buChar char=""/>
            </a:pPr>
            <a:r>
              <a:rPr b="0" lang="en-US" sz="2400" spc="-1" strike="noStrike">
                <a:solidFill>
                  <a:srgbClr val="333333"/>
                </a:solidFill>
                <a:latin typeface="Noto Sans Bold"/>
              </a:rPr>
              <a:t>Seventh Outline Level</a:t>
            </a:r>
            <a:endParaRPr b="0" lang="en-US" sz="2400" spc="-1" strike="noStrike">
              <a:solidFill>
                <a:srgbClr val="333333"/>
              </a:solidFill>
              <a:latin typeface="Noto Sans Bold"/>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noAutofit/>
          </a:bodyPr>
          <a:p>
            <a:r>
              <a:rPr b="0" lang="en-US" sz="1400" spc="-1" strike="noStrike">
                <a:latin typeface="Noto Sans Regular"/>
              </a:rPr>
              <a:t>&lt;date/time&gt;</a:t>
            </a:r>
            <a:endParaRPr b="0" lang="en-US" sz="1400" spc="-1" strike="noStrike">
              <a:latin typeface="Noto Sans Regular"/>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noAutofit/>
          </a:bodyPr>
          <a:p>
            <a:pPr algn="ctr"/>
            <a:r>
              <a:rPr b="0" lang="en-US" sz="1400" spc="-1" strike="noStrike">
                <a:latin typeface="Noto Sans Regular"/>
              </a:rPr>
              <a:t>&lt;footer&gt;</a:t>
            </a:r>
            <a:endParaRPr b="0" lang="en-US" sz="1400" spc="-1" strike="noStrike">
              <a:latin typeface="Noto Sans Regular"/>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noAutofit/>
          </a:bodyPr>
          <a:p>
            <a:pPr algn="r"/>
            <a:fld id="{65976880-A5D0-4807-81EF-970DFBADB2B4}" type="slidenum">
              <a:rPr b="0" lang="en-US" sz="1400" spc="-1" strike="noStrike">
                <a:latin typeface="Noto Sans Regular"/>
              </a:rPr>
              <a:t>&lt;number&gt;</a:t>
            </a:fld>
            <a:r>
              <a:rPr b="0" lang="en-US" sz="1400" spc="-1" strike="noStrike">
                <a:latin typeface="Noto Sans Regular"/>
              </a:rPr>
              <a:t> / </a:t>
            </a:r>
            <a:fld id="{289867F2-3E06-45F0-B9F6-C6B6680421B1}" type="slidecount">
              <a:rPr b="0" lang="en-US" sz="1400" spc="-1" strike="noStrike">
                <a:latin typeface="Noto Sans Regular"/>
              </a:rPr>
              <a:t>8</a:t>
            </a:fld>
            <a:endParaRPr b="0" lang="en-US" sz="1400" spc="-1" strike="noStrike">
              <a:latin typeface="Noto Sans Regular"/>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noAutofit/>
          </a:bodyPr>
          <a:p>
            <a:r>
              <a:rPr b="1" lang="en-US" sz="4400" spc="-1" strike="noStrike">
                <a:solidFill>
                  <a:srgbClr val="333333"/>
                </a:solidFill>
                <a:latin typeface="Noto Sans Regular"/>
              </a:rPr>
              <a:t>Click to edit the title text format</a:t>
            </a:r>
            <a:endParaRPr b="1" lang="en-US" sz="4400" spc="-1" strike="noStrike">
              <a:solidFill>
                <a:srgbClr val="333333"/>
              </a:solidFill>
              <a:latin typeface="Noto Sans Regular"/>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Click to edit the outline text format</a:t>
            </a:r>
            <a:endParaRPr b="0" lang="en-US" sz="2800" spc="-1" strike="noStrike">
              <a:solidFill>
                <a:srgbClr val="333333"/>
              </a:solidFill>
              <a:latin typeface="Noto Sans Regular"/>
            </a:endParaRPr>
          </a:p>
          <a:p>
            <a:pPr lvl="1" marL="864000" indent="-324000">
              <a:spcAft>
                <a:spcPts val="1134"/>
              </a:spcAft>
              <a:buClr>
                <a:srgbClr val="ef2929"/>
              </a:buClr>
              <a:buSzPct val="75000"/>
              <a:buFont typeface="Symbol" charset="2"/>
              <a:buChar char=""/>
            </a:pPr>
            <a:r>
              <a:rPr b="0" lang="en-US" sz="2800" spc="-1" strike="noStrike">
                <a:solidFill>
                  <a:srgbClr val="333333"/>
                </a:solidFill>
                <a:latin typeface="Noto Sans Regular"/>
              </a:rPr>
              <a:t>Second Outline Level</a:t>
            </a:r>
            <a:endParaRPr b="0" lang="en-US"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US" sz="2800" spc="-1" strike="noStrike">
                <a:solidFill>
                  <a:srgbClr val="333333"/>
                </a:solidFill>
                <a:latin typeface="Noto Sans Regular"/>
              </a:rPr>
              <a:t>Third Outline Level</a:t>
            </a:r>
            <a:endParaRPr b="0" lang="en-US" sz="2800" spc="-1" strike="noStrike">
              <a:solidFill>
                <a:srgbClr val="333333"/>
              </a:solidFill>
              <a:latin typeface="Noto Sans Regular"/>
            </a:endParaRPr>
          </a:p>
          <a:p>
            <a:pPr lvl="3" marL="1728000" indent="-216000">
              <a:spcAft>
                <a:spcPts val="567"/>
              </a:spcAft>
              <a:buClr>
                <a:srgbClr val="ef2929"/>
              </a:buClr>
              <a:buSzPct val="75000"/>
              <a:buFont typeface="Symbol" charset="2"/>
              <a:buChar char=""/>
            </a:pPr>
            <a:r>
              <a:rPr b="0" lang="en-US" sz="2800" spc="-1" strike="noStrike">
                <a:solidFill>
                  <a:srgbClr val="333333"/>
                </a:solidFill>
                <a:latin typeface="Noto Sans Regular"/>
              </a:rPr>
              <a:t>Fourth Outline Level</a:t>
            </a:r>
            <a:endParaRPr b="0" lang="en-US" sz="2800" spc="-1" strike="noStrike">
              <a:solidFill>
                <a:srgbClr val="333333"/>
              </a:solidFill>
              <a:latin typeface="Noto Sans Regular"/>
            </a:endParaRPr>
          </a:p>
          <a:p>
            <a:pPr lvl="4" marL="2160000" indent="-216000">
              <a:spcAft>
                <a:spcPts val="283"/>
              </a:spcAft>
              <a:buClr>
                <a:srgbClr val="ef2929"/>
              </a:buClr>
              <a:buSzPct val="45000"/>
              <a:buFont typeface="Wingdings" charset="2"/>
              <a:buChar char=""/>
            </a:pPr>
            <a:r>
              <a:rPr b="0" lang="en-US" sz="2800" spc="-1" strike="noStrike">
                <a:solidFill>
                  <a:srgbClr val="333333"/>
                </a:solidFill>
                <a:latin typeface="Noto Sans Regular"/>
              </a:rPr>
              <a:t>Fifth Outline Level</a:t>
            </a:r>
            <a:endParaRPr b="0" lang="en-US" sz="2800" spc="-1" strike="noStrike">
              <a:solidFill>
                <a:srgbClr val="333333"/>
              </a:solidFill>
              <a:latin typeface="Noto Sans Regular"/>
            </a:endParaRPr>
          </a:p>
          <a:p>
            <a:pPr lvl="5" marL="2592000" indent="-216000">
              <a:spcAft>
                <a:spcPts val="283"/>
              </a:spcAft>
              <a:buClr>
                <a:srgbClr val="ef2929"/>
              </a:buClr>
              <a:buSzPct val="45000"/>
              <a:buFont typeface="Wingdings" charset="2"/>
              <a:buChar char=""/>
            </a:pPr>
            <a:r>
              <a:rPr b="0" lang="en-US" sz="2800" spc="-1" strike="noStrike">
                <a:solidFill>
                  <a:srgbClr val="333333"/>
                </a:solidFill>
                <a:latin typeface="Noto Sans Regular"/>
              </a:rPr>
              <a:t>Sixth Outline Level</a:t>
            </a:r>
            <a:endParaRPr b="0" lang="en-US" sz="2800" spc="-1" strike="noStrike">
              <a:solidFill>
                <a:srgbClr val="333333"/>
              </a:solidFill>
              <a:latin typeface="Noto Sans Regular"/>
            </a:endParaRPr>
          </a:p>
          <a:p>
            <a:pPr lvl="6" marL="3024000" indent="-216000">
              <a:spcAft>
                <a:spcPts val="283"/>
              </a:spcAft>
              <a:buClr>
                <a:srgbClr val="ef2929"/>
              </a:buClr>
              <a:buSzPct val="45000"/>
              <a:buFont typeface="Wingdings" charset="2"/>
              <a:buChar char=""/>
            </a:pPr>
            <a:r>
              <a:rPr b="0" lang="en-US" sz="2800" spc="-1" strike="noStrike">
                <a:solidFill>
                  <a:srgbClr val="333333"/>
                </a:solidFill>
                <a:latin typeface="Noto Sans Regular"/>
              </a:rPr>
              <a:t>Seventh Outline Level</a:t>
            </a:r>
            <a:endParaRPr b="0" lang="en-US" sz="2800" spc="-1" strike="noStrike">
              <a:solidFill>
                <a:srgbClr val="333333"/>
              </a:solidFill>
              <a:latin typeface="Noto Sans Regular"/>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noAutofit/>
          </a:bodyPr>
          <a:p>
            <a:r>
              <a:rPr b="0" lang="en-US" sz="1400" spc="-1" strike="noStrike">
                <a:latin typeface="Noto Sans Regular"/>
              </a:rPr>
              <a:t>&lt;date/time&gt;</a:t>
            </a:r>
            <a:endParaRPr b="0" lang="en-US" sz="1400" spc="-1" strike="noStrike">
              <a:latin typeface="Noto Sans Regular"/>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noAutofit/>
          </a:bodyPr>
          <a:p>
            <a:pPr algn="ctr"/>
            <a:r>
              <a:rPr b="0" lang="en-US" sz="1400" spc="-1" strike="noStrike">
                <a:latin typeface="Noto Sans Regular"/>
              </a:rPr>
              <a:t>&lt;footer&gt;</a:t>
            </a:r>
            <a:endParaRPr b="0" lang="en-US" sz="1400" spc="-1" strike="noStrike">
              <a:latin typeface="Noto Sans Regular"/>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noAutofit/>
          </a:bodyPr>
          <a:p>
            <a:pPr algn="r"/>
            <a:fld id="{2EF79AAA-48D2-4125-8F4E-6D446A41E1EF}" type="slidenum">
              <a:rPr b="0" lang="en-US" sz="1400" spc="-1" strike="noStrike">
                <a:latin typeface="Noto Sans Regular"/>
              </a:rPr>
              <a:t>&lt;number&gt;</a:t>
            </a:fld>
            <a:r>
              <a:rPr b="0" lang="en-US" sz="1400" spc="-1" strike="noStrike">
                <a:latin typeface="Noto Sans Regular"/>
              </a:rPr>
              <a:t> / </a:t>
            </a:r>
            <a:fld id="{D1CD1CA4-EC29-4F0F-B6E0-73DADCBEB2B1}" type="slidecount">
              <a:rPr b="0" lang="en-US" sz="1400" spc="-1" strike="noStrike">
                <a:latin typeface="Noto Sans Regular"/>
              </a:rPr>
              <a:t>8</a:t>
            </a:fld>
            <a:endParaRPr b="0" lang="en-US" sz="1400" spc="-1" strike="noStrike">
              <a:latin typeface="Noto Sans Regular"/>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golang.org/doc/" TargetMode="External"/><Relationship Id="rId2" Type="http://schemas.openxmlformats.org/officeDocument/2006/relationships/hyperlink" Target="https://tour.golang.org/moretypes/1" TargetMode="External"/><Relationship Id="rId3" Type="http://schemas.openxmlformats.org/officeDocument/2006/relationships/hyperlink" Target="https://www.tutorialspoint.com/go/go_function_call_by_reference.htm" TargetMode="External"/><Relationship Id="rId4" Type="http://schemas.openxmlformats.org/officeDocument/2006/relationships/hyperlink" Target="https://www.youtube.com/watch?v=G3PvTWRIhZA&amp;list=PLQVvvaa0QuDeF3hP0wQoSxpkqgRcgxMqX" TargetMode="External"/><Relationship Id="rId5" Type="http://schemas.openxmlformats.org/officeDocument/2006/relationships/hyperlink" Target="https://www.youtube.com/watch?v=YS4e4q9oBaU" TargetMode="External"/><Relationship Id="rId6" Type="http://schemas.openxmlformats.org/officeDocument/2006/relationships/hyperlink" Target="https://code.visualstudio.com/" TargetMode="External"/><Relationship Id="rId7" Type="http://schemas.openxmlformats.org/officeDocument/2006/relationships/hyperlink" Target="https://www.jetbrains.com/go/promo/?gclid=CjwKCAjwjqT5BRAPEiwAJlBuBZQFzUzKco8D1qd-IgsmrhSIfpEQCOWf8DfkIGaMDw964OQH0FNbGRoCwYYQAvD_BwE" TargetMode="External"/><Relationship Id="rId8"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92000" y="3993480"/>
            <a:ext cx="8568000" cy="1661400"/>
          </a:xfrm>
          <a:prstGeom prst="rect">
            <a:avLst/>
          </a:prstGeom>
          <a:noFill/>
          <a:ln>
            <a:noFill/>
          </a:ln>
        </p:spPr>
        <p:txBody>
          <a:bodyPr lIns="0" rIns="0" tIns="0" bIns="0" anchor="ctr">
            <a:normAutofit/>
          </a:bodyPr>
          <a:p>
            <a:r>
              <a:rPr b="1" lang="en-US" sz="4800" spc="-1" strike="noStrike">
                <a:solidFill>
                  <a:srgbClr val="333333"/>
                </a:solidFill>
                <a:latin typeface="Noto Sans Regular"/>
              </a:rPr>
              <a:t>Intro to GoLang</a:t>
            </a:r>
            <a:endParaRPr b="1" lang="en-US" sz="4800" spc="-1" strike="noStrike">
              <a:solidFill>
                <a:srgbClr val="333333"/>
              </a:solidFill>
              <a:latin typeface="Noto Sans Regular"/>
            </a:endParaRPr>
          </a:p>
        </p:txBody>
      </p:sp>
      <p:sp>
        <p:nvSpPr>
          <p:cNvPr id="85" name="TextShape 2"/>
          <p:cNvSpPr txBox="1"/>
          <p:nvPr/>
        </p:nvSpPr>
        <p:spPr>
          <a:xfrm>
            <a:off x="792000" y="5904000"/>
            <a:ext cx="8568000" cy="982440"/>
          </a:xfrm>
          <a:prstGeom prst="rect">
            <a:avLst/>
          </a:prstGeom>
          <a:noFill/>
          <a:ln>
            <a:noFill/>
          </a:ln>
        </p:spPr>
        <p:txBody>
          <a:bodyPr lIns="0" rIns="0" tIns="0" bIns="0" anchor="ctr">
            <a:noAutofit/>
          </a:bodyPr>
          <a:p>
            <a:pPr algn="ctr"/>
            <a:endParaRPr b="0" lang="en-US" sz="3200" spc="-1" strike="noStrike">
              <a:latin typeface="Noto Sans Regular"/>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What is Go?</a:t>
            </a:r>
            <a:endParaRPr b="1" lang="en-US" sz="4400" spc="-1" strike="noStrike">
              <a:solidFill>
                <a:srgbClr val="333333"/>
              </a:solidFill>
              <a:latin typeface="Noto Sans Regular"/>
            </a:endParaRPr>
          </a:p>
        </p:txBody>
      </p:sp>
      <p:sp>
        <p:nvSpPr>
          <p:cNvPr id="87" name="TextShape 2"/>
          <p:cNvSpPr txBox="1"/>
          <p:nvPr/>
        </p:nvSpPr>
        <p:spPr>
          <a:xfrm>
            <a:off x="720000" y="2160000"/>
            <a:ext cx="8640000" cy="4384800"/>
          </a:xfrm>
          <a:prstGeom prst="rect">
            <a:avLst/>
          </a:prstGeom>
          <a:noFill/>
          <a:ln>
            <a:noFill/>
          </a:ln>
        </p:spPr>
        <p:txBody>
          <a:bodyPr lIns="0" rIns="0" tIns="0" bIns="0">
            <a:noAutofit/>
          </a:bodyPr>
          <a:p>
            <a:pPr algn="just">
              <a:spcAft>
                <a:spcPts val="1414"/>
              </a:spcAft>
            </a:pPr>
            <a:r>
              <a:rPr b="0" lang="en-US" sz="1600" spc="-1" strike="noStrike">
                <a:solidFill>
                  <a:srgbClr val="333333"/>
                </a:solidFill>
                <a:latin typeface="Noto Sans Regular"/>
              </a:rPr>
              <a:t>Go, or Golang, is an open source programming language. It’s statically typed and produces compiled machine code binaries. Developers say that Google's Go language is the C for the twenty-first century when it comes to syntax. However, this new programming language includes tooling that allows you to safely use memory, manage objects, collect garbage, and provide static (or strict) typing along with concurrency.</a:t>
            </a:r>
            <a:endParaRPr b="0" lang="en-US" sz="1600" spc="-1" strike="noStrike">
              <a:solidFill>
                <a:srgbClr val="333333"/>
              </a:solidFill>
              <a:latin typeface="Noto Sans Regular"/>
            </a:endParaRPr>
          </a:p>
          <a:p>
            <a:pPr algn="just">
              <a:spcAft>
                <a:spcPts val="1414"/>
              </a:spcAft>
            </a:pPr>
            <a:endParaRPr b="0" lang="en-US" sz="1600" spc="-1" strike="noStrike">
              <a:solidFill>
                <a:srgbClr val="333333"/>
              </a:solidFill>
              <a:latin typeface="Noto Sans Regular"/>
            </a:endParaRPr>
          </a:p>
          <a:p>
            <a:pPr algn="just">
              <a:spcAft>
                <a:spcPts val="1414"/>
              </a:spcAft>
            </a:pPr>
            <a:r>
              <a:rPr b="0" lang="en-US" sz="1600" spc="-1" strike="noStrike">
                <a:solidFill>
                  <a:srgbClr val="333333"/>
                </a:solidFill>
                <a:latin typeface="Noto Sans Regular"/>
              </a:rPr>
              <a:t>The world was first introduced to Go in 2009 thanks to Google’s Rob Pike, Robert Griesemer, and Ken Thompson. The main goal of creating Go was to combine the best features of other programming languages:</a:t>
            </a:r>
            <a:endParaRPr b="0" lang="en-US" sz="1600" spc="-1" strike="noStrike">
              <a:solidFill>
                <a:srgbClr val="333333"/>
              </a:solidFill>
              <a:latin typeface="Noto Sans Regular"/>
            </a:endParaRPr>
          </a:p>
          <a:p>
            <a:pPr marL="432000" indent="-324000" algn="just">
              <a:spcAft>
                <a:spcPts val="1414"/>
              </a:spcAft>
              <a:buClr>
                <a:srgbClr val="ef2929"/>
              </a:buClr>
              <a:buSzPct val="45000"/>
              <a:buFont typeface="Wingdings" charset="2"/>
              <a:buChar char=""/>
            </a:pPr>
            <a:r>
              <a:rPr b="0" lang="en-US" sz="1600" spc="-1" strike="noStrike">
                <a:solidFill>
                  <a:srgbClr val="333333"/>
                </a:solidFill>
                <a:latin typeface="Noto Sans Regular"/>
              </a:rPr>
              <a:t>Ease of use together with state-of-the-art productivity</a:t>
            </a:r>
            <a:endParaRPr b="0" lang="en-US" sz="1600" spc="-1" strike="noStrike">
              <a:solidFill>
                <a:srgbClr val="333333"/>
              </a:solidFill>
              <a:latin typeface="Noto Sans Regular"/>
            </a:endParaRPr>
          </a:p>
          <a:p>
            <a:pPr marL="432000" indent="-324000" algn="just">
              <a:spcAft>
                <a:spcPts val="1414"/>
              </a:spcAft>
              <a:buClr>
                <a:srgbClr val="ef2929"/>
              </a:buClr>
              <a:buSzPct val="45000"/>
              <a:buFont typeface="Wingdings" charset="2"/>
              <a:buChar char=""/>
            </a:pPr>
            <a:r>
              <a:rPr b="0" lang="en-US" sz="1600" spc="-1" strike="noStrike">
                <a:solidFill>
                  <a:srgbClr val="333333"/>
                </a:solidFill>
                <a:latin typeface="Noto Sans Regular"/>
              </a:rPr>
              <a:t>High-level efficiency along with static typing</a:t>
            </a:r>
            <a:endParaRPr b="0" lang="en-US" sz="1600" spc="-1" strike="noStrike">
              <a:solidFill>
                <a:srgbClr val="333333"/>
              </a:solidFill>
              <a:latin typeface="Noto Sans Regular"/>
            </a:endParaRPr>
          </a:p>
          <a:p>
            <a:pPr marL="432000" indent="-324000" algn="just">
              <a:spcAft>
                <a:spcPts val="1414"/>
              </a:spcAft>
              <a:buClr>
                <a:srgbClr val="ef2929"/>
              </a:buClr>
              <a:buSzPct val="45000"/>
              <a:buFont typeface="Wingdings" charset="2"/>
              <a:buChar char=""/>
            </a:pPr>
            <a:r>
              <a:rPr b="0" lang="en-US" sz="1600" spc="-1" strike="noStrike">
                <a:solidFill>
                  <a:srgbClr val="333333"/>
                </a:solidFill>
                <a:latin typeface="Noto Sans Regular"/>
              </a:rPr>
              <a:t>Advanced performance for networking and the full use of multi-core power</a:t>
            </a:r>
            <a:endParaRPr b="0" lang="en-US" sz="1600" spc="-1" strike="noStrike">
              <a:solidFill>
                <a:srgbClr val="333333"/>
              </a:solidFill>
              <a:latin typeface="Noto Sans Regular"/>
            </a:endParaRPr>
          </a:p>
          <a:p>
            <a:pPr algn="just">
              <a:spcAft>
                <a:spcPts val="1414"/>
              </a:spcAft>
            </a:pPr>
            <a:endParaRPr b="0" lang="en-US" sz="1600" spc="-1" strike="noStrike">
              <a:solidFill>
                <a:srgbClr val="333333"/>
              </a:solidFill>
              <a:latin typeface="Noto Sans Regular"/>
            </a:endParaRPr>
          </a:p>
          <a:p>
            <a:pPr algn="just">
              <a:spcAft>
                <a:spcPts val="1414"/>
              </a:spcAft>
            </a:pPr>
            <a:r>
              <a:rPr b="0" lang="en-US" sz="1600" spc="-1" strike="noStrike">
                <a:solidFill>
                  <a:srgbClr val="333333"/>
                </a:solidFill>
                <a:latin typeface="Noto Sans Regular"/>
              </a:rPr>
              <a:t> </a:t>
            </a:r>
            <a:endParaRPr b="0" lang="en-US" sz="16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Advantages</a:t>
            </a:r>
            <a:endParaRPr b="1" lang="en-US" sz="4400" spc="-1" strike="noStrike">
              <a:solidFill>
                <a:srgbClr val="333333"/>
              </a:solidFill>
              <a:latin typeface="Noto Sans Regular"/>
            </a:endParaRPr>
          </a:p>
        </p:txBody>
      </p:sp>
      <p:sp>
        <p:nvSpPr>
          <p:cNvPr id="89" name="TextShape 2"/>
          <p:cNvSpPr txBox="1"/>
          <p:nvPr/>
        </p:nvSpPr>
        <p:spPr>
          <a:xfrm>
            <a:off x="720000" y="2160000"/>
            <a:ext cx="8640000" cy="4384800"/>
          </a:xfrm>
          <a:prstGeom prst="rect">
            <a:avLst/>
          </a:prstGeom>
          <a:noFill/>
          <a:ln>
            <a:noFill/>
          </a:ln>
        </p:spPr>
        <p:txBody>
          <a:bodyPr lIns="0" rIns="0" tIns="0" bIns="0">
            <a:noAutofit/>
          </a:bodyPr>
          <a:p>
            <a:pPr algn="just">
              <a:spcAft>
                <a:spcPts val="1414"/>
              </a:spcAft>
            </a:pPr>
            <a:r>
              <a:rPr b="0" lang="en-US" sz="1600" spc="-1" strike="noStrike">
                <a:solidFill>
                  <a:srgbClr val="333333"/>
                </a:solidFill>
                <a:latin typeface="Noto Sans Regular"/>
              </a:rPr>
              <a:t>Why Go language is popular? Besides the cute mascot, Go brings a whole set of advantages. The language began rising almost as soon as it was released back in 2009. It quickly started drifting from the #65 language toward the top positions around the world. Then Business Insider called Go the hottest programming language of 2016. According to the TIOBE index, Go’s rating went way up and a bit down in 2017, but in 2018 it has continuously gone up as shown in the graph below.</a:t>
            </a:r>
            <a:endParaRPr b="0" lang="en-US" sz="1600" spc="-1" strike="noStrike">
              <a:solidFill>
                <a:srgbClr val="333333"/>
              </a:solidFill>
              <a:latin typeface="Noto Sans Regular"/>
            </a:endParaRPr>
          </a:p>
          <a:p>
            <a:pPr algn="just">
              <a:spcAft>
                <a:spcPts val="1414"/>
              </a:spcAft>
            </a:pPr>
            <a:endParaRPr b="0" lang="en-US" sz="1600" spc="-1" strike="noStrike">
              <a:solidFill>
                <a:srgbClr val="333333"/>
              </a:solidFill>
              <a:latin typeface="Noto Sans Regular"/>
            </a:endParaRPr>
          </a:p>
          <a:p>
            <a:pPr algn="just">
              <a:spcAft>
                <a:spcPts val="1414"/>
              </a:spcAft>
            </a:pPr>
            <a:endParaRPr b="0" lang="en-US" sz="1600" spc="-1" strike="noStrike">
              <a:solidFill>
                <a:srgbClr val="333333"/>
              </a:solidFill>
              <a:latin typeface="Noto Sans Regular"/>
            </a:endParaRPr>
          </a:p>
        </p:txBody>
      </p:sp>
      <p:pic>
        <p:nvPicPr>
          <p:cNvPr id="90" name="" descr=""/>
          <p:cNvPicPr/>
          <p:nvPr/>
        </p:nvPicPr>
        <p:blipFill>
          <a:blip r:embed="rId1"/>
          <a:stretch/>
        </p:blipFill>
        <p:spPr>
          <a:xfrm rot="15000">
            <a:off x="736200" y="4118400"/>
            <a:ext cx="1728000" cy="2119680"/>
          </a:xfrm>
          <a:prstGeom prst="rect">
            <a:avLst/>
          </a:prstGeom>
          <a:ln>
            <a:noFill/>
          </a:ln>
        </p:spPr>
      </p:pic>
      <p:pic>
        <p:nvPicPr>
          <p:cNvPr id="91" name="" descr=""/>
          <p:cNvPicPr/>
          <p:nvPr/>
        </p:nvPicPr>
        <p:blipFill>
          <a:blip r:embed="rId2"/>
          <a:stretch/>
        </p:blipFill>
        <p:spPr>
          <a:xfrm>
            <a:off x="3969720" y="3931920"/>
            <a:ext cx="5082840" cy="3202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Advantages</a:t>
            </a:r>
            <a:endParaRPr b="1" lang="en-US" sz="4400" spc="-1" strike="noStrike">
              <a:solidFill>
                <a:srgbClr val="333333"/>
              </a:solidFill>
              <a:latin typeface="Noto Sans Regular"/>
            </a:endParaRPr>
          </a:p>
        </p:txBody>
      </p:sp>
      <p:sp>
        <p:nvSpPr>
          <p:cNvPr id="93" name="TextShape 2"/>
          <p:cNvSpPr txBox="1"/>
          <p:nvPr/>
        </p:nvSpPr>
        <p:spPr>
          <a:xfrm>
            <a:off x="720000" y="2160000"/>
            <a:ext cx="8640000" cy="4384800"/>
          </a:xfrm>
          <a:prstGeom prst="rect">
            <a:avLst/>
          </a:prstGeom>
          <a:noFill/>
          <a:ln>
            <a:noFill/>
          </a:ln>
        </p:spPr>
        <p:txBody>
          <a:bodyPr lIns="0" rIns="0" tIns="0" bIns="0">
            <a:noAutofit/>
          </a:bodyPr>
          <a:p>
            <a:r>
              <a:rPr b="0" lang="en-US" sz="2000" spc="-1" strike="noStrike">
                <a:solidFill>
                  <a:srgbClr val="333333"/>
                </a:solidFill>
                <a:latin typeface="Noto Sans Regular"/>
              </a:rPr>
              <a:t>You might want to know why Go is rising. The reason is that Go has the same performance as C and is much easier to maintain than Java, as we need no virtual machine, no warming up period, no JAR hell, and so on. Let’s have a look at the other Golang advantages.</a:t>
            </a:r>
            <a:endParaRPr b="0" lang="en-US" sz="2000" spc="-1" strike="noStrike">
              <a:solidFill>
                <a:srgbClr val="333333"/>
              </a:solidFill>
              <a:latin typeface="Noto Sans Regular"/>
            </a:endParaRPr>
          </a:p>
          <a:p>
            <a:endParaRPr b="0" lang="en-US" sz="2000" spc="-1" strike="noStrike">
              <a:solidFill>
                <a:srgbClr val="333333"/>
              </a:solidFill>
              <a:latin typeface="Noto Sans Regular"/>
            </a:endParaRPr>
          </a:p>
          <a:p>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Pros</a:t>
            </a:r>
            <a:endParaRPr b="1" lang="en-US" sz="4400" spc="-1" strike="noStrike">
              <a:solidFill>
                <a:srgbClr val="333333"/>
              </a:solidFill>
              <a:latin typeface="Noto Sans Regular"/>
            </a:endParaRPr>
          </a:p>
        </p:txBody>
      </p:sp>
      <p:sp>
        <p:nvSpPr>
          <p:cNvPr id="95"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Great standard library</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Build with concurrency in mind</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Cross Platform</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Avoids a lot of unnecessarily complicated of traditional object oriented language</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Functions are first class citizens</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Generally one way to do just about everything</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Backed by Google</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Has Garbage Collection</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Simple and Fast</a:t>
            </a: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Cons </a:t>
            </a:r>
            <a:r>
              <a:rPr b="0" lang="en-US" sz="4400" spc="-1" strike="noStrike">
                <a:solidFill>
                  <a:srgbClr val="333333"/>
                </a:solidFill>
                <a:latin typeface="Noto Sans Regular"/>
              </a:rPr>
              <a:t>(subjective)</a:t>
            </a:r>
            <a:endParaRPr b="1" lang="en-US" sz="4400" spc="-1" strike="noStrike">
              <a:solidFill>
                <a:srgbClr val="333333"/>
              </a:solidFill>
              <a:latin typeface="Noto Sans Regular"/>
            </a:endParaRPr>
          </a:p>
        </p:txBody>
      </p:sp>
      <p:sp>
        <p:nvSpPr>
          <p:cNvPr id="97"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Go ignored advances in modern language design</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Lack of Function Overloading and Default Values for Arguments</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Lack of Generics</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Error Handling</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Interface methods don't support default implementations</a:t>
            </a:r>
            <a:endParaRPr b="0" lang="en-US" sz="2000" spc="-1" strike="noStrike">
              <a:solidFill>
                <a:srgbClr val="333333"/>
              </a:solidFill>
              <a:latin typeface="Noto Sans Regular"/>
            </a:endParaRPr>
          </a:p>
          <a:p>
            <a:pPr marL="432000" indent="-324000">
              <a:spcAft>
                <a:spcPts val="1414"/>
              </a:spcAft>
              <a:buClr>
                <a:srgbClr val="ef2929"/>
              </a:buClr>
              <a:buFont typeface="StarSymbol"/>
              <a:buAutoNum type="arabicParenR"/>
            </a:pPr>
            <a:r>
              <a:rPr b="0" lang="en-US" sz="2000" spc="-1" strike="noStrike">
                <a:solidFill>
                  <a:srgbClr val="333333"/>
                </a:solidFill>
                <a:latin typeface="Noto Sans Regular"/>
              </a:rPr>
              <a:t>No enumerations</a:t>
            </a: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Experience</a:t>
            </a:r>
            <a:endParaRPr b="1" lang="en-US" sz="4400" spc="-1" strike="noStrike">
              <a:solidFill>
                <a:srgbClr val="333333"/>
              </a:solidFill>
              <a:latin typeface="Noto Sans Regular"/>
            </a:endParaRPr>
          </a:p>
        </p:txBody>
      </p:sp>
      <p:sp>
        <p:nvSpPr>
          <p:cNvPr id="99" name="TextShape 2"/>
          <p:cNvSpPr txBox="1"/>
          <p:nvPr/>
        </p:nvSpPr>
        <p:spPr>
          <a:xfrm>
            <a:off x="720000" y="2160000"/>
            <a:ext cx="8640000" cy="4384800"/>
          </a:xfrm>
          <a:prstGeom prst="rect">
            <a:avLst/>
          </a:prstGeom>
          <a:noFill/>
          <a:ln>
            <a:noFill/>
          </a:ln>
        </p:spPr>
        <p:txBody>
          <a:bodyPr lIns="0" rIns="0" tIns="0" bIns="0">
            <a:noAutofit/>
          </a:bodyPr>
          <a:p>
            <a:r>
              <a:rPr b="0" lang="en-US" sz="2000" spc="-1" strike="noStrike">
                <a:solidFill>
                  <a:srgbClr val="333333"/>
                </a:solidFill>
                <a:latin typeface="Noto Sans Regular"/>
              </a:rPr>
              <a:t>From OVPM before, we were newbies in GoLang. With a limited time to study and a high demand of tasks, I think GoLang did its best from its core with simplicity in mind.</a:t>
            </a:r>
            <a:endParaRPr b="0" lang="en-US" sz="2000" spc="-1" strike="noStrike">
              <a:solidFill>
                <a:srgbClr val="333333"/>
              </a:solidFill>
              <a:latin typeface="Noto Sans Regular"/>
            </a:endParaRPr>
          </a:p>
          <a:p>
            <a:r>
              <a:rPr b="0" lang="en-US" sz="2000" spc="-1" strike="noStrike">
                <a:solidFill>
                  <a:srgbClr val="333333"/>
                </a:solidFill>
                <a:latin typeface="Noto Sans Regular"/>
              </a:rPr>
              <a:t>Simplicity – I mean less solution options on a problem, less study and more standardized approach. </a:t>
            </a:r>
            <a:endParaRPr b="0" lang="en-US" sz="2000" spc="-1" strike="noStrike">
              <a:solidFill>
                <a:srgbClr val="333333"/>
              </a:solidFill>
              <a:latin typeface="Noto Sans Regular"/>
            </a:endParaRPr>
          </a:p>
          <a:p>
            <a:r>
              <a:rPr b="0" lang="en-US" sz="2000" spc="-1" strike="noStrike">
                <a:solidFill>
                  <a:srgbClr val="333333"/>
                </a:solidFill>
                <a:latin typeface="Noto Sans Regular"/>
              </a:rPr>
              <a:t>GoLang doesn’t have a lot of 3</a:t>
            </a:r>
            <a:r>
              <a:rPr b="0" lang="en-US" sz="2000" spc="-1" strike="noStrike" baseline="14000000">
                <a:solidFill>
                  <a:srgbClr val="333333"/>
                </a:solidFill>
                <a:latin typeface="Noto Sans Regular"/>
              </a:rPr>
              <a:t>rd</a:t>
            </a:r>
            <a:r>
              <a:rPr b="0" lang="en-US" sz="2000" spc="-1" strike="noStrike">
                <a:solidFill>
                  <a:srgbClr val="333333"/>
                </a:solidFill>
                <a:latin typeface="Noto Sans Regular"/>
              </a:rPr>
              <a:t> party frameworks available but this is because the standard library itself can suffice most of the needed features.</a:t>
            </a: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Regular"/>
              </a:rPr>
              <a:t>Training Ground</a:t>
            </a:r>
            <a:endParaRPr b="1" lang="en-US" sz="4400" spc="-1" strike="noStrike">
              <a:solidFill>
                <a:srgbClr val="333333"/>
              </a:solidFill>
              <a:latin typeface="Noto Sans Regular"/>
            </a:endParaRPr>
          </a:p>
        </p:txBody>
      </p:sp>
      <p:sp>
        <p:nvSpPr>
          <p:cNvPr id="101" name="TextShape 2"/>
          <p:cNvSpPr txBox="1"/>
          <p:nvPr/>
        </p:nvSpPr>
        <p:spPr>
          <a:xfrm>
            <a:off x="720000" y="2160000"/>
            <a:ext cx="8606880" cy="4606560"/>
          </a:xfrm>
          <a:prstGeom prst="rect">
            <a:avLst/>
          </a:prstGeom>
          <a:noFill/>
          <a:ln>
            <a:noFill/>
          </a:ln>
        </p:spPr>
        <p:txBody>
          <a:bodyPr lIns="0" rIns="0" tIns="0" bIns="0">
            <a:noAutofit/>
          </a:bodyPr>
          <a:p>
            <a:r>
              <a:rPr b="0" lang="en-US" sz="1600" spc="-1" strike="noStrike">
                <a:solidFill>
                  <a:srgbClr val="333333"/>
                </a:solidFill>
                <a:latin typeface="Noto Sans Regular"/>
              </a:rPr>
              <a:t>[sites]</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1"/>
              </a:rPr>
              <a:t>https://golang.org/doc/</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2"/>
              </a:rPr>
              <a:t>https://tour.golang.org/moretypes/1</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3"/>
              </a:rPr>
              <a:t>https://www.tutorialspoint.com/go/go_function_call_by_reference.htm</a:t>
            </a:r>
            <a:endParaRPr b="0" lang="en-US" sz="1600" spc="-1" strike="noStrike">
              <a:solidFill>
                <a:srgbClr val="333333"/>
              </a:solidFill>
              <a:latin typeface="Noto Sans Regular"/>
            </a:endParaRPr>
          </a:p>
          <a:p>
            <a:endParaRPr b="0" lang="en-US" sz="1600" spc="-1" strike="noStrike">
              <a:solidFill>
                <a:srgbClr val="333333"/>
              </a:solidFill>
              <a:latin typeface="Noto Sans Regular"/>
            </a:endParaRPr>
          </a:p>
          <a:p>
            <a:r>
              <a:rPr b="0" lang="en-US" sz="1600" spc="-1" strike="noStrike">
                <a:solidFill>
                  <a:srgbClr val="333333"/>
                </a:solidFill>
                <a:latin typeface="Noto Sans Regular"/>
              </a:rPr>
              <a:t>[youtube]</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4"/>
              </a:rPr>
              <a:t>https://www.youtube.com/watch?v=G3PvTWRIhZA&amp;list=PLQVvvaa0QuDeF3hP0wQoSxpkqgRcgxMqX</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5"/>
              </a:rPr>
              <a:t>https://www.youtube.com/watch?v=YS4e4q9oBaU</a:t>
            </a:r>
            <a:endParaRPr b="0" lang="en-US" sz="1600" spc="-1" strike="noStrike">
              <a:solidFill>
                <a:srgbClr val="333333"/>
              </a:solidFill>
              <a:latin typeface="Noto Sans Regular"/>
            </a:endParaRPr>
          </a:p>
          <a:p>
            <a:endParaRPr b="0" lang="en-US" sz="1600" spc="-1" strike="noStrike">
              <a:solidFill>
                <a:srgbClr val="333333"/>
              </a:solidFill>
              <a:latin typeface="Noto Sans Regular"/>
            </a:endParaRPr>
          </a:p>
          <a:p>
            <a:r>
              <a:rPr b="0" lang="en-US" sz="1600" spc="-1" strike="noStrike">
                <a:solidFill>
                  <a:srgbClr val="333333"/>
                </a:solidFill>
                <a:latin typeface="Noto Sans Regular"/>
              </a:rPr>
              <a:t>[IDE]</a:t>
            </a:r>
            <a:endParaRPr b="0" lang="en-US" sz="1600" spc="-1" strike="noStrike">
              <a:solidFill>
                <a:srgbClr val="333333"/>
              </a:solidFill>
              <a:latin typeface="Noto Sans Regular"/>
            </a:endParaRPr>
          </a:p>
          <a:p>
            <a:r>
              <a:rPr b="0" lang="en-US" sz="1600" spc="-1" strike="noStrike">
                <a:solidFill>
                  <a:srgbClr val="333333"/>
                </a:solidFill>
                <a:latin typeface="Noto Sans Regular"/>
              </a:rPr>
              <a:t>VScode - Free</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6"/>
              </a:rPr>
              <a:t>https://code.visualstudio.com/</a:t>
            </a:r>
            <a:endParaRPr b="0" lang="en-US" sz="1600" spc="-1" strike="noStrike">
              <a:solidFill>
                <a:srgbClr val="333333"/>
              </a:solidFill>
              <a:latin typeface="Noto Sans Regular"/>
            </a:endParaRPr>
          </a:p>
          <a:p>
            <a:endParaRPr b="0" lang="en-US" sz="1600" spc="-1" strike="noStrike">
              <a:solidFill>
                <a:srgbClr val="333333"/>
              </a:solidFill>
              <a:latin typeface="Noto Sans Regular"/>
            </a:endParaRPr>
          </a:p>
          <a:p>
            <a:r>
              <a:rPr b="0" lang="en-US" sz="1600" spc="-1" strike="noStrike">
                <a:solidFill>
                  <a:srgbClr val="333333"/>
                </a:solidFill>
                <a:latin typeface="Noto Sans Regular"/>
              </a:rPr>
              <a:t>GoLand - Paid</a:t>
            </a:r>
            <a:endParaRPr b="0" lang="en-US" sz="1600" spc="-1" strike="noStrike">
              <a:solidFill>
                <a:srgbClr val="333333"/>
              </a:solidFill>
              <a:latin typeface="Noto Sans Regular"/>
            </a:endParaRPr>
          </a:p>
          <a:p>
            <a:r>
              <a:rPr b="0" lang="en-US" sz="1600" spc="-1" strike="noStrike">
                <a:solidFill>
                  <a:srgbClr val="333333"/>
                </a:solidFill>
                <a:latin typeface="Noto Sans Regular"/>
                <a:hlinkClick r:id="rId7"/>
              </a:rPr>
              <a:t>https://www.jetbrains.com/go/promo/?gclid=CjwKCAjwjqT5BRAPEiwAJlBuBZQFzUzKco8D1qd-IgsmrhSIfpEQCOWf8DfkIGaMDw964OQH0FNbGRoCwYYQAvD_BwE</a:t>
            </a:r>
            <a:endParaRPr b="0" lang="en-US" sz="1600" spc="-1" strike="noStrike">
              <a:solidFill>
                <a:srgbClr val="333333"/>
              </a:solidFill>
              <a:latin typeface="Noto Sans Regular"/>
            </a:endParaRPr>
          </a:p>
          <a:p>
            <a:endParaRPr b="0" lang="en-US" sz="16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LibreOffice/6.4.4.2$Windows_X86_64 LibreOffice_project/3d775be2011f3886db32dfd395a6a6d1ca2630ff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2020-08-10T11:56:22Z</dcterms:created>
  <dc:creator/>
  <dc:description/>
  <dc:language>en-US</dc:language>
  <cp:lastModifiedBy/>
  <dcterms:modified xsi:type="dcterms:W3CDTF">2020-08-10T12:34:39Z</dcterms:modified>
  <cp:revision>2</cp:revision>
  <dc:subject/>
  <dc:title>Impress</dc:title>
</cp:coreProperties>
</file>