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 SemiBold"/>
      <p:regular r:id="rId7"/>
      <p:bold r:id="rId8"/>
      <p:italic r:id="rId9"/>
      <p:boldItalic r:id="rId10"/>
    </p:embeddedFont>
    <p:embeddedFont>
      <p:font typeface="Montserrat Black"/>
      <p:bold r:id="rId11"/>
      <p:boldItalic r:id="rId12"/>
    </p:embeddedFont>
    <p:embeddedFont>
      <p:font typeface="Montserrat Medium"/>
      <p:regular r:id="rId13"/>
      <p:bold r:id="rId14"/>
      <p:italic r:id="rId15"/>
      <p:boldItalic r:id="rId16"/>
    </p:embeddedFont>
    <p:embeddedFont>
      <p:font typeface="Montserrat Light"/>
      <p:regular r:id="rId17"/>
      <p:bold r:id="rId18"/>
      <p:italic r:id="rId19"/>
      <p:boldItalic r:id="rId20"/>
    </p:embeddedFont>
    <p:embeddedFont>
      <p:font typeface="Arial Black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ArialBlack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SemiBold-italic.fnt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SemiBold-regular.fntdata"/><Relationship Id="rId8" Type="http://schemas.openxmlformats.org/officeDocument/2006/relationships/font" Target="fonts/MontserratSemiBold-bold.fntdata"/><Relationship Id="rId11" Type="http://schemas.openxmlformats.org/officeDocument/2006/relationships/font" Target="fonts/MontserratBlack-bold.fntdata"/><Relationship Id="rId10" Type="http://schemas.openxmlformats.org/officeDocument/2006/relationships/font" Target="fonts/MontserratSemiBold-boldItalic.fntdata"/><Relationship Id="rId13" Type="http://schemas.openxmlformats.org/officeDocument/2006/relationships/font" Target="fonts/MontserratMedium-regular.fntdata"/><Relationship Id="rId12" Type="http://schemas.openxmlformats.org/officeDocument/2006/relationships/font" Target="fonts/MontserratBlack-boldItalic.fntdata"/><Relationship Id="rId15" Type="http://schemas.openxmlformats.org/officeDocument/2006/relationships/font" Target="fonts/MontserratMedium-italic.fntdata"/><Relationship Id="rId14" Type="http://schemas.openxmlformats.org/officeDocument/2006/relationships/font" Target="fonts/MontserratMedium-bold.fntdata"/><Relationship Id="rId17" Type="http://schemas.openxmlformats.org/officeDocument/2006/relationships/font" Target="fonts/MontserratLight-regular.fntdata"/><Relationship Id="rId16" Type="http://schemas.openxmlformats.org/officeDocument/2006/relationships/font" Target="fonts/MontserratMedium-boldItalic.fntdata"/><Relationship Id="rId19" Type="http://schemas.openxmlformats.org/officeDocument/2006/relationships/font" Target="fonts/MontserratLight-italic.fntdata"/><Relationship Id="rId18" Type="http://schemas.openxmlformats.org/officeDocument/2006/relationships/font" Target="fonts/Montserrat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92ddb71b4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092ddb71b4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3" Type="http://schemas.openxmlformats.org/officeDocument/2006/relationships/image" Target="../media/image15.png"/><Relationship Id="rId1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9.png"/><Relationship Id="rId5" Type="http://schemas.openxmlformats.org/officeDocument/2006/relationships/image" Target="../media/image23.png"/><Relationship Id="rId6" Type="http://schemas.openxmlformats.org/officeDocument/2006/relationships/hyperlink" Target="https://www.instagram.com/arcchidot/" TargetMode="External"/><Relationship Id="rId7" Type="http://schemas.openxmlformats.org/officeDocument/2006/relationships/hyperlink" Target="https://www.freepik.com" TargetMode="External"/><Relationship Id="rId8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11" Type="http://schemas.openxmlformats.org/officeDocument/2006/relationships/image" Target="../media/image8.png"/><Relationship Id="rId10" Type="http://schemas.openxmlformats.org/officeDocument/2006/relationships/image" Target="../media/image12.png"/><Relationship Id="rId13" Type="http://schemas.openxmlformats.org/officeDocument/2006/relationships/hyperlink" Target="http://creativecommons.org/licenses/by-nc-nd/4.0/" TargetMode="External"/><Relationship Id="rId1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hyperlink" Target="mailto:xexeo@cos.ufrj.br" TargetMode="External"/><Relationship Id="rId4" Type="http://schemas.openxmlformats.org/officeDocument/2006/relationships/image" Target="../media/image14.jpg"/><Relationship Id="rId9" Type="http://schemas.openxmlformats.org/officeDocument/2006/relationships/image" Target="../media/image7.png"/><Relationship Id="rId15" Type="http://schemas.openxmlformats.org/officeDocument/2006/relationships/hyperlink" Target="http://xexeo.net/youtube" TargetMode="External"/><Relationship Id="rId14" Type="http://schemas.openxmlformats.org/officeDocument/2006/relationships/hyperlink" Target="http://xexeo.net/" TargetMode="External"/><Relationship Id="rId17" Type="http://schemas.openxmlformats.org/officeDocument/2006/relationships/hyperlink" Target="http://ludes.cos.ufrj.br/" TargetMode="External"/><Relationship Id="rId16" Type="http://schemas.openxmlformats.org/officeDocument/2006/relationships/hyperlink" Target="http://line.cos.ufrj.br/" TargetMode="External"/><Relationship Id="rId5" Type="http://schemas.openxmlformats.org/officeDocument/2006/relationships/image" Target="../media/image11.png"/><Relationship Id="rId19" Type="http://schemas.openxmlformats.org/officeDocument/2006/relationships/image" Target="../media/image25.png"/><Relationship Id="rId6" Type="http://schemas.openxmlformats.org/officeDocument/2006/relationships/image" Target="../media/image19.png"/><Relationship Id="rId18" Type="http://schemas.openxmlformats.org/officeDocument/2006/relationships/image" Target="../media/image22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00336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697085" y="1455987"/>
            <a:ext cx="4253531" cy="1724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Black"/>
              <a:buNone/>
              <a:defRPr sz="4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697085" y="3764298"/>
            <a:ext cx="4253531" cy="32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206" y="946547"/>
            <a:ext cx="2843213" cy="325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899592" y="0"/>
            <a:ext cx="8244408" cy="10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143507" y="1114957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11"/>
          <p:cNvSpPr txBox="1"/>
          <p:nvPr>
            <p:ph idx="2" type="body"/>
          </p:nvPr>
        </p:nvSpPr>
        <p:spPr>
          <a:xfrm>
            <a:off x="143507" y="1750350"/>
            <a:ext cx="4320000" cy="298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3" type="body"/>
          </p:nvPr>
        </p:nvSpPr>
        <p:spPr>
          <a:xfrm>
            <a:off x="4685579" y="1103228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5" name="Google Shape;125;p11"/>
          <p:cNvSpPr txBox="1"/>
          <p:nvPr>
            <p:ph idx="4" type="body"/>
          </p:nvPr>
        </p:nvSpPr>
        <p:spPr>
          <a:xfrm>
            <a:off x="4680494" y="1720438"/>
            <a:ext cx="4320000" cy="3011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mparison">
  <p:cSld name="9_Comparis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899592" y="0"/>
            <a:ext cx="8244408" cy="10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143507" y="1114957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2" name="Google Shape;132;p12"/>
          <p:cNvSpPr txBox="1"/>
          <p:nvPr>
            <p:ph idx="2" type="body"/>
          </p:nvPr>
        </p:nvSpPr>
        <p:spPr>
          <a:xfrm>
            <a:off x="4685579" y="1103228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3" name="Google Shape;133;p12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899592" y="0"/>
            <a:ext cx="8244408" cy="10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143507" y="1114957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9" name="Google Shape;139;p13"/>
          <p:cNvSpPr txBox="1"/>
          <p:nvPr>
            <p:ph idx="2" type="body"/>
          </p:nvPr>
        </p:nvSpPr>
        <p:spPr>
          <a:xfrm>
            <a:off x="143507" y="1750350"/>
            <a:ext cx="4320000" cy="298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3" type="body"/>
          </p:nvPr>
        </p:nvSpPr>
        <p:spPr>
          <a:xfrm>
            <a:off x="4685579" y="1103228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1" name="Google Shape;141;p13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899592" y="0"/>
            <a:ext cx="8244408" cy="10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43507" y="1114957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7" name="Google Shape;147;p14"/>
          <p:cNvSpPr txBox="1"/>
          <p:nvPr>
            <p:ph idx="2" type="body"/>
          </p:nvPr>
        </p:nvSpPr>
        <p:spPr>
          <a:xfrm>
            <a:off x="143507" y="1750350"/>
            <a:ext cx="4320000" cy="298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mparison">
  <p:cSld name="3_Comparis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899592" y="0"/>
            <a:ext cx="8244408" cy="10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43507" y="1114957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4685579" y="1103228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4680494" y="1720438"/>
            <a:ext cx="4320000" cy="3011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mparison">
  <p:cSld name="4_Comparis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899592" y="0"/>
            <a:ext cx="8244408" cy="10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4685579" y="1103228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2" name="Google Shape;162;p16"/>
          <p:cNvSpPr txBox="1"/>
          <p:nvPr>
            <p:ph idx="2" type="body"/>
          </p:nvPr>
        </p:nvSpPr>
        <p:spPr>
          <a:xfrm>
            <a:off x="4680494" y="1720438"/>
            <a:ext cx="4320000" cy="3011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43508" y="1167594"/>
            <a:ext cx="8856984" cy="354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 showMasterSp="0">
  <p:cSld name="2_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b="1" i="0" sz="1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b="1" i="0" sz="1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Project Canvas © 2021 by Geraldo Xexéo is licensed under CC BY-SA 4.0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solidFill>
            <a:srgbClr val="ED5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b="1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25;p3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solidFill>
            <a:srgbClr val="EFBA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b="1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 b="1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solidFill>
            <a:srgbClr val="3CAE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b="1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solidFill>
            <a:srgbClr val="C8E6F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solidFill>
            <a:srgbClr val="3085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b="1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solidFill>
            <a:srgbClr val="C3EDB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solidFill>
            <a:srgbClr val="173F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b="1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339577" y="2768543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21306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3921750" y="2784450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39217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 b="1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2125425" y="2740775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b="0" i="0" sz="6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1377" y="2746075"/>
            <a:ext cx="274001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9738" y="608463"/>
            <a:ext cx="274001" cy="2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by </a:t>
            </a:r>
            <a:r>
              <a:rPr b="1" i="0" lang="pt-BR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Yasmin</a:t>
            </a:r>
            <a:r>
              <a:rPr b="1" i="0" lang="pt-B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Icons by </a:t>
            </a:r>
            <a:r>
              <a:rPr b="1" i="0" lang="pt-BR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Freepik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334325" y="542380"/>
            <a:ext cx="1536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b="1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Google Shape;51;p3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b="1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" name="Google Shape;5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51113" y="57702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60425" y="608450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51101" y="2762738"/>
            <a:ext cx="274001" cy="2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69739" y="2795200"/>
            <a:ext cx="274001" cy="2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wo Content">
  <p:cSld name="7_Two Conte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97769" y="1164007"/>
            <a:ext cx="8948463" cy="1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wo Content">
  <p:cSld name="3_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37633" y="1167594"/>
            <a:ext cx="4320000" cy="3564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wo Content">
  <p:cSld name="4_Two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4680012" y="1167594"/>
            <a:ext cx="4320000" cy="3564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43508" y="1167594"/>
            <a:ext cx="8856984" cy="354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">
  <p:cSld name="5_Compariso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99592" y="0"/>
            <a:ext cx="8244408" cy="10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43507" y="1114957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7" name="Google Shape;207;p25"/>
          <p:cNvSpPr txBox="1"/>
          <p:nvPr>
            <p:ph idx="2" type="body"/>
          </p:nvPr>
        </p:nvSpPr>
        <p:spPr>
          <a:xfrm>
            <a:off x="143507" y="1750350"/>
            <a:ext cx="4320000" cy="298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3" type="body"/>
          </p:nvPr>
        </p:nvSpPr>
        <p:spPr>
          <a:xfrm>
            <a:off x="4685579" y="1103228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9" name="Google Shape;209;p25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">
  <p:cSld name="6_Compariso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99592" y="0"/>
            <a:ext cx="8244408" cy="10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43507" y="1114957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5" name="Google Shape;215;p26"/>
          <p:cNvSpPr txBox="1"/>
          <p:nvPr>
            <p:ph idx="2" type="body"/>
          </p:nvPr>
        </p:nvSpPr>
        <p:spPr>
          <a:xfrm>
            <a:off x="143507" y="1750350"/>
            <a:ext cx="4320000" cy="298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mparison">
  <p:cSld name="7_Comparis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99592" y="0"/>
            <a:ext cx="8244408" cy="10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43507" y="1114957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2" name="Google Shape;222;p27"/>
          <p:cNvSpPr txBox="1"/>
          <p:nvPr>
            <p:ph idx="2" type="body"/>
          </p:nvPr>
        </p:nvSpPr>
        <p:spPr>
          <a:xfrm>
            <a:off x="4685579" y="1103228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3" name="Google Shape;223;p27"/>
          <p:cNvSpPr txBox="1"/>
          <p:nvPr>
            <p:ph idx="3" type="body"/>
          </p:nvPr>
        </p:nvSpPr>
        <p:spPr>
          <a:xfrm>
            <a:off x="4680494" y="1720438"/>
            <a:ext cx="4320000" cy="3011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mparison">
  <p:cSld name="8_Comparis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99592" y="0"/>
            <a:ext cx="8244408" cy="10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4685579" y="1103228"/>
            <a:ext cx="43200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0" name="Google Shape;230;p28"/>
          <p:cNvSpPr txBox="1"/>
          <p:nvPr>
            <p:ph idx="2" type="body"/>
          </p:nvPr>
        </p:nvSpPr>
        <p:spPr>
          <a:xfrm>
            <a:off x="4680494" y="1720438"/>
            <a:ext cx="4320000" cy="3011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wo Content">
  <p:cSld name="5_Two Conten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37633" y="1167594"/>
            <a:ext cx="4320000" cy="3564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9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wo Content">
  <p:cSld name="6_Two Conte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4680012" y="1167594"/>
            <a:ext cx="4320000" cy="3564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30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0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rgbClr val="00336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type="title"/>
          </p:nvPr>
        </p:nvSpPr>
        <p:spPr>
          <a:xfrm>
            <a:off x="623888" y="1449193"/>
            <a:ext cx="7886700" cy="175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Black"/>
              <a:buNone/>
              <a:defRPr sz="4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D9E"/>
              </a:buClr>
              <a:buSzPts val="1500"/>
              <a:buNone/>
              <a:defRPr sz="1500">
                <a:solidFill>
                  <a:srgbClr val="888D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D9E"/>
              </a:buClr>
              <a:buSzPts val="1350"/>
              <a:buNone/>
              <a:defRPr sz="1350">
                <a:solidFill>
                  <a:srgbClr val="888D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D9E"/>
              </a:buClr>
              <a:buSzPts val="1200"/>
              <a:buNone/>
              <a:defRPr sz="1200">
                <a:solidFill>
                  <a:srgbClr val="888D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D9E"/>
              </a:buClr>
              <a:buSzPts val="1200"/>
              <a:buNone/>
              <a:defRPr sz="1200">
                <a:solidFill>
                  <a:srgbClr val="888D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D9E"/>
              </a:buClr>
              <a:buSzPts val="1200"/>
              <a:buNone/>
              <a:defRPr sz="1200">
                <a:solidFill>
                  <a:srgbClr val="888D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D9E"/>
              </a:buClr>
              <a:buSzPts val="1200"/>
              <a:buNone/>
              <a:defRPr sz="1200">
                <a:solidFill>
                  <a:srgbClr val="888D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D9E"/>
              </a:buClr>
              <a:buSzPts val="1200"/>
              <a:buNone/>
              <a:defRPr sz="1200">
                <a:solidFill>
                  <a:srgbClr val="888D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D9E"/>
              </a:buClr>
              <a:buSzPts val="1200"/>
              <a:buNone/>
              <a:defRPr sz="1200">
                <a:solidFill>
                  <a:srgbClr val="888D9E"/>
                </a:solidFill>
              </a:defRPr>
            </a:lvl9pPr>
          </a:lstStyle>
          <a:p/>
        </p:txBody>
      </p:sp>
      <p:sp>
        <p:nvSpPr>
          <p:cNvPr id="61" name="Google Shape;61;p4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43508" y="1167594"/>
            <a:ext cx="8856984" cy="354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31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1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mparison">
  <p:cSld name="10_Comparison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4725644" y="1029052"/>
            <a:ext cx="4320000" cy="420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253" name="Google Shape;253;p32"/>
          <p:cNvSpPr txBox="1"/>
          <p:nvPr>
            <p:ph idx="2" type="body"/>
          </p:nvPr>
        </p:nvSpPr>
        <p:spPr>
          <a:xfrm>
            <a:off x="4725644" y="1520331"/>
            <a:ext cx="4320000" cy="334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 sz="180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Char char="•"/>
              <a:defRPr sz="135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32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32"/>
          <p:cNvSpPr txBox="1"/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427" y="715917"/>
            <a:ext cx="2787796" cy="4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 txBox="1"/>
          <p:nvPr/>
        </p:nvSpPr>
        <p:spPr>
          <a:xfrm>
            <a:off x="2944972" y="2623279"/>
            <a:ext cx="190771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xexeo@ufrj.br</a:t>
            </a:r>
            <a:r>
              <a:rPr b="0" i="0" lang="pt-BR" sz="1500" u="none" cap="none" strike="noStrike">
                <a:solidFill>
                  <a:srgbClr val="02439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70" name="Google Shape;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8742" y="309086"/>
            <a:ext cx="1243606" cy="521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5"/>
          <p:cNvGrpSpPr/>
          <p:nvPr/>
        </p:nvGrpSpPr>
        <p:grpSpPr>
          <a:xfrm>
            <a:off x="4700480" y="4037249"/>
            <a:ext cx="2639964" cy="623220"/>
            <a:chOff x="6577271" y="5144959"/>
            <a:chExt cx="3519952" cy="830960"/>
          </a:xfrm>
        </p:grpSpPr>
        <p:pic>
          <p:nvPicPr>
            <p:cNvPr id="72" name="Google Shape;7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77271" y="5144959"/>
              <a:ext cx="830960" cy="83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66263" y="5144959"/>
              <a:ext cx="830960" cy="83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83913" y="5144959"/>
              <a:ext cx="830960" cy="83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480592" y="5144959"/>
              <a:ext cx="830960" cy="830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5"/>
          <p:cNvGrpSpPr/>
          <p:nvPr/>
        </p:nvGrpSpPr>
        <p:grpSpPr>
          <a:xfrm>
            <a:off x="4620547" y="1652368"/>
            <a:ext cx="2799831" cy="414111"/>
            <a:chOff x="6160729" y="2203157"/>
            <a:chExt cx="3733108" cy="552148"/>
          </a:xfrm>
        </p:grpSpPr>
        <p:pic>
          <p:nvPicPr>
            <p:cNvPr id="77" name="Google Shape;77;p5"/>
            <p:cNvPicPr preferRelativeResize="0"/>
            <p:nvPr/>
          </p:nvPicPr>
          <p:blipFill rotWithShape="1">
            <a:blip r:embed="rId9">
              <a:alphaModFix/>
            </a:blip>
            <a:srcRect b="26746" l="0" r="0" t="33245"/>
            <a:stretch/>
          </p:blipFill>
          <p:spPr>
            <a:xfrm>
              <a:off x="8279107" y="2263953"/>
              <a:ext cx="1614730" cy="430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5"/>
            <p:cNvPicPr preferRelativeResize="0"/>
            <p:nvPr/>
          </p:nvPicPr>
          <p:blipFill rotWithShape="1">
            <a:blip r:embed="rId10">
              <a:alphaModFix/>
            </a:blip>
            <a:srcRect b="13351" l="2967" r="11365" t="8770"/>
            <a:stretch/>
          </p:blipFill>
          <p:spPr>
            <a:xfrm>
              <a:off x="6160729" y="2203157"/>
              <a:ext cx="1656445" cy="5521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5"/>
          <p:cNvGrpSpPr/>
          <p:nvPr/>
        </p:nvGrpSpPr>
        <p:grpSpPr>
          <a:xfrm>
            <a:off x="2944972" y="462757"/>
            <a:ext cx="1521653" cy="1088387"/>
            <a:chOff x="3950635" y="617008"/>
            <a:chExt cx="2028871" cy="1451183"/>
          </a:xfrm>
        </p:grpSpPr>
        <p:grpSp>
          <p:nvGrpSpPr>
            <p:cNvPr id="80" name="Google Shape;80;p5"/>
            <p:cNvGrpSpPr/>
            <p:nvPr/>
          </p:nvGrpSpPr>
          <p:grpSpPr>
            <a:xfrm>
              <a:off x="4522326" y="1411846"/>
              <a:ext cx="885489" cy="656345"/>
              <a:chOff x="3440856" y="1756601"/>
              <a:chExt cx="885656" cy="753131"/>
            </a:xfrm>
          </p:grpSpPr>
          <p:sp>
            <p:nvSpPr>
              <p:cNvPr id="81" name="Google Shape;81;p5"/>
              <p:cNvSpPr/>
              <p:nvPr/>
            </p:nvSpPr>
            <p:spPr>
              <a:xfrm>
                <a:off x="3440856" y="1756601"/>
                <a:ext cx="885656" cy="753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c" id="82" name="Google Shape;82;p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496186" y="1768822"/>
                <a:ext cx="774997" cy="7286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A close up of a logo&#10;&#10;Description automatically generated" id="83" name="Google Shape;83;p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950635" y="617008"/>
              <a:ext cx="2028871" cy="61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5"/>
          <p:cNvSpPr txBox="1"/>
          <p:nvPr/>
        </p:nvSpPr>
        <p:spPr>
          <a:xfrm>
            <a:off x="3415230" y="4642658"/>
            <a:ext cx="474711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obra está licenciado com uma Licença </a:t>
            </a:r>
            <a:r>
              <a:rPr b="0" i="0" lang="pt-BR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Creative Commons Atribuição-NãoComercial-SemDerivações 4.0 Internacional</a:t>
            </a:r>
            <a:r>
              <a:rPr b="0" i="0" lang="pt-B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6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6752876" y="2623279"/>
            <a:ext cx="2209472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http://xexeo.net</a:t>
            </a:r>
            <a:endParaRPr b="0" i="0" sz="1500" u="none" cap="none" strike="noStrike">
              <a:solidFill>
                <a:srgbClr val="0243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http://xexeo.net/youtube</a:t>
            </a:r>
            <a:endParaRPr b="0" i="0" sz="1500" u="none" cap="none" strike="noStrike">
              <a:solidFill>
                <a:srgbClr val="0243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http://line.cos.ufrj.br</a:t>
            </a:r>
            <a:endParaRPr b="0" i="0" sz="1500" u="none" cap="none" strike="noStrike">
              <a:solidFill>
                <a:srgbClr val="0243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http://ludes.cos.ufrj.br</a:t>
            </a:r>
            <a:r>
              <a:rPr b="0" i="0" lang="pt-BR" sz="1500" u="none" cap="none" strike="noStrike">
                <a:solidFill>
                  <a:srgbClr val="02439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5006591" y="2162364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Geraldo Xexéo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475658" y="2671888"/>
            <a:ext cx="1051065" cy="1040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88" name="Google Shape;88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224099" y="1044984"/>
            <a:ext cx="450287" cy="61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411543" y="140017"/>
            <a:ext cx="1179294" cy="13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0" y="0"/>
            <a:ext cx="2774369" cy="715917"/>
          </a:xfrm>
          <a:prstGeom prst="rect">
            <a:avLst/>
          </a:prstGeom>
          <a:solidFill>
            <a:srgbClr val="003366"/>
          </a:solidFill>
          <a:ln cap="flat" cmpd="sng" w="12700">
            <a:solidFill>
              <a:srgbClr val="8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7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Contato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143508" y="1167594"/>
            <a:ext cx="8856984" cy="354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7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137633" y="1167594"/>
            <a:ext cx="4320000" cy="3564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2" type="body"/>
          </p:nvPr>
        </p:nvSpPr>
        <p:spPr>
          <a:xfrm>
            <a:off x="4680012" y="1167594"/>
            <a:ext cx="4320000" cy="3564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137633" y="1167594"/>
            <a:ext cx="4320000" cy="3564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9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4680012" y="1167594"/>
            <a:ext cx="4320000" cy="3564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0367" y="1"/>
            <a:ext cx="8140126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rgbClr val="0033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3508" y="1167594"/>
            <a:ext cx="8856984" cy="354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366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3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3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3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0033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0033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43508" y="480562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0033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80562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0033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862043" y="48164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0033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0033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0033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0033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0033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0033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0033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0033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0033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8813421" y="4906341"/>
            <a:ext cx="354584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350" u="none" cap="none" strike="noStrike">
                <a:solidFill>
                  <a:srgbClr val="0033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41</a:t>
            </a:r>
            <a:endParaRPr/>
          </a:p>
        </p:txBody>
      </p:sp>
      <p:pic>
        <p:nvPicPr>
          <p:cNvPr descr="Logo&#10;&#10;Description automatically generated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1027" y="43798"/>
            <a:ext cx="943435" cy="108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/>
        </p:nvSpPr>
        <p:spPr>
          <a:xfrm>
            <a:off x="7893845" y="110000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07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10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pt-BR">
                <a:solidFill>
                  <a:schemeClr val="lt1"/>
                </a:solidFill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753000" y="63800"/>
            <a:ext cx="43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Plataforma de Oportunidades na Ilha do Fundão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3965875" y="3069350"/>
            <a:ext cx="840600" cy="4002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Aluno Grupo D - 1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271350" y="991750"/>
            <a:ext cx="8406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Comunicação fragmentada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2093863" y="3355650"/>
            <a:ext cx="9729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Fazer postagens no bulletin board online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2095125" y="4074975"/>
            <a:ext cx="7899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Integração com o calendário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965900" y="926325"/>
            <a:ext cx="789900" cy="4002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UFRJ (Instituição)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4707975" y="1788850"/>
            <a:ext cx="654900" cy="3333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Alunos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4653751" y="1018725"/>
            <a:ext cx="7899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Comunidade do Fundão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3991225" y="1963538"/>
            <a:ext cx="725400" cy="3333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Empresas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5724100" y="3069350"/>
            <a:ext cx="789900" cy="5775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Criação de postagens simples (MVP): 07.11.2024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6435775" y="3469550"/>
            <a:ext cx="7899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Filtro</a:t>
            </a: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 de postagens: 28.11.2024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5724100" y="3841975"/>
            <a:ext cx="7899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Controle de acesso</a:t>
            </a: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: 15.12.2024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7773375" y="3332850"/>
            <a:ext cx="925800" cy="5775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4 pessoas-mês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5716688" y="862150"/>
            <a:ext cx="789900" cy="5775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Acesso padronizado via web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7526950" y="883875"/>
            <a:ext cx="1366500" cy="8016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C: Baixo interesse/busca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R: Melhorar divulgação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E: Aumento de custos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P: 20%, I:9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271350" y="1816250"/>
            <a:ext cx="10539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Empreendedores sem visibilidade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999000" y="1354550"/>
            <a:ext cx="9258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Oportunidades desperdiçadas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7773375" y="1644750"/>
            <a:ext cx="1250100" cy="8016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C: Problemas </a:t>
            </a:r>
            <a:r>
              <a:rPr lang="pt-BR" sz="800"/>
              <a:t>técnicos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R: Ter que refazer parte do projeto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E: Atraso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P: 40%, I:6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2074826" y="948525"/>
            <a:ext cx="9258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Sistema </a:t>
            </a: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que funcione em qualquer dispositivo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2867775" y="1153575"/>
            <a:ext cx="9258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Desenvolvimento em Flutter para IOS, Web e Android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5739362" y="1663850"/>
            <a:ext cx="789900" cy="5013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Aderência de usuários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2069775" y="1663800"/>
            <a:ext cx="925800" cy="5775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Facilidade de uso - poucos passos para divulgar ou ler </a:t>
            </a: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conteúdo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2910375" y="1864250"/>
            <a:ext cx="925800" cy="5775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Deve acabar em um período para o trabalho final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2837863" y="3841975"/>
            <a:ext cx="8406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Mandar notificações via email e whatsapp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3991213" y="1516050"/>
            <a:ext cx="789900" cy="3078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Professores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4579725" y="3421500"/>
            <a:ext cx="840600" cy="4002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Aluno Grupo D - 2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3965875" y="3821700"/>
            <a:ext cx="840600" cy="4002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Aluno Grupo D - 3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4579725" y="4074975"/>
            <a:ext cx="840600" cy="4002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Aluno Grupo D - 4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6391088" y="1247700"/>
            <a:ext cx="8406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Apoio Institucional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2739550" y="3092150"/>
            <a:ext cx="1053900" cy="5013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Inscrição em atividades/reserva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157150" y="3875050"/>
            <a:ext cx="972900" cy="5013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Destacar os empreendedores na plataforma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157150" y="3094625"/>
            <a:ext cx="972900" cy="5319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Centralizar a comunicação entre UFRJ e a comunidade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953700" y="3489188"/>
            <a:ext cx="1053900" cy="5775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Garantir que mais alunos tenham acesso às </a:t>
            </a:r>
            <a:r>
              <a:rPr lang="pt-BR" sz="700">
                <a:latin typeface="Montserrat Medium"/>
                <a:ea typeface="Montserrat Medium"/>
                <a:cs typeface="Montserrat Medium"/>
                <a:sym typeface="Montserrat Medium"/>
              </a:rPr>
              <a:t>oportunidades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FRJ">
  <a:themeElements>
    <a:clrScheme name="Custom 17">
      <a:dk1>
        <a:srgbClr val="003366"/>
      </a:dk1>
      <a:lt1>
        <a:srgbClr val="FFFFFF"/>
      </a:lt1>
      <a:dk2>
        <a:srgbClr val="003366"/>
      </a:dk2>
      <a:lt2>
        <a:srgbClr val="FFFFFF"/>
      </a:lt2>
      <a:accent1>
        <a:srgbClr val="C00000"/>
      </a:accent1>
      <a:accent2>
        <a:srgbClr val="FFFF00"/>
      </a:accent2>
      <a:accent3>
        <a:srgbClr val="FF00FF"/>
      </a:accent3>
      <a:accent4>
        <a:srgbClr val="FF9900"/>
      </a:accent4>
      <a:accent5>
        <a:srgbClr val="00B050"/>
      </a:accent5>
      <a:accent6>
        <a:srgbClr val="00B0F0"/>
      </a:accent6>
      <a:hlink>
        <a:srgbClr val="900000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