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metadata/thumbnail" Target="docProps/thumbnail0.jpeg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96" r:id="rId2"/>
    <p:sldId id="499" r:id="rId3"/>
    <p:sldId id="535" r:id="rId4"/>
    <p:sldId id="526" r:id="rId5"/>
    <p:sldId id="560" r:id="rId6"/>
    <p:sldId id="544" r:id="rId7"/>
    <p:sldId id="568" r:id="rId8"/>
    <p:sldId id="580" r:id="rId9"/>
    <p:sldId id="584" r:id="rId10"/>
    <p:sldId id="585" r:id="rId11"/>
    <p:sldId id="517" r:id="rId12"/>
    <p:sldId id="579" r:id="rId13"/>
    <p:sldId id="562" r:id="rId14"/>
    <p:sldId id="583" r:id="rId15"/>
    <p:sldId id="49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F1120"/>
    <a:srgbClr val="EBEBEB"/>
    <a:srgbClr val="376092"/>
    <a:srgbClr val="7F7F7F"/>
    <a:srgbClr val="825809"/>
    <a:srgbClr val="FFFFFF"/>
    <a:srgbClr val="4D822A"/>
    <a:srgbClr val="ABB1B0"/>
    <a:srgbClr val="ACACB0"/>
    <a:srgbClr val="A8A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2" autoAdjust="0"/>
    <p:restoredTop sz="96774" autoAdjust="0"/>
  </p:normalViewPr>
  <p:slideViewPr>
    <p:cSldViewPr snapToGrid="0">
      <p:cViewPr varScale="1">
        <p:scale>
          <a:sx n="112" d="100"/>
          <a:sy n="112" d="100"/>
        </p:scale>
        <p:origin x="19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latin typeface="Arial" pitchFamily="34" charset="0"/>
                <a:cs typeface="Arial" pitchFamily="34" charset="0"/>
              </a:rPr>
              <a:t>© Duarte Design, Inc. 2009</a:t>
            </a:r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7EAF2-1DE3-4AC2-BC82-3EF63BED91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A8ED9-A90F-43A0-A471-4F79F54F8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© Duarte Design, Inc.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9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h-T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 smtClean="0"/>
              <a:t>เป็นแอพลิชัน</a:t>
            </a:r>
            <a:r>
              <a:rPr lang="th-TH" baseline="0" dirty="0" smtClean="0"/>
              <a:t> </a:t>
            </a:r>
            <a:r>
              <a:rPr lang="en-US" baseline="0" dirty="0" smtClean="0"/>
              <a:t>Android </a:t>
            </a:r>
            <a:r>
              <a:rPr lang="th-TH" baseline="0" dirty="0" smtClean="0"/>
              <a:t>สำหรับการบันทึกการออม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9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9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8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3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effectLst/>
              <a:latin typeface="TH Sarabun New"/>
              <a:cs typeface="TH Sarabun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5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เพื่อจูงใจให้ผู้ใช้บันทึกการออมเงินเป็นประจำ </a:t>
            </a:r>
          </a:p>
          <a:p>
            <a:r>
              <a:rPr lang="th-T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มีระบบเก็บแต้ม และ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Up </a:t>
            </a:r>
            <a:r>
              <a:rPr lang="th-T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เลื่อนระดับตัวละครเพิ่มมา </a:t>
            </a:r>
          </a:p>
          <a:p>
            <a:r>
              <a:rPr lang="th-T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ซึ่ง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Grumpy Piggy </a:t>
            </a:r>
            <a:r>
              <a:rPr lang="th-T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จะมีลักษณะนิสัยเป็นหมูขี้หงุดหงิดที่ต้องการให้ผู้ใช้งานออมเงินได้เยอะๆ </a:t>
            </a:r>
          </a:p>
          <a:p>
            <a:r>
              <a:rPr lang="th-T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เพื่อที่เขาจะได้ครองโลก โดยเลื่อนระดับจากระดับต่ำสุดคือยาจก เพื่อไปสู่ระดับสูงสุดคือพระราชา</a:t>
            </a:r>
          </a:p>
          <a:p>
            <a:endParaRPr lang="th-TH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h-T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โดยคะแนนจะวัดจากความถี่ในการใช้งานฟังค์ชั่นต่างๆของแอพลิเคชั่นยิ่งเข้ามาบันทึกการออม</a:t>
            </a:r>
          </a:p>
          <a:p>
            <a:r>
              <a:rPr lang="th-T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มาก ก็จะยิ่งได้คะแนนมากซึ่งคะแนนจะแตกต่างกันออกไปสำหรับแต่ละฟังค์ชั่น เช่นตาราง.....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h-T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ทั้งนี้ระดับหรือ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</a:t>
            </a:r>
            <a:r>
              <a:rPr lang="th-T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ของตัวละครจะมีทั้งหมด 4 ระดับ โดย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Grumpy Piggy </a:t>
            </a:r>
            <a:r>
              <a:rPr lang="th-T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ของผู้ใช้จะ</a:t>
            </a:r>
          </a:p>
          <a:p>
            <a:r>
              <a:rPr lang="th-T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อยู่ที่ระดับไหนนั้นจะขึ้นกับคะแนนสะสมทั้งหมด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57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 </a:t>
            </a:r>
            <a:r>
              <a:rPr lang="th-TH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ภาพรวมระบบ </a:t>
            </a:r>
          </a:p>
          <a:p>
            <a:r>
              <a:rPr lang="th-TH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ฟังค์ชั่นหลักมี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</a:t>
            </a:r>
            <a:r>
              <a:rPr lang="th-TH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อัน แดงๆ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Finance Tips </a:t>
            </a:r>
            <a:r>
              <a:rPr lang="th-TH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เกร็ดความรู้ด้านการเงิน</a:t>
            </a:r>
          </a:p>
          <a:p>
            <a:r>
              <a:rPr lang="th-T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จะแสดงข้อมูลเกี่ยวกับความรู้ที่เกี่ยวข้องกับการเงินเบื้องต้น เพื่อให้ผู้ใช้มีความรู้ความเข้าใจและ</a:t>
            </a:r>
          </a:p>
          <a:p>
            <a:r>
              <a:rPr lang="th-T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นำมาประยุกต์ใช้ในการออมเงินได้อย่างมีประสิทธิภาพ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1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Dashboard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</a:t>
            </a:r>
            <a:r>
              <a:rPr lang="en-US" baseline="0" dirty="0" smtClean="0"/>
              <a:t> Goal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Picture + Date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Cal </a:t>
            </a:r>
            <a:r>
              <a:rPr lang="th-TH" baseline="0" dirty="0" smtClean="0"/>
              <a:t>ธรรมดา </a:t>
            </a:r>
            <a:r>
              <a:rPr lang="en-US" baseline="0" dirty="0" smtClean="0"/>
              <a:t>+ </a:t>
            </a:r>
            <a:r>
              <a:rPr lang="th-TH" baseline="0" dirty="0" smtClean="0"/>
              <a:t>คิดดอก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Saving Home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Billion , Trillion , Comma</a:t>
            </a:r>
          </a:p>
          <a:p>
            <a:pPr lvl="1"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detail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 </a:t>
            </a:r>
            <a:r>
              <a:rPr lang="th-TH" baseline="0" dirty="0" smtClean="0"/>
              <a:t>เพิ่ม</a:t>
            </a:r>
            <a:r>
              <a:rPr lang="en-US" baseline="0" dirty="0" smtClean="0"/>
              <a:t>, </a:t>
            </a:r>
            <a:r>
              <a:rPr lang="th-TH" baseline="0" dirty="0" smtClean="0"/>
              <a:t>ลบ</a:t>
            </a:r>
            <a:r>
              <a:rPr lang="en-US" baseline="0" dirty="0" smtClean="0"/>
              <a:t>, </a:t>
            </a:r>
            <a:r>
              <a:rPr lang="th-TH" baseline="0" dirty="0" smtClean="0"/>
              <a:t>ลบเกินไม่ได้</a:t>
            </a:r>
            <a:endParaRPr lang="en-US" baseline="0" dirty="0" smtClean="0"/>
          </a:p>
          <a:p>
            <a:pPr lvl="1">
              <a:buFont typeface="Arial" pitchFamily="34" charset="0"/>
              <a:buChar char="•"/>
            </a:pPr>
            <a:endParaRPr lang="en-US" baseline="0" dirty="0" smtClean="0"/>
          </a:p>
          <a:p>
            <a:pPr lvl="1">
              <a:buFont typeface="Arial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15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9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24" y="2130425"/>
            <a:ext cx="4067175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1024" y="3886200"/>
            <a:ext cx="338137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60332"/>
            <a:ext cx="9143998" cy="1893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30008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200" b="1" dirty="0" smtClean="0">
                <a:solidFill>
                  <a:schemeClr val="bg1"/>
                </a:solidFill>
                <a:latin typeface="Layiji MaHaNiYom BAO 1.2" panose="02000000000000000000" pitchFamily="2" charset="0"/>
                <a:ea typeface="Arial" charset="0"/>
                <a:cs typeface="Layiji MaHaNiYom BAO 1.2" panose="02000000000000000000" pitchFamily="2" charset="0"/>
              </a:rPr>
              <a:t>โดย ... </a:t>
            </a:r>
            <a:r>
              <a:rPr lang="th-TH" sz="3200" b="1" dirty="0" smtClean="0">
                <a:solidFill>
                  <a:srgbClr val="87F1FF"/>
                </a:solidFill>
                <a:latin typeface="Layiji MaHaNiYom BAO 1.2" panose="02000000000000000000" pitchFamily="2" charset="0"/>
                <a:ea typeface="Arial" charset="0"/>
                <a:cs typeface="Layiji MaHaNiYom BAO 1.2" panose="02000000000000000000" pitchFamily="2" charset="0"/>
              </a:rPr>
              <a:t>น.ส. มาลีย๊ะ กำไลทอง    </a:t>
            </a:r>
            <a:r>
              <a:rPr lang="th-TH" sz="3200" b="1" dirty="0" smtClean="0">
                <a:solidFill>
                  <a:schemeClr val="bg1"/>
                </a:solidFill>
                <a:latin typeface="Layiji MaHaNiYom BAO 1.2" panose="02000000000000000000" pitchFamily="2" charset="0"/>
                <a:ea typeface="Arial" charset="0"/>
                <a:cs typeface="Layiji MaHaNiYom BAO 1.2" panose="02000000000000000000" pitchFamily="2" charset="0"/>
              </a:rPr>
              <a:t>รหัสนักศึกษา </a:t>
            </a:r>
            <a:r>
              <a:rPr lang="en-US" sz="3200" b="1" dirty="0" smtClean="0">
                <a:solidFill>
                  <a:srgbClr val="87F1FF"/>
                </a:solidFill>
                <a:latin typeface="Layiji MaHaNiYom BAO 1.2" panose="02000000000000000000" pitchFamily="2" charset="0"/>
                <a:ea typeface="Arial" charset="0"/>
                <a:cs typeface="Layiji MaHaNiYom BAO 1.2" panose="02000000000000000000" pitchFamily="2" charset="0"/>
              </a:rPr>
              <a:t>5435512117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70729"/>
            <a:ext cx="6579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 smtClean="0">
                <a:solidFill>
                  <a:schemeClr val="bg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242-40</a:t>
            </a:r>
            <a:r>
              <a:rPr lang="en-US" sz="1600" dirty="0" smtClean="0">
                <a:solidFill>
                  <a:schemeClr val="bg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2</a:t>
            </a:r>
            <a:r>
              <a:rPr lang="nl-NL" sz="1600" dirty="0" smtClean="0">
                <a:solidFill>
                  <a:schemeClr val="bg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 </a:t>
            </a:r>
            <a:r>
              <a:rPr lang="nl-NL" sz="1600" dirty="0">
                <a:solidFill>
                  <a:schemeClr val="bg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Computer Engineering Project </a:t>
            </a:r>
            <a:r>
              <a:rPr lang="en-US" sz="1600" dirty="0" smtClean="0">
                <a:solidFill>
                  <a:schemeClr val="bg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I</a:t>
            </a:r>
            <a:r>
              <a:rPr lang="nl-NL" sz="1600" dirty="0" smtClean="0">
                <a:solidFill>
                  <a:schemeClr val="bg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I</a:t>
            </a:r>
            <a:endParaRPr lang="nl-NL" sz="1600" dirty="0">
              <a:solidFill>
                <a:schemeClr val="bg1"/>
              </a:solidFill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5101" y="5656855"/>
            <a:ext cx="4018899" cy="10156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 sz="2000" dirty="0" smtClean="0">
                <a:solidFill>
                  <a:srgbClr val="000000"/>
                </a:solidFill>
                <a:latin typeface="Layiji MaHaNiYom BAO 1.2"/>
                <a:cs typeface="Layiji MaHaNiYom BAO 1.2"/>
              </a:rPr>
              <a:t>อาจารย์</a:t>
            </a:r>
            <a:r>
              <a:rPr lang="th-TH" sz="2000" dirty="0">
                <a:solidFill>
                  <a:srgbClr val="000000"/>
                </a:solidFill>
                <a:latin typeface="Layiji MaHaNiYom BAO 1.2"/>
                <a:cs typeface="Layiji MaHaNiYom BAO 1.2"/>
              </a:rPr>
              <a:t>ที่</a:t>
            </a:r>
            <a:r>
              <a:rPr lang="th-TH" sz="2000" dirty="0" smtClean="0">
                <a:solidFill>
                  <a:srgbClr val="000000"/>
                </a:solidFill>
                <a:latin typeface="Layiji MaHaNiYom BAO 1.2"/>
                <a:cs typeface="Layiji MaHaNiYom BAO 1.2"/>
              </a:rPr>
              <a:t>ปรึกษา</a:t>
            </a:r>
            <a:r>
              <a:rPr lang="en-US" sz="2000" dirty="0" smtClean="0">
                <a:solidFill>
                  <a:srgbClr val="000000"/>
                </a:solidFill>
                <a:latin typeface="Layiji MaHaNiYom BAO 1.2"/>
                <a:cs typeface="Layiji MaHaNiYom BAO 1.2"/>
              </a:rPr>
              <a:t>   </a:t>
            </a:r>
            <a:r>
              <a:rPr lang="th-TH" sz="2000" dirty="0" smtClean="0">
                <a:solidFill>
                  <a:srgbClr val="000000"/>
                </a:solidFill>
                <a:latin typeface="Layiji MaHaNiYom BAO 1.2"/>
                <a:cs typeface="Layiji MaHaNiYom BAO 1.2"/>
              </a:rPr>
              <a:t>     </a:t>
            </a:r>
            <a:r>
              <a:rPr lang="th-TH" sz="2000" dirty="0" smtClean="0">
                <a:solidFill>
                  <a:srgbClr val="000000"/>
                </a:solidFill>
                <a:latin typeface="Layiji MaHaNiYom BAO 1.2"/>
                <a:cs typeface="Layiji MaHaNiYom BAO 1.2"/>
              </a:rPr>
              <a:t> </a:t>
            </a:r>
            <a:r>
              <a:rPr lang="th-TH" sz="2000" b="1" dirty="0" smtClean="0">
                <a:solidFill>
                  <a:schemeClr val="accent5"/>
                </a:solidFill>
                <a:latin typeface="Layiji MaHaNiYom BAO 1.2"/>
                <a:cs typeface="Layiji MaHaNiYom BAO 1.2"/>
              </a:rPr>
              <a:t>อ</a:t>
            </a:r>
            <a:r>
              <a:rPr lang="en-US" sz="2000" b="1" dirty="0" smtClean="0">
                <a:solidFill>
                  <a:schemeClr val="accent5"/>
                </a:solidFill>
                <a:latin typeface="Layiji MaHaNiYom BAO 1.2"/>
                <a:cs typeface="Layiji MaHaNiYom BAO 1.2"/>
              </a:rPr>
              <a:t>.</a:t>
            </a:r>
            <a:r>
              <a:rPr lang="th-TH" sz="2000" b="1" dirty="0" smtClean="0">
                <a:solidFill>
                  <a:schemeClr val="accent5"/>
                </a:solidFill>
                <a:latin typeface="Layiji MaHaNiYom BAO 1.2"/>
                <a:cs typeface="Layiji MaHaNiYom BAO 1.2"/>
              </a:rPr>
              <a:t> ธรรมรัฏฐ์  สมิตะลัมพะ</a:t>
            </a:r>
            <a:endParaRPr lang="en-US" sz="2000" b="1" dirty="0">
              <a:solidFill>
                <a:schemeClr val="accent5"/>
              </a:solidFill>
              <a:latin typeface="Layiji MaHaNiYom BAO 1.2"/>
              <a:cs typeface="Layiji MaHaNiYom BAO 1.2"/>
            </a:endParaRPr>
          </a:p>
          <a:p>
            <a:r>
              <a:rPr lang="th-TH" sz="2000" dirty="0" smtClean="0">
                <a:solidFill>
                  <a:srgbClr val="000000"/>
                </a:solidFill>
                <a:latin typeface="Layiji MaHaNiYom BAO 1.2"/>
                <a:cs typeface="Layiji MaHaNiYom BAO 1.2"/>
              </a:rPr>
              <a:t>อาจารย์ที่ปรึกษาร่วม</a:t>
            </a:r>
            <a:r>
              <a:rPr lang="en-US" sz="2000" dirty="0" smtClean="0">
                <a:solidFill>
                  <a:srgbClr val="000000"/>
                </a:solidFill>
                <a:latin typeface="Layiji MaHaNiYom BAO 1.2"/>
                <a:cs typeface="Layiji MaHaNiYom BAO 1.2"/>
              </a:rPr>
              <a:t>    </a:t>
            </a:r>
            <a:r>
              <a:rPr lang="th-TH" sz="2000" b="1" dirty="0" smtClean="0">
                <a:solidFill>
                  <a:srgbClr val="4BACC6"/>
                </a:solidFill>
                <a:latin typeface="Layiji MaHaNiYom BAO 1.2"/>
                <a:cs typeface="Layiji MaHaNiYom BAO 1.2"/>
              </a:rPr>
              <a:t>ดร.วศิมน พาณิชพัฒนกุล</a:t>
            </a:r>
            <a:endParaRPr lang="en-US" sz="2000" b="1" dirty="0" smtClean="0">
              <a:solidFill>
                <a:srgbClr val="4BACC6"/>
              </a:solidFill>
              <a:latin typeface="Layiji MaHaNiYom BAO 1.2"/>
              <a:cs typeface="Layiji MaHaNiYom BAO 1.2"/>
            </a:endParaRPr>
          </a:p>
          <a:p>
            <a:r>
              <a:rPr lang="th-TH" sz="2000" dirty="0">
                <a:solidFill>
                  <a:srgbClr val="000000"/>
                </a:solidFill>
                <a:latin typeface="Layiji MaHaNiYom BAO 1.2"/>
                <a:cs typeface="Layiji MaHaNiYom BAO 1.2"/>
              </a:rPr>
              <a:t>อาจารย์ที่ปรึกษาร่วม</a:t>
            </a:r>
            <a:r>
              <a:rPr lang="en-US" sz="2000" dirty="0">
                <a:solidFill>
                  <a:srgbClr val="000000"/>
                </a:solidFill>
                <a:latin typeface="Layiji MaHaNiYom BAO 1.2"/>
                <a:cs typeface="Layiji MaHaNiYom BAO 1.2"/>
              </a:rPr>
              <a:t>    </a:t>
            </a:r>
            <a:r>
              <a:rPr lang="th-TH" sz="2000" b="1" dirty="0" smtClean="0">
                <a:solidFill>
                  <a:schemeClr val="accent5"/>
                </a:solidFill>
                <a:latin typeface="Layiji MaHaNiYom BAO 1.2"/>
                <a:cs typeface="Layiji MaHaNiYom BAO 1.2"/>
              </a:rPr>
              <a:t>ผศ.ดร.</a:t>
            </a:r>
            <a:r>
              <a:rPr lang="th-TH" sz="2000" b="1" dirty="0">
                <a:solidFill>
                  <a:schemeClr val="accent5"/>
                </a:solidFill>
                <a:latin typeface="Layiji MaHaNiYom BAO 1.2"/>
                <a:cs typeface="Layiji MaHaNiYom BAO 1.2"/>
              </a:rPr>
              <a:t>วโรดม วีระ</a:t>
            </a:r>
            <a:r>
              <a:rPr lang="th-TH" sz="2000" b="1" dirty="0" smtClean="0">
                <a:solidFill>
                  <a:schemeClr val="accent5"/>
                </a:solidFill>
                <a:latin typeface="Layiji MaHaNiYom BAO 1.2"/>
                <a:cs typeface="Layiji MaHaNiYom BAO 1.2"/>
              </a:rPr>
              <a:t>พันธ</a:t>
            </a:r>
            <a:r>
              <a:rPr lang="th-TH" sz="2000" b="1" dirty="0">
                <a:solidFill>
                  <a:schemeClr val="accent5"/>
                </a:solidFill>
                <a:latin typeface="Layiji MaHaNiYom BAO 1.2"/>
                <a:cs typeface="Layiji MaHaNiYom BAO 1.2"/>
              </a:rPr>
              <a:t>์</a:t>
            </a:r>
            <a:endParaRPr lang="en-US" sz="2000" b="1" dirty="0">
              <a:solidFill>
                <a:schemeClr val="accent5"/>
              </a:solidFill>
              <a:latin typeface="Layiji MaHaNiYom BAO 1.2"/>
              <a:cs typeface="Layiji MaHaNiYom BAO 1.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688" y="227009"/>
            <a:ext cx="1098413" cy="166958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1911142"/>
            <a:ext cx="7168444" cy="1815882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Saving Piggy on Android </a:t>
            </a:r>
            <a:endParaRPr lang="th-TH" sz="4800" b="1" dirty="0" smtClean="0">
              <a:solidFill>
                <a:schemeClr val="tx1"/>
              </a:solidFill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Final Project II Presentation </a:t>
            </a:r>
            <a:endParaRPr lang="nl-NL" sz="3200" b="1" dirty="0" smtClean="0">
              <a:solidFill>
                <a:schemeClr val="tx1"/>
              </a:solidFill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  <a:p>
            <a:pPr algn="ctr"/>
            <a:r>
              <a:rPr lang="nl-NL" sz="3200" b="1" dirty="0" smtClean="0">
                <a:solidFill>
                  <a:schemeClr val="tx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May 13</a:t>
            </a:r>
            <a:r>
              <a:rPr lang="nl-NL" sz="3200" b="1" baseline="30000" dirty="0" smtClean="0">
                <a:solidFill>
                  <a:schemeClr val="tx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rd</a:t>
            </a:r>
            <a:r>
              <a:rPr lang="nl-NL" sz="3200" b="1" dirty="0" smtClean="0">
                <a:solidFill>
                  <a:schemeClr val="tx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, 2015</a:t>
            </a:r>
            <a:endParaRPr lang="en-US" sz="3200" b="1" dirty="0" smtClean="0">
              <a:solidFill>
                <a:schemeClr val="tx1"/>
              </a:solidFill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pic>
        <p:nvPicPr>
          <p:cNvPr id="10" name="Picture 1" descr="E:\Users\MayahMayoy\Desktop\piggy_icons\icon_pig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6828" y="1997677"/>
            <a:ext cx="1639613" cy="1639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22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856" y="2353168"/>
            <a:ext cx="44481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780" y="952993"/>
            <a:ext cx="309562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8797541" y="6530196"/>
            <a:ext cx="320575" cy="32780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8811886" y="6500808"/>
            <a:ext cx="27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9</a:t>
            </a:r>
            <a:endParaRPr 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9530" y="3361081"/>
            <a:ext cx="4284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 smtClean="0">
                <a:solidFill>
                  <a:srgbClr val="87F1FF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สรุปผลการดำเนินงาน</a:t>
            </a:r>
            <a:endParaRPr lang="en-US" sz="4000" b="1" dirty="0">
              <a:solidFill>
                <a:srgbClr val="87F1FF"/>
              </a:solidFill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727" y="2329342"/>
            <a:ext cx="2483500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6000" b="1" kern="600" dirty="0" smtClean="0">
                <a:solidFill>
                  <a:schemeClr val="bg1"/>
                </a:solidFill>
                <a:effectLst>
                  <a:outerShdw blurRad="101600" dist="50800" dir="5400000" algn="t" rotWithShape="0">
                    <a:prstClr val="black">
                      <a:alpha val="40000"/>
                    </a:prstClr>
                  </a:outerShdw>
                </a:effectLst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Summary</a:t>
            </a:r>
            <a:endParaRPr lang="en-US" sz="5400" b="1" kern="600" dirty="0">
              <a:solidFill>
                <a:schemeClr val="bg1"/>
              </a:solidFill>
              <a:effectLst>
                <a:outerShdw blurRad="101600" dist="50800" dir="5400000" algn="t" rotWithShape="0">
                  <a:prstClr val="black">
                    <a:alpha val="40000"/>
                  </a:prstClr>
                </a:outerShdw>
              </a:effectLst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626795" y="6500808"/>
            <a:ext cx="491321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0" name="TextBox 34"/>
          <p:cNvSpPr txBox="1">
            <a:spLocks noChangeArrowheads="1"/>
          </p:cNvSpPr>
          <p:nvPr/>
        </p:nvSpPr>
        <p:spPr bwMode="auto">
          <a:xfrm>
            <a:off x="8626795" y="6500808"/>
            <a:ext cx="462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en-US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C:\Users\Maya\Documents\galaxy s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411" y="194235"/>
            <a:ext cx="3795173" cy="6663765"/>
          </a:xfrm>
          <a:prstGeom prst="rect">
            <a:avLst/>
          </a:prstGeom>
          <a:noFill/>
        </p:spPr>
      </p:pic>
      <p:pic>
        <p:nvPicPr>
          <p:cNvPr id="16" name="Picture 7" descr="C:\Users\Maya\Downloads\11261676_10202865219511571_6209694780814075551_n.jpg"/>
          <p:cNvPicPr>
            <a:picLocks noChangeAspect="1" noChangeArrowheads="1"/>
          </p:cNvPicPr>
          <p:nvPr/>
        </p:nvPicPr>
        <p:blipFill>
          <a:blip r:embed="rId3"/>
          <a:srcRect t="4885"/>
          <a:stretch>
            <a:fillRect/>
          </a:stretch>
        </p:blipFill>
        <p:spPr bwMode="auto">
          <a:xfrm>
            <a:off x="552451" y="914400"/>
            <a:ext cx="3080172" cy="521242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8626795" y="6500808"/>
            <a:ext cx="491321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TextBox 34"/>
          <p:cNvSpPr txBox="1">
            <a:spLocks noChangeArrowheads="1"/>
          </p:cNvSpPr>
          <p:nvPr/>
        </p:nvSpPr>
        <p:spPr bwMode="auto">
          <a:xfrm>
            <a:off x="8626795" y="6500808"/>
            <a:ext cx="462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en-US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3889" y="1094971"/>
            <a:ext cx="3344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4000" b="1" dirty="0" smtClean="0">
                <a:solidFill>
                  <a:srgbClr val="87F1FF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ผลการดำเนินงาน</a:t>
            </a:r>
            <a:endParaRPr lang="en-US" sz="4000" b="1" dirty="0">
              <a:solidFill>
                <a:srgbClr val="87F1FF"/>
              </a:solidFill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3193" y="471705"/>
            <a:ext cx="4033639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5400" b="1" kern="600" dirty="0" smtClean="0">
                <a:solidFill>
                  <a:schemeClr val="bg1"/>
                </a:solidFill>
                <a:effectLst>
                  <a:outerShdw blurRad="101600" dist="50800" dir="5400000" algn="t" rotWithShape="0">
                    <a:prstClr val="black">
                      <a:alpha val="40000"/>
                    </a:prstClr>
                  </a:outerShdw>
                </a:effectLst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Overall Operation</a:t>
            </a:r>
            <a:endParaRPr lang="en-US" sz="4800" b="1" kern="600" dirty="0">
              <a:solidFill>
                <a:schemeClr val="bg1"/>
              </a:solidFill>
              <a:effectLst>
                <a:outerShdw blurRad="101600" dist="50800" dir="5400000" algn="t" rotWithShape="0">
                  <a:prstClr val="black">
                    <a:alpha val="40000"/>
                  </a:prstClr>
                </a:outerShdw>
              </a:effectLst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842579" y="2276115"/>
            <a:ext cx="4041775" cy="63976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 smtClean="0"/>
              <a:t>Project II</a:t>
            </a:r>
            <a:r>
              <a:rPr lang="th-TH" sz="3200" dirty="0" smtClean="0"/>
              <a:t> </a:t>
            </a:r>
            <a:endParaRPr lang="th-TH" sz="3200" dirty="0"/>
          </a:p>
        </p:txBody>
      </p:sp>
      <p:sp>
        <p:nvSpPr>
          <p:cNvPr id="24" name="Content Placeholder 20"/>
          <p:cNvSpPr>
            <a:spLocks noGrp="1"/>
          </p:cNvSpPr>
          <p:nvPr>
            <p:ph sz="quarter" idx="4"/>
          </p:nvPr>
        </p:nvSpPr>
        <p:spPr>
          <a:xfrm>
            <a:off x="4818451" y="3183899"/>
            <a:ext cx="4198549" cy="309554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sz="2300" dirty="0" smtClean="0"/>
          </a:p>
          <a:p>
            <a:endParaRPr lang="th-TH" sz="2300" dirty="0" smtClean="0"/>
          </a:p>
          <a:p>
            <a:endParaRPr lang="th-TH" sz="23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4934600" y="3536264"/>
            <a:ext cx="40202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h-TH" sz="2400" dirty="0" smtClean="0">
                <a:latin typeface="Layiji MaHaNiYom BAO 1.2" pitchFamily="2" charset="0"/>
                <a:cs typeface="Layiji MaHaNiYom BAO 1.2" pitchFamily="2" charset="0"/>
              </a:rPr>
              <a:t>   แอพพลิเคชั่นสามารถใช้งานได้จริง</a:t>
            </a:r>
          </a:p>
          <a:p>
            <a:pPr>
              <a:buFont typeface="Arial" pitchFamily="34" charset="0"/>
              <a:buChar char="•"/>
            </a:pPr>
            <a:r>
              <a:rPr lang="th-TH" sz="2400" dirty="0" smtClean="0">
                <a:latin typeface="Layiji MaHaNiYom BAO 1.2" pitchFamily="2" charset="0"/>
                <a:cs typeface="Layiji MaHaNiYom BAO 1.2" pitchFamily="2" charset="0"/>
              </a:rPr>
              <a:t>   มีความสวยงามน่าใช้</a:t>
            </a:r>
          </a:p>
          <a:p>
            <a:pPr>
              <a:buFont typeface="Arial" pitchFamily="34" charset="0"/>
              <a:buChar char="•"/>
            </a:pPr>
            <a:r>
              <a:rPr lang="th-TH" sz="2400" dirty="0" smtClean="0">
                <a:latin typeface="Layiji MaHaNiYom BAO 1.2" pitchFamily="2" charset="0"/>
                <a:cs typeface="Layiji MaHaNiYom BAO 1.2" pitchFamily="2" charset="0"/>
              </a:rPr>
              <a:t>   นำความรู้ที่ได้ไปประยุกต์ใช้ทำ</a:t>
            </a:r>
            <a:br>
              <a:rPr lang="th-TH" sz="2400" dirty="0" smtClean="0">
                <a:latin typeface="Layiji MaHaNiYom BAO 1.2" pitchFamily="2" charset="0"/>
                <a:cs typeface="Layiji MaHaNiYom BAO 1.2" pitchFamily="2" charset="0"/>
              </a:rPr>
            </a:br>
            <a:r>
              <a:rPr lang="th-TH" sz="2400" dirty="0" smtClean="0">
                <a:latin typeface="Layiji MaHaNiYom BAO 1.2" pitchFamily="2" charset="0"/>
                <a:cs typeface="Layiji MaHaNiYom BAO 1.2" pitchFamily="2" charset="0"/>
              </a:rPr>
              <a:t>    แอพพลิเคชั่นอื่นๆได้</a:t>
            </a:r>
            <a:endParaRPr lang="en-US" sz="2400" dirty="0" smtClean="0">
              <a:latin typeface="Layiji MaHaNiYom BAO 1.2" pitchFamily="2" charset="0"/>
              <a:cs typeface="Layiji MaHaNiYom BAO 1.2" pitchFamily="2" charset="0"/>
            </a:endParaRPr>
          </a:p>
        </p:txBody>
      </p:sp>
      <p:sp>
        <p:nvSpPr>
          <p:cNvPr id="10242" name="AutoShape 2" descr="https://scontent-kul.xx.fbcdn.net/hphotos-xat1/v/t1.0-9/11261676_10202865219511571_6209694780814075551_n.jpg?oh=3302c3788a2b43d7d0077bb59f77f420&amp;oe=55CD06FE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244" name="AutoShape 4" descr="https://scontent-kul.xx.fbcdn.net/hphotos-xat1/v/t1.0-9/11261676_10202865219511571_6209694780814075551_n.jpg?oh=3302c3788a2b43d7d0077bb59f77f420&amp;oe=55CD06FE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246" name="AutoShape 6" descr="https://scontent-kul.xx.fbcdn.net/hphotos-xat1/v/t1.0-9/11261676_10202865219511571_6209694780814075551_n.jpg?oh=3302c3788a2b43d7d0077bb59f77f420&amp;oe=55CD06FE"/>
          <p:cNvSpPr>
            <a:spLocks noChangeAspect="1" noChangeArrowheads="1"/>
          </p:cNvSpPr>
          <p:nvPr/>
        </p:nvSpPr>
        <p:spPr bwMode="auto">
          <a:xfrm>
            <a:off x="98425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29" name="Picture 2" descr="C:\Users\Maya\Documents\galaxy s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411" y="194235"/>
            <a:ext cx="3795173" cy="6663765"/>
          </a:xfrm>
          <a:prstGeom prst="rect">
            <a:avLst/>
          </a:prstGeom>
          <a:noFill/>
        </p:spPr>
      </p:pic>
      <p:pic>
        <p:nvPicPr>
          <p:cNvPr id="30" name="Picture 1" descr="C:\Users\Maya\Downloads\11180609_10202865218791553_5564387053575409801_n.jpg"/>
          <p:cNvPicPr>
            <a:picLocks noChangeAspect="1" noChangeArrowheads="1"/>
          </p:cNvPicPr>
          <p:nvPr/>
        </p:nvPicPr>
        <p:blipFill>
          <a:blip r:embed="rId4"/>
          <a:srcRect t="4376"/>
          <a:stretch>
            <a:fillRect/>
          </a:stretch>
        </p:blipFill>
        <p:spPr bwMode="auto">
          <a:xfrm>
            <a:off x="556116" y="944583"/>
            <a:ext cx="3039118" cy="51704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06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 build="p" animBg="1"/>
      <p:bldP spid="2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3889" y="1094971"/>
            <a:ext cx="3344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4000" b="1" dirty="0" smtClean="0">
                <a:solidFill>
                  <a:srgbClr val="87F1FF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ปัญหาและอุปสรรค</a:t>
            </a:r>
            <a:endParaRPr lang="en-US" sz="4000" b="1" dirty="0">
              <a:solidFill>
                <a:srgbClr val="87F1FF"/>
              </a:solidFill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1193" y="401150"/>
            <a:ext cx="4788490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5400" b="1" kern="600" dirty="0" smtClean="0">
                <a:solidFill>
                  <a:schemeClr val="bg1"/>
                </a:solidFill>
                <a:effectLst>
                  <a:outerShdw blurRad="101600" dist="50800" dir="5400000" algn="t" rotWithShape="0">
                    <a:prstClr val="black">
                      <a:alpha val="40000"/>
                    </a:prstClr>
                  </a:outerShdw>
                </a:effectLst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Problems and Errors</a:t>
            </a:r>
            <a:endParaRPr lang="en-US" sz="4800" b="1" kern="600" dirty="0">
              <a:solidFill>
                <a:schemeClr val="bg1"/>
              </a:solidFill>
              <a:effectLst>
                <a:outerShdw blurRad="101600" dist="50800" dir="5400000" algn="t" rotWithShape="0">
                  <a:prstClr val="black">
                    <a:alpha val="40000"/>
                  </a:prstClr>
                </a:outerShdw>
              </a:effectLst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626795" y="6500808"/>
            <a:ext cx="491321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TextBox 34"/>
          <p:cNvSpPr txBox="1">
            <a:spLocks noChangeArrowheads="1"/>
          </p:cNvSpPr>
          <p:nvPr/>
        </p:nvSpPr>
        <p:spPr bwMode="auto">
          <a:xfrm>
            <a:off x="8626795" y="6500808"/>
            <a:ext cx="462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12</a:t>
            </a:r>
            <a:endParaRPr lang="en-US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842579" y="2276115"/>
            <a:ext cx="4041775" cy="63976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 smtClean="0"/>
              <a:t>Project II</a:t>
            </a:r>
            <a:r>
              <a:rPr lang="th-TH" sz="3200" dirty="0" smtClean="0"/>
              <a:t> </a:t>
            </a:r>
            <a:endParaRPr lang="th-TH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4818451" y="3183899"/>
            <a:ext cx="4198549" cy="309554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lang="th-TH" dirty="0" smtClean="0">
              <a:latin typeface="Layiji MaHaNiYom BAO 1.2" pitchFamily="2" charset="0"/>
              <a:cs typeface="Layiji MaHaNiYom BAO 1.2" pitchFamily="2" charset="0"/>
            </a:endParaRPr>
          </a:p>
          <a:p>
            <a:r>
              <a:rPr lang="th-TH" dirty="0" smtClean="0">
                <a:latin typeface="Layiji MaHaNiYom BAO 1.2" pitchFamily="2" charset="0"/>
                <a:cs typeface="Layiji MaHaNiYom BAO 1.2" pitchFamily="2" charset="0"/>
              </a:rPr>
              <a:t>เมื่อโปรแกรมมีขนาดใหญ่ขึ้นทำให้เกิดความสับสนในการส่งค่าระหว่างไฟล์ต่างๆ ทำให้เสียเวลาในการคอยตรวจสอบ</a:t>
            </a:r>
          </a:p>
          <a:p>
            <a:r>
              <a:rPr lang="th-TH" dirty="0" smtClean="0">
                <a:latin typeface="Layiji MaHaNiYom BAO 1.2" pitchFamily="2" charset="0"/>
                <a:cs typeface="Layiji MaHaNiYom BAO 1.2" pitchFamily="2" charset="0"/>
              </a:rPr>
              <a:t>ต้องปรับโค้ดเยอะเพื่อให้แอพพลิเคชั่นรองรับหน้าจอขนาดต่างๆได้</a:t>
            </a:r>
          </a:p>
          <a:p>
            <a:endParaRPr lang="th-TH" dirty="0" smtClean="0">
              <a:latin typeface="Layiji MaHaNiYom BAO 1.2" pitchFamily="2" charset="0"/>
              <a:cs typeface="Layiji MaHaNiYom BAO 1.2" pitchFamily="2" charset="0"/>
            </a:endParaRPr>
          </a:p>
          <a:p>
            <a:endParaRPr lang="th-TH" dirty="0" smtClean="0">
              <a:latin typeface="Layiji MaHaNiYom BAO 1.2" pitchFamily="2" charset="0"/>
              <a:cs typeface="Layiji MaHaNiYom BAO 1.2" pitchFamily="2" charset="0"/>
            </a:endParaRPr>
          </a:p>
        </p:txBody>
      </p:sp>
      <p:pic>
        <p:nvPicPr>
          <p:cNvPr id="16" name="Picture 2" descr="C:\Users\Maya\Documents\galaxy s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411" y="194235"/>
            <a:ext cx="3795173" cy="6663765"/>
          </a:xfrm>
          <a:prstGeom prst="rect">
            <a:avLst/>
          </a:prstGeom>
          <a:noFill/>
        </p:spPr>
      </p:pic>
      <p:pic>
        <p:nvPicPr>
          <p:cNvPr id="17" name="Picture 2" descr="C:\Users\Maya\Downloads\11231022_10202865220071585_2682913279844923111_n.jpg"/>
          <p:cNvPicPr>
            <a:picLocks noChangeAspect="1" noChangeArrowheads="1"/>
          </p:cNvPicPr>
          <p:nvPr/>
        </p:nvPicPr>
        <p:blipFill>
          <a:blip r:embed="rId4"/>
          <a:srcRect t="4445"/>
          <a:stretch>
            <a:fillRect/>
          </a:stretch>
        </p:blipFill>
        <p:spPr bwMode="auto">
          <a:xfrm>
            <a:off x="569802" y="891638"/>
            <a:ext cx="3027636" cy="5147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06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0" grpId="0" build="p" animBg="1"/>
      <p:bldP spid="21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9589" y="1094971"/>
            <a:ext cx="3344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rgbClr val="87F1FF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 </a:t>
            </a:r>
            <a:r>
              <a:rPr lang="th-TH" sz="4000" b="1" dirty="0" smtClean="0">
                <a:solidFill>
                  <a:srgbClr val="87F1FF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สิ่งที่จะทำต่อไป</a:t>
            </a:r>
            <a:endParaRPr lang="en-US" sz="4000" b="1" dirty="0">
              <a:solidFill>
                <a:srgbClr val="87F1FF"/>
              </a:solidFill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1815" y="401150"/>
            <a:ext cx="3890809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5400" b="1" kern="600" dirty="0" smtClean="0">
                <a:solidFill>
                  <a:schemeClr val="bg1"/>
                </a:solidFill>
                <a:effectLst>
                  <a:outerShdw blurRad="101600" dist="50800" dir="5400000" algn="t" rotWithShape="0">
                    <a:prstClr val="black">
                      <a:alpha val="40000"/>
                    </a:prstClr>
                  </a:outerShdw>
                </a:effectLst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Plans what to do</a:t>
            </a:r>
            <a:endParaRPr lang="en-US" sz="4800" b="1" kern="600" dirty="0">
              <a:solidFill>
                <a:schemeClr val="bg1"/>
              </a:solidFill>
              <a:effectLst>
                <a:outerShdw blurRad="101600" dist="50800" dir="5400000" algn="t" rotWithShape="0">
                  <a:prstClr val="black">
                    <a:alpha val="40000"/>
                  </a:prstClr>
                </a:outerShdw>
              </a:effectLst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626795" y="6500808"/>
            <a:ext cx="491321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TextBox 34"/>
          <p:cNvSpPr txBox="1">
            <a:spLocks noChangeArrowheads="1"/>
          </p:cNvSpPr>
          <p:nvPr/>
        </p:nvSpPr>
        <p:spPr bwMode="auto">
          <a:xfrm>
            <a:off x="8626795" y="6500808"/>
            <a:ext cx="462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en-US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842579" y="2276115"/>
            <a:ext cx="4041775" cy="63976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 smtClean="0"/>
              <a:t>Project II</a:t>
            </a:r>
            <a:r>
              <a:rPr lang="th-TH" sz="3200" dirty="0" smtClean="0"/>
              <a:t> </a:t>
            </a:r>
            <a:r>
              <a:rPr lang="en-US" sz="3200" dirty="0" smtClean="0"/>
              <a:t>(Final)</a:t>
            </a:r>
            <a:r>
              <a:rPr lang="th-TH" sz="3200" dirty="0" smtClean="0"/>
              <a:t> </a:t>
            </a:r>
            <a:endParaRPr lang="th-TH" sz="3200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4"/>
          </p:nvPr>
        </p:nvSpPr>
        <p:spPr>
          <a:xfrm>
            <a:off x="4818451" y="3183899"/>
            <a:ext cx="4198549" cy="309554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th-TH" dirty="0" smtClean="0">
              <a:latin typeface="Layiji MaHaNiYom BAO 1.2" pitchFamily="2" charset="0"/>
              <a:cs typeface="Layiji MaHaNiYom BAO 1.2" pitchFamily="2" charset="0"/>
            </a:endParaRPr>
          </a:p>
          <a:p>
            <a:r>
              <a:rPr lang="th-TH" dirty="0" smtClean="0">
                <a:latin typeface="Layiji MaHaNiYom BAO 1.2" pitchFamily="2" charset="0"/>
                <a:cs typeface="Layiji MaHaNiYom BAO 1.2" pitchFamily="2" charset="0"/>
              </a:rPr>
              <a:t>ทำให้สามารถรองรับหน้าจอขนาดต่างๆได้</a:t>
            </a:r>
            <a:endParaRPr lang="en-US" dirty="0" smtClean="0">
              <a:latin typeface="Layiji MaHaNiYom BAO 1.2" pitchFamily="2" charset="0"/>
              <a:cs typeface="Layiji MaHaNiYom BAO 1.2" pitchFamily="2" charset="0"/>
            </a:endParaRPr>
          </a:p>
          <a:p>
            <a:r>
              <a:rPr lang="th-TH" dirty="0" smtClean="0">
                <a:latin typeface="Layiji MaHaNiYom BAO 1.2" pitchFamily="2" charset="0"/>
                <a:cs typeface="Layiji MaHaNiYom BAO 1.2" pitchFamily="2" charset="0"/>
              </a:rPr>
              <a:t>ทดสอบ</a:t>
            </a:r>
            <a:r>
              <a:rPr lang="en-US" dirty="0" smtClean="0">
                <a:latin typeface="Layiji MaHaNiYom BAO 1.2" pitchFamily="2" charset="0"/>
                <a:cs typeface="Layiji MaHaNiYom BAO 1.2" pitchFamily="2" charset="0"/>
              </a:rPr>
              <a:t>,</a:t>
            </a:r>
            <a:r>
              <a:rPr lang="th-TH" dirty="0" smtClean="0">
                <a:latin typeface="Layiji MaHaNiYom BAO 1.2" pitchFamily="2" charset="0"/>
                <a:cs typeface="Layiji MaHaNiYom BAO 1.2" pitchFamily="2" charset="0"/>
              </a:rPr>
              <a:t>แก้ไข</a:t>
            </a:r>
            <a:r>
              <a:rPr lang="en-US" dirty="0" smtClean="0">
                <a:latin typeface="Layiji MaHaNiYom BAO 1.2" pitchFamily="2" charset="0"/>
                <a:cs typeface="Layiji MaHaNiYom BAO 1.2" pitchFamily="2" charset="0"/>
              </a:rPr>
              <a:t>, </a:t>
            </a:r>
            <a:r>
              <a:rPr lang="th-TH" dirty="0" smtClean="0">
                <a:latin typeface="Layiji MaHaNiYom BAO 1.2" pitchFamily="2" charset="0"/>
                <a:cs typeface="Layiji MaHaNiYom BAO 1.2" pitchFamily="2" charset="0"/>
              </a:rPr>
              <a:t>เพิ่มรานละเอียดปลีกย่อย นำแอพพลิเคชั่นลง </a:t>
            </a:r>
            <a:r>
              <a:rPr lang="en-US" dirty="0" smtClean="0">
                <a:latin typeface="Layiji MaHaNiYom BAO 1.2" pitchFamily="2" charset="0"/>
                <a:cs typeface="Layiji MaHaNiYom BAO 1.2" pitchFamily="2" charset="0"/>
              </a:rPr>
              <a:t>Play Store</a:t>
            </a:r>
            <a:endParaRPr lang="th-TH" dirty="0" smtClean="0">
              <a:latin typeface="Layiji MaHaNiYom BAO 1.2" pitchFamily="2" charset="0"/>
              <a:cs typeface="Layiji MaHaNiYom BAO 1.2" pitchFamily="2" charset="0"/>
            </a:endParaRPr>
          </a:p>
          <a:p>
            <a:endParaRPr lang="th-TH" dirty="0" smtClean="0">
              <a:latin typeface="Layiji MaHaNiYom BAO 1.2" pitchFamily="2" charset="0"/>
              <a:cs typeface="Layiji MaHaNiYom BAO 1.2" pitchFamily="2" charset="0"/>
            </a:endParaRPr>
          </a:p>
          <a:p>
            <a:endParaRPr lang="th-TH" dirty="0" smtClean="0">
              <a:latin typeface="Layiji MaHaNiYom BAO 1.2" pitchFamily="2" charset="0"/>
              <a:cs typeface="Layiji MaHaNiYom BAO 1.2" pitchFamily="2" charset="0"/>
            </a:endParaRPr>
          </a:p>
        </p:txBody>
      </p:sp>
      <p:pic>
        <p:nvPicPr>
          <p:cNvPr id="14" name="Picture 2" descr="C:\Users\Maya\Documents\galaxy s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411" y="194235"/>
            <a:ext cx="3795173" cy="6663765"/>
          </a:xfrm>
          <a:prstGeom prst="rect">
            <a:avLst/>
          </a:prstGeom>
          <a:noFill/>
        </p:spPr>
      </p:pic>
      <p:pic>
        <p:nvPicPr>
          <p:cNvPr id="15" name="Picture 1" descr="C:\Users\Maya\Downloads\11224480_10202865220471595_3911895520163244435_n.jpg"/>
          <p:cNvPicPr>
            <a:picLocks noChangeAspect="1" noChangeArrowheads="1"/>
          </p:cNvPicPr>
          <p:nvPr/>
        </p:nvPicPr>
        <p:blipFill>
          <a:blip r:embed="rId4"/>
          <a:srcRect t="4956"/>
          <a:stretch>
            <a:fillRect/>
          </a:stretch>
        </p:blipFill>
        <p:spPr bwMode="auto">
          <a:xfrm>
            <a:off x="577302" y="971549"/>
            <a:ext cx="2985048" cy="50477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185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910646" y="3775896"/>
            <a:ext cx="3226704" cy="539588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78259" y="4441587"/>
            <a:ext cx="1364476" cy="510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th-TH" sz="3200" b="1" dirty="0" smtClean="0">
                <a:solidFill>
                  <a:schemeClr val="bg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ขอบคุณค่ะ</a:t>
            </a:r>
            <a:endParaRPr lang="en-US" sz="3200" b="1" dirty="0">
              <a:solidFill>
                <a:schemeClr val="bg1"/>
              </a:solidFill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3469" y="5061678"/>
            <a:ext cx="3791423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th-TH" sz="2800" b="1" dirty="0" smtClean="0">
                <a:solidFill>
                  <a:schemeClr val="bg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น.ส. มาลีย๊ะ กำไลทอง </a:t>
            </a:r>
            <a:r>
              <a:rPr lang="en-US" sz="2800" b="1" dirty="0" smtClean="0">
                <a:solidFill>
                  <a:schemeClr val="bg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5435512117</a:t>
            </a:r>
            <a:endParaRPr lang="en-US" sz="2800" b="1" dirty="0">
              <a:solidFill>
                <a:schemeClr val="bg1"/>
              </a:solidFill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3666" y="6396335"/>
            <a:ext cx="841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chemeClr val="bg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ภาควิชาวิศวกรรมคอมพิวเตอร์ คณะวิศวกรรมศาสตร์ มหาวิทยาลับสงขลา</a:t>
            </a:r>
            <a:r>
              <a:rPr lang="th-TH" sz="2400" b="1" dirty="0" smtClean="0">
                <a:solidFill>
                  <a:schemeClr val="bg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นครินทร์ </a:t>
            </a:r>
            <a:r>
              <a:rPr lang="th-TH" sz="2400" b="1" dirty="0" smtClean="0">
                <a:solidFill>
                  <a:schemeClr val="bg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วิทยาเขตภูเก็ต</a:t>
            </a:r>
            <a:endParaRPr lang="en-US" sz="2400" b="1" dirty="0">
              <a:solidFill>
                <a:schemeClr val="bg1"/>
              </a:solidFill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pic>
        <p:nvPicPr>
          <p:cNvPr id="8" name="Picture 1" descr="E:\Users\MayahMayoy\Desktop\piggy_icons\icon_pig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7547" y="1375603"/>
            <a:ext cx="2222936" cy="22229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8340" y="677832"/>
            <a:ext cx="663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noProof="0" dirty="0" smtClean="0"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O</a:t>
            </a:r>
            <a:endParaRPr kumimoji="0" 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9225" y="714143"/>
            <a:ext cx="2742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chemeClr val="bg1"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  <a:endParaRPr kumimoji="0" lang="en-US" sz="48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9571" y="1718859"/>
            <a:ext cx="712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kern="0" noProof="0" dirty="0" smtClean="0">
                <a:solidFill>
                  <a:srgbClr val="87F1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หัว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87F1FF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0391" y="1768994"/>
            <a:ext cx="71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kern="0" dirty="0" smtClean="0">
                <a:solidFill>
                  <a:srgbClr val="87F1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ข้อ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87F1FF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4117" y="2014223"/>
            <a:ext cx="334912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7600" b="1" kern="0" noProof="0" dirty="0" smtClean="0">
                <a:solidFill>
                  <a:srgbClr val="08CFED">
                    <a:lumMod val="60000"/>
                    <a:lumOff val="40000"/>
                    <a:alpha val="88000"/>
                  </a:srgbClr>
                </a:solidFill>
                <a:latin typeface="Arial" pitchFamily="34" charset="0"/>
                <a:cs typeface="Arial" pitchFamily="34" charset="0"/>
              </a:rPr>
              <a:t>นำเสนอ</a:t>
            </a:r>
            <a:endParaRPr kumimoji="0" lang="en-US" sz="7600" b="1" i="0" u="none" strike="noStrike" kern="0" cap="none" spc="0" normalizeH="0" baseline="0" noProof="0" dirty="0" smtClean="0">
              <a:ln>
                <a:noFill/>
              </a:ln>
              <a:solidFill>
                <a:srgbClr val="08CFED">
                  <a:lumMod val="60000"/>
                  <a:lumOff val="40000"/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6543" y="694544"/>
            <a:ext cx="1454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noProof="0" dirty="0" smtClean="0"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VER</a:t>
            </a:r>
            <a:endParaRPr kumimoji="0" 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3105" y="1869263"/>
            <a:ext cx="91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kern="0" dirty="0" smtClean="0">
                <a:solidFill>
                  <a:srgbClr val="87F1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การ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87F1FF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98674" y="1359917"/>
            <a:ext cx="2069702" cy="24166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90000"/>
                  <a:alpha val="62000"/>
                </a:sysClr>
              </a:gs>
              <a:gs pos="100000">
                <a:srgbClr val="08CFEE">
                  <a:tint val="23500"/>
                  <a:satMod val="160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9028" y="293470"/>
            <a:ext cx="3208128" cy="340656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xmlns="" val="1"/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13570"/>
            <a:ext cx="1552575" cy="16287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xmlns="" val="1"/>
            </a:ext>
          </a:extLst>
        </p:spPr>
      </p:pic>
      <p:sp>
        <p:nvSpPr>
          <p:cNvPr id="13" name="Oval 12"/>
          <p:cNvSpPr/>
          <p:nvPr/>
        </p:nvSpPr>
        <p:spPr>
          <a:xfrm>
            <a:off x="8797541" y="6530196"/>
            <a:ext cx="320575" cy="32780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4" name="TextBox 34"/>
          <p:cNvSpPr txBox="1">
            <a:spLocks noChangeArrowheads="1"/>
          </p:cNvSpPr>
          <p:nvPr/>
        </p:nvSpPr>
        <p:spPr bwMode="auto">
          <a:xfrm>
            <a:off x="8811886" y="6500808"/>
            <a:ext cx="27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6361" y="3286126"/>
            <a:ext cx="4081392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pPr marL="285750" indent="-285750">
              <a:buClr>
                <a:schemeClr val="accent2"/>
              </a:buClr>
            </a:pPr>
            <a:endParaRPr lang="th-TH" sz="2800" b="1" dirty="0" smtClean="0"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  <a:p>
            <a:pPr marL="285750" indent="-285750">
              <a:buClr>
                <a:schemeClr val="accent2"/>
              </a:buClr>
              <a:buFont typeface="Wingdings" charset="2"/>
              <a:buChar char=""/>
            </a:pPr>
            <a:r>
              <a:rPr lang="th-TH" sz="2800" b="1" dirty="0" smtClean="0"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 เป้าหมายของโครงงาน</a:t>
            </a:r>
          </a:p>
          <a:p>
            <a:pPr marL="285750" indent="-285750">
              <a:buClr>
                <a:schemeClr val="accent2"/>
              </a:buClr>
              <a:buFont typeface="Wingdings" charset="2"/>
              <a:buChar char=""/>
            </a:pPr>
            <a:r>
              <a:rPr lang="th-TH" sz="2800" b="1" dirty="0" smtClean="0"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 รายละเอียด</a:t>
            </a:r>
            <a:r>
              <a:rPr lang="th-TH" sz="2800" b="1" dirty="0"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แอพลิ</a:t>
            </a:r>
            <a:r>
              <a:rPr lang="th-TH" sz="2800" b="1" dirty="0" smtClean="0"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เคชั่น</a:t>
            </a:r>
            <a:endParaRPr lang="th-TH" sz="2800" b="1" dirty="0"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  <a:p>
            <a:pPr marL="285750" indent="-285750">
              <a:buClr>
                <a:schemeClr val="accent2"/>
              </a:buClr>
              <a:buFont typeface="Wingdings" charset="2"/>
              <a:buChar char=""/>
            </a:pPr>
            <a:r>
              <a:rPr lang="th-TH" sz="2800" b="1" dirty="0" smtClean="0"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 ผลการรดำเนินงานโปรเจ็ค </a:t>
            </a:r>
          </a:p>
          <a:p>
            <a:pPr marL="285750" indent="-285750">
              <a:buClr>
                <a:schemeClr val="accent2"/>
              </a:buClr>
              <a:buFont typeface="Wingdings" charset="2"/>
              <a:buChar char=""/>
            </a:pPr>
            <a:r>
              <a:rPr lang="th-TH" sz="2800" b="1" dirty="0" smtClean="0"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 สรุปผลการดำเนินงาน</a:t>
            </a:r>
          </a:p>
          <a:p>
            <a:pPr marL="285750" indent="-285750">
              <a:buClr>
                <a:schemeClr val="accent2"/>
              </a:buClr>
              <a:buFont typeface="Wingdings" charset="2"/>
              <a:buChar char=""/>
            </a:pPr>
            <a:endParaRPr lang="th-TH" sz="2800" b="1" dirty="0"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6545" y="4411872"/>
            <a:ext cx="1790700" cy="15144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8263177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6" presetClass="emph" presetSubtype="0" decel="5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5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6" presetClass="emph" presetSubtype="0" decel="5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5985" b="10591"/>
          <a:stretch/>
        </p:blipFill>
        <p:spPr>
          <a:xfrm>
            <a:off x="2681894" y="2257416"/>
            <a:ext cx="5838147" cy="39433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Oval 9"/>
          <p:cNvSpPr/>
          <p:nvPr/>
        </p:nvSpPr>
        <p:spPr>
          <a:xfrm>
            <a:off x="300055" y="2422684"/>
            <a:ext cx="2069702" cy="24166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90000"/>
                  <a:alpha val="62000"/>
                </a:sysClr>
              </a:gs>
              <a:gs pos="100000">
                <a:srgbClr val="08CFEE">
                  <a:tint val="23500"/>
                  <a:satMod val="160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7587" y="698516"/>
            <a:ext cx="1838340" cy="183834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88642">
            <a:off x="47562" y="213245"/>
            <a:ext cx="1962150" cy="914400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36000"/>
              </a:prstClr>
            </a:outerShdw>
          </a:effectLst>
        </p:spPr>
      </p:pic>
      <p:sp>
        <p:nvSpPr>
          <p:cNvPr id="19" name="Oval 18"/>
          <p:cNvSpPr/>
          <p:nvPr/>
        </p:nvSpPr>
        <p:spPr bwMode="auto">
          <a:xfrm>
            <a:off x="399352" y="744696"/>
            <a:ext cx="1755775" cy="1754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77687" y="1129644"/>
            <a:ext cx="423810" cy="399151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380925" y="1171256"/>
            <a:ext cx="320572" cy="33288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decagon 4"/>
          <p:cNvSpPr/>
          <p:nvPr/>
        </p:nvSpPr>
        <p:spPr>
          <a:xfrm rot="21293077">
            <a:off x="1539848" y="1816468"/>
            <a:ext cx="478459" cy="361270"/>
          </a:xfrm>
          <a:prstGeom prst="dodecagon">
            <a:avLst/>
          </a:prstGeom>
          <a:solidFill>
            <a:srgbClr val="6F1120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73515" y="774263"/>
            <a:ext cx="6245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GOAL</a:t>
            </a:r>
            <a:r>
              <a:rPr lang="en-US" sz="4400" b="1" dirty="0" smtClean="0">
                <a:solidFill>
                  <a:schemeClr val="bg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 </a:t>
            </a:r>
            <a:r>
              <a:rPr lang="en-US" sz="4400" b="1" dirty="0" smtClean="0">
                <a:solidFill>
                  <a:srgbClr val="87F1FF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 </a:t>
            </a:r>
            <a:r>
              <a:rPr lang="th-TH" sz="5400" b="1" dirty="0" smtClean="0">
                <a:solidFill>
                  <a:srgbClr val="87F1FF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เป้าหมายของ</a:t>
            </a:r>
            <a:r>
              <a:rPr lang="th-TH" sz="5400" b="1" dirty="0">
                <a:solidFill>
                  <a:srgbClr val="87F1FF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โครงงาน</a:t>
            </a:r>
            <a:r>
              <a:rPr lang="en-US" sz="5400" b="1" dirty="0">
                <a:solidFill>
                  <a:srgbClr val="87F1FF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 </a:t>
            </a:r>
            <a:r>
              <a:rPr lang="th-TH" sz="5400" b="1" dirty="0">
                <a:solidFill>
                  <a:srgbClr val="87F1FF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 </a:t>
            </a:r>
            <a:endParaRPr lang="en-US" sz="4400" b="1" dirty="0">
              <a:solidFill>
                <a:srgbClr val="87F1FF"/>
              </a:solidFill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797541" y="6530196"/>
            <a:ext cx="320575" cy="32780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2" name="TextBox 34"/>
          <p:cNvSpPr txBox="1">
            <a:spLocks noChangeArrowheads="1"/>
          </p:cNvSpPr>
          <p:nvPr/>
        </p:nvSpPr>
        <p:spPr bwMode="auto">
          <a:xfrm>
            <a:off x="8811886" y="6500808"/>
            <a:ext cx="27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86050" y="2239134"/>
            <a:ext cx="5845935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charset="2"/>
              <a:buChar char=""/>
            </a:pPr>
            <a:endParaRPr lang="th-TH" sz="2800" b="1" dirty="0" smtClean="0"/>
          </a:p>
          <a:p>
            <a:pPr marL="285750" lvl="0" indent="-285750">
              <a:buClr>
                <a:schemeClr val="accent2"/>
              </a:buClr>
              <a:buFont typeface="Wingdings" charset="2"/>
              <a:buChar char=""/>
            </a:pPr>
            <a:r>
              <a:rPr lang="th-TH" sz="2800" b="1" dirty="0" smtClean="0"/>
              <a:t> เพื่อสนับสนุนให้วางแผนการเงิน และออมเงินอย่างสม่ำเสมอ </a:t>
            </a:r>
            <a:endParaRPr lang="th-TH" sz="2800" b="1" dirty="0"/>
          </a:p>
          <a:p>
            <a:pPr marL="285750" lvl="0" indent="-285750">
              <a:buClr>
                <a:schemeClr val="accent2"/>
              </a:buClr>
              <a:buFont typeface="Wingdings" charset="2"/>
              <a:buChar char=""/>
            </a:pPr>
            <a:endParaRPr lang="en-US" sz="2800" b="1" dirty="0"/>
          </a:p>
          <a:p>
            <a:pPr marL="285750" lvl="0" indent="-285750">
              <a:buClr>
                <a:schemeClr val="accent2"/>
              </a:buClr>
              <a:buFont typeface="Wingdings" charset="2"/>
              <a:buChar char=""/>
            </a:pPr>
            <a:r>
              <a:rPr lang="th-TH" sz="2800" b="1" dirty="0" smtClean="0"/>
              <a:t> เพื่อให้ผู้ใช้ตรวจสอบยอดเงิน และความคืบหน้าของเงินออมได้อย่างสะดวก</a:t>
            </a:r>
          </a:p>
          <a:p>
            <a:pPr marL="285750" lvl="0" indent="-285750">
              <a:buClr>
                <a:schemeClr val="accent2"/>
              </a:buClr>
              <a:buFont typeface="Wingdings" charset="2"/>
              <a:buChar char=""/>
            </a:pPr>
            <a:endParaRPr lang="th-TH" sz="2800" b="1" dirty="0" smtClean="0"/>
          </a:p>
          <a:p>
            <a:pPr marL="285750" lvl="0" indent="-285750">
              <a:buClr>
                <a:schemeClr val="accent2"/>
              </a:buClr>
              <a:buFont typeface="Wingdings" charset="2"/>
              <a:buChar char=""/>
            </a:pPr>
            <a:r>
              <a:rPr lang="th-TH" sz="2800" b="1" dirty="0" smtClean="0"/>
              <a:t>เพื่อให้ผู้ใช้ตระหนักถึงดอกเบี้ยและเงินเฟ้อ</a:t>
            </a:r>
          </a:p>
          <a:p>
            <a:pPr marL="285750" lvl="0" indent="-285750">
              <a:buClr>
                <a:schemeClr val="accent2"/>
              </a:buClr>
              <a:buFont typeface="Wingdings" charset="2"/>
              <a:buChar char=""/>
            </a:pPr>
            <a:endParaRPr lang="th-TH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9885606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Users\Maya\Documents\galaxy s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411" y="194235"/>
            <a:ext cx="3795173" cy="666376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280236" y="2654812"/>
            <a:ext cx="4530536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b="1" kern="600" dirty="0" smtClean="0">
                <a:solidFill>
                  <a:schemeClr val="bg1"/>
                </a:solidFill>
                <a:effectLst>
                  <a:outerShdw blurRad="101600" dist="50800" dir="5400000" algn="t" rotWithShape="0">
                    <a:prstClr val="black">
                      <a:alpha val="40000"/>
                    </a:prstClr>
                  </a:outerShdw>
                </a:effectLst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APPLICATION DETAIL</a:t>
            </a:r>
            <a:endParaRPr lang="en-US" sz="4400" b="1" kern="600" dirty="0">
              <a:solidFill>
                <a:schemeClr val="bg1"/>
              </a:solidFill>
              <a:effectLst>
                <a:outerShdw blurRad="101600" dist="50800" dir="5400000" algn="t" rotWithShape="0">
                  <a:prstClr val="black">
                    <a:alpha val="40000"/>
                  </a:prstClr>
                </a:outerShdw>
              </a:effectLst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9329" y="3306861"/>
            <a:ext cx="343235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th-TH" sz="4000" b="1" kern="600" dirty="0" smtClean="0">
                <a:solidFill>
                  <a:srgbClr val="87F1FF"/>
                </a:solidFill>
                <a:effectLst>
                  <a:outerShdw blurRad="101600" dist="50800" dir="5400000" algn="t" rotWithShape="0">
                    <a:prstClr val="black">
                      <a:alpha val="40000"/>
                    </a:prstClr>
                  </a:outerShdw>
                </a:effectLst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รายละเอียดแอพลิเคชั่น</a:t>
            </a:r>
            <a:endParaRPr lang="en-US" sz="4000" b="1" kern="600" dirty="0">
              <a:solidFill>
                <a:srgbClr val="87F1FF"/>
              </a:solidFill>
              <a:effectLst>
                <a:outerShdw blurRad="101600" dist="50800" dir="5400000" algn="t" rotWithShape="0">
                  <a:prstClr val="black">
                    <a:alpha val="40000"/>
                  </a:prstClr>
                </a:outerShdw>
              </a:effectLst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0795" y="3868534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Saving Piggy</a:t>
            </a:r>
          </a:p>
        </p:txBody>
      </p:sp>
      <p:sp>
        <p:nvSpPr>
          <p:cNvPr id="11" name="Oval 10"/>
          <p:cNvSpPr/>
          <p:nvPr/>
        </p:nvSpPr>
        <p:spPr>
          <a:xfrm>
            <a:off x="8778602" y="6468250"/>
            <a:ext cx="320575" cy="32780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2" name="TextBox 34"/>
          <p:cNvSpPr txBox="1">
            <a:spLocks noChangeArrowheads="1"/>
          </p:cNvSpPr>
          <p:nvPr/>
        </p:nvSpPr>
        <p:spPr bwMode="auto">
          <a:xfrm>
            <a:off x="8787969" y="6458786"/>
            <a:ext cx="27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9" name="Picture 1" descr="E:\Users\MayahMayoy\Desktop\piggy_icons\icon_pig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9711" y="2013449"/>
            <a:ext cx="1639613" cy="163961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4-10-13 02.50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8" y="4642554"/>
            <a:ext cx="4332111" cy="1834446"/>
          </a:xfrm>
          <a:prstGeom prst="rect">
            <a:avLst/>
          </a:prstGeom>
        </p:spPr>
      </p:pic>
      <p:pic>
        <p:nvPicPr>
          <p:cNvPr id="5" name="Picture 4" descr="Screenshot 2014-10-13 02.50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22" y="4614334"/>
            <a:ext cx="4275668" cy="18485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965" y="117324"/>
            <a:ext cx="3209813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Grumpy Piggy</a:t>
            </a:r>
            <a:endParaRPr lang="en-US" sz="4800" b="1" dirty="0">
              <a:solidFill>
                <a:schemeClr val="tx1"/>
              </a:solidFill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797541" y="6530196"/>
            <a:ext cx="320575" cy="32780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TextBox 34"/>
          <p:cNvSpPr txBox="1">
            <a:spLocks noChangeArrowheads="1"/>
          </p:cNvSpPr>
          <p:nvPr/>
        </p:nvSpPr>
        <p:spPr bwMode="auto">
          <a:xfrm>
            <a:off x="8811886" y="6500808"/>
            <a:ext cx="27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/>
          <a:srcRect l="5292" t="5155" r="2376"/>
          <a:stretch>
            <a:fillRect/>
          </a:stretch>
        </p:blipFill>
        <p:spPr bwMode="auto">
          <a:xfrm>
            <a:off x="528632" y="1685868"/>
            <a:ext cx="81438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03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4556" y="1411111"/>
            <a:ext cx="8523111" cy="5503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965" y="117324"/>
            <a:ext cx="4285501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 USE-Case Diagram</a:t>
            </a:r>
            <a:endParaRPr lang="en-US" sz="4800" b="1" dirty="0">
              <a:solidFill>
                <a:schemeClr val="tx1"/>
              </a:solidFill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797541" y="6530196"/>
            <a:ext cx="320575" cy="32780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extBox 34"/>
          <p:cNvSpPr txBox="1">
            <a:spLocks noChangeArrowheads="1"/>
          </p:cNvSpPr>
          <p:nvPr/>
        </p:nvSpPr>
        <p:spPr bwMode="auto">
          <a:xfrm>
            <a:off x="8811886" y="6500808"/>
            <a:ext cx="27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pic>
        <p:nvPicPr>
          <p:cNvPr id="5" name="Picture 4" descr="project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5" y="1636888"/>
            <a:ext cx="8791222" cy="460022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29530" y="3345315"/>
            <a:ext cx="4928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dirty="0" smtClean="0">
                <a:solidFill>
                  <a:srgbClr val="87F1FF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ผล</a:t>
            </a:r>
            <a:r>
              <a:rPr lang="th-TH" sz="5400" b="1" smtClean="0">
                <a:solidFill>
                  <a:srgbClr val="87F1FF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การดำเนินงาน</a:t>
            </a:r>
            <a:br>
              <a:rPr lang="th-TH" sz="5400" b="1" smtClean="0">
                <a:solidFill>
                  <a:srgbClr val="87F1FF"/>
                </a:solidFill>
                <a:latin typeface="Layiji MaHaNiYom BAO 1.2" panose="02000000000000000000" pitchFamily="2" charset="0"/>
                <a:cs typeface="Layiji MaHaNiYom BAO 1.2" panose="02000000000000000000" pitchFamily="2" charset="0"/>
              </a:rPr>
            </a:br>
            <a:endParaRPr lang="en-US" sz="5400" b="1" dirty="0">
              <a:solidFill>
                <a:srgbClr val="87F1FF"/>
              </a:solidFill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4430" y="2297810"/>
            <a:ext cx="4560736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kern="600" dirty="0" smtClean="0">
                <a:solidFill>
                  <a:schemeClr val="bg1"/>
                </a:solidFill>
                <a:effectLst>
                  <a:outerShdw blurRad="101600" dist="50800" dir="5400000" algn="t" rotWithShape="0">
                    <a:prstClr val="black">
                      <a:alpha val="40000"/>
                    </a:prstClr>
                  </a:outerShdw>
                </a:effectLst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Project Results</a:t>
            </a:r>
            <a:endParaRPr lang="en-US" sz="6600" b="1" kern="600" dirty="0">
              <a:solidFill>
                <a:schemeClr val="bg1"/>
              </a:solidFill>
              <a:effectLst>
                <a:outerShdw blurRad="101600" dist="50800" dir="5400000" algn="t" rotWithShape="0">
                  <a:prstClr val="black">
                    <a:alpha val="40000"/>
                  </a:prstClr>
                </a:outerShdw>
              </a:effectLst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pic>
        <p:nvPicPr>
          <p:cNvPr id="14" name="Picture 2" descr="C:\Users\Maya\Documents\galaxy s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411" y="194235"/>
            <a:ext cx="3795173" cy="6663765"/>
          </a:xfrm>
          <a:prstGeom prst="rect">
            <a:avLst/>
          </a:prstGeom>
          <a:noFill/>
        </p:spPr>
      </p:pic>
      <p:sp>
        <p:nvSpPr>
          <p:cNvPr id="11" name="Oval 10"/>
          <p:cNvSpPr/>
          <p:nvPr/>
        </p:nvSpPr>
        <p:spPr>
          <a:xfrm>
            <a:off x="8797541" y="6530196"/>
            <a:ext cx="320575" cy="32780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8811886" y="6500808"/>
            <a:ext cx="27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0795" y="3868534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Saving Piggy</a:t>
            </a:r>
          </a:p>
        </p:txBody>
      </p:sp>
      <p:pic>
        <p:nvPicPr>
          <p:cNvPr id="17" name="Picture 1" descr="E:\Users\MayahMayoy\Desktop\piggy_icons\icon_pig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9711" y="2013449"/>
            <a:ext cx="1639613" cy="163961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91070" y="341193"/>
            <a:ext cx="8775510" cy="1542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pic>
        <p:nvPicPr>
          <p:cNvPr id="3" name="Picture 2" descr="C:\Users\Maya\Documents\galaxy s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89" y="3388809"/>
            <a:ext cx="1824753" cy="3204000"/>
          </a:xfrm>
          <a:prstGeom prst="rect">
            <a:avLst/>
          </a:prstGeom>
          <a:noFill/>
        </p:spPr>
      </p:pic>
      <p:pic>
        <p:nvPicPr>
          <p:cNvPr id="4" name="Picture 2" descr="C:\Users\Maya\Documents\galaxy s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5744" y="3024666"/>
            <a:ext cx="1824754" cy="3204000"/>
          </a:xfrm>
          <a:prstGeom prst="rect">
            <a:avLst/>
          </a:prstGeom>
          <a:noFill/>
        </p:spPr>
      </p:pic>
      <p:pic>
        <p:nvPicPr>
          <p:cNvPr id="5" name="Picture 2" descr="C:\Users\Maya\Documents\galaxy s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3153" y="2317764"/>
            <a:ext cx="2050287" cy="3600000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/>
          <a:srcRect l="1000" t="267" r="2030"/>
          <a:stretch/>
        </p:blipFill>
        <p:spPr bwMode="auto">
          <a:xfrm>
            <a:off x="3717631" y="2709960"/>
            <a:ext cx="1599891" cy="27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 l="50756" r="251"/>
          <a:stretch>
            <a:fillRect/>
          </a:stretch>
        </p:blipFill>
        <p:spPr bwMode="auto">
          <a:xfrm>
            <a:off x="226862" y="3741234"/>
            <a:ext cx="1435573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 t="712"/>
          <a:stretch>
            <a:fillRect/>
          </a:stretch>
        </p:blipFill>
        <p:spPr bwMode="auto">
          <a:xfrm>
            <a:off x="1974321" y="3376863"/>
            <a:ext cx="1447601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Oval 15"/>
          <p:cNvSpPr/>
          <p:nvPr/>
        </p:nvSpPr>
        <p:spPr>
          <a:xfrm>
            <a:off x="8797541" y="6530196"/>
            <a:ext cx="320575" cy="32780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7" name="TextBox 34"/>
          <p:cNvSpPr txBox="1">
            <a:spLocks noChangeArrowheads="1"/>
          </p:cNvSpPr>
          <p:nvPr/>
        </p:nvSpPr>
        <p:spPr bwMode="auto">
          <a:xfrm>
            <a:off x="8811886" y="6500808"/>
            <a:ext cx="27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2" descr="C:\Users\Maya\Documents\galaxy s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7155" y="3365648"/>
            <a:ext cx="1824754" cy="3204000"/>
          </a:xfrm>
          <a:prstGeom prst="rect">
            <a:avLst/>
          </a:prstGeom>
          <a:noFill/>
        </p:spPr>
      </p:pic>
      <p:pic>
        <p:nvPicPr>
          <p:cNvPr id="19" name="Picture 2" descr="C:\Users\Maya\Documents\galaxy s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6261" y="3020181"/>
            <a:ext cx="1824754" cy="3204000"/>
          </a:xfrm>
          <a:prstGeom prst="rect">
            <a:avLst/>
          </a:prstGeom>
          <a:noFill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/>
          <a:srcRect t="1491"/>
          <a:stretch>
            <a:fillRect/>
          </a:stretch>
        </p:blipFill>
        <p:spPr bwMode="auto">
          <a:xfrm>
            <a:off x="5749102" y="3378327"/>
            <a:ext cx="1450837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7"/>
          <a:srcRect l="1220" t="1959"/>
          <a:stretch>
            <a:fillRect/>
          </a:stretch>
        </p:blipFill>
        <p:spPr bwMode="auto">
          <a:xfrm>
            <a:off x="7486786" y="3689364"/>
            <a:ext cx="1462799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2563733" y="594176"/>
            <a:ext cx="65969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h-TH" sz="2000" dirty="0" smtClean="0">
                <a:latin typeface="Layiji MaHaNiYom BAO 1.2" pitchFamily="2" charset="0"/>
                <a:cs typeface="Layiji MaHaNiYom BAO 1.2" pitchFamily="2" charset="0"/>
              </a:rPr>
              <a:t>   เพิ่ม</a:t>
            </a:r>
            <a:r>
              <a:rPr lang="en-US" sz="2000" dirty="0" smtClean="0">
                <a:latin typeface="Layiji MaHaNiYom BAO 1.2" pitchFamily="2" charset="0"/>
                <a:cs typeface="Layiji MaHaNiYom BAO 1.2" pitchFamily="2" charset="0"/>
              </a:rPr>
              <a:t>/</a:t>
            </a:r>
            <a:r>
              <a:rPr lang="th-TH" sz="2000" dirty="0" smtClean="0">
                <a:latin typeface="Layiji MaHaNiYom BAO 1.2" pitchFamily="2" charset="0"/>
                <a:cs typeface="Layiji MaHaNiYom BAO 1.2" pitchFamily="2" charset="0"/>
              </a:rPr>
              <a:t>แก้ไข</a:t>
            </a:r>
            <a:r>
              <a:rPr lang="en-US" sz="2000" dirty="0" smtClean="0">
                <a:latin typeface="Layiji MaHaNiYom BAO 1.2" pitchFamily="2" charset="0"/>
                <a:cs typeface="Layiji MaHaNiYom BAO 1.2" pitchFamily="2" charset="0"/>
              </a:rPr>
              <a:t>/</a:t>
            </a:r>
            <a:r>
              <a:rPr lang="th-TH" sz="2000" dirty="0" smtClean="0">
                <a:latin typeface="Layiji MaHaNiYom BAO 1.2" pitchFamily="2" charset="0"/>
                <a:cs typeface="Layiji MaHaNiYom BAO 1.2" pitchFamily="2" charset="0"/>
              </a:rPr>
              <a:t>ลบ ข้อมูลในฐานข้อมูล </a:t>
            </a:r>
            <a:r>
              <a:rPr lang="en-US" sz="2000" dirty="0" err="1" smtClean="0">
                <a:latin typeface="Layiji MaHaNiYom BAO 1.2" pitchFamily="2" charset="0"/>
                <a:cs typeface="Layiji MaHaNiYom BAO 1.2" pitchFamily="2" charset="0"/>
              </a:rPr>
              <a:t>SQLite</a:t>
            </a:r>
            <a:r>
              <a:rPr lang="en-US" sz="2000" dirty="0" smtClean="0">
                <a:latin typeface="Layiji MaHaNiYom BAO 1.2" pitchFamily="2" charset="0"/>
                <a:cs typeface="Layiji MaHaNiYom BAO 1.2" pitchFamily="2" charset="0"/>
              </a:rPr>
              <a:t> </a:t>
            </a:r>
            <a:r>
              <a:rPr lang="th-TH" sz="2000" dirty="0" smtClean="0">
                <a:latin typeface="Layiji MaHaNiYom BAO 1.2" pitchFamily="2" charset="0"/>
                <a:cs typeface="Layiji MaHaNiYom BAO 1.2" pitchFamily="2" charset="0"/>
              </a:rPr>
              <a:t>ได้</a:t>
            </a:r>
          </a:p>
          <a:p>
            <a:pPr>
              <a:buFont typeface="Arial" pitchFamily="34" charset="0"/>
              <a:buChar char="•"/>
            </a:pPr>
            <a:r>
              <a:rPr lang="th-TH" sz="2000" dirty="0" smtClean="0">
                <a:latin typeface="Layiji MaHaNiYom BAO 1.2" pitchFamily="2" charset="0"/>
                <a:cs typeface="Layiji MaHaNiYom BAO 1.2" pitchFamily="2" charset="0"/>
              </a:rPr>
              <a:t>   นำค่าในฐานข้อมูลมาคำนวนทางคณิตศาสตร์ได้</a:t>
            </a:r>
          </a:p>
          <a:p>
            <a:pPr>
              <a:buFont typeface="Arial" pitchFamily="34" charset="0"/>
              <a:buChar char="•"/>
            </a:pPr>
            <a:r>
              <a:rPr lang="th-TH" sz="2000" dirty="0" smtClean="0">
                <a:latin typeface="Layiji MaHaNiYom BAO 1.2" pitchFamily="2" charset="0"/>
                <a:cs typeface="Layiji MaHaNiYom BAO 1.2" pitchFamily="2" charset="0"/>
              </a:rPr>
              <a:t>   สร้างหน้า </a:t>
            </a:r>
            <a:r>
              <a:rPr lang="en-US" sz="2000" dirty="0" smtClean="0">
                <a:latin typeface="Layiji MaHaNiYom BAO 1.2" pitchFamily="2" charset="0"/>
                <a:cs typeface="Layiji MaHaNiYom BAO 1.2" pitchFamily="2" charset="0"/>
              </a:rPr>
              <a:t>Dashboard, Saving, Hall of Fame, Retirement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3205" y="682388"/>
            <a:ext cx="1897039" cy="8871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Layiji MaHaNiYom BAO 1.2" pitchFamily="2" charset="0"/>
                <a:cs typeface="Layiji MaHaNiYom BAO 1.2" pitchFamily="2" charset="0"/>
              </a:rPr>
              <a:t>Project I</a:t>
            </a:r>
            <a:endParaRPr lang="th-TH" sz="3200" b="1" dirty="0">
              <a:latin typeface="Layiji MaHaNiYom BAO 1.2" pitchFamily="2" charset="0"/>
              <a:cs typeface="Layiji MaHaNiYom BAO 1.2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91070" y="204712"/>
            <a:ext cx="8775510" cy="23064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pic>
        <p:nvPicPr>
          <p:cNvPr id="3" name="Picture 2" descr="C:\Users\Maya\Documents\galaxy s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89" y="3388809"/>
            <a:ext cx="1824753" cy="3204000"/>
          </a:xfrm>
          <a:prstGeom prst="rect">
            <a:avLst/>
          </a:prstGeom>
          <a:noFill/>
        </p:spPr>
      </p:pic>
      <p:pic>
        <p:nvPicPr>
          <p:cNvPr id="4" name="Picture 2" descr="C:\Users\Maya\Documents\galaxy s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5744" y="2997370"/>
            <a:ext cx="1824754" cy="3204000"/>
          </a:xfrm>
          <a:prstGeom prst="rect">
            <a:avLst/>
          </a:prstGeom>
          <a:noFill/>
        </p:spPr>
      </p:pic>
      <p:pic>
        <p:nvPicPr>
          <p:cNvPr id="5" name="Picture 2" descr="C:\Users\Maya\Documents\galaxy s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3153" y="2618020"/>
            <a:ext cx="2050287" cy="36000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8797541" y="6530196"/>
            <a:ext cx="320575" cy="32780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7" name="TextBox 34"/>
          <p:cNvSpPr txBox="1">
            <a:spLocks noChangeArrowheads="1"/>
          </p:cNvSpPr>
          <p:nvPr/>
        </p:nvSpPr>
        <p:spPr bwMode="auto">
          <a:xfrm>
            <a:off x="8811886" y="6500808"/>
            <a:ext cx="27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2" descr="C:\Users\Maya\Documents\galaxy s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7155" y="3365648"/>
            <a:ext cx="1824754" cy="3204000"/>
          </a:xfrm>
          <a:prstGeom prst="rect">
            <a:avLst/>
          </a:prstGeom>
          <a:noFill/>
        </p:spPr>
      </p:pic>
      <p:pic>
        <p:nvPicPr>
          <p:cNvPr id="19" name="Picture 2" descr="C:\Users\Maya\Documents\galaxy s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6261" y="2992885"/>
            <a:ext cx="1824754" cy="32040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2643518" y="387923"/>
            <a:ext cx="62013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h-TH" sz="2000" dirty="0" smtClean="0">
                <a:latin typeface="Layiji MaHaNiYom BAO 1.2" pitchFamily="2" charset="0"/>
                <a:cs typeface="Layiji MaHaNiYom BAO 1.2" pitchFamily="2" charset="0"/>
              </a:rPr>
              <a:t>   ออกแบบ และตกแต่งแอพพลิเคชั่น</a:t>
            </a:r>
            <a:endParaRPr lang="en-US" sz="2000" dirty="0" smtClean="0">
              <a:latin typeface="Layiji MaHaNiYom BAO 1.2" pitchFamily="2" charset="0"/>
              <a:cs typeface="Layiji MaHaNiYom BAO 1.2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th-TH" sz="2000" dirty="0" smtClean="0">
                <a:latin typeface="Layiji MaHaNiYom BAO 1.2" pitchFamily="2" charset="0"/>
                <a:cs typeface="Layiji MaHaNiYom BAO 1.2" pitchFamily="2" charset="0"/>
              </a:rPr>
              <a:t>   เขียนระบบเลเวลของ และระบบสุ่มคอมเมนท์ </a:t>
            </a:r>
            <a:r>
              <a:rPr lang="en-US" sz="2000" dirty="0" smtClean="0">
                <a:latin typeface="Layiji MaHaNiYom BAO 1.2" pitchFamily="2" charset="0"/>
                <a:cs typeface="Layiji MaHaNiYom BAO 1.2" pitchFamily="2" charset="0"/>
              </a:rPr>
              <a:t>Grumpy Piggy</a:t>
            </a:r>
          </a:p>
          <a:p>
            <a:pPr>
              <a:buFont typeface="Arial" pitchFamily="34" charset="0"/>
              <a:buChar char="•"/>
            </a:pPr>
            <a:r>
              <a:rPr lang="th-TH" sz="2000" dirty="0" smtClean="0">
                <a:latin typeface="Layiji MaHaNiYom BAO 1.2" pitchFamily="2" charset="0"/>
                <a:cs typeface="Layiji MaHaNiYom BAO 1.2" pitchFamily="2" charset="0"/>
              </a:rPr>
              <a:t>   สร้างกราฟแสดงข้อมูล</a:t>
            </a:r>
          </a:p>
          <a:p>
            <a:pPr>
              <a:buFont typeface="Arial" pitchFamily="34" charset="0"/>
              <a:buChar char="•"/>
            </a:pPr>
            <a:r>
              <a:rPr lang="th-TH" sz="2000" dirty="0" smtClean="0">
                <a:latin typeface="Layiji MaHaNiYom BAO 1.2" pitchFamily="2" charset="0"/>
                <a:cs typeface="Layiji MaHaNiYom BAO 1.2" pitchFamily="2" charset="0"/>
              </a:rPr>
              <a:t>   ดึงข้อมูลมาแสดงผลตามลำดับแบบต่างๆ</a:t>
            </a:r>
          </a:p>
          <a:p>
            <a:pPr>
              <a:buFont typeface="Arial" pitchFamily="34" charset="0"/>
              <a:buChar char="•"/>
            </a:pPr>
            <a:r>
              <a:rPr lang="th-TH" sz="2000" dirty="0" smtClean="0">
                <a:latin typeface="Layiji MaHaNiYom BAO 1.2" pitchFamily="2" charset="0"/>
                <a:cs typeface="Layiji MaHaNiYom BAO 1.2" pitchFamily="2" charset="0"/>
              </a:rPr>
              <a:t>   สร้างหน้าสรุปผลข้อมูลทั้งหมด</a:t>
            </a:r>
          </a:p>
          <a:p>
            <a:pPr>
              <a:buFont typeface="Arial" pitchFamily="34" charset="0"/>
              <a:buChar char="•"/>
            </a:pPr>
            <a:r>
              <a:rPr lang="th-TH" sz="2000" dirty="0" smtClean="0">
                <a:latin typeface="Layiji MaHaNiYom BAO 1.2" pitchFamily="2" charset="0"/>
                <a:cs typeface="Layiji MaHaNiYom BAO 1.2" pitchFamily="2" charset="0"/>
              </a:rPr>
              <a:t>   รองรับทั้งภาษาไทยและอังกฤษ</a:t>
            </a:r>
            <a:endParaRPr lang="en-US" sz="2000" dirty="0" smtClean="0">
              <a:latin typeface="Layiji MaHaNiYom BAO 1.2" pitchFamily="2" charset="0"/>
              <a:cs typeface="Layiji MaHaNiYom BAO 1.2" pitchFamily="2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3205" y="723332"/>
            <a:ext cx="1897039" cy="8871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Layiji MaHaNiYom BAO 1.2" pitchFamily="2" charset="0"/>
                <a:cs typeface="Layiji MaHaNiYom BAO 1.2" pitchFamily="2" charset="0"/>
              </a:rPr>
              <a:t>Project II</a:t>
            </a:r>
            <a:endParaRPr lang="th-TH" sz="2800" b="1" dirty="0">
              <a:latin typeface="Layiji MaHaNiYom BAO 1.2" pitchFamily="2" charset="0"/>
              <a:cs typeface="Layiji MaHaNiYom BAO 1.2" pitchFamily="2" charset="0"/>
            </a:endParaRPr>
          </a:p>
        </p:txBody>
      </p:sp>
      <p:pic>
        <p:nvPicPr>
          <p:cNvPr id="1026" name="Picture 2" descr="https://fbcdn-sphotos-f-a.akamaihd.net/hphotos-ak-xpt1/v/t1.0-9/11008071_10202806724209225_2176168341303933607_n.jpg?oh=e8852a89a0e54790787f30a49f4664e6&amp;oe=55D15C77&amp;__gda__=1439311230_a6c04147b318a5f200b8fb9e6780c1e6"/>
          <p:cNvPicPr>
            <a:picLocks noChangeAspect="1" noChangeArrowheads="1"/>
          </p:cNvPicPr>
          <p:nvPr/>
        </p:nvPicPr>
        <p:blipFill>
          <a:blip r:embed="rId3"/>
          <a:srcRect t="3890"/>
          <a:stretch>
            <a:fillRect/>
          </a:stretch>
        </p:blipFill>
        <p:spPr bwMode="auto">
          <a:xfrm>
            <a:off x="3710096" y="2999564"/>
            <a:ext cx="1625633" cy="2779777"/>
          </a:xfrm>
          <a:prstGeom prst="rect">
            <a:avLst/>
          </a:prstGeom>
          <a:noFill/>
        </p:spPr>
      </p:pic>
      <p:sp>
        <p:nvSpPr>
          <p:cNvPr id="1028" name="AutoShape 4" descr="https://scontent-kul.xx.fbcdn.net/hphotos-xpa1/v/t1.0-9/11174875_10202806920854141_3856366203218824071_n.jpg?oh=54676ad9cb16220b761a44852182709a&amp;oe=55D04A4F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30" name="AutoShape 6" descr="https://scontent-kul.xx.fbcdn.net/hphotos-xpa1/v/t1.0-9/11174875_10202806920854141_3856366203218824071_n.jpg?oh=54676ad9cb16220b761a44852182709a&amp;oe=55D04A4F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1032" name="Picture 8" descr="https://scontent-kul.xx.fbcdn.net/hphotos-xpa1/v/t1.0-9/11174875_10202806920854141_3856366203218824071_n.jpg?oh=54676ad9cb16220b761a44852182709a&amp;oe=55D04A4F"/>
          <p:cNvPicPr>
            <a:picLocks noChangeAspect="1" noChangeArrowheads="1"/>
          </p:cNvPicPr>
          <p:nvPr/>
        </p:nvPicPr>
        <p:blipFill>
          <a:blip r:embed="rId4"/>
          <a:srcRect t="3987"/>
          <a:stretch>
            <a:fillRect/>
          </a:stretch>
        </p:blipFill>
        <p:spPr bwMode="auto">
          <a:xfrm>
            <a:off x="1971304" y="3333422"/>
            <a:ext cx="1440639" cy="2481942"/>
          </a:xfrm>
          <a:prstGeom prst="rect">
            <a:avLst/>
          </a:prstGeom>
          <a:noFill/>
        </p:spPr>
      </p:pic>
      <p:pic>
        <p:nvPicPr>
          <p:cNvPr id="1034" name="Picture 10" descr="https://fbcdn-sphotos-e-a.akamaihd.net/hphotos-ak-xat1/v/t1.0-9/10473196_10202806721569159_7623219561780340518_n.jpg?oh=e4fecda11fb355caaf6c3d73f3ed8b79&amp;oe=55D512F4&amp;__gda__=1440300342_579385c02bdd57158e04ddfd0f9a050a"/>
          <p:cNvPicPr>
            <a:picLocks noChangeAspect="1" noChangeArrowheads="1"/>
          </p:cNvPicPr>
          <p:nvPr/>
        </p:nvPicPr>
        <p:blipFill>
          <a:blip r:embed="rId5"/>
          <a:srcRect t="3866"/>
          <a:stretch>
            <a:fillRect/>
          </a:stretch>
        </p:blipFill>
        <p:spPr bwMode="auto">
          <a:xfrm>
            <a:off x="7520405" y="3700131"/>
            <a:ext cx="1436009" cy="2488018"/>
          </a:xfrm>
          <a:prstGeom prst="rect">
            <a:avLst/>
          </a:prstGeom>
          <a:noFill/>
        </p:spPr>
      </p:pic>
      <p:pic>
        <p:nvPicPr>
          <p:cNvPr id="1036" name="Picture 12" descr="https://fbcdn-sphotos-a-a.akamaihd.net/hphotos-ak-xpt1/v/t1.0-9/1510048_10202806799291102_2684753865703476269_n.jpg?oh=bae3c13995b52c965d8cc0f276a7fb26&amp;oe=55D12D99&amp;__gda__=1439325465_1c00b5ff4d305ea01b25808dc39fd00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60215" y="3325460"/>
            <a:ext cx="1416393" cy="2520000"/>
          </a:xfrm>
          <a:prstGeom prst="rect">
            <a:avLst/>
          </a:prstGeom>
          <a:noFill/>
        </p:spPr>
      </p:pic>
      <p:pic>
        <p:nvPicPr>
          <p:cNvPr id="1038" name="Picture 14" descr="https://fbcdn-sphotos-d-a.akamaihd.net/hphotos-ak-xta1/v/t1.0-9/11262123_10202865150509846_7780049906640494713_n.jpg?oh=52d70c6918cbee77d7250c974fa93c4a&amp;oe=560CE5A7&amp;__gda__=1439626730_3f7dc16bd37ce5a02a441f64df004358"/>
          <p:cNvPicPr>
            <a:picLocks noChangeAspect="1" noChangeArrowheads="1"/>
          </p:cNvPicPr>
          <p:nvPr/>
        </p:nvPicPr>
        <p:blipFill>
          <a:blip r:embed="rId7"/>
          <a:srcRect t="4534"/>
          <a:stretch>
            <a:fillRect/>
          </a:stretch>
        </p:blipFill>
        <p:spPr bwMode="auto">
          <a:xfrm>
            <a:off x="197166" y="3742660"/>
            <a:ext cx="1477349" cy="25092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ve Rules">
  <a:themeElements>
    <a:clrScheme name="Duarte's Five Rule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8CFEE"/>
      </a:accent1>
      <a:accent2>
        <a:srgbClr val="F0AA26"/>
      </a:accent2>
      <a:accent3>
        <a:srgbClr val="5DA01F"/>
      </a:accent3>
      <a:accent4>
        <a:srgbClr val="F3EACD"/>
      </a:accent4>
      <a:accent5>
        <a:srgbClr val="4BACC6"/>
      </a:accent5>
      <a:accent6>
        <a:srgbClr val="F79646"/>
      </a:accent6>
      <a:hlink>
        <a:srgbClr val="F0AA26"/>
      </a:hlink>
      <a:folHlink>
        <a:srgbClr val="08CFE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Five Rules.potx</Template>
  <TotalTime>0</TotalTime>
  <Words>585</Words>
  <Application>Microsoft Office PowerPoint</Application>
  <PresentationFormat>On-screen Show (4:3)</PresentationFormat>
  <Paragraphs>124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Cordia New</vt:lpstr>
      <vt:lpstr>Layiji MaHaNiYom BAO 1.2</vt:lpstr>
      <vt:lpstr>TH Sarabun New</vt:lpstr>
      <vt:lpstr>Wingdings</vt:lpstr>
      <vt:lpstr>Five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2010-04-14T20:04:37Z</dcterms:created>
  <dcterms:modified xsi:type="dcterms:W3CDTF">2018-01-11T07:49:55Z</dcterms:modified>
</cp:coreProperties>
</file>