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1" r:id="rId3"/>
    <p:sldId id="267" r:id="rId4"/>
    <p:sldId id="262" r:id="rId5"/>
    <p:sldId id="257" r:id="rId6"/>
    <p:sldId id="266" r:id="rId7"/>
    <p:sldId id="272" r:id="rId8"/>
    <p:sldId id="258" r:id="rId9"/>
    <p:sldId id="259" r:id="rId10"/>
    <p:sldId id="271" r:id="rId11"/>
    <p:sldId id="264" r:id="rId12"/>
    <p:sldId id="265" r:id="rId13"/>
    <p:sldId id="263" r:id="rId14"/>
    <p:sldId id="273" r:id="rId15"/>
    <p:sldId id="269" r:id="rId16"/>
    <p:sldId id="270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6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7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35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7164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08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32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4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03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3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2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0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0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3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9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5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5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E681-FE42-4587-8725-CE91BD1A8FE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0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9BEE681-FE42-4587-8725-CE91BD1A8FE6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4C46F7C-56D9-4C03-B6DD-09AD7BB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2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fluke-jesadakorn/Smart_Farm_ALL_Fil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Smart LPWAN Farm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793" y="1343716"/>
            <a:ext cx="1098413" cy="16695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3999" y="420161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3200" b="1" dirty="0">
                <a:latin typeface="TH Sarabun New" panose="020B0500040200020003" pitchFamily="34" charset="-34"/>
                <a:ea typeface="Arial" charset="0"/>
                <a:cs typeface="TH Sarabun New" panose="020B0500040200020003" pitchFamily="34" charset="-34"/>
              </a:rPr>
              <a:t>จัดทำโดย นายเจษฎากร เกิดหนู รหัสนักศึกษา 5835512119</a:t>
            </a:r>
            <a:endParaRPr lang="en-US" sz="3200" b="1" dirty="0">
              <a:latin typeface="TH Sarabun New" panose="020B0500040200020003" pitchFamily="34" charset="-34"/>
              <a:ea typeface="Arial" charset="0"/>
              <a:cs typeface="TH Sarabun New" panose="020B0500040200020003" pitchFamily="34" charset="-34"/>
            </a:endParaRPr>
          </a:p>
        </p:txBody>
      </p:sp>
      <p:sp>
        <p:nvSpPr>
          <p:cNvPr id="7" name="Oval 6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TextBox 34"/>
          <p:cNvSpPr txBox="1">
            <a:spLocks noChangeArrowheads="1"/>
          </p:cNvSpPr>
          <p:nvPr/>
        </p:nvSpPr>
        <p:spPr bwMode="auto">
          <a:xfrm>
            <a:off x="11847046" y="6476526"/>
            <a:ext cx="277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10974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Proxy Server</a:t>
            </a:r>
          </a:p>
        </p:txBody>
      </p:sp>
      <p:sp>
        <p:nvSpPr>
          <p:cNvPr id="5" name="Oval 4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extBox 34"/>
          <p:cNvSpPr txBox="1">
            <a:spLocks noChangeArrowheads="1"/>
          </p:cNvSpPr>
          <p:nvPr/>
        </p:nvSpPr>
        <p:spPr bwMode="auto">
          <a:xfrm>
            <a:off x="11847046" y="6476526"/>
            <a:ext cx="277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7</a:t>
            </a:r>
          </a:p>
        </p:txBody>
      </p:sp>
      <p:pic>
        <p:nvPicPr>
          <p:cNvPr id="1028" name="Picture 4" descr="à¸à¸¥à¸à¸²à¸£à¸à¹à¸à¸«à¸²à¸£à¸¹à¸à¸ à¸²à¸à¸ªà¸³à¸«à¸£à¸±à¸ proxy i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571" y="2214694"/>
            <a:ext cx="8176858" cy="342013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95282" y="3200399"/>
            <a:ext cx="927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USER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52330" y="3200398"/>
            <a:ext cx="1075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NB-</a:t>
            </a:r>
            <a:r>
              <a:rPr lang="en-US" sz="3200" b="1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IoT</a:t>
            </a:r>
            <a:endParaRPr lang="en-US" sz="32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76575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22" y="791090"/>
            <a:ext cx="5473651" cy="606691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022" y="2214694"/>
            <a:ext cx="7943557" cy="438812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5" name="Oval 4"/>
          <p:cNvSpPr/>
          <p:nvPr/>
        </p:nvSpPr>
        <p:spPr>
          <a:xfrm>
            <a:off x="11910225" y="6518056"/>
            <a:ext cx="243051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TextBox 34"/>
          <p:cNvSpPr txBox="1">
            <a:spLocks noChangeArrowheads="1"/>
          </p:cNvSpPr>
          <p:nvPr/>
        </p:nvSpPr>
        <p:spPr bwMode="auto">
          <a:xfrm>
            <a:off x="11914094" y="6476526"/>
            <a:ext cx="210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1248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Realtime</a:t>
            </a:r>
            <a:r>
              <a:rPr lang="en-US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extBox 34"/>
          <p:cNvSpPr txBox="1">
            <a:spLocks noChangeArrowheads="1"/>
          </p:cNvSpPr>
          <p:nvPr/>
        </p:nvSpPr>
        <p:spPr bwMode="auto">
          <a:xfrm>
            <a:off x="11847046" y="6476526"/>
            <a:ext cx="277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9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11" y="2886488"/>
            <a:ext cx="10291689" cy="238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64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Github</a:t>
            </a:r>
            <a:endParaRPr lang="en-US" sz="6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Oval 5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extBox 34"/>
          <p:cNvSpPr txBox="1">
            <a:spLocks noChangeArrowheads="1"/>
          </p:cNvSpPr>
          <p:nvPr/>
        </p:nvSpPr>
        <p:spPr bwMode="auto">
          <a:xfrm>
            <a:off x="11726288" y="6497291"/>
            <a:ext cx="53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10</a:t>
            </a:r>
          </a:p>
        </p:txBody>
      </p:sp>
      <p:sp>
        <p:nvSpPr>
          <p:cNvPr id="3" name="Rectangle 2"/>
          <p:cNvSpPr/>
          <p:nvPr/>
        </p:nvSpPr>
        <p:spPr>
          <a:xfrm>
            <a:off x="3285711" y="5629196"/>
            <a:ext cx="5620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https://github.com/fluke-jesadakorn/Smart_Farm_ALL_File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1790745"/>
            <a:ext cx="28575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22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ปัญหาและอุปสรรค</a:t>
            </a:r>
            <a:endParaRPr lang="en-US" sz="44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Oval 7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913774" y="1820488"/>
            <a:ext cx="10364452" cy="39707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Life cycle react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กับระบบ </a:t>
            </a:r>
            <a:r>
              <a:rPr lang="en-US" sz="3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socketio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อาจใช้งานด้วยกันยาก</a:t>
            </a:r>
          </a:p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การส่งข้อมูลจาก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backend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ไปสู่ </a:t>
            </a:r>
            <a:r>
              <a:rPr lang="en-US" sz="3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nb-iot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ต้องใช้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buffer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ทำให้ต้องใช้ตัวอักษรสั้น ๆ เนื่องจากหน่วยความจำน้อย</a:t>
            </a:r>
          </a:p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มีปัญหาเรื่องระบบ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firewall</a:t>
            </a:r>
            <a:endParaRPr lang="th-TH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เรื่องพลังงานในช่ว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’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แดดอ่อน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extBox 34"/>
          <p:cNvSpPr txBox="1">
            <a:spLocks noChangeArrowheads="1"/>
          </p:cNvSpPr>
          <p:nvPr/>
        </p:nvSpPr>
        <p:spPr bwMode="auto">
          <a:xfrm>
            <a:off x="11726288" y="6497291"/>
            <a:ext cx="53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778267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เป้าหมายที่คาดว่าจะดำเนินการต่อ</a:t>
            </a:r>
            <a:endParaRPr lang="en-US" sz="4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มีความง่ายต่อการใช้งาน</a:t>
            </a:r>
          </a:p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ทำหน้า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UX/UI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ให้สวยงาม</a:t>
            </a:r>
          </a:p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เชื่อมต่อและใช้คำสั่งต่าง ๆ ในแอพพลิเคชั่นมากขึ้น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นำ </a:t>
            </a:r>
            <a:r>
              <a:rPr lang="en-US" sz="3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Machiene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learning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มาใช้งาน</a:t>
            </a:r>
          </a:p>
          <a:p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Oval 3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5" name="TextBox 34"/>
          <p:cNvSpPr txBox="1">
            <a:spLocks noChangeArrowheads="1"/>
          </p:cNvSpPr>
          <p:nvPr/>
        </p:nvSpPr>
        <p:spPr bwMode="auto">
          <a:xfrm>
            <a:off x="11726288" y="6497291"/>
            <a:ext cx="53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079846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สรุปผลการทำโครงงาน</a:t>
            </a:r>
            <a:endParaRPr lang="en-US" sz="4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มีระบบที่เป็นพื้นฐานเขียนเองทำให้ง่ายต่อการปรับแต่ง</a:t>
            </a:r>
          </a:p>
          <a:p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  <a:sym typeface="Wingdings" panose="05000000000000000000" pitchFamily="2" charset="2"/>
              </a:rPr>
              <a:t>ออกแบบหน้าตาการใช้งานคร่าว ๆ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  <a:sym typeface="Wingdings" panose="05000000000000000000" pitchFamily="2" charset="2"/>
            </a:endParaRPr>
          </a:p>
          <a:p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จัดทำโมเดลกล่องแบบ</a:t>
            </a:r>
          </a:p>
        </p:txBody>
      </p:sp>
      <p:sp>
        <p:nvSpPr>
          <p:cNvPr id="4" name="Oval 3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5" name="TextBox 34"/>
          <p:cNvSpPr txBox="1">
            <a:spLocks noChangeArrowheads="1"/>
          </p:cNvSpPr>
          <p:nvPr/>
        </p:nvSpPr>
        <p:spPr bwMode="auto">
          <a:xfrm>
            <a:off x="11726288" y="6497291"/>
            <a:ext cx="53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573070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8445" y="6396335"/>
            <a:ext cx="8414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ภาควิชาวิศวกรรมคอมพิวเตอร์ คณะวิศวกรรมศาสตร์ มหาวิทยาลับสงขลานครินทร์ วิทยาเขตภูเก็ต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นายเจษฎากร เกิดหนู</a:t>
            </a:r>
          </a:p>
          <a:p>
            <a:pPr marL="0" indent="0" algn="ctr">
              <a:buNone/>
            </a:pPr>
            <a:r>
              <a:rPr lang="th-TH" sz="4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5835512119</a:t>
            </a:r>
          </a:p>
        </p:txBody>
      </p:sp>
      <p:sp>
        <p:nvSpPr>
          <p:cNvPr id="7" name="Oval 6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TextBox 34"/>
          <p:cNvSpPr txBox="1">
            <a:spLocks noChangeArrowheads="1"/>
          </p:cNvSpPr>
          <p:nvPr/>
        </p:nvSpPr>
        <p:spPr bwMode="auto">
          <a:xfrm>
            <a:off x="11726288" y="6497291"/>
            <a:ext cx="53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38437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หัวข้อการนำเสนอ</a:t>
            </a:r>
            <a:endParaRPr lang="en-US" sz="5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Oval 3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5" name="TextBox 34"/>
          <p:cNvSpPr txBox="1">
            <a:spLocks noChangeArrowheads="1"/>
          </p:cNvSpPr>
          <p:nvPr/>
        </p:nvSpPr>
        <p:spPr bwMode="auto">
          <a:xfrm>
            <a:off x="11847046" y="6476526"/>
            <a:ext cx="277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รายละเอียดการดำเนินงาน</a:t>
            </a:r>
          </a:p>
          <a:p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เป้าหมายที่คาดว่าจะดำเนินการ</a:t>
            </a:r>
          </a:p>
          <a:p>
            <a:r>
              <a:rPr lang="th-TH" sz="4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สรุปผลการทำโครงงาน</a:t>
            </a:r>
          </a:p>
        </p:txBody>
      </p:sp>
    </p:spTree>
    <p:extLst>
      <p:ext uri="{BB962C8B-B14F-4D97-AF65-F5344CB8AC3E}">
        <p14:creationId xmlns:p14="http://schemas.microsoft.com/office/powerpoint/2010/main" val="403206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082" y="276803"/>
            <a:ext cx="10715518" cy="1947408"/>
          </a:xfrm>
        </p:spPr>
        <p:txBody>
          <a:bodyPr>
            <a:normAutofit/>
          </a:bodyPr>
          <a:lstStyle/>
          <a:p>
            <a:r>
              <a:rPr lang="th-TH" sz="5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รายละเอียดการดำเนินงาน</a:t>
            </a:r>
            <a:endParaRPr lang="en-US" sz="5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85000" lnSpcReduction="20000"/>
          </a:bodyPr>
          <a:lstStyle/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Flow Chart</a:t>
            </a: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network</a:t>
            </a:r>
          </a:p>
          <a:p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ทิศทางข้อมูล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จุดเด่น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ปัญหาและอุปสรรค</a:t>
            </a:r>
          </a:p>
          <a:p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เป้าหมายที่คาดว่าจะดำเนินการต่อ</a:t>
            </a:r>
          </a:p>
        </p:txBody>
      </p:sp>
    </p:spTree>
    <p:extLst>
      <p:ext uri="{BB962C8B-B14F-4D97-AF65-F5344CB8AC3E}">
        <p14:creationId xmlns:p14="http://schemas.microsoft.com/office/powerpoint/2010/main" val="327140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Flow Chart</a:t>
            </a:r>
          </a:p>
        </p:txBody>
      </p:sp>
      <p:sp>
        <p:nvSpPr>
          <p:cNvPr id="7" name="Oval 6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TextBox 34"/>
          <p:cNvSpPr txBox="1">
            <a:spLocks noChangeArrowheads="1"/>
          </p:cNvSpPr>
          <p:nvPr/>
        </p:nvSpPr>
        <p:spPr bwMode="auto">
          <a:xfrm>
            <a:off x="11847046" y="6476526"/>
            <a:ext cx="277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169622" y="2019531"/>
            <a:ext cx="7955280" cy="461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8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332" y="219506"/>
            <a:ext cx="9460509" cy="653330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network</a:t>
            </a:r>
          </a:p>
        </p:txBody>
      </p:sp>
      <p:sp>
        <p:nvSpPr>
          <p:cNvPr id="5" name="Oval 4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extBox 34"/>
          <p:cNvSpPr txBox="1">
            <a:spLocks noChangeArrowheads="1"/>
          </p:cNvSpPr>
          <p:nvPr/>
        </p:nvSpPr>
        <p:spPr bwMode="auto">
          <a:xfrm>
            <a:off x="11847046" y="6476526"/>
            <a:ext cx="277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23455" y="798022"/>
            <a:ext cx="10748356" cy="586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0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14" y="1"/>
            <a:ext cx="10108902" cy="822960"/>
          </a:xfrm>
        </p:spPr>
        <p:txBody>
          <a:bodyPr>
            <a:normAutofit/>
          </a:bodyPr>
          <a:lstStyle/>
          <a:p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ทิศทางข้อมูล</a:t>
            </a:r>
            <a:endParaRPr lang="en-US" sz="4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Oval 3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5" name="TextBox 34"/>
          <p:cNvSpPr txBox="1">
            <a:spLocks noChangeArrowheads="1"/>
          </p:cNvSpPr>
          <p:nvPr/>
        </p:nvSpPr>
        <p:spPr bwMode="auto">
          <a:xfrm>
            <a:off x="11847046" y="6476526"/>
            <a:ext cx="277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883170" y="822961"/>
            <a:ext cx="8219989" cy="552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87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207" y="0"/>
            <a:ext cx="10283469" cy="698269"/>
          </a:xfrm>
        </p:spPr>
        <p:txBody>
          <a:bodyPr>
            <a:normAutofit/>
          </a:bodyPr>
          <a:lstStyle/>
          <a:p>
            <a:r>
              <a:rPr lang="th-TH" sz="4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จุดเด่นของโครงงานนี้</a:t>
            </a:r>
            <a:endParaRPr lang="en-US" sz="44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" name="Oval 4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extBox 34"/>
          <p:cNvSpPr txBox="1">
            <a:spLocks noChangeArrowheads="1"/>
          </p:cNvSpPr>
          <p:nvPr/>
        </p:nvSpPr>
        <p:spPr bwMode="auto">
          <a:xfrm>
            <a:off x="11847046" y="6476526"/>
            <a:ext cx="277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480219"/>
              </p:ext>
            </p:extLst>
          </p:nvPr>
        </p:nvGraphicFramePr>
        <p:xfrm>
          <a:off x="2102806" y="750093"/>
          <a:ext cx="7556269" cy="58619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2349">
                  <a:extLst>
                    <a:ext uri="{9D8B030D-6E8A-4147-A177-3AD203B41FA5}">
                      <a16:colId xmlns:a16="http://schemas.microsoft.com/office/drawing/2014/main" val="703728849"/>
                    </a:ext>
                  </a:extLst>
                </a:gridCol>
                <a:gridCol w="2906258">
                  <a:extLst>
                    <a:ext uri="{9D8B030D-6E8A-4147-A177-3AD203B41FA5}">
                      <a16:colId xmlns:a16="http://schemas.microsoft.com/office/drawing/2014/main" val="1348980810"/>
                    </a:ext>
                  </a:extLst>
                </a:gridCol>
                <a:gridCol w="2397662">
                  <a:extLst>
                    <a:ext uri="{9D8B030D-6E8A-4147-A177-3AD203B41FA5}">
                      <a16:colId xmlns:a16="http://schemas.microsoft.com/office/drawing/2014/main" val="2682762818"/>
                    </a:ext>
                  </a:extLst>
                </a:gridCol>
              </a:tblGrid>
              <a:tr h="7865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                        โครงงาน</a:t>
                      </a:r>
                      <a:endParaRPr lang="en-US" sz="1800" dirty="0"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         </a:t>
                      </a:r>
                      <a:r>
                        <a:rPr lang="th-TH" sz="18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เรื่อง</a:t>
                      </a:r>
                      <a:endParaRPr lang="en-US" sz="1800" dirty="0">
                        <a:effectLst/>
                        <a:latin typeface="TH Sarabun New" panose="020B0500040200020003" pitchFamily="34" charset="-34"/>
                        <a:ea typeface="DengXian"/>
                        <a:cs typeface="TH Sarabun New" panose="020B0500040200020003" pitchFamily="34" charset="-34"/>
                      </a:endParaRPr>
                    </a:p>
                  </a:txBody>
                  <a:tcPr marL="53110" marR="5311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8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โครงงานของผู้จัดทำ</a:t>
                      </a:r>
                      <a:endParaRPr lang="en-US" sz="1800">
                        <a:effectLst/>
                        <a:latin typeface="TH Sarabun New" panose="020B0500040200020003" pitchFamily="34" charset="-34"/>
                        <a:ea typeface="DengXian"/>
                        <a:cs typeface="TH Sarabun New" panose="020B0500040200020003" pitchFamily="34" charset="-34"/>
                      </a:endParaRPr>
                    </a:p>
                  </a:txBody>
                  <a:tcPr marL="53110" marR="531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8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โครงงานอื่น</a:t>
                      </a:r>
                      <a:endParaRPr lang="en-US" sz="1800">
                        <a:effectLst/>
                        <a:latin typeface="TH Sarabun New" panose="020B0500040200020003" pitchFamily="34" charset="-34"/>
                        <a:ea typeface="DengXian"/>
                        <a:cs typeface="TH Sarabun New" panose="020B0500040200020003" pitchFamily="34" charset="-34"/>
                      </a:endParaRPr>
                    </a:p>
                  </a:txBody>
                  <a:tcPr marL="53110" marR="53110" marT="0" marB="0" anchor="ctr"/>
                </a:tc>
                <a:extLst>
                  <a:ext uri="{0D108BD9-81ED-4DB2-BD59-A6C34878D82A}">
                    <a16:rowId xmlns:a16="http://schemas.microsoft.com/office/drawing/2014/main" val="4043963939"/>
                  </a:ext>
                </a:extLst>
              </a:tr>
              <a:tr h="7865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8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การเชื่อมต่อ</a:t>
                      </a:r>
                      <a:endParaRPr lang="en-US" sz="1800"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(Network connection)</a:t>
                      </a:r>
                      <a:endParaRPr lang="en-US" sz="1800">
                        <a:effectLst/>
                        <a:latin typeface="TH Sarabun New" panose="020B0500040200020003" pitchFamily="34" charset="-34"/>
                        <a:ea typeface="DengXian"/>
                        <a:cs typeface="TH Sarabun New" panose="020B0500040200020003" pitchFamily="34" charset="-34"/>
                      </a:endParaRPr>
                    </a:p>
                  </a:txBody>
                  <a:tcPr marL="53110" marR="53110" marT="0" marB="0" anchor="ctr"/>
                </a:tc>
                <a:tc>
                  <a:txBody>
                    <a:bodyPr/>
                    <a:lstStyle/>
                    <a:p>
                      <a:pPr marL="0" marR="0" algn="thaiDi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ใข้ </a:t>
                      </a:r>
                      <a:r>
                        <a:rPr lang="en-US" sz="18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Narrow Band </a:t>
                      </a:r>
                      <a:r>
                        <a:rPr lang="th-TH" sz="18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หรือ </a:t>
                      </a:r>
                      <a:r>
                        <a:rPr lang="en-US" sz="18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LTE </a:t>
                      </a:r>
                      <a:r>
                        <a:rPr lang="th-TH" sz="18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ในช่วงของ </a:t>
                      </a:r>
                      <a:r>
                        <a:rPr lang="en-US" sz="18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Guard Band </a:t>
                      </a:r>
                      <a:r>
                        <a:rPr lang="th-TH" sz="18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ทำให้ครอบคลุมเท่าสัญญาณโทรศัพท์</a:t>
                      </a:r>
                      <a:endParaRPr lang="en-US" sz="1800" dirty="0">
                        <a:effectLst/>
                        <a:latin typeface="TH Sarabun New" panose="020B0500040200020003" pitchFamily="34" charset="-34"/>
                        <a:ea typeface="DengXian"/>
                        <a:cs typeface="TH Sarabun New" panose="020B0500040200020003" pitchFamily="34" charset="-34"/>
                      </a:endParaRPr>
                    </a:p>
                  </a:txBody>
                  <a:tcPr marL="53110" marR="53110" marT="0" marB="0"/>
                </a:tc>
                <a:tc>
                  <a:txBody>
                    <a:bodyPr/>
                    <a:lstStyle/>
                    <a:p>
                      <a:pPr marL="0" marR="0" algn="thaiDi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ใช้ </a:t>
                      </a:r>
                      <a:r>
                        <a:rPr lang="en-US" sz="1800" dirty="0" err="1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WiFi</a:t>
                      </a:r>
                      <a:r>
                        <a:rPr lang="en-US" sz="18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</a:t>
                      </a:r>
                      <a:r>
                        <a:rPr lang="th-TH" sz="18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ทำให้ต้องอยู่แค่ในบริเวณจำกัด</a:t>
                      </a:r>
                      <a:endParaRPr lang="en-US" sz="1800" dirty="0">
                        <a:effectLst/>
                        <a:latin typeface="TH Sarabun New" panose="020B0500040200020003" pitchFamily="34" charset="-34"/>
                        <a:ea typeface="DengXian"/>
                        <a:cs typeface="TH Sarabun New" panose="020B0500040200020003" pitchFamily="34" charset="-34"/>
                      </a:endParaRPr>
                    </a:p>
                  </a:txBody>
                  <a:tcPr marL="53110" marR="53110" marT="0" marB="0"/>
                </a:tc>
                <a:extLst>
                  <a:ext uri="{0D108BD9-81ED-4DB2-BD59-A6C34878D82A}">
                    <a16:rowId xmlns:a16="http://schemas.microsoft.com/office/drawing/2014/main" val="627511537"/>
                  </a:ext>
                </a:extLst>
              </a:tr>
              <a:tr h="10487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8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แหล่งพลังงาน</a:t>
                      </a:r>
                      <a:endParaRPr lang="en-US" sz="1800"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(Energy saving)</a:t>
                      </a:r>
                      <a:endParaRPr lang="en-US" sz="1800">
                        <a:effectLst/>
                        <a:latin typeface="TH Sarabun New" panose="020B0500040200020003" pitchFamily="34" charset="-34"/>
                        <a:ea typeface="DengXian"/>
                        <a:cs typeface="TH Sarabun New" panose="020B0500040200020003" pitchFamily="34" charset="-34"/>
                      </a:endParaRPr>
                    </a:p>
                  </a:txBody>
                  <a:tcPr marL="53110" marR="53110" marT="0" marB="0" anchor="ctr"/>
                </a:tc>
                <a:tc>
                  <a:txBody>
                    <a:bodyPr/>
                    <a:lstStyle/>
                    <a:p>
                      <a:pPr marL="0" marR="0" algn="thaiDi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ใช้ </a:t>
                      </a:r>
                      <a:r>
                        <a:rPr lang="en-US" sz="18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Solar Cell </a:t>
                      </a:r>
                      <a:r>
                        <a:rPr lang="th-TH" sz="18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ทำให้ใช้ได้โดยไม่ต้องใช้แหล่งจ่ายอื่น ๆ</a:t>
                      </a:r>
                      <a:endParaRPr lang="en-US" sz="1800" dirty="0">
                        <a:effectLst/>
                        <a:latin typeface="TH Sarabun New" panose="020B0500040200020003" pitchFamily="34" charset="-34"/>
                        <a:ea typeface="DengXian"/>
                        <a:cs typeface="TH Sarabun New" panose="020B0500040200020003" pitchFamily="34" charset="-34"/>
                      </a:endParaRPr>
                    </a:p>
                  </a:txBody>
                  <a:tcPr marL="53110" marR="53110" marT="0" marB="0"/>
                </a:tc>
                <a:tc>
                  <a:txBody>
                    <a:bodyPr/>
                    <a:lstStyle/>
                    <a:p>
                      <a:pPr marL="0" marR="0" algn="thaiDi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8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ใช้แบตเตอรี่ หรือ พลังงานจากแหล่งจ่าย มีระยะทางจำกัดเนื่องจากต้องเชื่อมต่อสายไฟทุกจุด</a:t>
                      </a:r>
                      <a:endParaRPr lang="en-US" sz="1800">
                        <a:effectLst/>
                        <a:latin typeface="TH Sarabun New" panose="020B0500040200020003" pitchFamily="34" charset="-34"/>
                        <a:ea typeface="DengXian"/>
                        <a:cs typeface="TH Sarabun New" panose="020B0500040200020003" pitchFamily="34" charset="-34"/>
                      </a:endParaRPr>
                    </a:p>
                  </a:txBody>
                  <a:tcPr marL="53110" marR="53110" marT="0" marB="0"/>
                </a:tc>
                <a:extLst>
                  <a:ext uri="{0D108BD9-81ED-4DB2-BD59-A6C34878D82A}">
                    <a16:rowId xmlns:a16="http://schemas.microsoft.com/office/drawing/2014/main" val="3462780370"/>
                  </a:ext>
                </a:extLst>
              </a:tr>
              <a:tr h="10487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8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การติดตั้ง</a:t>
                      </a:r>
                      <a:endParaRPr lang="en-US" sz="1800"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(Installation/Deployment)</a:t>
                      </a:r>
                      <a:endParaRPr lang="en-US" sz="1800">
                        <a:effectLst/>
                        <a:latin typeface="TH Sarabun New" panose="020B0500040200020003" pitchFamily="34" charset="-34"/>
                        <a:ea typeface="DengXian"/>
                        <a:cs typeface="TH Sarabun New" panose="020B0500040200020003" pitchFamily="34" charset="-34"/>
                      </a:endParaRPr>
                    </a:p>
                  </a:txBody>
                  <a:tcPr marL="53110" marR="53110" marT="0" marB="0" anchor="ctr"/>
                </a:tc>
                <a:tc>
                  <a:txBody>
                    <a:bodyPr/>
                    <a:lstStyle/>
                    <a:p>
                      <a:pPr marL="0" marR="0" algn="thaiDi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8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สามารถติดตั้งได้ง่ายและรวดเร็วเพียงแต่ใช้กล่องติดตั้งที่เรามีให้ ไม่ต้อง</a:t>
                      </a:r>
                      <a:r>
                        <a:rPr lang="en-US" sz="18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Configure WIFI</a:t>
                      </a:r>
                      <a:r>
                        <a:rPr lang="th-TH" sz="18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 หรือต่อแหล่งพลังงานเพิ่มเติม</a:t>
                      </a:r>
                      <a:endParaRPr lang="en-US" sz="1800">
                        <a:effectLst/>
                        <a:latin typeface="TH Sarabun New" panose="020B0500040200020003" pitchFamily="34" charset="-34"/>
                        <a:ea typeface="DengXian"/>
                        <a:cs typeface="TH Sarabun New" panose="020B0500040200020003" pitchFamily="34" charset="-34"/>
                      </a:endParaRPr>
                    </a:p>
                  </a:txBody>
                  <a:tcPr marL="53110" marR="53110" marT="0" marB="0"/>
                </a:tc>
                <a:tc>
                  <a:txBody>
                    <a:bodyPr/>
                    <a:lstStyle/>
                    <a:p>
                      <a:pPr marL="0" marR="0" algn="thaiDi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8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ต้องตั้งค่า </a:t>
                      </a:r>
                      <a:r>
                        <a:rPr lang="en-US" sz="18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WiFi </a:t>
                      </a:r>
                      <a:r>
                        <a:rPr lang="th-TH" sz="18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และ </a:t>
                      </a:r>
                      <a:r>
                        <a:rPr lang="en-US" sz="18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password </a:t>
                      </a:r>
                      <a:r>
                        <a:rPr lang="th-TH" sz="18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ทำให้ติดตั้ง และการเคลื่อนย้ายใช้ระยะเวลาที่1นาน</a:t>
                      </a:r>
                      <a:endParaRPr lang="en-US" sz="1800">
                        <a:effectLst/>
                        <a:latin typeface="TH Sarabun New" panose="020B0500040200020003" pitchFamily="34" charset="-34"/>
                        <a:ea typeface="DengXian"/>
                        <a:cs typeface="TH Sarabun New" panose="020B0500040200020003" pitchFamily="34" charset="-34"/>
                      </a:endParaRPr>
                    </a:p>
                  </a:txBody>
                  <a:tcPr marL="53110" marR="53110" marT="0" marB="0"/>
                </a:tc>
                <a:extLst>
                  <a:ext uri="{0D108BD9-81ED-4DB2-BD59-A6C34878D82A}">
                    <a16:rowId xmlns:a16="http://schemas.microsoft.com/office/drawing/2014/main" val="995375696"/>
                  </a:ext>
                </a:extLst>
              </a:tr>
              <a:tr h="7865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8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การสั่งงาน</a:t>
                      </a:r>
                      <a:endParaRPr lang="en-US" sz="1800"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(Command)</a:t>
                      </a:r>
                      <a:endParaRPr lang="en-US" sz="1800">
                        <a:effectLst/>
                        <a:latin typeface="TH Sarabun New" panose="020B0500040200020003" pitchFamily="34" charset="-34"/>
                        <a:ea typeface="DengXian"/>
                        <a:cs typeface="TH Sarabun New" panose="020B0500040200020003" pitchFamily="34" charset="-34"/>
                      </a:endParaRPr>
                    </a:p>
                  </a:txBody>
                  <a:tcPr marL="53110" marR="53110" marT="0" marB="0" anchor="ctr"/>
                </a:tc>
                <a:tc>
                  <a:txBody>
                    <a:bodyPr/>
                    <a:lstStyle/>
                    <a:p>
                      <a:pPr marL="0" marR="0" algn="thaiDi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8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สามารถเข้าถึงพร้อมสั่งงานได้ทันที และครอบคลุมในทุกอุปกรณ์ที่มี </a:t>
                      </a:r>
                      <a:r>
                        <a:rPr lang="en-US" sz="18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Browser </a:t>
                      </a:r>
                      <a:endParaRPr lang="en-US" sz="1800">
                        <a:effectLst/>
                        <a:latin typeface="TH Sarabun New" panose="020B0500040200020003" pitchFamily="34" charset="-34"/>
                        <a:ea typeface="DengXian"/>
                        <a:cs typeface="TH Sarabun New" panose="020B0500040200020003" pitchFamily="34" charset="-34"/>
                      </a:endParaRPr>
                    </a:p>
                  </a:txBody>
                  <a:tcPr marL="53110" marR="53110" marT="0" marB="0"/>
                </a:tc>
                <a:tc>
                  <a:txBody>
                    <a:bodyPr/>
                    <a:lstStyle/>
                    <a:p>
                      <a:pPr marL="0" marR="0" algn="thaiDi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8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ถ้าใช้งานแอพพลิเคชั่นในโทรศัพท์ อาจทำให้ไม่ครอบคลุมทุกอุปกรณ์</a:t>
                      </a:r>
                      <a:endParaRPr lang="en-US" sz="1800">
                        <a:effectLst/>
                        <a:latin typeface="TH Sarabun New" panose="020B0500040200020003" pitchFamily="34" charset="-34"/>
                        <a:ea typeface="DengXian"/>
                        <a:cs typeface="TH Sarabun New" panose="020B0500040200020003" pitchFamily="34" charset="-34"/>
                      </a:endParaRPr>
                    </a:p>
                  </a:txBody>
                  <a:tcPr marL="53110" marR="53110" marT="0" marB="0"/>
                </a:tc>
                <a:extLst>
                  <a:ext uri="{0D108BD9-81ED-4DB2-BD59-A6C34878D82A}">
                    <a16:rowId xmlns:a16="http://schemas.microsoft.com/office/drawing/2014/main" val="53006692"/>
                  </a:ext>
                </a:extLst>
              </a:tr>
              <a:tr h="13109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8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โพรไฟล์</a:t>
                      </a:r>
                      <a:endParaRPr lang="en-US" sz="1800"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(Data analytic/profile)</a:t>
                      </a:r>
                      <a:endParaRPr lang="en-US" sz="1800">
                        <a:effectLst/>
                        <a:latin typeface="TH Sarabun New" panose="020B0500040200020003" pitchFamily="34" charset="-34"/>
                        <a:ea typeface="DengXian"/>
                        <a:cs typeface="TH Sarabun New" panose="020B0500040200020003" pitchFamily="34" charset="-34"/>
                      </a:endParaRPr>
                    </a:p>
                  </a:txBody>
                  <a:tcPr marL="53110" marR="53110" marT="0" marB="0" anchor="ctr"/>
                </a:tc>
                <a:tc>
                  <a:txBody>
                    <a:bodyPr/>
                    <a:lstStyle/>
                    <a:p>
                      <a:pPr marL="0" marR="0" algn="thaiDi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80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มีการเรียนรู้และบันทึการทำงานเพื่อวิเคราะห์หาผลลัพธ์ของการทำงานที่ดีที่สุดเพื่อใช้เป็นโพรไฟล์สำหรับการปลูกพืชชนิดเดียวกันในที่อื่น ๆ ต่อไป ลดเวลาในการตั้งค่าการช้าน</a:t>
                      </a:r>
                      <a:endParaRPr lang="en-US" sz="1800">
                        <a:effectLst/>
                        <a:latin typeface="TH Sarabun New" panose="020B0500040200020003" pitchFamily="34" charset="-34"/>
                        <a:ea typeface="DengXian"/>
                        <a:cs typeface="TH Sarabun New" panose="020B0500040200020003" pitchFamily="34" charset="-34"/>
                      </a:endParaRPr>
                    </a:p>
                  </a:txBody>
                  <a:tcPr marL="53110" marR="53110" marT="0" marB="0"/>
                </a:tc>
                <a:tc>
                  <a:txBody>
                    <a:bodyPr/>
                    <a:lstStyle/>
                    <a:p>
                      <a:pPr marL="0" marR="0" algn="thaiDi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ไม่มี หรือ หาได้ยาก มีราคาสูง</a:t>
                      </a:r>
                      <a:endParaRPr lang="en-US" sz="1800" dirty="0">
                        <a:effectLst/>
                        <a:latin typeface="TH Sarabun New" panose="020B0500040200020003" pitchFamily="34" charset="-34"/>
                        <a:ea typeface="DengXian"/>
                        <a:cs typeface="TH Sarabun New" panose="020B0500040200020003" pitchFamily="34" charset="-34"/>
                      </a:endParaRPr>
                    </a:p>
                  </a:txBody>
                  <a:tcPr marL="53110" marR="53110" marT="0" marB="0"/>
                </a:tc>
                <a:extLst>
                  <a:ext uri="{0D108BD9-81ED-4DB2-BD59-A6C34878D82A}">
                    <a16:rowId xmlns:a16="http://schemas.microsoft.com/office/drawing/2014/main" val="5474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064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04" y="0"/>
            <a:ext cx="10364451" cy="1596177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Website Control</a:t>
            </a:r>
          </a:p>
        </p:txBody>
      </p:sp>
      <p:sp>
        <p:nvSpPr>
          <p:cNvPr id="5" name="Oval 4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extBox 34"/>
          <p:cNvSpPr txBox="1">
            <a:spLocks noChangeArrowheads="1"/>
          </p:cNvSpPr>
          <p:nvPr/>
        </p:nvSpPr>
        <p:spPr bwMode="auto">
          <a:xfrm>
            <a:off x="11847046" y="6476526"/>
            <a:ext cx="277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829" y="1334239"/>
            <a:ext cx="5181600" cy="523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428" y="1980686"/>
            <a:ext cx="3880402" cy="12116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37" y="3432288"/>
            <a:ext cx="2997692" cy="28465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9829" y="3554686"/>
            <a:ext cx="2238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47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AnaLOG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IN</a:t>
            </a:r>
          </a:p>
        </p:txBody>
      </p:sp>
      <p:pic>
        <p:nvPicPr>
          <p:cNvPr id="3074" name="Picture 2" descr="https://scontent.fbkk2-7.fna.fbcdn.net/v/t1.15752-9/59345429_465657610671453_233360429483556864_n.jpg?_nc_cat=109&amp;_nc_eui2=AeEQ6b1iYi5hefZ2PmOXnSCrtQvkZQEIxq0O63D6Xn9RUrLlorsL03rtkNyzgkxyJaxskAVeYHFPNzhDyxjjqM93EVDg9lDfq6Xs_3ffamt7AQ&amp;_nc_oc=AQmyi1spkhnwmI1WUt7dZrmuNtIWcm9nftFiNsxdO3ciBwQITkgEVJr4Ozif3wAIgcs&amp;_nc_ht=scontent.fbkk2-7.fna&amp;oh=b5b7eafdfed0f09b5b3566083df0901f&amp;oe=5D3234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245" y="2253134"/>
            <a:ext cx="8809510" cy="426492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11832701" y="6518056"/>
            <a:ext cx="320575" cy="327802"/>
          </a:xfrm>
          <a:prstGeom prst="ellipse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>
            <a:softEdge rad="685800"/>
          </a:effectLst>
          <a:scene3d>
            <a:camera prst="orthographicFront"/>
            <a:lightRig rig="threePt" dir="t"/>
          </a:scene3d>
          <a:sp3d extrusionH="19050" prstMaterial="plastic">
            <a:bevelT w="95250" h="95250"/>
            <a:extrusionClr>
              <a:sysClr val="window" lastClr="FFFFFF"/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extBox 34"/>
          <p:cNvSpPr txBox="1">
            <a:spLocks noChangeArrowheads="1"/>
          </p:cNvSpPr>
          <p:nvPr/>
        </p:nvSpPr>
        <p:spPr bwMode="auto">
          <a:xfrm>
            <a:off x="11847046" y="6476526"/>
            <a:ext cx="277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5825946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412</TotalTime>
  <Words>439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DengXian</vt:lpstr>
      <vt:lpstr>Angsana New</vt:lpstr>
      <vt:lpstr>Arial</vt:lpstr>
      <vt:lpstr>Arial Black</vt:lpstr>
      <vt:lpstr>TH Sarabun New</vt:lpstr>
      <vt:lpstr>Tw Cen MT</vt:lpstr>
      <vt:lpstr>Wingdings</vt:lpstr>
      <vt:lpstr>Droplet</vt:lpstr>
      <vt:lpstr>Smart LPWAN Farm</vt:lpstr>
      <vt:lpstr>หัวข้อการนำเสนอ</vt:lpstr>
      <vt:lpstr>รายละเอียดการดำเนินงาน</vt:lpstr>
      <vt:lpstr>Flow Chart</vt:lpstr>
      <vt:lpstr>network</vt:lpstr>
      <vt:lpstr>ทิศทางข้อมูล</vt:lpstr>
      <vt:lpstr>จุดเด่นของโครงงานนี้</vt:lpstr>
      <vt:lpstr>Website Control</vt:lpstr>
      <vt:lpstr>AnaLOG IN</vt:lpstr>
      <vt:lpstr>Proxy Server</vt:lpstr>
      <vt:lpstr>PowerPoint Presentation</vt:lpstr>
      <vt:lpstr>Realtime graph</vt:lpstr>
      <vt:lpstr>Github</vt:lpstr>
      <vt:lpstr>ปัญหาและอุปสรรค</vt:lpstr>
      <vt:lpstr>เป้าหมายที่คาดว่าจะดำเนินการต่อ</vt:lpstr>
      <vt:lpstr>สรุปผลการทำโครงงาน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LPWAN Farm</dc:title>
  <dc:creator>Windows User</dc:creator>
  <cp:lastModifiedBy>Fluke</cp:lastModifiedBy>
  <cp:revision>29</cp:revision>
  <dcterms:created xsi:type="dcterms:W3CDTF">2019-05-06T21:42:38Z</dcterms:created>
  <dcterms:modified xsi:type="dcterms:W3CDTF">2020-02-28T21:39:17Z</dcterms:modified>
</cp:coreProperties>
</file>