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67" r:id="rId4"/>
    <p:sldId id="262" r:id="rId5"/>
    <p:sldId id="257" r:id="rId6"/>
    <p:sldId id="266" r:id="rId7"/>
    <p:sldId id="272" r:id="rId8"/>
    <p:sldId id="258" r:id="rId9"/>
    <p:sldId id="259" r:id="rId10"/>
    <p:sldId id="271" r:id="rId11"/>
    <p:sldId id="264" r:id="rId12"/>
    <p:sldId id="265" r:id="rId13"/>
    <p:sldId id="263" r:id="rId14"/>
    <p:sldId id="273" r:id="rId15"/>
    <p:sldId id="269" r:id="rId16"/>
    <p:sldId id="270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6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35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164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0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2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03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3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0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0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9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5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5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Smart LPWAN Farm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93" y="1343716"/>
            <a:ext cx="1098413" cy="16695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3999" y="420161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3200" b="1" dirty="0" smtClean="0">
                <a:latin typeface="Layiji MaHaNiYom BAO 1.2" panose="02000000000000000000" pitchFamily="2" charset="0"/>
                <a:ea typeface="Arial" charset="0"/>
                <a:cs typeface="Layiji MaHaNiYom BAO 1.2" panose="02000000000000000000" pitchFamily="2" charset="0"/>
              </a:rPr>
              <a:t>จัดทำโดย นายเจษฎ</a:t>
            </a:r>
            <a:r>
              <a:rPr lang="th-TH" sz="3200" b="1" dirty="0">
                <a:latin typeface="Layiji MaHaNiYom BAO 1.2" panose="02000000000000000000" pitchFamily="2" charset="0"/>
                <a:ea typeface="Arial" charset="0"/>
                <a:cs typeface="Layiji MaHaNiYom BAO 1.2" panose="02000000000000000000" pitchFamily="2" charset="0"/>
              </a:rPr>
              <a:t>า</a:t>
            </a:r>
            <a:r>
              <a:rPr lang="th-TH" sz="3200" b="1" dirty="0" smtClean="0">
                <a:latin typeface="Layiji MaHaNiYom BAO 1.2" panose="02000000000000000000" pitchFamily="2" charset="0"/>
                <a:ea typeface="Arial" charset="0"/>
                <a:cs typeface="Layiji MaHaNiYom BAO 1.2" panose="02000000000000000000" pitchFamily="2" charset="0"/>
              </a:rPr>
              <a:t>กร เกิดหนู รหัสนักศึกษา 5835512119</a:t>
            </a:r>
            <a:endParaRPr lang="en-US" sz="3200" b="1" dirty="0" smtClean="0">
              <a:latin typeface="Layiji MaHaNiYom BAO 1.2" panose="02000000000000000000" pitchFamily="2" charset="0"/>
              <a:ea typeface="Arial" charset="0"/>
              <a:cs typeface="Layiji MaHaNiYom BAO 1.2" panose="02000000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109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Proxy Server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7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à¸à¸¥à¸à¸²à¸£à¸à¹à¸à¸«à¸²à¸£à¸¹à¸à¸ à¸²à¸à¸ªà¸³à¸«à¸£à¸±à¸ proxy i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571" y="2214694"/>
            <a:ext cx="8176858" cy="342013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5282" y="3200399"/>
            <a:ext cx="927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USER</a:t>
            </a:r>
            <a:endParaRPr lang="en-US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2330" y="3200398"/>
            <a:ext cx="1075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NB-</a:t>
            </a:r>
            <a:r>
              <a:rPr lang="en-US" sz="3200" b="1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IoT</a:t>
            </a:r>
            <a:endParaRPr lang="en-US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765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2" y="791090"/>
            <a:ext cx="5473651" cy="606691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022" y="2214694"/>
            <a:ext cx="7943557" cy="438812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" name="Oval 4"/>
          <p:cNvSpPr/>
          <p:nvPr/>
        </p:nvSpPr>
        <p:spPr>
          <a:xfrm>
            <a:off x="11910225" y="6518056"/>
            <a:ext cx="243051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extBox 34"/>
          <p:cNvSpPr txBox="1">
            <a:spLocks noChangeArrowheads="1"/>
          </p:cNvSpPr>
          <p:nvPr/>
        </p:nvSpPr>
        <p:spPr bwMode="auto">
          <a:xfrm>
            <a:off x="11914094" y="6476526"/>
            <a:ext cx="21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8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" y="117509"/>
            <a:ext cx="11718387" cy="674049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9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8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Proxy server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1130" b="148"/>
          <a:stretch/>
        </p:blipFill>
        <p:spPr>
          <a:xfrm>
            <a:off x="1288072" y="1976219"/>
            <a:ext cx="3551213" cy="474746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85" t="1777" r="63193" b="82651"/>
          <a:stretch/>
        </p:blipFill>
        <p:spPr>
          <a:xfrm>
            <a:off x="5772443" y="2692995"/>
            <a:ext cx="5673548" cy="331390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" name="Oval 5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extBox 34"/>
          <p:cNvSpPr txBox="1">
            <a:spLocks noChangeArrowheads="1"/>
          </p:cNvSpPr>
          <p:nvPr/>
        </p:nvSpPr>
        <p:spPr bwMode="auto">
          <a:xfrm>
            <a:off x="11726288" y="6497291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10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ปัญหาและอุปสรรค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3774" y="1820488"/>
            <a:ext cx="10364452" cy="3970712"/>
          </a:xfrm>
        </p:spPr>
        <p:txBody>
          <a:bodyPr/>
          <a:lstStyle/>
          <a:p>
            <a:r>
              <a:rPr lang="en-US" dirty="0" smtClean="0"/>
              <a:t>Life cycle react </a:t>
            </a:r>
            <a:r>
              <a:rPr lang="th-TH" dirty="0" smtClean="0"/>
              <a:t>กับระบบ </a:t>
            </a:r>
            <a:r>
              <a:rPr lang="en-US" dirty="0" err="1" smtClean="0"/>
              <a:t>socketio</a:t>
            </a:r>
            <a:r>
              <a:rPr lang="en-US" dirty="0" smtClean="0"/>
              <a:t> </a:t>
            </a:r>
            <a:r>
              <a:rPr lang="th-TH" dirty="0" smtClean="0"/>
              <a:t>อาจใช้งานด้วยกันยาก</a:t>
            </a:r>
          </a:p>
          <a:p>
            <a:r>
              <a:rPr lang="th-TH" dirty="0" smtClean="0"/>
              <a:t>การส่งข้อมูลจาก </a:t>
            </a:r>
            <a:r>
              <a:rPr lang="en-US" dirty="0" smtClean="0"/>
              <a:t>backend </a:t>
            </a:r>
            <a:r>
              <a:rPr lang="th-TH" dirty="0" smtClean="0"/>
              <a:t>ไปสู่ </a:t>
            </a:r>
            <a:r>
              <a:rPr lang="en-US" dirty="0" err="1" smtClean="0"/>
              <a:t>nb-iot</a:t>
            </a:r>
            <a:r>
              <a:rPr lang="en-US" dirty="0" smtClean="0"/>
              <a:t> </a:t>
            </a:r>
            <a:r>
              <a:rPr lang="th-TH" dirty="0" smtClean="0"/>
              <a:t>ต้องใช้</a:t>
            </a:r>
            <a:r>
              <a:rPr lang="en-US" dirty="0" smtClean="0"/>
              <a:t> buffer </a:t>
            </a:r>
            <a:r>
              <a:rPr lang="th-TH" dirty="0" smtClean="0"/>
              <a:t>ทำให้ต้องใช้ตัวอักษรสั้น ๆ เนื่องจากหน่วยความจำน้อย</a:t>
            </a:r>
          </a:p>
          <a:p>
            <a:r>
              <a:rPr lang="th-TH" dirty="0" smtClean="0"/>
              <a:t>มีปัญหาเรื่องระบบ </a:t>
            </a:r>
            <a:r>
              <a:rPr lang="en-US" dirty="0" smtClean="0"/>
              <a:t>firewall</a:t>
            </a:r>
            <a:endParaRPr lang="th-TH" dirty="0" smtClean="0"/>
          </a:p>
          <a:p>
            <a:r>
              <a:rPr lang="th-TH" dirty="0" smtClean="0"/>
              <a:t>เรื่องพลังงานในช่วยแดดอ่อน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TextBox 34"/>
          <p:cNvSpPr txBox="1">
            <a:spLocks noChangeArrowheads="1"/>
          </p:cNvSpPr>
          <p:nvPr/>
        </p:nvSpPr>
        <p:spPr bwMode="auto">
          <a:xfrm>
            <a:off x="11726288" y="6497291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11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/>
              <a:t>เป้าหมายที่คาดว่าจะ</a:t>
            </a:r>
            <a:r>
              <a:rPr lang="th-TH" sz="4400" b="1" dirty="0" smtClean="0"/>
              <a:t>ดำเนินการต่อ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h-TH" sz="3600" dirty="0" smtClean="0"/>
              <a:t>มีความง่ายต่อการใช้งาน</a:t>
            </a:r>
            <a:endParaRPr lang="th-TH" sz="3600" dirty="0" smtClean="0"/>
          </a:p>
          <a:p>
            <a:r>
              <a:rPr lang="th-TH" sz="3600" dirty="0"/>
              <a:t>ทำหน้า </a:t>
            </a:r>
            <a:r>
              <a:rPr lang="en-US" sz="3600" dirty="0" smtClean="0"/>
              <a:t>UX/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UI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ให้สวยงาม</a:t>
            </a:r>
          </a:p>
          <a:p>
            <a:r>
              <a:rPr lang="th-TH" sz="3600" dirty="0" smtClean="0"/>
              <a:t>เชื่อมต่อและใช้คำสั่งต่าง ๆ ในแอพพลิเคชั่นมากขึ้น</a:t>
            </a:r>
            <a:endParaRPr lang="en-US" sz="3600" dirty="0" smtClean="0"/>
          </a:p>
          <a:p>
            <a:r>
              <a:rPr lang="th-TH" sz="3600" dirty="0" smtClean="0"/>
              <a:t>นำ </a:t>
            </a:r>
            <a:r>
              <a:rPr lang="en-US" sz="3600" dirty="0" err="1" smtClean="0"/>
              <a:t>Machiene</a:t>
            </a:r>
            <a:r>
              <a:rPr lang="en-US" sz="3600" dirty="0" smtClean="0"/>
              <a:t> learning </a:t>
            </a:r>
            <a:r>
              <a:rPr lang="th-TH" sz="3600" dirty="0" smtClean="0"/>
              <a:t>มาใช้งาน</a:t>
            </a:r>
            <a:endParaRPr lang="th-TH" sz="3600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11726288" y="6497291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12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/>
              <a:t>สรุปผลการทำ</a:t>
            </a:r>
            <a:r>
              <a:rPr lang="th-TH" sz="4400" b="1" dirty="0" smtClean="0"/>
              <a:t>โครงงาน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มีระบบที่เป็นพื้นฐานเขียนเองทำให้ง่ายต่อการปรับแต่ง</a:t>
            </a:r>
            <a:endParaRPr lang="th-TH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  <a:sym typeface="Wingdings" panose="05000000000000000000" pitchFamily="2" charset="2"/>
              </a:rPr>
              <a:t>ออกแบบหน้าตาการใช้งานคร่าว ๆ</a:t>
            </a:r>
            <a:endParaRPr lang="en-US" sz="3200" dirty="0" smtClean="0">
              <a:latin typeface="Angsana New" panose="02020603050405020304" pitchFamily="18" charset="-34"/>
              <a:cs typeface="Angsana New" panose="02020603050405020304" pitchFamily="18" charset="-34"/>
              <a:sym typeface="Wingdings" panose="05000000000000000000" pitchFamily="2" charset="2"/>
            </a:endParaRPr>
          </a:p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จัดทำโมเดลกล่อง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แบบ</a:t>
            </a:r>
          </a:p>
        </p:txBody>
      </p:sp>
      <p:sp>
        <p:nvSpPr>
          <p:cNvPr id="4" name="Oval 3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11726288" y="6497291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13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8445" y="6396335"/>
            <a:ext cx="841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ภาควิชาวิศวกรรมคอมพิวเตอร์ คณะวิศวกรรมศาสตร์ มหาวิทยาลับสงขลานครินทร์ วิทยาเขตภูเก็ต</a:t>
            </a:r>
            <a:endParaRPr lang="en-US" sz="2400" b="1" dirty="0"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4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นายเจษฎ</a:t>
            </a:r>
            <a:r>
              <a:rPr lang="th-TH" sz="4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า</a:t>
            </a:r>
            <a:r>
              <a:rPr lang="th-TH" sz="4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กร เกิดหนู</a:t>
            </a:r>
          </a:p>
          <a:p>
            <a:pPr marL="0" indent="0" algn="ctr">
              <a:buNone/>
            </a:pPr>
            <a:r>
              <a:rPr lang="th-TH" sz="4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5835512119</a:t>
            </a:r>
            <a:endParaRPr lang="th-TH" sz="4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extBox 34"/>
          <p:cNvSpPr txBox="1">
            <a:spLocks noChangeArrowheads="1"/>
          </p:cNvSpPr>
          <p:nvPr/>
        </p:nvSpPr>
        <p:spPr bwMode="auto">
          <a:xfrm>
            <a:off x="11726288" y="6497291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14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3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/>
              <a:t>หัวข้อการนำเสนอ</a:t>
            </a:r>
            <a:endParaRPr lang="en-US" sz="5400" b="1" dirty="0"/>
          </a:p>
        </p:txBody>
      </p:sp>
      <p:sp>
        <p:nvSpPr>
          <p:cNvPr id="4" name="Oval 3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th-TH" sz="4000" dirty="0" smtClean="0"/>
              <a:t>รายละเอียดการดำเนินงาน</a:t>
            </a:r>
          </a:p>
          <a:p>
            <a:r>
              <a:rPr lang="th-TH" sz="4000" dirty="0" smtClean="0"/>
              <a:t>เป้าหมายที่คาดว่าจะดำเนินการ</a:t>
            </a:r>
          </a:p>
          <a:p>
            <a:r>
              <a:rPr lang="th-TH" sz="4000" dirty="0" smtClean="0"/>
              <a:t>สรุปผลการทำโครงงาน</a:t>
            </a:r>
          </a:p>
        </p:txBody>
      </p:sp>
    </p:spTree>
    <p:extLst>
      <p:ext uri="{BB962C8B-B14F-4D97-AF65-F5344CB8AC3E}">
        <p14:creationId xmlns:p14="http://schemas.microsoft.com/office/powerpoint/2010/main" val="40320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082" y="276803"/>
            <a:ext cx="10715518" cy="1947408"/>
          </a:xfrm>
        </p:spPr>
        <p:txBody>
          <a:bodyPr>
            <a:normAutofit/>
          </a:bodyPr>
          <a:lstStyle/>
          <a:p>
            <a:r>
              <a:rPr lang="th-TH" sz="5400" b="1" dirty="0"/>
              <a:t>รายละเอียดการ</a:t>
            </a:r>
            <a:r>
              <a:rPr lang="th-TH" sz="5400" b="1" dirty="0" smtClean="0"/>
              <a:t>ดำเนินงาน</a:t>
            </a:r>
            <a:endParaRPr lang="en-US" sz="54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85000" lnSpcReduction="20000"/>
          </a:bodyPr>
          <a:lstStyle/>
          <a:p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Flow Chart</a:t>
            </a:r>
            <a:endParaRPr lang="en-US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network</a:t>
            </a:r>
            <a:endParaRPr lang="en-US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ทิศทางข้อมูล</a:t>
            </a:r>
            <a:endParaRPr lang="en-US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จุดเด่น</a:t>
            </a:r>
            <a:endParaRPr lang="en-US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ปัญหาและอุปสรรค</a:t>
            </a:r>
          </a:p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เป้าหมายที่คาดว่าจะดำเนินการต่อ</a:t>
            </a:r>
            <a:endParaRPr lang="th-TH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714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Flow Chart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69622" y="2019531"/>
            <a:ext cx="7955280" cy="461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2" y="219506"/>
            <a:ext cx="9460509" cy="65333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network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2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23455" y="798022"/>
            <a:ext cx="10748356" cy="58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14" y="1"/>
            <a:ext cx="10108902" cy="822960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ทิศทางข้อมูล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83170" y="822961"/>
            <a:ext cx="8219989" cy="55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207" y="0"/>
            <a:ext cx="10283469" cy="698269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จุดเด่นของโครงงานนี้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70165"/>
              </p:ext>
            </p:extLst>
          </p:nvPr>
        </p:nvGraphicFramePr>
        <p:xfrm>
          <a:off x="2102806" y="750093"/>
          <a:ext cx="7556269" cy="57679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349">
                  <a:extLst>
                    <a:ext uri="{9D8B030D-6E8A-4147-A177-3AD203B41FA5}">
                      <a16:colId xmlns:a16="http://schemas.microsoft.com/office/drawing/2014/main" val="703728849"/>
                    </a:ext>
                  </a:extLst>
                </a:gridCol>
                <a:gridCol w="2906258">
                  <a:extLst>
                    <a:ext uri="{9D8B030D-6E8A-4147-A177-3AD203B41FA5}">
                      <a16:colId xmlns:a16="http://schemas.microsoft.com/office/drawing/2014/main" val="1348980810"/>
                    </a:ext>
                  </a:extLst>
                </a:gridCol>
                <a:gridCol w="2397662">
                  <a:extLst>
                    <a:ext uri="{9D8B030D-6E8A-4147-A177-3AD203B41FA5}">
                      <a16:colId xmlns:a16="http://schemas.microsoft.com/office/drawing/2014/main" val="2682762818"/>
                    </a:ext>
                  </a:extLst>
                </a:gridCol>
              </a:tblGrid>
              <a:tr h="786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</a:rPr>
                        <a:t>                         โครงงาน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</a:t>
                      </a:r>
                      <a:r>
                        <a:rPr lang="th-TH" sz="1200">
                          <a:effectLst/>
                        </a:rPr>
                        <a:t>เรื่อง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Cordia New" panose="020B0304020202020204" pitchFamily="34" charset="-34"/>
                      </a:endParaRPr>
                    </a:p>
                  </a:txBody>
                  <a:tcPr marL="53110" marR="53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</a:rPr>
                        <a:t>โครงงานของผู้จัดทำ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Cordia New" panose="020B0304020202020204" pitchFamily="34" charset="-34"/>
                      </a:endParaRPr>
                    </a:p>
                  </a:txBody>
                  <a:tcPr marL="53110" marR="531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</a:rPr>
                        <a:t>โครงงานอื่น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Cordia New" panose="020B0304020202020204" pitchFamily="34" charset="-34"/>
                      </a:endParaRPr>
                    </a:p>
                  </a:txBody>
                  <a:tcPr marL="53110" marR="53110" marT="0" marB="0" anchor="ctr"/>
                </a:tc>
                <a:extLst>
                  <a:ext uri="{0D108BD9-81ED-4DB2-BD59-A6C34878D82A}">
                    <a16:rowId xmlns:a16="http://schemas.microsoft.com/office/drawing/2014/main" val="4043963939"/>
                  </a:ext>
                </a:extLst>
              </a:tr>
              <a:tr h="7865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</a:rPr>
                        <a:t>การเชื่อมต่อ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(Network connection)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Cordia New" panose="020B0304020202020204" pitchFamily="34" charset="-34"/>
                      </a:endParaRPr>
                    </a:p>
                  </a:txBody>
                  <a:tcPr marL="53110" marR="5311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</a:rPr>
                        <a:t>ใข้ </a:t>
                      </a:r>
                      <a:r>
                        <a:rPr lang="en-US" sz="1200">
                          <a:effectLst/>
                        </a:rPr>
                        <a:t>Narrow Band </a:t>
                      </a:r>
                      <a:r>
                        <a:rPr lang="th-TH" sz="1200">
                          <a:effectLst/>
                        </a:rPr>
                        <a:t>หรือ </a:t>
                      </a:r>
                      <a:r>
                        <a:rPr lang="en-US" sz="1200">
                          <a:effectLst/>
                        </a:rPr>
                        <a:t>LTE </a:t>
                      </a:r>
                      <a:r>
                        <a:rPr lang="th-TH" sz="1200">
                          <a:effectLst/>
                        </a:rPr>
                        <a:t>ในช่วงของ </a:t>
                      </a:r>
                      <a:r>
                        <a:rPr lang="en-US" sz="1200">
                          <a:effectLst/>
                        </a:rPr>
                        <a:t>Guard Band </a:t>
                      </a:r>
                      <a:r>
                        <a:rPr lang="th-TH" sz="1200">
                          <a:effectLst/>
                        </a:rPr>
                        <a:t>ทำให้ครอบคลุมเท่าสัญญาณโทรศัพท์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Cordia New" panose="020B0304020202020204" pitchFamily="34" charset="-34"/>
                      </a:endParaRPr>
                    </a:p>
                  </a:txBody>
                  <a:tcPr marL="53110" marR="53110" marT="0" marB="0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</a:rPr>
                        <a:t>ใช้ </a:t>
                      </a:r>
                      <a:r>
                        <a:rPr lang="en-US" sz="1200" dirty="0" err="1">
                          <a:effectLst/>
                        </a:rPr>
                        <a:t>WiFi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th-TH" sz="1200" dirty="0">
                          <a:effectLst/>
                        </a:rPr>
                        <a:t>ทำให้ต้องอยู่แค่ในบริเวณจำกัด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DengXian"/>
                        <a:cs typeface="Cordia New" panose="020B0304020202020204" pitchFamily="34" charset="-34"/>
                      </a:endParaRPr>
                    </a:p>
                  </a:txBody>
                  <a:tcPr marL="53110" marR="53110" marT="0" marB="0"/>
                </a:tc>
                <a:extLst>
                  <a:ext uri="{0D108BD9-81ED-4DB2-BD59-A6C34878D82A}">
                    <a16:rowId xmlns:a16="http://schemas.microsoft.com/office/drawing/2014/main" val="627511537"/>
                  </a:ext>
                </a:extLst>
              </a:tr>
              <a:tr h="1048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</a:rPr>
                        <a:t>แหล่งพลังงาน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(Energy saving)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Cordia New" panose="020B0304020202020204" pitchFamily="34" charset="-34"/>
                      </a:endParaRPr>
                    </a:p>
                  </a:txBody>
                  <a:tcPr marL="53110" marR="5311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</a:rPr>
                        <a:t>ใช้ </a:t>
                      </a:r>
                      <a:r>
                        <a:rPr lang="en-US" sz="1200">
                          <a:effectLst/>
                        </a:rPr>
                        <a:t>Solar Cell </a:t>
                      </a:r>
                      <a:r>
                        <a:rPr lang="th-TH" sz="1200">
                          <a:effectLst/>
                        </a:rPr>
                        <a:t>ทำให้ใช้ได้โดยไม่ต้องใช้แหล่งจ่ายอื่น ๆ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Cordia New" panose="020B0304020202020204" pitchFamily="34" charset="-34"/>
                      </a:endParaRPr>
                    </a:p>
                  </a:txBody>
                  <a:tcPr marL="53110" marR="53110" marT="0" marB="0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</a:rPr>
                        <a:t>ใช้แบตเตอรี่ หรือ พลังงานจากแหล่งจ่าย มีระยะทางจำกัดเนื่องจากต้องเชื่อมต่อสายไฟทุกจุด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Cordia New" panose="020B0304020202020204" pitchFamily="34" charset="-34"/>
                      </a:endParaRPr>
                    </a:p>
                  </a:txBody>
                  <a:tcPr marL="53110" marR="53110" marT="0" marB="0"/>
                </a:tc>
                <a:extLst>
                  <a:ext uri="{0D108BD9-81ED-4DB2-BD59-A6C34878D82A}">
                    <a16:rowId xmlns:a16="http://schemas.microsoft.com/office/drawing/2014/main" val="3462780370"/>
                  </a:ext>
                </a:extLst>
              </a:tr>
              <a:tr h="1048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</a:rPr>
                        <a:t>การติดตั้ง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(Installation/Deployment)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Cordia New" panose="020B0304020202020204" pitchFamily="34" charset="-34"/>
                      </a:endParaRPr>
                    </a:p>
                  </a:txBody>
                  <a:tcPr marL="53110" marR="5311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</a:rPr>
                        <a:t>สามารถติดตั้งได้ง่ายและรวดเร็วเพียงแต่ใช้กล่องติดตั้งที่เรามีให้ ไม่ต้อง</a:t>
                      </a:r>
                      <a:r>
                        <a:rPr lang="en-US" sz="1200">
                          <a:effectLst/>
                        </a:rPr>
                        <a:t>Configure WIFI</a:t>
                      </a:r>
                      <a:r>
                        <a:rPr lang="th-TH" sz="1200">
                          <a:effectLst/>
                        </a:rPr>
                        <a:t> หรือต่อแหล่งพลังงานเพิ่มเติม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Cordia New" panose="020B0304020202020204" pitchFamily="34" charset="-34"/>
                      </a:endParaRPr>
                    </a:p>
                  </a:txBody>
                  <a:tcPr marL="53110" marR="53110" marT="0" marB="0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</a:rPr>
                        <a:t>ต้องตั้งค่า </a:t>
                      </a:r>
                      <a:r>
                        <a:rPr lang="en-US" sz="1200">
                          <a:effectLst/>
                        </a:rPr>
                        <a:t>WiFi </a:t>
                      </a:r>
                      <a:r>
                        <a:rPr lang="th-TH" sz="1200">
                          <a:effectLst/>
                        </a:rPr>
                        <a:t>และ </a:t>
                      </a:r>
                      <a:r>
                        <a:rPr lang="en-US" sz="1200">
                          <a:effectLst/>
                        </a:rPr>
                        <a:t>password </a:t>
                      </a:r>
                      <a:r>
                        <a:rPr lang="th-TH" sz="1200">
                          <a:effectLst/>
                        </a:rPr>
                        <a:t>ทำให้ติดตั้ง และการเคลื่อนย้ายใช้ระยะเวลาที่1นาน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Cordia New" panose="020B0304020202020204" pitchFamily="34" charset="-34"/>
                      </a:endParaRPr>
                    </a:p>
                  </a:txBody>
                  <a:tcPr marL="53110" marR="53110" marT="0" marB="0"/>
                </a:tc>
                <a:extLst>
                  <a:ext uri="{0D108BD9-81ED-4DB2-BD59-A6C34878D82A}">
                    <a16:rowId xmlns:a16="http://schemas.microsoft.com/office/drawing/2014/main" val="995375696"/>
                  </a:ext>
                </a:extLst>
              </a:tr>
              <a:tr h="7865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</a:rPr>
                        <a:t>การสั่งงาน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(Command)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Cordia New" panose="020B0304020202020204" pitchFamily="34" charset="-34"/>
                      </a:endParaRPr>
                    </a:p>
                  </a:txBody>
                  <a:tcPr marL="53110" marR="5311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</a:rPr>
                        <a:t>สามารถเข้าถึงพร้อมสั่งงานได้ทันที และครอบคลุมในทุกอุปกรณ์ที่มี </a:t>
                      </a:r>
                      <a:r>
                        <a:rPr lang="en-US" sz="1200">
                          <a:effectLst/>
                        </a:rPr>
                        <a:t>Browser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Cordia New" panose="020B0304020202020204" pitchFamily="34" charset="-34"/>
                      </a:endParaRPr>
                    </a:p>
                  </a:txBody>
                  <a:tcPr marL="53110" marR="53110" marT="0" marB="0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</a:rPr>
                        <a:t>ถ้าใช้งานแอพพลิเคชั่นในโทรศัพท์ อาจทำให้ไม่ครอบคลุมทุกอุปกรณ์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Cordia New" panose="020B0304020202020204" pitchFamily="34" charset="-34"/>
                      </a:endParaRPr>
                    </a:p>
                  </a:txBody>
                  <a:tcPr marL="53110" marR="53110" marT="0" marB="0"/>
                </a:tc>
                <a:extLst>
                  <a:ext uri="{0D108BD9-81ED-4DB2-BD59-A6C34878D82A}">
                    <a16:rowId xmlns:a16="http://schemas.microsoft.com/office/drawing/2014/main" val="53006692"/>
                  </a:ext>
                </a:extLst>
              </a:tr>
              <a:tr h="1310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</a:rPr>
                        <a:t>โพรไฟล์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(Data analytic/profile)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Cordia New" panose="020B0304020202020204" pitchFamily="34" charset="-34"/>
                      </a:endParaRPr>
                    </a:p>
                  </a:txBody>
                  <a:tcPr marL="53110" marR="5311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</a:rPr>
                        <a:t>มีการเรียนรู้และบันทึการทำงานเพื่อวิเคราะห์หาผลลัพธ์ของการทำงานที่ดีที่สุดเพื่อใช้เป็นโพรไฟล์สำหรับการปลูกพืชชนิดเดียวกันในที่อื่น ๆ ต่อไป ลดเวลาในการตั้งค่าการช้าน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Cordia New" panose="020B0304020202020204" pitchFamily="34" charset="-34"/>
                      </a:endParaRPr>
                    </a:p>
                  </a:txBody>
                  <a:tcPr marL="53110" marR="53110" marT="0" marB="0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</a:rPr>
                        <a:t>ไม่มี หรือ หาได้ยาก มีราคาสูง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DengXian"/>
                        <a:cs typeface="Cordia New" panose="020B0304020202020204" pitchFamily="34" charset="-34"/>
                      </a:endParaRPr>
                    </a:p>
                  </a:txBody>
                  <a:tcPr marL="53110" marR="53110" marT="0" marB="0"/>
                </a:tc>
                <a:extLst>
                  <a:ext uri="{0D108BD9-81ED-4DB2-BD59-A6C34878D82A}">
                    <a16:rowId xmlns:a16="http://schemas.microsoft.com/office/drawing/2014/main" val="547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0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04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BATTERRY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5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AnaLOG</a:t>
            </a:r>
            <a:r>
              <a:rPr lang="en-US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IN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074" name="Picture 2" descr="https://scontent.fbkk2-7.fna.fbcdn.net/v/t1.15752-9/59345429_465657610671453_233360429483556864_n.jpg?_nc_cat=109&amp;_nc_eui2=AeEQ6b1iYi5hefZ2PmOXnSCrtQvkZQEIxq0O63D6Xn9RUrLlorsL03rtkNyzgkxyJaxskAVeYHFPNzhDyxjjqM93EVDg9lDfq6Xs_3ffamt7AQ&amp;_nc_oc=AQmyi1spkhnwmI1WUt7dZrmuNtIWcm9nftFiNsxdO3ciBwQITkgEVJr4Ozif3wAIgcs&amp;_nc_ht=scontent.fbkk2-7.fna&amp;oh=b5b7eafdfed0f09b5b3566083df0901f&amp;oe=5D3234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45" y="2253134"/>
            <a:ext cx="8809510" cy="426492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82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355</TotalTime>
  <Words>416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DengXian</vt:lpstr>
      <vt:lpstr>Layiji MaHaNiYom BAO 1.2</vt:lpstr>
      <vt:lpstr>Angsana New</vt:lpstr>
      <vt:lpstr>Arial</vt:lpstr>
      <vt:lpstr>Arial Black</vt:lpstr>
      <vt:lpstr>Calibri</vt:lpstr>
      <vt:lpstr>Cordia New</vt:lpstr>
      <vt:lpstr>Tw Cen MT</vt:lpstr>
      <vt:lpstr>Wingdings</vt:lpstr>
      <vt:lpstr>Droplet</vt:lpstr>
      <vt:lpstr>Smart LPWAN Farm</vt:lpstr>
      <vt:lpstr>หัวข้อการนำเสนอ</vt:lpstr>
      <vt:lpstr>รายละเอียดการดำเนินงาน</vt:lpstr>
      <vt:lpstr>Flow Chart</vt:lpstr>
      <vt:lpstr>network</vt:lpstr>
      <vt:lpstr>ทิศทางข้อมูล</vt:lpstr>
      <vt:lpstr>จุดเด่นของโครงงานนี้</vt:lpstr>
      <vt:lpstr>BATTERRY</vt:lpstr>
      <vt:lpstr>AnaLOG IN</vt:lpstr>
      <vt:lpstr>Proxy Server</vt:lpstr>
      <vt:lpstr>PowerPoint Presentation</vt:lpstr>
      <vt:lpstr>PowerPoint Presentation</vt:lpstr>
      <vt:lpstr>Proxy server</vt:lpstr>
      <vt:lpstr>ปัญหาและอุปสรรค</vt:lpstr>
      <vt:lpstr>เป้าหมายที่คาดว่าจะดำเนินการต่อ</vt:lpstr>
      <vt:lpstr>สรุปผลการทำโครงงาน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LPWAN Farm</dc:title>
  <dc:creator>Windows User</dc:creator>
  <cp:lastModifiedBy>Fluke</cp:lastModifiedBy>
  <cp:revision>23</cp:revision>
  <dcterms:created xsi:type="dcterms:W3CDTF">2019-05-06T21:42:38Z</dcterms:created>
  <dcterms:modified xsi:type="dcterms:W3CDTF">2019-09-30T00:51:21Z</dcterms:modified>
</cp:coreProperties>
</file>