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lack Ops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AD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78405" y="138834"/>
            <a:ext cx="17531189" cy="9828506"/>
            <a:chOff x="0" y="-47625"/>
            <a:chExt cx="4617268" cy="258857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617268" cy="2540953"/>
            </a:xfrm>
            <a:custGeom>
              <a:avLst/>
              <a:gdLst/>
              <a:ahLst/>
              <a:cxnLst/>
              <a:rect l="l" t="t" r="r" b="b"/>
              <a:pathLst>
                <a:path w="4617268" h="2540953" extrusionOk="0">
                  <a:moveTo>
                    <a:pt x="22522" y="0"/>
                  </a:moveTo>
                  <a:lnTo>
                    <a:pt x="4594746" y="0"/>
                  </a:lnTo>
                  <a:cubicBezTo>
                    <a:pt x="4607184" y="0"/>
                    <a:pt x="4617268" y="10083"/>
                    <a:pt x="4617268" y="22522"/>
                  </a:cubicBezTo>
                  <a:lnTo>
                    <a:pt x="4617268" y="2518431"/>
                  </a:lnTo>
                  <a:cubicBezTo>
                    <a:pt x="4617268" y="2530869"/>
                    <a:pt x="4607184" y="2540953"/>
                    <a:pt x="4594746" y="2540953"/>
                  </a:cubicBezTo>
                  <a:lnTo>
                    <a:pt x="22522" y="2540953"/>
                  </a:lnTo>
                  <a:cubicBezTo>
                    <a:pt x="10083" y="2540953"/>
                    <a:pt x="0" y="2530869"/>
                    <a:pt x="0" y="2518431"/>
                  </a:cubicBezTo>
                  <a:lnTo>
                    <a:pt x="0" y="22522"/>
                  </a:lnTo>
                  <a:cubicBezTo>
                    <a:pt x="0" y="10083"/>
                    <a:pt x="10083" y="0"/>
                    <a:pt x="22522" y="0"/>
                  </a:cubicBezTo>
                  <a:close/>
                </a:path>
              </a:pathLst>
            </a:custGeom>
            <a:solidFill>
              <a:srgbClr val="2E1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4617268" cy="2588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 rot="-10721354">
            <a:off x="10047331" y="3211678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3"/>
                </a:lnTo>
                <a:lnTo>
                  <a:pt x="0" y="10429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3"/>
          <p:cNvSpPr/>
          <p:nvPr/>
        </p:nvSpPr>
        <p:spPr>
          <a:xfrm rot="-1174872">
            <a:off x="15022092" y="5842152"/>
            <a:ext cx="1702833" cy="1832795"/>
          </a:xfrm>
          <a:custGeom>
            <a:avLst/>
            <a:gdLst/>
            <a:ahLst/>
            <a:cxnLst/>
            <a:rect l="l" t="t" r="r" b="b"/>
            <a:pathLst>
              <a:path w="1702833" h="1832795" extrusionOk="0">
                <a:moveTo>
                  <a:pt x="0" y="0"/>
                </a:moveTo>
                <a:lnTo>
                  <a:pt x="1702833" y="0"/>
                </a:lnTo>
                <a:lnTo>
                  <a:pt x="1702833" y="1832795"/>
                </a:lnTo>
                <a:lnTo>
                  <a:pt x="0" y="1832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 txBox="1"/>
          <p:nvPr/>
        </p:nvSpPr>
        <p:spPr>
          <a:xfrm>
            <a:off x="4419332" y="2723817"/>
            <a:ext cx="8979300" cy="48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999" b="0" i="0" u="none" strike="noStrike" cap="none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MINI</a:t>
            </a:r>
          </a:p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999" b="0" i="0" u="none" strike="noStrike" cap="none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  </a:t>
            </a:r>
            <a:endParaRPr dirty="0"/>
          </a:p>
        </p:txBody>
      </p:sp>
      <p:sp>
        <p:nvSpPr>
          <p:cNvPr id="90" name="Google Shape;90;p13"/>
          <p:cNvSpPr/>
          <p:nvPr/>
        </p:nvSpPr>
        <p:spPr>
          <a:xfrm rot="7845160">
            <a:off x="11823044" y="6205480"/>
            <a:ext cx="1031726" cy="1106139"/>
          </a:xfrm>
          <a:custGeom>
            <a:avLst/>
            <a:gdLst/>
            <a:ahLst/>
            <a:cxnLst/>
            <a:rect l="l" t="t" r="r" b="b"/>
            <a:pathLst>
              <a:path w="1031726" h="1106139" extrusionOk="0">
                <a:moveTo>
                  <a:pt x="0" y="0"/>
                </a:moveTo>
                <a:lnTo>
                  <a:pt x="1031726" y="0"/>
                </a:lnTo>
                <a:lnTo>
                  <a:pt x="1031726" y="1106139"/>
                </a:lnTo>
                <a:lnTo>
                  <a:pt x="0" y="1106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1" name="Google Shape;91;p13"/>
          <p:cNvGrpSpPr/>
          <p:nvPr/>
        </p:nvGrpSpPr>
        <p:grpSpPr>
          <a:xfrm>
            <a:off x="13989728" y="7951167"/>
            <a:ext cx="2993081" cy="1447384"/>
            <a:chOff x="0" y="-374137"/>
            <a:chExt cx="3990774" cy="1929845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-154747"/>
              <a:ext cx="3990774" cy="1710455"/>
              <a:chOff x="0" y="-95250"/>
              <a:chExt cx="1015997" cy="435458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-95250"/>
                <a:ext cx="1015997" cy="43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0" y="-374137"/>
              <a:ext cx="3990774" cy="1710455"/>
              <a:chOff x="0" y="-95250"/>
              <a:chExt cx="1015997" cy="435458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-95250"/>
                <a:ext cx="1015997" cy="43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 dirty="0"/>
              </a:p>
            </p:txBody>
          </p:sp>
        </p:grpSp>
      </p:grpSp>
      <p:sp>
        <p:nvSpPr>
          <p:cNvPr id="99" name="Google Shape;99;p13"/>
          <p:cNvSpPr txBox="1"/>
          <p:nvPr/>
        </p:nvSpPr>
        <p:spPr>
          <a:xfrm>
            <a:off x="4876219" y="3786113"/>
            <a:ext cx="8522413" cy="28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999" dirty="0">
                <a:solidFill>
                  <a:srgbClr val="ED1495"/>
                </a:solidFill>
                <a:latin typeface="Black Ops One"/>
                <a:sym typeface="Black Ops One"/>
              </a:rPr>
              <a:t>PROJECT</a:t>
            </a:r>
            <a:endParaRPr lang="en-US" dirty="0"/>
          </a:p>
        </p:txBody>
      </p:sp>
      <p:sp>
        <p:nvSpPr>
          <p:cNvPr id="100" name="Google Shape;100;p13"/>
          <p:cNvSpPr/>
          <p:nvPr/>
        </p:nvSpPr>
        <p:spPr>
          <a:xfrm rot="104982">
            <a:off x="-4557250" y="-1338175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3"/>
          <p:cNvSpPr/>
          <p:nvPr/>
        </p:nvSpPr>
        <p:spPr>
          <a:xfrm rot="-2545084">
            <a:off x="3881699" y="1317911"/>
            <a:ext cx="1468452" cy="1574364"/>
          </a:xfrm>
          <a:custGeom>
            <a:avLst/>
            <a:gdLst/>
            <a:ahLst/>
            <a:cxnLst/>
            <a:rect l="l" t="t" r="r" b="b"/>
            <a:pathLst>
              <a:path w="1468452" h="1574364" extrusionOk="0">
                <a:moveTo>
                  <a:pt x="0" y="0"/>
                </a:moveTo>
                <a:lnTo>
                  <a:pt x="1468453" y="0"/>
                </a:lnTo>
                <a:lnTo>
                  <a:pt x="1468453" y="1574364"/>
                </a:lnTo>
                <a:lnTo>
                  <a:pt x="0" y="1574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" name="Google Shape;102;p13"/>
          <p:cNvSpPr/>
          <p:nvPr/>
        </p:nvSpPr>
        <p:spPr>
          <a:xfrm rot="-1227504">
            <a:off x="12718875" y="1133468"/>
            <a:ext cx="2541706" cy="3910317"/>
          </a:xfrm>
          <a:custGeom>
            <a:avLst/>
            <a:gdLst/>
            <a:ahLst/>
            <a:cxnLst/>
            <a:rect l="l" t="t" r="r" b="b"/>
            <a:pathLst>
              <a:path w="2541706" h="3910317" extrusionOk="0">
                <a:moveTo>
                  <a:pt x="0" y="0"/>
                </a:moveTo>
                <a:lnTo>
                  <a:pt x="2541706" y="0"/>
                </a:lnTo>
                <a:lnTo>
                  <a:pt x="2541706" y="3910317"/>
                </a:lnTo>
                <a:lnTo>
                  <a:pt x="0" y="3910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" name="Google Shape;103;p13"/>
          <p:cNvSpPr/>
          <p:nvPr/>
        </p:nvSpPr>
        <p:spPr>
          <a:xfrm rot="2700000">
            <a:off x="2205384" y="6169034"/>
            <a:ext cx="3207989" cy="2682681"/>
          </a:xfrm>
          <a:custGeom>
            <a:avLst/>
            <a:gdLst/>
            <a:ahLst/>
            <a:cxnLst/>
            <a:rect l="l" t="t" r="r" b="b"/>
            <a:pathLst>
              <a:path w="3207989" h="2682681" extrusionOk="0">
                <a:moveTo>
                  <a:pt x="0" y="0"/>
                </a:moveTo>
                <a:lnTo>
                  <a:pt x="3207988" y="0"/>
                </a:lnTo>
                <a:lnTo>
                  <a:pt x="3207988" y="2682681"/>
                </a:lnTo>
                <a:lnTo>
                  <a:pt x="0" y="2682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7848523" y="8620672"/>
            <a:ext cx="388978" cy="388978"/>
            <a:chOff x="0" y="0"/>
            <a:chExt cx="812800" cy="812800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15730273" y="1028700"/>
            <a:ext cx="1076393" cy="1076393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17064811" y="7315885"/>
            <a:ext cx="388978" cy="388978"/>
            <a:chOff x="0" y="0"/>
            <a:chExt cx="812800" cy="812800"/>
          </a:xfrm>
        </p:grpSpPr>
        <p:sp>
          <p:nvSpPr>
            <p:cNvPr id="111" name="Google Shape;111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2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3153928" y="514149"/>
            <a:ext cx="388978" cy="388978"/>
            <a:chOff x="0" y="0"/>
            <a:chExt cx="812800" cy="812800"/>
          </a:xfrm>
        </p:grpSpPr>
        <p:sp>
          <p:nvSpPr>
            <p:cNvPr id="114" name="Google Shape;114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834211" y="3681918"/>
            <a:ext cx="388978" cy="388978"/>
            <a:chOff x="0" y="0"/>
            <a:chExt cx="812800" cy="812800"/>
          </a:xfrm>
        </p:grpSpPr>
        <p:sp>
          <p:nvSpPr>
            <p:cNvPr id="117" name="Google Shape;117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2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 rot="861713">
            <a:off x="1039042" y="1384076"/>
            <a:ext cx="1375339" cy="1442033"/>
          </a:xfrm>
          <a:custGeom>
            <a:avLst/>
            <a:gdLst/>
            <a:ahLst/>
            <a:cxnLst/>
            <a:rect l="l" t="t" r="r" b="b"/>
            <a:pathLst>
              <a:path w="1375339" h="1442033" extrusionOk="0">
                <a:moveTo>
                  <a:pt x="0" y="0"/>
                </a:moveTo>
                <a:lnTo>
                  <a:pt x="1375339" y="0"/>
                </a:lnTo>
                <a:lnTo>
                  <a:pt x="1375339" y="1442033"/>
                </a:lnTo>
                <a:lnTo>
                  <a:pt x="0" y="1442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/>
          <p:nvPr/>
        </p:nvSpPr>
        <p:spPr>
          <a:xfrm rot="10629245">
            <a:off x="15180795" y="7317285"/>
            <a:ext cx="3645359" cy="3494988"/>
          </a:xfrm>
          <a:custGeom>
            <a:avLst/>
            <a:gdLst/>
            <a:ahLst/>
            <a:cxnLst/>
            <a:rect l="l" t="t" r="r" b="b"/>
            <a:pathLst>
              <a:path w="3645359" h="3494988" extrusionOk="0">
                <a:moveTo>
                  <a:pt x="0" y="0"/>
                </a:moveTo>
                <a:lnTo>
                  <a:pt x="3645359" y="0"/>
                </a:lnTo>
                <a:lnTo>
                  <a:pt x="3645359" y="3494988"/>
                </a:lnTo>
                <a:lnTo>
                  <a:pt x="0" y="3494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7" name="Google Shape;387;p22"/>
          <p:cNvSpPr/>
          <p:nvPr/>
        </p:nvSpPr>
        <p:spPr>
          <a:xfrm rot="1179566">
            <a:off x="-552514" y="-1188109"/>
            <a:ext cx="3645359" cy="3494988"/>
          </a:xfrm>
          <a:custGeom>
            <a:avLst/>
            <a:gdLst/>
            <a:ahLst/>
            <a:cxnLst/>
            <a:rect l="l" t="t" r="r" b="b"/>
            <a:pathLst>
              <a:path w="3645359" h="3494988" extrusionOk="0">
                <a:moveTo>
                  <a:pt x="0" y="0"/>
                </a:moveTo>
                <a:lnTo>
                  <a:pt x="3645359" y="0"/>
                </a:lnTo>
                <a:lnTo>
                  <a:pt x="3645359" y="3494989"/>
                </a:lnTo>
                <a:lnTo>
                  <a:pt x="0" y="3494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8" name="Google Shape;388;p22"/>
          <p:cNvSpPr/>
          <p:nvPr/>
        </p:nvSpPr>
        <p:spPr>
          <a:xfrm rot="-898220">
            <a:off x="-16307" y="8534749"/>
            <a:ext cx="1711656" cy="1557607"/>
          </a:xfrm>
          <a:custGeom>
            <a:avLst/>
            <a:gdLst/>
            <a:ahLst/>
            <a:cxnLst/>
            <a:rect l="l" t="t" r="r" b="b"/>
            <a:pathLst>
              <a:path w="1711656" h="1557607" extrusionOk="0">
                <a:moveTo>
                  <a:pt x="0" y="0"/>
                </a:moveTo>
                <a:lnTo>
                  <a:pt x="1711656" y="0"/>
                </a:lnTo>
                <a:lnTo>
                  <a:pt x="1711656" y="1557607"/>
                </a:lnTo>
                <a:lnTo>
                  <a:pt x="0" y="15576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9" name="Google Shape;389;p22"/>
          <p:cNvSpPr/>
          <p:nvPr/>
        </p:nvSpPr>
        <p:spPr>
          <a:xfrm rot="-264846">
            <a:off x="1106864" y="7349179"/>
            <a:ext cx="951215" cy="1023813"/>
          </a:xfrm>
          <a:custGeom>
            <a:avLst/>
            <a:gdLst/>
            <a:ahLst/>
            <a:cxnLst/>
            <a:rect l="l" t="t" r="r" b="b"/>
            <a:pathLst>
              <a:path w="951215" h="1023813" extrusionOk="0">
                <a:moveTo>
                  <a:pt x="0" y="0"/>
                </a:moveTo>
                <a:lnTo>
                  <a:pt x="951215" y="0"/>
                </a:lnTo>
                <a:lnTo>
                  <a:pt x="951215" y="1023813"/>
                </a:lnTo>
                <a:lnTo>
                  <a:pt x="0" y="1023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0" name="Google Shape;390;p22"/>
          <p:cNvSpPr/>
          <p:nvPr/>
        </p:nvSpPr>
        <p:spPr>
          <a:xfrm rot="-6420736">
            <a:off x="-881125" y="7828199"/>
            <a:ext cx="951215" cy="1023813"/>
          </a:xfrm>
          <a:custGeom>
            <a:avLst/>
            <a:gdLst/>
            <a:ahLst/>
            <a:cxnLst/>
            <a:rect l="l" t="t" r="r" b="b"/>
            <a:pathLst>
              <a:path w="951215" h="1023813" extrusionOk="0">
                <a:moveTo>
                  <a:pt x="0" y="0"/>
                </a:moveTo>
                <a:lnTo>
                  <a:pt x="951215" y="0"/>
                </a:lnTo>
                <a:lnTo>
                  <a:pt x="951215" y="1023813"/>
                </a:lnTo>
                <a:lnTo>
                  <a:pt x="0" y="1023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D030A-718D-7406-1C42-385868F79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801" y="181528"/>
            <a:ext cx="5919799" cy="46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A8D2F-8FD3-4FE3-F0C8-D02C9F278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411" y="4992486"/>
            <a:ext cx="5925736" cy="4643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89F64-2BD1-89C5-EF7C-BBECBC6B31C0}"/>
              </a:ext>
            </a:extLst>
          </p:cNvPr>
          <p:cNvSpPr txBox="1"/>
          <p:nvPr/>
        </p:nvSpPr>
        <p:spPr>
          <a:xfrm>
            <a:off x="1829457" y="2229889"/>
            <a:ext cx="82924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cs typeface="+mj-cs"/>
              </a:rPr>
              <a:t>ปัญหา</a:t>
            </a:r>
          </a:p>
          <a:p>
            <a:r>
              <a:rPr lang="th-TH" sz="4400" dirty="0">
                <a:solidFill>
                  <a:schemeClr val="bg1"/>
                </a:solidFill>
                <a:cs typeface="+mn-cs"/>
              </a:rPr>
              <a:t>ขณะที่เน็ตล่มหรือขัดข้องไม่มีไรทำเบื่อเหงาๆว่างๆ</a:t>
            </a:r>
          </a:p>
          <a:p>
            <a:r>
              <a:rPr lang="th-TH" sz="5400" b="1" dirty="0">
                <a:solidFill>
                  <a:schemeClr val="bg1"/>
                </a:solidFill>
                <a:cs typeface="+mj-cs"/>
              </a:rPr>
              <a:t>แนวทางการแก้ปัญหาและผลประโยชน์ที่ได้</a:t>
            </a:r>
          </a:p>
          <a:p>
            <a:r>
              <a:rPr lang="th-TH" sz="4400" dirty="0">
                <a:solidFill>
                  <a:schemeClr val="bg1"/>
                </a:solidFill>
                <a:cs typeface="+mn-cs"/>
              </a:rPr>
              <a:t>สร้างเกมที่สามารถเล่นได้โดยไม่ใช้อินเทอร์เน็ตไว้เล่นเวลาว่างๆแก้เบื่อได้โดยใช้พื้นที่ในการดาวน์โหลดไม่มากแล้วก็ยังเป็นเกมที่สามารถฝึกสมาธิได้ได้ด้ว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 rot="4231536">
            <a:off x="-4511907" y="-4644201"/>
            <a:ext cx="9662106" cy="10403344"/>
          </a:xfrm>
          <a:custGeom>
            <a:avLst/>
            <a:gdLst/>
            <a:ahLst/>
            <a:cxnLst/>
            <a:rect l="l" t="t" r="r" b="b"/>
            <a:pathLst>
              <a:path w="9662106" h="10403344" extrusionOk="0">
                <a:moveTo>
                  <a:pt x="0" y="0"/>
                </a:moveTo>
                <a:lnTo>
                  <a:pt x="9662106" y="0"/>
                </a:lnTo>
                <a:lnTo>
                  <a:pt x="9662106" y="10403344"/>
                </a:lnTo>
                <a:lnTo>
                  <a:pt x="0" y="10403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-816947" y="76400"/>
            <a:ext cx="18926527" cy="173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FFD33B"/>
                </a:solidFill>
                <a:latin typeface="Black Ops One"/>
                <a:cs typeface="+mj-cs"/>
                <a:sym typeface="Black Ops One"/>
              </a:rPr>
              <a:t>Jump Game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cs typeface="+mj-cs"/>
            </a:endParaRPr>
          </a:p>
        </p:txBody>
      </p:sp>
      <p:sp>
        <p:nvSpPr>
          <p:cNvPr id="126" name="Google Shape;126;p14"/>
          <p:cNvSpPr/>
          <p:nvPr/>
        </p:nvSpPr>
        <p:spPr>
          <a:xfrm rot="-3600307">
            <a:off x="12428247" y="4765522"/>
            <a:ext cx="9662106" cy="10403344"/>
          </a:xfrm>
          <a:custGeom>
            <a:avLst/>
            <a:gdLst/>
            <a:ahLst/>
            <a:cxnLst/>
            <a:rect l="l" t="t" r="r" b="b"/>
            <a:pathLst>
              <a:path w="9662106" h="10403344" extrusionOk="0">
                <a:moveTo>
                  <a:pt x="0" y="0"/>
                </a:moveTo>
                <a:lnTo>
                  <a:pt x="9662106" y="0"/>
                </a:lnTo>
                <a:lnTo>
                  <a:pt x="9662106" y="10403344"/>
                </a:lnTo>
                <a:lnTo>
                  <a:pt x="0" y="10403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3" name="Google Shape;133;p14"/>
          <p:cNvSpPr/>
          <p:nvPr/>
        </p:nvSpPr>
        <p:spPr>
          <a:xfrm>
            <a:off x="15690892" y="7495367"/>
            <a:ext cx="1681397" cy="1762933"/>
          </a:xfrm>
          <a:custGeom>
            <a:avLst/>
            <a:gdLst/>
            <a:ahLst/>
            <a:cxnLst/>
            <a:rect l="l" t="t" r="r" b="b"/>
            <a:pathLst>
              <a:path w="1681397" h="1762933" extrusionOk="0">
                <a:moveTo>
                  <a:pt x="0" y="0"/>
                </a:moveTo>
                <a:lnTo>
                  <a:pt x="1681397" y="0"/>
                </a:lnTo>
                <a:lnTo>
                  <a:pt x="1681397" y="1762933"/>
                </a:lnTo>
                <a:lnTo>
                  <a:pt x="0" y="17629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8611979" y="9032240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9273880">
            <a:off x="14843984" y="-3861699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02D64-F942-E26B-2E27-79F4A7CFC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36" y="2952143"/>
            <a:ext cx="7232296" cy="39315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8A0E43-4FE4-8A01-30C2-078F0B306089}"/>
              </a:ext>
            </a:extLst>
          </p:cNvPr>
          <p:cNvSpPr txBox="1"/>
          <p:nvPr/>
        </p:nvSpPr>
        <p:spPr>
          <a:xfrm>
            <a:off x="7948867" y="1821538"/>
            <a:ext cx="96845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cs typeface="+mn-cs"/>
              </a:rPr>
              <a:t>pygame.init</a:t>
            </a:r>
            <a:r>
              <a:rPr lang="en-US" sz="2800" b="1" dirty="0">
                <a:solidFill>
                  <a:schemeClr val="bg1"/>
                </a:solidFill>
                <a:cs typeface="+mn-cs"/>
              </a:rPr>
              <a:t>()</a:t>
            </a:r>
            <a:endParaRPr lang="th-TH" sz="2800" b="1" dirty="0">
              <a:solidFill>
                <a:schemeClr val="bg1"/>
              </a:solidFill>
              <a:cs typeface="+mn-cs"/>
            </a:endParaRPr>
          </a:p>
          <a:p>
            <a:r>
              <a:rPr lang="th-TH" sz="2800" dirty="0">
                <a:solidFill>
                  <a:schemeClr val="bg1"/>
                </a:solidFill>
                <a:cs typeface="+mn-cs"/>
              </a:rPr>
              <a:t>เริ่มต้นโมดูลต่างๆ ของ </a:t>
            </a:r>
            <a:r>
              <a:rPr lang="en-US" sz="2800" dirty="0" err="1">
                <a:solidFill>
                  <a:schemeClr val="bg1"/>
                </a:solidFill>
                <a:cs typeface="+mn-cs"/>
              </a:rPr>
              <a:t>Pygame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 </a:t>
            </a:r>
            <a:r>
              <a:rPr lang="th-TH" sz="2800" dirty="0">
                <a:solidFill>
                  <a:schemeClr val="bg1"/>
                </a:solidFill>
                <a:cs typeface="+mn-cs"/>
              </a:rPr>
              <a:t>ที่จำเป็นในการทำงานของเกม</a:t>
            </a:r>
            <a:r>
              <a:rPr lang="en-US" sz="2800" b="1" dirty="0" err="1">
                <a:solidFill>
                  <a:schemeClr val="bg1"/>
                </a:solidFill>
                <a:cs typeface="+mn-cs"/>
              </a:rPr>
              <a:t>pygame.display.set_caption</a:t>
            </a:r>
            <a:r>
              <a:rPr lang="en-US" sz="2800" b="1" dirty="0">
                <a:solidFill>
                  <a:schemeClr val="bg1"/>
                </a:solidFill>
                <a:cs typeface="+mn-cs"/>
              </a:rPr>
              <a:t>("Jump Game")</a:t>
            </a:r>
            <a:endParaRPr lang="th-TH" sz="2800" b="1" dirty="0">
              <a:solidFill>
                <a:schemeClr val="bg1"/>
              </a:solidFill>
              <a:cs typeface="+mn-cs"/>
            </a:endParaRPr>
          </a:p>
          <a:p>
            <a:r>
              <a:rPr lang="th-TH" sz="2800" dirty="0">
                <a:solidFill>
                  <a:schemeClr val="bg1"/>
                </a:solidFill>
                <a:cs typeface="+mn-cs"/>
              </a:rPr>
              <a:t>ตั้งชื่อหน้าต่างเกมเป็น "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Jump Game“</a:t>
            </a:r>
            <a:endParaRPr lang="th-TH" sz="2800" dirty="0">
              <a:solidFill>
                <a:schemeClr val="bg1"/>
              </a:solidFill>
              <a:cs typeface="+mn-cs"/>
            </a:endParaRPr>
          </a:p>
          <a:p>
            <a:r>
              <a:rPr lang="en-US" sz="2800" b="1" dirty="0">
                <a:solidFill>
                  <a:schemeClr val="bg1"/>
                </a:solidFill>
                <a:cs typeface="+mn-cs"/>
              </a:rPr>
              <a:t>screen = </a:t>
            </a:r>
            <a:r>
              <a:rPr lang="en-US" sz="2800" b="1" dirty="0" err="1">
                <a:solidFill>
                  <a:schemeClr val="bg1"/>
                </a:solidFill>
                <a:cs typeface="+mn-cs"/>
              </a:rPr>
              <a:t>pygame.display.set_mode</a:t>
            </a:r>
            <a:r>
              <a:rPr lang="en-US" sz="2800" b="1" dirty="0">
                <a:solidFill>
                  <a:schemeClr val="bg1"/>
                </a:solidFill>
                <a:cs typeface="+mn-cs"/>
              </a:rPr>
              <a:t>((800, 600))</a:t>
            </a:r>
            <a:endParaRPr lang="th-TH" sz="2800" b="1" dirty="0">
              <a:solidFill>
                <a:schemeClr val="bg1"/>
              </a:solidFill>
              <a:cs typeface="+mn-cs"/>
            </a:endParaRPr>
          </a:p>
          <a:p>
            <a:r>
              <a:rPr lang="th-TH" sz="2800" dirty="0">
                <a:solidFill>
                  <a:schemeClr val="bg1"/>
                </a:solidFill>
                <a:cs typeface="+mn-cs"/>
              </a:rPr>
              <a:t>กำหนดขนาดหน้าต่างเกมที่ 800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x600 </a:t>
            </a:r>
            <a:r>
              <a:rPr lang="th-TH" sz="2800" dirty="0">
                <a:solidFill>
                  <a:schemeClr val="bg1"/>
                </a:solidFill>
                <a:cs typeface="+mn-cs"/>
              </a:rPr>
              <a:t>พิกเซล</a:t>
            </a:r>
          </a:p>
          <a:p>
            <a:r>
              <a:rPr lang="en-US" sz="2800" b="1" dirty="0">
                <a:solidFill>
                  <a:schemeClr val="bg1"/>
                </a:solidFill>
                <a:cs typeface="+mn-cs"/>
              </a:rPr>
              <a:t>background = </a:t>
            </a:r>
            <a:r>
              <a:rPr lang="en-US" sz="2800" b="1" dirty="0" err="1">
                <a:solidFill>
                  <a:schemeClr val="bg1"/>
                </a:solidFill>
                <a:cs typeface="+mn-cs"/>
              </a:rPr>
              <a:t>pygame.image.load</a:t>
            </a:r>
            <a:r>
              <a:rPr lang="en-US" sz="2800" b="1" dirty="0">
                <a:solidFill>
                  <a:schemeClr val="bg1"/>
                </a:solidFill>
                <a:cs typeface="+mn-cs"/>
              </a:rPr>
              <a:t>('bg.png’)</a:t>
            </a:r>
            <a:endParaRPr lang="th-TH" sz="2800" b="1" dirty="0">
              <a:solidFill>
                <a:schemeClr val="bg1"/>
              </a:solidFill>
              <a:cs typeface="+mn-cs"/>
            </a:endParaRPr>
          </a:p>
          <a:p>
            <a:r>
              <a:rPr lang="th-TH" sz="2800" dirty="0">
                <a:solidFill>
                  <a:schemeClr val="bg1"/>
                </a:solidFill>
                <a:cs typeface="+mn-cs"/>
              </a:rPr>
              <a:t>โหลดไฟล์ภาพพื้นหลังของเกม 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('bg.png’)</a:t>
            </a:r>
            <a:endParaRPr lang="th-TH" sz="2800" dirty="0">
              <a:solidFill>
                <a:schemeClr val="bg1"/>
              </a:solidFill>
              <a:cs typeface="+mn-cs"/>
            </a:endParaRPr>
          </a:p>
          <a:p>
            <a:r>
              <a:rPr lang="en-US" sz="2800" b="1" dirty="0" err="1">
                <a:solidFill>
                  <a:schemeClr val="bg1"/>
                </a:solidFill>
                <a:cs typeface="+mn-cs"/>
              </a:rPr>
              <a:t>bg</a:t>
            </a:r>
            <a:r>
              <a:rPr lang="en-US" sz="2800" b="1" dirty="0">
                <a:solidFill>
                  <a:schemeClr val="bg1"/>
                </a:solidFill>
                <a:cs typeface="+mn-cs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cs typeface="+mn-cs"/>
              </a:rPr>
              <a:t>pygame.transform.scale</a:t>
            </a:r>
            <a:r>
              <a:rPr lang="en-US" sz="2800" b="1" dirty="0">
                <a:solidFill>
                  <a:schemeClr val="bg1"/>
                </a:solidFill>
                <a:cs typeface="+mn-cs"/>
              </a:rPr>
              <a:t>(background,(800,600))</a:t>
            </a:r>
            <a:endParaRPr lang="th-TH" sz="2800" b="1" dirty="0">
              <a:solidFill>
                <a:schemeClr val="bg1"/>
              </a:solidFill>
              <a:cs typeface="+mn-cs"/>
            </a:endParaRPr>
          </a:p>
          <a:p>
            <a:r>
              <a:rPr lang="th-TH" sz="2800" dirty="0">
                <a:solidFill>
                  <a:schemeClr val="bg1"/>
                </a:solidFill>
                <a:cs typeface="+mn-cs"/>
              </a:rPr>
              <a:t>ปรับขนาดภาพพื้นหลังให้พอดีกับหน้าจอเกม</a:t>
            </a:r>
          </a:p>
          <a:p>
            <a:r>
              <a:rPr lang="en-US" sz="2800" b="1" dirty="0">
                <a:solidFill>
                  <a:schemeClr val="bg1"/>
                </a:solidFill>
                <a:cs typeface="+mn-cs"/>
              </a:rPr>
              <a:t>FPS = 60</a:t>
            </a:r>
            <a:endParaRPr lang="th-TH" sz="2800" b="1" dirty="0">
              <a:solidFill>
                <a:schemeClr val="bg1"/>
              </a:solidFill>
              <a:cs typeface="+mn-cs"/>
            </a:endParaRPr>
          </a:p>
          <a:p>
            <a:r>
              <a:rPr lang="th-TH" sz="2800" dirty="0">
                <a:solidFill>
                  <a:schemeClr val="bg1"/>
                </a:solidFill>
                <a:cs typeface="+mn-cs"/>
              </a:rPr>
              <a:t>กำหนดค่าเฟรมเรต (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Frames Per Second) </a:t>
            </a:r>
            <a:r>
              <a:rPr lang="th-TH" sz="2800" dirty="0">
                <a:solidFill>
                  <a:schemeClr val="bg1"/>
                </a:solidFill>
                <a:cs typeface="+mn-cs"/>
              </a:rPr>
              <a:t>เป็น 60 เพื่อให้การแสดงผลเกมลื่นไหล</a:t>
            </a:r>
          </a:p>
          <a:p>
            <a:r>
              <a:rPr lang="en-US" sz="2800" b="1" dirty="0">
                <a:solidFill>
                  <a:schemeClr val="bg1"/>
                </a:solidFill>
                <a:cs typeface="+mn-cs"/>
              </a:rPr>
              <a:t>clock = </a:t>
            </a:r>
            <a:r>
              <a:rPr lang="en-US" sz="2800" b="1" dirty="0" err="1">
                <a:solidFill>
                  <a:schemeClr val="bg1"/>
                </a:solidFill>
                <a:cs typeface="+mn-cs"/>
              </a:rPr>
              <a:t>pygame.time.Clock</a:t>
            </a:r>
            <a:r>
              <a:rPr lang="en-US" sz="2800" b="1" dirty="0">
                <a:solidFill>
                  <a:schemeClr val="bg1"/>
                </a:solidFill>
                <a:cs typeface="+mn-cs"/>
              </a:rPr>
              <a:t>()</a:t>
            </a:r>
            <a:endParaRPr lang="th-TH" sz="2800" b="1" dirty="0">
              <a:solidFill>
                <a:schemeClr val="bg1"/>
              </a:solidFill>
              <a:cs typeface="+mn-cs"/>
            </a:endParaRPr>
          </a:p>
          <a:p>
            <a:r>
              <a:rPr lang="th-TH" sz="2800" dirty="0">
                <a:solidFill>
                  <a:schemeClr val="bg1"/>
                </a:solidFill>
                <a:cs typeface="+mn-cs"/>
              </a:rPr>
              <a:t>สร้างตัวจับเวลาเพื่อควบคุมอัตราเฟรมของเกม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/>
          <p:nvPr/>
        </p:nvSpPr>
        <p:spPr>
          <a:xfrm rot="7657454">
            <a:off x="-2122074" y="-2329880"/>
            <a:ext cx="5418782" cy="5834490"/>
          </a:xfrm>
          <a:custGeom>
            <a:avLst/>
            <a:gdLst/>
            <a:ahLst/>
            <a:cxnLst/>
            <a:rect l="l" t="t" r="r" b="b"/>
            <a:pathLst>
              <a:path w="5418782" h="5834490" extrusionOk="0">
                <a:moveTo>
                  <a:pt x="0" y="0"/>
                </a:moveTo>
                <a:lnTo>
                  <a:pt x="5418782" y="0"/>
                </a:lnTo>
                <a:lnTo>
                  <a:pt x="5418782" y="5834489"/>
                </a:lnTo>
                <a:lnTo>
                  <a:pt x="0" y="5834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7" name="Google Shape;157;p15"/>
          <p:cNvSpPr/>
          <p:nvPr/>
        </p:nvSpPr>
        <p:spPr>
          <a:xfrm rot="8879804">
            <a:off x="15571029" y="-2632481"/>
            <a:ext cx="5980864" cy="6439692"/>
          </a:xfrm>
          <a:custGeom>
            <a:avLst/>
            <a:gdLst/>
            <a:ahLst/>
            <a:cxnLst/>
            <a:rect l="l" t="t" r="r" b="b"/>
            <a:pathLst>
              <a:path w="5980864" h="6439692" extrusionOk="0">
                <a:moveTo>
                  <a:pt x="0" y="0"/>
                </a:moveTo>
                <a:lnTo>
                  <a:pt x="5980864" y="0"/>
                </a:lnTo>
                <a:lnTo>
                  <a:pt x="5980864" y="6439691"/>
                </a:lnTo>
                <a:lnTo>
                  <a:pt x="0" y="6439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8" name="Google Shape;158;p15"/>
          <p:cNvSpPr/>
          <p:nvPr/>
        </p:nvSpPr>
        <p:spPr>
          <a:xfrm rot="-2986970">
            <a:off x="10264511" y="7656139"/>
            <a:ext cx="4225454" cy="4549614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5" y="0"/>
                </a:lnTo>
                <a:lnTo>
                  <a:pt x="4225455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9" name="Google Shape;159;p15"/>
          <p:cNvSpPr/>
          <p:nvPr/>
        </p:nvSpPr>
        <p:spPr>
          <a:xfrm rot="-2986970">
            <a:off x="14112906" y="7413251"/>
            <a:ext cx="4225454" cy="4549614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5" y="0"/>
                </a:lnTo>
                <a:lnTo>
                  <a:pt x="4225455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0" name="Google Shape;160;p15"/>
          <p:cNvSpPr/>
          <p:nvPr/>
        </p:nvSpPr>
        <p:spPr>
          <a:xfrm rot="-2986970">
            <a:off x="3716040" y="7534695"/>
            <a:ext cx="4225454" cy="4549614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5" y="0"/>
                </a:lnTo>
                <a:lnTo>
                  <a:pt x="4225455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1" name="Google Shape;161;p15"/>
          <p:cNvSpPr/>
          <p:nvPr/>
        </p:nvSpPr>
        <p:spPr>
          <a:xfrm rot="-2700000">
            <a:off x="-54151" y="7676498"/>
            <a:ext cx="4225454" cy="4549614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2" name="Google Shape;162;p15"/>
          <p:cNvSpPr/>
          <p:nvPr/>
        </p:nvSpPr>
        <p:spPr>
          <a:xfrm rot="-2986970">
            <a:off x="8479444" y="7656139"/>
            <a:ext cx="4225454" cy="4549614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5" name="Google Shape;165;p15"/>
          <p:cNvSpPr/>
          <p:nvPr/>
        </p:nvSpPr>
        <p:spPr>
          <a:xfrm>
            <a:off x="16449855" y="587365"/>
            <a:ext cx="1165685" cy="1165685"/>
          </a:xfrm>
          <a:custGeom>
            <a:avLst/>
            <a:gdLst/>
            <a:ahLst/>
            <a:cxnLst/>
            <a:rect l="l" t="t" r="r" b="b"/>
            <a:pathLst>
              <a:path w="1165685" h="1165685" extrusionOk="0">
                <a:moveTo>
                  <a:pt x="0" y="0"/>
                </a:moveTo>
                <a:lnTo>
                  <a:pt x="1165684" y="0"/>
                </a:lnTo>
                <a:lnTo>
                  <a:pt x="1165684" y="1165684"/>
                </a:lnTo>
                <a:lnTo>
                  <a:pt x="0" y="1165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1562658" y="1075868"/>
            <a:ext cx="388978" cy="388978"/>
            <a:chOff x="0" y="0"/>
            <a:chExt cx="812800" cy="812800"/>
          </a:xfrm>
        </p:grpSpPr>
        <p:sp>
          <p:nvSpPr>
            <p:cNvPr id="169" name="Google Shape;169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60E6454-EB44-014C-AEAA-EEB335FAA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94" y="1075868"/>
            <a:ext cx="5731451" cy="6714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81B3ED-BC18-0E6E-20A0-DCE2456B5A09}"/>
              </a:ext>
            </a:extLst>
          </p:cNvPr>
          <p:cNvSpPr txBox="1"/>
          <p:nvPr/>
        </p:nvSpPr>
        <p:spPr>
          <a:xfrm>
            <a:off x="7490963" y="2375051"/>
            <a:ext cx="10235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solidFill>
                  <a:schemeClr val="bg1"/>
                </a:solidFill>
                <a:cs typeface="+mn-cs"/>
              </a:rPr>
              <a:t>-โหลดไฟล์ภาพที่จะใช้แสดงในเกม</a:t>
            </a:r>
          </a:p>
          <a:p>
            <a:r>
              <a:rPr lang="th-TH" sz="4400" dirty="0">
                <a:solidFill>
                  <a:schemeClr val="bg1"/>
                </a:solidFill>
                <a:cs typeface="+mn-cs"/>
              </a:rPr>
              <a:t>-ปรับขนาดภาพเพื่อให้เหมาะสมกับการแสดงผลในเกม</a:t>
            </a:r>
          </a:p>
          <a:p>
            <a:r>
              <a:rPr lang="th-TH" sz="4400" dirty="0">
                <a:solidFill>
                  <a:schemeClr val="bg1"/>
                </a:solidFill>
                <a:cs typeface="+mn-cs"/>
              </a:rPr>
              <a:t>-สร้างกรอบสี่เหลี่ยม (</a:t>
            </a:r>
            <a:r>
              <a:rPr lang="en-US" sz="4400" dirty="0" err="1">
                <a:solidFill>
                  <a:schemeClr val="bg1"/>
                </a:solidFill>
                <a:cs typeface="+mn-cs"/>
              </a:rPr>
              <a:t>Rect</a:t>
            </a:r>
            <a:r>
              <a:rPr lang="en-US" sz="4400" dirty="0">
                <a:solidFill>
                  <a:schemeClr val="bg1"/>
                </a:solidFill>
                <a:cs typeface="+mn-cs"/>
              </a:rPr>
              <a:t>) </a:t>
            </a:r>
            <a:r>
              <a:rPr lang="th-TH" sz="4400" dirty="0">
                <a:solidFill>
                  <a:schemeClr val="bg1"/>
                </a:solidFill>
                <a:cs typeface="+mn-cs"/>
              </a:rPr>
              <a:t>รอบภาพซึ่งจะใช้ในการ  ตรวจจับการชนหรือการเคลื่อนไหวในพื้นที่เกม</a:t>
            </a:r>
          </a:p>
          <a:p>
            <a:r>
              <a:rPr lang="th-TH" sz="4400" dirty="0">
                <a:solidFill>
                  <a:schemeClr val="bg1"/>
                </a:solidFill>
                <a:cs typeface="+mn-cs"/>
              </a:rPr>
              <a:t>-กำหนดตำแหน่งของภาพในหน้าจอเกม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 rot="4547359">
            <a:off x="-4831053" y="-4865824"/>
            <a:ext cx="9662106" cy="10403344"/>
          </a:xfrm>
          <a:custGeom>
            <a:avLst/>
            <a:gdLst/>
            <a:ahLst/>
            <a:cxnLst/>
            <a:rect l="l" t="t" r="r" b="b"/>
            <a:pathLst>
              <a:path w="9662106" h="10403344" extrusionOk="0">
                <a:moveTo>
                  <a:pt x="0" y="0"/>
                </a:moveTo>
                <a:lnTo>
                  <a:pt x="9662106" y="0"/>
                </a:lnTo>
                <a:lnTo>
                  <a:pt x="9662106" y="10403344"/>
                </a:lnTo>
                <a:lnTo>
                  <a:pt x="0" y="10403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8" name="Google Shape;188;p16"/>
          <p:cNvSpPr/>
          <p:nvPr/>
        </p:nvSpPr>
        <p:spPr>
          <a:xfrm rot="-934622">
            <a:off x="-5382996" y="3717466"/>
            <a:ext cx="10765991" cy="11591915"/>
          </a:xfrm>
          <a:custGeom>
            <a:avLst/>
            <a:gdLst/>
            <a:ahLst/>
            <a:cxnLst/>
            <a:rect l="l" t="t" r="r" b="b"/>
            <a:pathLst>
              <a:path w="10765991" h="11591915" extrusionOk="0">
                <a:moveTo>
                  <a:pt x="0" y="0"/>
                </a:moveTo>
                <a:lnTo>
                  <a:pt x="10765991" y="0"/>
                </a:lnTo>
                <a:lnTo>
                  <a:pt x="10765991" y="11591914"/>
                </a:lnTo>
                <a:lnTo>
                  <a:pt x="0" y="115919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1" name="Google Shape;191;p16"/>
          <p:cNvSpPr/>
          <p:nvPr/>
        </p:nvSpPr>
        <p:spPr>
          <a:xfrm rot="-2910913">
            <a:off x="14096644" y="4493387"/>
            <a:ext cx="9662106" cy="10403344"/>
          </a:xfrm>
          <a:custGeom>
            <a:avLst/>
            <a:gdLst/>
            <a:ahLst/>
            <a:cxnLst/>
            <a:rect l="l" t="t" r="r" b="b"/>
            <a:pathLst>
              <a:path w="9662106" h="10403344" extrusionOk="0">
                <a:moveTo>
                  <a:pt x="0" y="0"/>
                </a:moveTo>
                <a:lnTo>
                  <a:pt x="9662105" y="0"/>
                </a:lnTo>
                <a:lnTo>
                  <a:pt x="9662105" y="10403344"/>
                </a:lnTo>
                <a:lnTo>
                  <a:pt x="0" y="10403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2" name="Google Shape;192;p16"/>
          <p:cNvSpPr/>
          <p:nvPr/>
        </p:nvSpPr>
        <p:spPr>
          <a:xfrm rot="-898220">
            <a:off x="17259672" y="-133507"/>
            <a:ext cx="2056657" cy="1871558"/>
          </a:xfrm>
          <a:custGeom>
            <a:avLst/>
            <a:gdLst/>
            <a:ahLst/>
            <a:cxnLst/>
            <a:rect l="l" t="t" r="r" b="b"/>
            <a:pathLst>
              <a:path w="2056657" h="1871558" extrusionOk="0">
                <a:moveTo>
                  <a:pt x="0" y="0"/>
                </a:moveTo>
                <a:lnTo>
                  <a:pt x="2056657" y="0"/>
                </a:lnTo>
                <a:lnTo>
                  <a:pt x="2056657" y="1871558"/>
                </a:lnTo>
                <a:lnTo>
                  <a:pt x="0" y="1871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5" name="Google Shape;195;p16"/>
          <p:cNvSpPr/>
          <p:nvPr/>
        </p:nvSpPr>
        <p:spPr>
          <a:xfrm rot="-1285177">
            <a:off x="-913673" y="7669438"/>
            <a:ext cx="2250764" cy="1918776"/>
          </a:xfrm>
          <a:custGeom>
            <a:avLst/>
            <a:gdLst/>
            <a:ahLst/>
            <a:cxnLst/>
            <a:rect l="l" t="t" r="r" b="b"/>
            <a:pathLst>
              <a:path w="2250764" h="1918776" extrusionOk="0">
                <a:moveTo>
                  <a:pt x="0" y="0"/>
                </a:moveTo>
                <a:lnTo>
                  <a:pt x="2250765" y="0"/>
                </a:lnTo>
                <a:lnTo>
                  <a:pt x="2250765" y="1918777"/>
                </a:lnTo>
                <a:lnTo>
                  <a:pt x="0" y="19187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703B3-D604-F6E9-BE38-429F4BB9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517" y="889254"/>
            <a:ext cx="10878412" cy="75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โค้ดการตั้งค่าเพิ่มเติมในเกม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Pygame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blockrect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ลิสต์ของ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Rect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สำหรับบล็อกแต่ละตัว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(block1, block2, block3, block4)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blockimg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ลิสต์ของภาพบล็อก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(block1, block2, block3, block4)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สถานะการกระโดดของผู้เล่น เริ่มต้นที่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"ready"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score_value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ค่าคะแนน เริ่มต้นที่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speed_block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ความเร็วของบล็อก กำหนดที่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8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การตั้งค่าฟอนต์และข้อความ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font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ฟอนต์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Coiny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ขนาด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30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score_txt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ข้อความ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"Score"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ที่แสดงคะแนนผู้เล่น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score_rect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กำหนดตำแหน่งข้อความคะแนนที่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(10, 10)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over_txt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ข้อความ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"Game Over"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over_rect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ตำแหน่งข้อความที่กึ่งกลางหน้าจอ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Restart_txt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ข้อความ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"Press R to restart"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Restart_rect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กำหนดตำแหน่งที่กึ่งกลางหน้าจอและอยู่ใกล้กับขอบล่าง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obstacleimg</a:t>
            </a: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และ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obstaclerect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ตัวแปรสำหรับเก็บภาพและตำแหน่งของอุปสรรค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880FD-364F-76C0-9A0E-4CA9CB7DE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68" y="914890"/>
            <a:ext cx="7294463" cy="68872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 rot="-1268739">
            <a:off x="-5131279" y="-1713347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1" name="Google Shape;221;p17"/>
          <p:cNvSpPr/>
          <p:nvPr/>
        </p:nvSpPr>
        <p:spPr>
          <a:xfrm rot="6194671">
            <a:off x="11820362" y="-2049887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31" name="Google Shape;231;p17"/>
          <p:cNvGrpSpPr/>
          <p:nvPr/>
        </p:nvGrpSpPr>
        <p:grpSpPr>
          <a:xfrm>
            <a:off x="976359" y="2033219"/>
            <a:ext cx="388978" cy="388978"/>
            <a:chOff x="0" y="0"/>
            <a:chExt cx="812800" cy="812800"/>
          </a:xfrm>
        </p:grpSpPr>
        <p:sp>
          <p:nvSpPr>
            <p:cNvPr id="232" name="Google Shape;232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17"/>
          <p:cNvGrpSpPr/>
          <p:nvPr/>
        </p:nvGrpSpPr>
        <p:grpSpPr>
          <a:xfrm>
            <a:off x="16870322" y="956097"/>
            <a:ext cx="388978" cy="388978"/>
            <a:chOff x="0" y="0"/>
            <a:chExt cx="812800" cy="812800"/>
          </a:xfrm>
        </p:grpSpPr>
        <p:sp>
          <p:nvSpPr>
            <p:cNvPr id="242" name="Google Shape;242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2E86AE3-E080-9FCD-D455-E20282D6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57" y="633337"/>
            <a:ext cx="8926741" cy="769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ฟังก์ชัน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jumping()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ฟังก์ชันนี้ควบคุมการกระโดดของตัวละครในเกม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global jump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ใช้ตัวแปร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จากภายนอกฟังก์ชัน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 == "up1"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ถ้าตัวละครยังไม่สูงเกิน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100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 พิกเซล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player_rect.top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 &gt;= 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ตัวละครจะเคลื่อนที่ขึ้นทีละ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7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พิกเซล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ถ้าถึงความสูง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100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 พิกเซล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player_rect.top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 &lt;= 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เปลี่ยนสถานะเป็น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"down"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เพื่อเริ่มตกลง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 == "down"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ถ้าตัวละครยังไม่ลงถึงพื้น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(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ตำแหน่ง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top &lt; 300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ตัวละครจะตกลงทีละ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10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พิกเซล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ถ้าตัวละครลงถึงพื้น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top &gt;= 300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เปลี่ยนสถานะเป็น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"ready"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และรีเซ็ตตำแหน่งตัวละครกลับที่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(50, 300)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 == "up2"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ตัวละครจะเคลื่อนที่ขึ้นทีละ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7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 พิกเซลเป็นเวลา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30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 ครั้ง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ภายในลูป จะอัปเดตตำแหน่งบล็อกและแสดงผลหน้าจอใหม่ทุกเฟรม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เมื่อกระโดดเสร็จ จะเปลี่ยนสถานะเป็น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"down"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2C4E1-4A87-0B42-8E37-BCE61976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103" y="227446"/>
            <a:ext cx="5939538" cy="8916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/>
          <p:nvPr/>
        </p:nvSpPr>
        <p:spPr>
          <a:xfrm rot="166902">
            <a:off x="-1600212" y="-2461826"/>
            <a:ext cx="6765456" cy="6486381"/>
          </a:xfrm>
          <a:custGeom>
            <a:avLst/>
            <a:gdLst/>
            <a:ahLst/>
            <a:cxnLst/>
            <a:rect l="l" t="t" r="r" b="b"/>
            <a:pathLst>
              <a:path w="6765456" h="6486381" extrusionOk="0">
                <a:moveTo>
                  <a:pt x="0" y="0"/>
                </a:moveTo>
                <a:lnTo>
                  <a:pt x="6765457" y="0"/>
                </a:lnTo>
                <a:lnTo>
                  <a:pt x="6765457" y="6486381"/>
                </a:lnTo>
                <a:lnTo>
                  <a:pt x="0" y="6486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5" name="Google Shape;265;p18"/>
          <p:cNvSpPr/>
          <p:nvPr/>
        </p:nvSpPr>
        <p:spPr>
          <a:xfrm rot="-1692001">
            <a:off x="15582492" y="255876"/>
            <a:ext cx="2487965" cy="1545648"/>
          </a:xfrm>
          <a:custGeom>
            <a:avLst/>
            <a:gdLst/>
            <a:ahLst/>
            <a:cxnLst/>
            <a:rect l="l" t="t" r="r" b="b"/>
            <a:pathLst>
              <a:path w="2487965" h="1545648" extrusionOk="0">
                <a:moveTo>
                  <a:pt x="0" y="0"/>
                </a:moveTo>
                <a:lnTo>
                  <a:pt x="2487965" y="0"/>
                </a:lnTo>
                <a:lnTo>
                  <a:pt x="2487965" y="1545648"/>
                </a:lnTo>
                <a:lnTo>
                  <a:pt x="0" y="1545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66" name="Google Shape;266;p18"/>
          <p:cNvGrpSpPr/>
          <p:nvPr/>
        </p:nvGrpSpPr>
        <p:grpSpPr>
          <a:xfrm>
            <a:off x="1370439" y="639722"/>
            <a:ext cx="388978" cy="388978"/>
            <a:chOff x="0" y="0"/>
            <a:chExt cx="812800" cy="812800"/>
          </a:xfrm>
        </p:grpSpPr>
        <p:sp>
          <p:nvSpPr>
            <p:cNvPr id="267" name="Google Shape;267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C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FBBE11-C728-D0BF-EC10-CCBF2E74D7A7}"/>
              </a:ext>
            </a:extLst>
          </p:cNvPr>
          <p:cNvSpPr txBox="1"/>
          <p:nvPr/>
        </p:nvSpPr>
        <p:spPr>
          <a:xfrm>
            <a:off x="1840738" y="2327344"/>
            <a:ext cx="56673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6000" dirty="0">
                <a:solidFill>
                  <a:schemeClr val="bg1"/>
                </a:solidFill>
                <a:cs typeface="+mn-cs"/>
              </a:rPr>
              <a:t>ฟังก์ชันนี้ใช้สำหรับสุ่มบล็อกอุปสรรคในเกม โดยจะเลือกภาพและตำแหน่งของบล็อกจากตัวเลือกที่มีอยู่ เพื่อแสดงผลบนหน้าจอเกม</a:t>
            </a:r>
            <a:endParaRPr lang="en-US" sz="600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A9056-9338-481E-279C-7CB3C1F8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534" y="2602438"/>
            <a:ext cx="9791298" cy="3544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/>
          <p:nvPr/>
        </p:nvSpPr>
        <p:spPr>
          <a:xfrm rot="10352434">
            <a:off x="11498822" y="5930880"/>
            <a:ext cx="9645216" cy="9247351"/>
          </a:xfrm>
          <a:custGeom>
            <a:avLst/>
            <a:gdLst/>
            <a:ahLst/>
            <a:cxnLst/>
            <a:rect l="l" t="t" r="r" b="b"/>
            <a:pathLst>
              <a:path w="9645216" h="9247351" extrusionOk="0">
                <a:moveTo>
                  <a:pt x="0" y="0"/>
                </a:moveTo>
                <a:lnTo>
                  <a:pt x="9645216" y="0"/>
                </a:lnTo>
                <a:lnTo>
                  <a:pt x="9645216" y="9247350"/>
                </a:lnTo>
                <a:lnTo>
                  <a:pt x="0" y="9247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0" name="Google Shape;280;p19"/>
          <p:cNvSpPr/>
          <p:nvPr/>
        </p:nvSpPr>
        <p:spPr>
          <a:xfrm rot="-246943">
            <a:off x="-3617136" y="-4821307"/>
            <a:ext cx="9645216" cy="9247351"/>
          </a:xfrm>
          <a:custGeom>
            <a:avLst/>
            <a:gdLst/>
            <a:ahLst/>
            <a:cxnLst/>
            <a:rect l="l" t="t" r="r" b="b"/>
            <a:pathLst>
              <a:path w="9645216" h="9247351" extrusionOk="0">
                <a:moveTo>
                  <a:pt x="0" y="0"/>
                </a:moveTo>
                <a:lnTo>
                  <a:pt x="9645216" y="0"/>
                </a:lnTo>
                <a:lnTo>
                  <a:pt x="9645216" y="9247351"/>
                </a:lnTo>
                <a:lnTo>
                  <a:pt x="0" y="92473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20" name="Google Shape;320;p19"/>
          <p:cNvGrpSpPr/>
          <p:nvPr/>
        </p:nvGrpSpPr>
        <p:grpSpPr>
          <a:xfrm>
            <a:off x="865711" y="1153268"/>
            <a:ext cx="679521" cy="679521"/>
            <a:chOff x="0" y="0"/>
            <a:chExt cx="812800" cy="812800"/>
          </a:xfrm>
        </p:grpSpPr>
        <p:sp>
          <p:nvSpPr>
            <p:cNvPr id="321" name="Google Shape;321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BB98D9-1528-9B04-19AA-EFEA3C079DC6}"/>
              </a:ext>
            </a:extLst>
          </p:cNvPr>
          <p:cNvSpPr txBox="1"/>
          <p:nvPr/>
        </p:nvSpPr>
        <p:spPr>
          <a:xfrm>
            <a:off x="460888" y="2127832"/>
            <a:ext cx="80336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cs typeface="+mn-cs"/>
              </a:rPr>
              <a:t>ฟังก์ชันนี้ควบคุมการเคลื่อนที่ของบล็อกในเกม โดยมีการตรวจสอบว่าบล็อกเคลื่อนที่ออกจากหน้าจอหรือไม่ ถ้าออกไปแล้วจะสุ่มบล็อกใหม่, เพิ่มคะแนน, และเพิ่มความเร็วของบล็อกทุก 10 คะแนน</a:t>
            </a:r>
            <a:endParaRPr lang="en-US" sz="540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5DB96-2811-B3C7-7D23-79D4BB7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131" y="2131821"/>
            <a:ext cx="9384769" cy="3914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BF9-B096-A051-F0FC-B61D36EC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2" y="154333"/>
            <a:ext cx="9327617" cy="898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ฟังก์ชันนี้คือฟังก์ชันหลักของเกม ซึ่งมีหน้าที่ควบคุมการทำงานของเกมในแต่ละเฟรม โดยรายละเอียดคือ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แสดงพื้นหลังและคะแนน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ฟังก์ชันจะวาดภาพพื้นหลังและข้อความคะแนนบนหน้าจอทุกเฟรม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ตรวจจับเหตุการณ์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ตรวจสอบการปิดหน้าต่าง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pygame.QUIT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ตรวจสอบการกดปุ่มคีย์บอร์ด โดยเฉพาะการกดปุ่ม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SPACE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เพื่อกระโดด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ถ้าตัวละครพร้อมกระโดด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 == "ready"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เปลี่ยนสถานะกระโดดเป็น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"up1"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ถ้ากระโดดแล้ว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 == "up1"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):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เปลี่ยนเป็นกระโดดสูงขึ้น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"up2"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ฟังก์ชันกระโดดและการเคลื่อนที่ของบล็อก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เรียกฟังก์ชัน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jumping()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และ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blockmove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()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เพื่อควบคุมการกระโดดของผู้เล่นและการเคลื่อนที่ของบล็อก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ตรวจจับการชน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ถ้าตัวละครชนกับบล็อก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player_rect.colliderect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obstaclerect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รีเซ็ตคะแนน และเข้าสู่ลูป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"Game Over"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ในลูปนี้จะแสดงข้อความ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"Game Over"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และ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"Press R to restart"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รอให้ผู้เล่นกดปุ่ม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R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เพื่อเริ่มเกมใหม่ ซึ่งจะรีเซ็ตสถานะเกมทั้งหมด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h-TH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การอัปเดตหน้าจอ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วาดภาพตัวละคร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,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บล็อก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,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และคะแนนบนหน้าจอ และทำการอัปเดตการแสดงผลทุกเฟรม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1FF9B-E385-1D76-4C1D-7CB63009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56" y="154333"/>
            <a:ext cx="6856241" cy="5687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3F94B-5E42-C855-AB34-C8F28A472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356" y="5842000"/>
            <a:ext cx="8407462" cy="3593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/>
          <p:nvPr/>
        </p:nvSpPr>
        <p:spPr>
          <a:xfrm rot="-4378977">
            <a:off x="15299570" y="7471919"/>
            <a:ext cx="4225454" cy="4549614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5" y="0"/>
                </a:lnTo>
                <a:lnTo>
                  <a:pt x="4225455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6" name="Google Shape;366;p21"/>
          <p:cNvSpPr/>
          <p:nvPr/>
        </p:nvSpPr>
        <p:spPr>
          <a:xfrm rot="-1616514">
            <a:off x="-2637843" y="7326178"/>
            <a:ext cx="4987264" cy="5369867"/>
          </a:xfrm>
          <a:custGeom>
            <a:avLst/>
            <a:gdLst/>
            <a:ahLst/>
            <a:cxnLst/>
            <a:rect l="l" t="t" r="r" b="b"/>
            <a:pathLst>
              <a:path w="4987264" h="5369867" extrusionOk="0">
                <a:moveTo>
                  <a:pt x="0" y="0"/>
                </a:moveTo>
                <a:lnTo>
                  <a:pt x="4987265" y="0"/>
                </a:lnTo>
                <a:lnTo>
                  <a:pt x="4987265" y="5369868"/>
                </a:lnTo>
                <a:lnTo>
                  <a:pt x="0" y="5369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7" name="Google Shape;367;p21"/>
          <p:cNvSpPr/>
          <p:nvPr/>
        </p:nvSpPr>
        <p:spPr>
          <a:xfrm rot="8161676">
            <a:off x="9099465" y="-3002079"/>
            <a:ext cx="4987264" cy="5369867"/>
          </a:xfrm>
          <a:custGeom>
            <a:avLst/>
            <a:gdLst/>
            <a:ahLst/>
            <a:cxnLst/>
            <a:rect l="l" t="t" r="r" b="b"/>
            <a:pathLst>
              <a:path w="4987264" h="5369867" extrusionOk="0">
                <a:moveTo>
                  <a:pt x="0" y="0"/>
                </a:moveTo>
                <a:lnTo>
                  <a:pt x="4987264" y="0"/>
                </a:lnTo>
                <a:lnTo>
                  <a:pt x="4987264" y="5369867"/>
                </a:lnTo>
                <a:lnTo>
                  <a:pt x="0" y="5369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72" name="Google Shape;372;p21"/>
          <p:cNvGrpSpPr/>
          <p:nvPr/>
        </p:nvGrpSpPr>
        <p:grpSpPr>
          <a:xfrm>
            <a:off x="16758127" y="9063811"/>
            <a:ext cx="388978" cy="388978"/>
            <a:chOff x="0" y="0"/>
            <a:chExt cx="812800" cy="812800"/>
          </a:xfrm>
        </p:grpSpPr>
        <p:sp>
          <p:nvSpPr>
            <p:cNvPr id="373" name="Google Shape;373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4070236" y="9357748"/>
            <a:ext cx="388978" cy="388978"/>
            <a:chOff x="0" y="0"/>
            <a:chExt cx="812800" cy="812800"/>
          </a:xfrm>
        </p:grpSpPr>
        <p:sp>
          <p:nvSpPr>
            <p:cNvPr id="376" name="Google Shape;376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65731F9-2506-6189-928A-C19F3231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46" y="933637"/>
            <a:ext cx="11482251" cy="775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โค้ดนี้เป็นส่วนสุดท้ายของเกม มีหน้าที่ดังนี้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random_block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()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</a:br>
            <a:r>
              <a:rPr kumimoji="0" lang="th-TH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เรียกฟังก์ชันเพื่อสุ่มบล็อกอุปสรรคครั้งแรกก่อนเริ่มเกม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run()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</a:br>
            <a:r>
              <a:rPr kumimoji="0" lang="th-TH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เรียกฟังก์ชันหลักของเกม ทำให้เกมเริ่มทำงาน โดยมีการควบคุมการกระโดด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, </a:t>
            </a:r>
            <a:r>
              <a:rPr kumimoji="0" lang="th-TH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การเคลื่อนที่ของบล็อก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, </a:t>
            </a:r>
            <a:r>
              <a:rPr kumimoji="0" lang="th-TH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การตรวจจับการชน และการแสดงผลทุกเฟรม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pygame.quit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+mn-cs"/>
              </a:rPr>
              <a:t>()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</a:br>
            <a:r>
              <a:rPr kumimoji="0" lang="th-TH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เมื่อผู้เล่นปิดเกม ฟังก์ชันนี้จะใช้เพื่อหยุดการทำงานของ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Pygame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 </a:t>
            </a:r>
            <a:r>
              <a:rPr kumimoji="0" lang="th-TH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cs"/>
              </a:rPr>
              <a:t>และปิดหน้าต่างเกม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206D7-D25D-FBE4-B56A-848C8D6409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2363" r="79159" b="2363"/>
          <a:stretch/>
        </p:blipFill>
        <p:spPr>
          <a:xfrm>
            <a:off x="11175726" y="1544506"/>
            <a:ext cx="6897930" cy="4033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971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Black Ops One</vt:lpstr>
      <vt:lpstr>Arial Unicode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anucha wonglakorn</cp:lastModifiedBy>
  <cp:revision>4</cp:revision>
  <dcterms:modified xsi:type="dcterms:W3CDTF">2024-10-06T10:30:09Z</dcterms:modified>
</cp:coreProperties>
</file>