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905865" y="635508"/>
            <a:ext cx="11112501" cy="4445001"/>
          </a:xfrm>
          <a:prstGeom prst="rect">
            <a:avLst/>
          </a:prstGeom>
        </p:spPr>
        <p:txBody>
          <a:bodyPr/>
          <a:lstStyle/>
          <a:p>
            <a:pPr/>
            <a:r>
              <a:t>Title Text</a:t>
            </a:r>
          </a:p>
        </p:txBody>
      </p:sp>
      <p:sp>
        <p:nvSpPr>
          <p:cNvPr id="12" name="Body Level One…"/>
          <p:cNvSpPr txBox="1"/>
          <p:nvPr>
            <p:ph type="body" sz="half" idx="1"/>
          </p:nvPr>
        </p:nvSpPr>
        <p:spPr>
          <a:xfrm>
            <a:off x="905865" y="6365165"/>
            <a:ext cx="11112501" cy="2540001"/>
          </a:xfrm>
          <a:prstGeom prst="rect">
            <a:avLst/>
          </a:prstGeom>
        </p:spPr>
        <p:txBody>
          <a:bodyPr/>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461366"/>
          </a:xfrm>
          <a:prstGeom prst="rect">
            <a:avLst/>
          </a:prstGeom>
        </p:spPr>
        <p:txBody>
          <a:bodyPr>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22"/>
          </p:nvPr>
        </p:nvSpPr>
        <p:spPr>
          <a:xfrm>
            <a:off x="1270000" y="4267112"/>
            <a:ext cx="10464800" cy="609776"/>
          </a:xfrm>
          <a:prstGeom prst="rect">
            <a:avLst/>
          </a:prstGeom>
        </p:spPr>
        <p:txBody>
          <a:bodyPr anchor="ct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949853" y="0"/>
            <a:ext cx="14904506" cy="9944100"/>
          </a:xfrm>
          <a:prstGeom prst="rect">
            <a:avLst/>
          </a:prstGeom>
        </p:spPr>
        <p:txBody>
          <a:bodyPr lIns="91439" tIns="45719" rIns="91439" bIns="45719">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9" name="Image"/>
          <p:cNvSpPr/>
          <p:nvPr>
            <p:ph type="pic" idx="21"/>
          </p:nvPr>
        </p:nvSpPr>
        <p:spPr>
          <a:xfrm>
            <a:off x="1622088" y="289099"/>
            <a:ext cx="9753603" cy="6505789"/>
          </a:xfrm>
          <a:prstGeom prst="rect">
            <a:avLst/>
          </a:prstGeom>
        </p:spPr>
        <p:txBody>
          <a:bodyPr lIns="91439" tIns="45719" rIns="91439" bIns="45719">
            <a:noAutofit/>
          </a:bodyPr>
          <a:lstStyle/>
          <a:p>
            <a:pPr/>
          </a:p>
        </p:txBody>
      </p:sp>
      <p:sp>
        <p:nvSpPr>
          <p:cNvPr id="30" name="Title Text"/>
          <p:cNvSpPr txBox="1"/>
          <p:nvPr>
            <p:ph type="title"/>
          </p:nvPr>
        </p:nvSpPr>
        <p:spPr>
          <a:xfrm>
            <a:off x="1270000" y="6718300"/>
            <a:ext cx="10464800" cy="1422400"/>
          </a:xfrm>
          <a:prstGeom prst="rect">
            <a:avLst/>
          </a:prstGeom>
        </p:spPr>
        <p:txBody>
          <a:bodyPr anchor="b"/>
          <a:lstStyle>
            <a:lvl1pPr>
              <a:defRPr b="0">
                <a:solidFill>
                  <a:srgbClr val="000000"/>
                </a:solidFill>
                <a:latin typeface="+mn-lt"/>
                <a:ea typeface="+mn-ea"/>
                <a:cs typeface="+mn-cs"/>
                <a:sym typeface="Helvetica Neue Medium"/>
              </a:defRPr>
            </a:lvl1pPr>
          </a:lstStyle>
          <a:p>
            <a:pPr/>
            <a:r>
              <a:t>Title Text</a:t>
            </a:r>
          </a:p>
        </p:txBody>
      </p:sp>
      <p:sp>
        <p:nvSpPr>
          <p:cNvPr id="31" name="Body Level One…"/>
          <p:cNvSpPr txBox="1"/>
          <p:nvPr>
            <p:ph type="body" sz="quarter" idx="1"/>
          </p:nvPr>
        </p:nvSpPr>
        <p:spPr>
          <a:xfrm>
            <a:off x="1270000" y="8153400"/>
            <a:ext cx="10464800" cy="1130300"/>
          </a:xfrm>
          <a:prstGeom prst="rect">
            <a:avLst/>
          </a:prstGeom>
        </p:spPr>
        <p:txBody>
          <a:bodyPr/>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9" name="Title Text"/>
          <p:cNvSpPr txBox="1"/>
          <p:nvPr>
            <p:ph type="title"/>
          </p:nvPr>
        </p:nvSpPr>
        <p:spPr>
          <a:xfrm>
            <a:off x="1270000" y="3225800"/>
            <a:ext cx="10464800" cy="3302000"/>
          </a:xfrm>
          <a:prstGeom prst="rect">
            <a:avLst/>
          </a:prstGeom>
        </p:spPr>
        <p:txBody>
          <a:bodyPr/>
          <a:lstStyle>
            <a:lvl1pPr>
              <a:defRPr b="0">
                <a:solidFill>
                  <a:srgbClr val="000000"/>
                </a:solidFill>
                <a:latin typeface="+mn-lt"/>
                <a:ea typeface="+mn-ea"/>
                <a:cs typeface="+mn-cs"/>
                <a:sym typeface="Helvetica Neue Medium"/>
              </a:defRPr>
            </a:lvl1pPr>
          </a:lstStyle>
          <a:p>
            <a:pPr/>
            <a:r>
              <a:t>Title Text</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7" name="Image"/>
          <p:cNvSpPr/>
          <p:nvPr>
            <p:ph type="pic" idx="21"/>
          </p:nvPr>
        </p:nvSpPr>
        <p:spPr>
          <a:xfrm>
            <a:off x="2263775" y="613833"/>
            <a:ext cx="12401550" cy="8267701"/>
          </a:xfrm>
          <a:prstGeom prst="rect">
            <a:avLst/>
          </a:prstGeom>
        </p:spPr>
        <p:txBody>
          <a:bodyPr lIns="91439" tIns="45719" rIns="91439" bIns="45719">
            <a:noAutofit/>
          </a:bodyPr>
          <a:lstStyle/>
          <a:p>
            <a:pPr/>
          </a:p>
        </p:txBody>
      </p:sp>
      <p:sp>
        <p:nvSpPr>
          <p:cNvPr id="48" name="Title Text"/>
          <p:cNvSpPr txBox="1"/>
          <p:nvPr>
            <p:ph type="title"/>
          </p:nvPr>
        </p:nvSpPr>
        <p:spPr>
          <a:xfrm>
            <a:off x="952500" y="635000"/>
            <a:ext cx="5334000" cy="3987800"/>
          </a:xfrm>
          <a:prstGeom prst="rect">
            <a:avLst/>
          </a:prstGeom>
        </p:spPr>
        <p:txBody>
          <a:bodyPr anchor="b"/>
          <a:lstStyle>
            <a:lvl1pPr>
              <a:defRPr b="0" sz="6000">
                <a:solidFill>
                  <a:srgbClr val="000000"/>
                </a:solidFill>
                <a:latin typeface="+mn-lt"/>
                <a:ea typeface="+mn-ea"/>
                <a:cs typeface="+mn-cs"/>
                <a:sym typeface="Helvetica Neue Medium"/>
              </a:defRPr>
            </a:lvl1pPr>
          </a:lstStyle>
          <a:p>
            <a:pPr/>
            <a:r>
              <a:t>Title Text</a:t>
            </a:r>
          </a:p>
        </p:txBody>
      </p:sp>
      <p:sp>
        <p:nvSpPr>
          <p:cNvPr id="49" name="Body Level One…"/>
          <p:cNvSpPr txBox="1"/>
          <p:nvPr>
            <p:ph type="body" sz="quarter" idx="1"/>
          </p:nvPr>
        </p:nvSpPr>
        <p:spPr>
          <a:xfrm>
            <a:off x="952500" y="4724400"/>
            <a:ext cx="5334000" cy="4114800"/>
          </a:xfrm>
          <a:prstGeom prst="rect">
            <a:avLst/>
          </a:prstGeom>
        </p:spPr>
        <p:txBody>
          <a:bodyPr/>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7" name="Title Text"/>
          <p:cNvSpPr txBox="1"/>
          <p:nvPr>
            <p:ph type="title"/>
          </p:nvPr>
        </p:nvSpPr>
        <p:spPr>
          <a:xfrm>
            <a:off x="952500" y="254000"/>
            <a:ext cx="11099800" cy="2159000"/>
          </a:xfrm>
          <a:prstGeom prst="rect">
            <a:avLst/>
          </a:prstGeom>
        </p:spPr>
        <p:txBody>
          <a:bodyPr/>
          <a:lstStyle>
            <a:lvl1pPr>
              <a:defRPr b="0">
                <a:solidFill>
                  <a:srgbClr val="000000"/>
                </a:solidFill>
                <a:latin typeface="+mn-lt"/>
                <a:ea typeface="+mn-ea"/>
                <a:cs typeface="+mn-cs"/>
                <a:sym typeface="Helvetica Neue Medium"/>
              </a:defRPr>
            </a:lvl1p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086225" y="2586566"/>
            <a:ext cx="9429750" cy="6286501"/>
          </a:xfrm>
          <a:prstGeom prst="rect">
            <a:avLst/>
          </a:prstGeom>
        </p:spPr>
        <p:txBody>
          <a:bodyPr lIns="91439" tIns="45719" rIns="91439" bIns="45719">
            <a:noAutofit/>
          </a:bodyPr>
          <a:lstStyle/>
          <a:p>
            <a:pPr/>
          </a:p>
        </p:txBody>
      </p:sp>
      <p:sp>
        <p:nvSpPr>
          <p:cNvPr id="66" name="Title Text"/>
          <p:cNvSpPr txBox="1"/>
          <p:nvPr>
            <p:ph type="title"/>
          </p:nvPr>
        </p:nvSpPr>
        <p:spPr>
          <a:xfrm>
            <a:off x="952500" y="254000"/>
            <a:ext cx="11099800" cy="2159000"/>
          </a:xfrm>
          <a:prstGeom prst="rect">
            <a:avLst/>
          </a:prstGeom>
        </p:spPr>
        <p:txBody>
          <a:bodyPr/>
          <a:lstStyle>
            <a:lvl1pPr>
              <a:defRPr b="0">
                <a:solidFill>
                  <a:srgbClr val="000000"/>
                </a:solidFill>
                <a:latin typeface="+mn-lt"/>
                <a:ea typeface="+mn-ea"/>
                <a:cs typeface="+mn-cs"/>
                <a:sym typeface="Helvetica Neue Medium"/>
              </a:defRPr>
            </a:lvl1p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nchor="ct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nchor="ctr"/>
          <a:lstStyle>
            <a:lvl1pPr>
              <a:spcBef>
                <a:spcPts val="4200"/>
              </a:spcBef>
            </a:lvl1pPr>
            <a:lvl2pPr>
              <a:spcBef>
                <a:spcPts val="4200"/>
              </a:spcBef>
            </a:lvl2pPr>
            <a:lvl3pPr>
              <a:spcBef>
                <a:spcPts val="4200"/>
              </a:spcBef>
            </a:lvl3pPr>
            <a:lvl4pPr>
              <a:spcBef>
                <a:spcPts val="4200"/>
              </a:spcBef>
            </a:lvl4pPr>
            <a:lvl5pPr>
              <a:spcBef>
                <a:spcPts val="4200"/>
              </a:spcBef>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9200"/>
            <a:ext cx="6054748" cy="4038600"/>
          </a:xfrm>
          <a:prstGeom prst="rect">
            <a:avLst/>
          </a:prstGeom>
        </p:spPr>
        <p:txBody>
          <a:bodyPr lIns="91439" tIns="45719" rIns="91439" bIns="45719">
            <a:noAutofit/>
          </a:bodyPr>
          <a:lstStyle/>
          <a:p>
            <a:pPr/>
          </a:p>
        </p:txBody>
      </p:sp>
      <p:sp>
        <p:nvSpPr>
          <p:cNvPr id="84" name="Image"/>
          <p:cNvSpPr/>
          <p:nvPr>
            <p:ph type="pic" sz="quarter" idx="22"/>
          </p:nvPr>
        </p:nvSpPr>
        <p:spPr>
          <a:xfrm>
            <a:off x="6502400" y="889000"/>
            <a:ext cx="5867400" cy="3911601"/>
          </a:xfrm>
          <a:prstGeom prst="rect">
            <a:avLst/>
          </a:prstGeom>
        </p:spPr>
        <p:txBody>
          <a:bodyPr lIns="91439" tIns="45719" rIns="91439" bIns="45719">
            <a:noAutofit/>
          </a:bodyPr>
          <a:lstStyle/>
          <a:p>
            <a:pPr/>
          </a:p>
        </p:txBody>
      </p:sp>
      <p:sp>
        <p:nvSpPr>
          <p:cNvPr id="85" name="Image"/>
          <p:cNvSpPr/>
          <p:nvPr>
            <p:ph type="pic" idx="23"/>
          </p:nvPr>
        </p:nvSpPr>
        <p:spPr>
          <a:xfrm>
            <a:off x="-2374900" y="889000"/>
            <a:ext cx="11982450" cy="7988300"/>
          </a:xfrm>
          <a:prstGeom prst="rect">
            <a:avLst/>
          </a:prstGeom>
        </p:spPr>
        <p:txBody>
          <a:bodyPr lIns="91439" tIns="45719" rIns="91439" bIns="45719">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0"/>
            <a:ext cx="11112500"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1587500"/>
            <a:ext cx="11112500" cy="730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1pPr>
      <a:lvl2pPr marL="0" marR="0" indent="2286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2pPr>
      <a:lvl3pPr marL="0" marR="0" indent="4572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3pPr>
      <a:lvl4pPr marL="0" marR="0" indent="6858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4pPr>
      <a:lvl5pPr marL="0" marR="0" indent="9144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5pPr>
      <a:lvl6pPr marL="0" marR="0" indent="11430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6pPr>
      <a:lvl7pPr marL="0" marR="0" indent="13716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7pPr>
      <a:lvl8pPr marL="0" marR="0" indent="16002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8pPr>
      <a:lvl9pPr marL="0" marR="0" indent="18288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9pPr>
    </p:titleStyle>
    <p:bodyStyle>
      <a:lvl1pPr marL="4445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yKJfOMN5SvDtK_K7tjWAstcA" TargetMode="External"/><Relationship Id="rId3" Type="http://schemas.openxmlformats.org/officeDocument/2006/relationships/hyperlink" Target="https://github.com/braddelong/public-files/blob/master/chancery-hand-educational-technologies-at-berkeley.pptx"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he Modern Chancery Hand?…"/>
          <p:cNvSpPr txBox="1"/>
          <p:nvPr>
            <p:ph type="ctrTitle"/>
          </p:nvPr>
        </p:nvSpPr>
        <p:spPr>
          <a:prstGeom prst="rect">
            <a:avLst/>
          </a:prstGeom>
        </p:spPr>
        <p:txBody>
          <a:bodyPr/>
          <a:lstStyle/>
          <a:p>
            <a:pPr>
              <a:defRPr sz="6200"/>
            </a:pPr>
            <a:r>
              <a:t>The Modern Chancery Hand?</a:t>
            </a:r>
          </a:p>
          <a:p>
            <a:pPr>
              <a:defRPr sz="6200"/>
            </a:pPr>
          </a:p>
          <a:p>
            <a:pPr>
              <a:defRPr sz="6200"/>
            </a:pPr>
            <a:r>
              <a:t>Educational Technologies at Berkeley Today</a:t>
            </a:r>
          </a:p>
        </p:txBody>
      </p:sp>
      <p:sp>
        <p:nvSpPr>
          <p:cNvPr id="120" name="J. Bradford DeLong…"/>
          <p:cNvSpPr txBox="1"/>
          <p:nvPr>
            <p:ph type="subTitle" sz="half" idx="1"/>
          </p:nvPr>
        </p:nvSpPr>
        <p:spPr>
          <a:xfrm>
            <a:off x="905865" y="6415965"/>
            <a:ext cx="11112501" cy="2540001"/>
          </a:xfrm>
          <a:prstGeom prst="rect">
            <a:avLst/>
          </a:prstGeom>
        </p:spPr>
        <p:txBody>
          <a:bodyPr/>
          <a:lstStyle/>
          <a:p>
            <a:pPr defTabSz="321310">
              <a:defRPr sz="2035"/>
            </a:pPr>
            <a:r>
              <a:t>J. Bradford DeLong</a:t>
            </a:r>
          </a:p>
          <a:p>
            <a:pPr defTabSz="321310">
              <a:defRPr sz="2035"/>
            </a:pPr>
          </a:p>
          <a:p>
            <a:pPr defTabSz="321310">
              <a:defRPr sz="2035"/>
            </a:pPr>
            <a:r>
              <a:t>2017-08-13</a:t>
            </a:r>
          </a:p>
          <a:p>
            <a:pPr defTabSz="321310">
              <a:defRPr sz="2035"/>
            </a:pPr>
          </a:p>
          <a:p>
            <a:pPr defTabSz="321310">
              <a:defRPr sz="2035"/>
            </a:pPr>
            <a:r>
              <a:t>&lt;</a:t>
            </a:r>
            <a:r>
              <a:rPr u="sng">
                <a:hlinkClick r:id="rId2" invalidUrl="" action="" tgtFrame="" tooltip="" history="1" highlightClick="0" endSnd="0"/>
              </a:rPr>
              <a:t>https://www.icloud.com/keynote/0yKJfOMN5SvDtK_K7tjWAstcA</a:t>
            </a:r>
            <a:r>
              <a:t>&gt; </a:t>
            </a:r>
          </a:p>
          <a:p>
            <a:pPr defTabSz="321310">
              <a:defRPr sz="2035"/>
            </a:pPr>
            <a:r>
              <a:t>&lt;</a:t>
            </a:r>
            <a:r>
              <a:rPr u="sng">
                <a:hlinkClick r:id="rId3" invalidUrl="" action="" tgtFrame="" tooltip="" history="1" highlightClick="0" endSnd="0"/>
              </a:rPr>
              <a:t>https://github.com/braddelong/public-files/blob/master/chancery-hand-educational-technologies-at-berkeley.pptx</a:t>
            </a:r>
            <a:r>
              <a:t>&gt;</a:t>
            </a:r>
          </a:p>
          <a:p>
            <a:pPr defTabSz="321310">
              <a:defRPr sz="2035"/>
            </a:pPr>
            <a:r>
              <a:t>2017-08-13 Educational Technologies Here at Berkeley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Why We Are Moving to Computer Problem Sets"/>
          <p:cNvSpPr txBox="1"/>
          <p:nvPr>
            <p:ph type="title"/>
          </p:nvPr>
        </p:nvSpPr>
        <p:spPr>
          <a:prstGeom prst="rect">
            <a:avLst/>
          </a:prstGeom>
        </p:spPr>
        <p:txBody>
          <a:bodyPr/>
          <a:lstStyle>
            <a:lvl1pPr defTabSz="350520">
              <a:defRPr sz="4800"/>
            </a:lvl1pPr>
          </a:lstStyle>
          <a:p>
            <a:pPr/>
            <a:r>
              <a:t>Why We Are Moving to Computer Problem Sets</a:t>
            </a:r>
          </a:p>
        </p:txBody>
      </p:sp>
      <p:sp>
        <p:nvSpPr>
          <p:cNvPr id="123" name="The Economics Department is responding to the current Berkeley budget crisis enforcing a work speedup on our GSI section leaders:…"/>
          <p:cNvSpPr txBox="1"/>
          <p:nvPr>
            <p:ph type="body" idx="1"/>
          </p:nvPr>
        </p:nvSpPr>
        <p:spPr>
          <a:prstGeom prst="rect">
            <a:avLst/>
          </a:prstGeom>
        </p:spPr>
        <p:txBody>
          <a:bodyPr/>
          <a:lstStyle/>
          <a:p>
            <a:pPr marL="0" indent="0" defTabSz="408940">
              <a:spcBef>
                <a:spcPts val="1100"/>
              </a:spcBef>
              <a:buSzTx/>
              <a:buNone/>
              <a:defRPr sz="2240"/>
            </a:pPr>
            <a:r>
              <a:t>The Economics Department is responding to the current Berkeley budget crisis enforcing a work speedup on our GSI section leaders:</a:t>
            </a:r>
          </a:p>
          <a:p>
            <a:pPr marL="311150" indent="-311150" defTabSz="408940">
              <a:spcBef>
                <a:spcPts val="1100"/>
              </a:spcBef>
              <a:defRPr sz="2240"/>
            </a:pPr>
            <a:r>
              <a:t>Instead of teaching 2 sections of 30 for a 50% GSI salary</a:t>
            </a:r>
          </a:p>
          <a:p>
            <a:pPr marL="311150" indent="-311150" defTabSz="408940">
              <a:spcBef>
                <a:spcPts val="1100"/>
              </a:spcBef>
              <a:defRPr sz="2240"/>
            </a:pPr>
            <a:r>
              <a:t>They will be teaching 3 sections of 25</a:t>
            </a:r>
          </a:p>
          <a:p>
            <a:pPr marL="311150" indent="-311150" defTabSz="408940">
              <a:spcBef>
                <a:spcPts val="1100"/>
              </a:spcBef>
              <a:defRPr sz="2240"/>
            </a:pPr>
            <a:r>
              <a:t>They are underpaid anyway</a:t>
            </a:r>
          </a:p>
          <a:p>
            <a:pPr marL="311150" indent="-311150" defTabSz="408940">
              <a:spcBef>
                <a:spcPts val="1100"/>
              </a:spcBef>
              <a:defRPr sz="2240"/>
            </a:pPr>
            <a:r>
              <a:t>Hence we need to offload the problem set grading part of their job onto our machines...</a:t>
            </a:r>
          </a:p>
          <a:p>
            <a:pPr marL="311150" indent="-311150" defTabSz="408940">
              <a:spcBef>
                <a:spcPts val="1100"/>
              </a:spcBef>
              <a:defRPr sz="2240"/>
            </a:pPr>
          </a:p>
          <a:p>
            <a:pPr marL="0" indent="0" defTabSz="408940">
              <a:spcBef>
                <a:spcPts val="1100"/>
              </a:spcBef>
              <a:buSzTx/>
              <a:buNone/>
              <a:defRPr sz="2240"/>
            </a:pPr>
            <a:r>
              <a:t>This is an opportunity and a challenge:</a:t>
            </a:r>
          </a:p>
          <a:p>
            <a:pPr marL="311150" indent="-311150" defTabSz="408940">
              <a:spcBef>
                <a:spcPts val="1100"/>
              </a:spcBef>
              <a:defRPr sz="2240"/>
            </a:pPr>
            <a:r>
              <a:t>The opportunity: you have to learn (or remember) a little Python for simple programming exercises</a:t>
            </a:r>
          </a:p>
          <a:p>
            <a:pPr marL="311150" indent="-311150" defTabSz="408940">
              <a:spcBef>
                <a:spcPts val="1100"/>
              </a:spcBef>
              <a:defRPr sz="2240"/>
            </a:pPr>
            <a:r>
              <a:t>The challenge: you have to learn (or remember) a little Python for simple programming exercises</a:t>
            </a:r>
          </a:p>
          <a:p>
            <a:pPr marL="311150" indent="-311150" defTabSz="408940">
              <a:spcBef>
                <a:spcPts val="1100"/>
              </a:spcBef>
              <a:defRPr sz="2240"/>
            </a:pPr>
            <a:r>
              <a:t>The opportunity: you learn how to do more things in problem sets</a:t>
            </a:r>
          </a:p>
          <a:p>
            <a:pPr marL="311150" indent="-311150" defTabSz="408940">
              <a:spcBef>
                <a:spcPts val="1100"/>
              </a:spcBef>
              <a:defRPr sz="2240"/>
            </a:pPr>
            <a:r>
              <a:t>The challenge: we can demand that you do more things in problem sets</a:t>
            </a:r>
          </a:p>
          <a:p>
            <a:pPr marL="311150" indent="-311150" defTabSz="408940">
              <a:spcBef>
                <a:spcPts val="1100"/>
              </a:spcBef>
              <a:defRPr sz="2240"/>
            </a:pPr>
            <a:r>
              <a:t>The opportunity: you will master important tools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Why We Are Moving to Computing"/>
          <p:cNvSpPr txBox="1"/>
          <p:nvPr>
            <p:ph type="title"/>
          </p:nvPr>
        </p:nvSpPr>
        <p:spPr>
          <a:prstGeom prst="rect">
            <a:avLst/>
          </a:prstGeom>
        </p:spPr>
        <p:txBody>
          <a:bodyPr/>
          <a:lstStyle>
            <a:lvl1pPr defTabSz="385572">
              <a:defRPr sz="5280"/>
            </a:lvl1pPr>
          </a:lstStyle>
          <a:p>
            <a:pPr/>
            <a:r>
              <a:t>Why We Are Moving to Computing</a:t>
            </a:r>
          </a:p>
        </p:txBody>
      </p:sp>
      <p:sp>
        <p:nvSpPr>
          <p:cNvPr id="126" name="Four Stages in the western European academic intellectual tradition:…"/>
          <p:cNvSpPr txBox="1"/>
          <p:nvPr>
            <p:ph type="body" idx="1"/>
          </p:nvPr>
        </p:nvSpPr>
        <p:spPr>
          <a:prstGeom prst="rect">
            <a:avLst/>
          </a:prstGeom>
        </p:spPr>
        <p:txBody>
          <a:bodyPr/>
          <a:lstStyle/>
          <a:p>
            <a:pPr marL="0" indent="0">
              <a:buSzTx/>
              <a:buNone/>
            </a:pPr>
            <a:r>
              <a:t>Four Stages in the western European academic intellectual tradition:</a:t>
            </a:r>
          </a:p>
          <a:p>
            <a:pPr marL="635000" indent="-635000">
              <a:buSzPct val="100000"/>
              <a:buAutoNum type="arabicPeriod" startAt="1"/>
            </a:pPr>
            <a:r>
              <a:t>The Visible College: Scribal literacy and Roman numeracy</a:t>
            </a:r>
          </a:p>
          <a:p>
            <a:pPr marL="635000" indent="-635000">
              <a:buSzPct val="100000"/>
              <a:buAutoNum type="arabicPeriod" startAt="1"/>
            </a:pPr>
            <a:r>
              <a:t>The Invisible College: Print literacy and Arabic numeracy</a:t>
            </a:r>
          </a:p>
          <a:p>
            <a:pPr marL="635000" indent="-635000">
              <a:buSzPct val="100000"/>
              <a:buAutoNum type="arabicPeriod" startAt="1"/>
            </a:pPr>
            <a:r>
              <a:t>The Republic of Letters: Enlightenment critical thinking and the scientific method</a:t>
            </a:r>
          </a:p>
          <a:p>
            <a:pPr marL="635000" indent="-635000">
              <a:buSzPct val="100000"/>
              <a:buAutoNum type="arabicPeriod" startAt="1"/>
            </a:pPr>
            <a:r>
              <a:t>The Unseen University...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Rules for Computer Programming"/>
          <p:cNvSpPr txBox="1"/>
          <p:nvPr>
            <p:ph type="title"/>
          </p:nvPr>
        </p:nvSpPr>
        <p:spPr>
          <a:prstGeom prst="rect">
            <a:avLst/>
          </a:prstGeom>
        </p:spPr>
        <p:txBody>
          <a:bodyPr/>
          <a:lstStyle>
            <a:lvl1pPr defTabSz="391414">
              <a:defRPr sz="5360"/>
            </a:lvl1pPr>
          </a:lstStyle>
          <a:p>
            <a:pPr/>
            <a:r>
              <a:t>Rules for Computer Programming</a:t>
            </a:r>
          </a:p>
        </p:txBody>
      </p:sp>
      <p:sp>
        <p:nvSpPr>
          <p:cNvPr id="129" name="Three principles:…"/>
          <p:cNvSpPr txBox="1"/>
          <p:nvPr>
            <p:ph type="body" idx="1"/>
          </p:nvPr>
        </p:nvSpPr>
        <p:spPr>
          <a:prstGeom prst="rect">
            <a:avLst/>
          </a:prstGeom>
        </p:spPr>
        <p:txBody>
          <a:bodyPr/>
          <a:lstStyle/>
          <a:p>
            <a:pPr marL="0" indent="0">
              <a:buSzTx/>
              <a:buNone/>
            </a:pPr>
            <a:r>
              <a:t>Three principles:</a:t>
            </a:r>
          </a:p>
          <a:p>
            <a:pPr/>
            <a:r>
              <a:t>Find a program that does almost what you want to do:</a:t>
            </a:r>
          </a:p>
          <a:p>
            <a:pPr lvl="1"/>
            <a:r>
              <a:t>Inspect the source code…</a:t>
            </a:r>
          </a:p>
          <a:p>
            <a:pPr lvl="1"/>
            <a:r>
              <a:t>Tweak it and see if that does the job…</a:t>
            </a:r>
          </a:p>
          <a:p>
            <a:pPr/>
            <a:r>
              <a:t>Google the error message…</a:t>
            </a:r>
          </a:p>
          <a:p>
            <a:pPr/>
            <a:r>
              <a:t>Remember: conda install/update is your best friend...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hings Go Wrng!"/>
          <p:cNvSpPr txBox="1"/>
          <p:nvPr>
            <p:ph type="title"/>
          </p:nvPr>
        </p:nvSpPr>
        <p:spPr>
          <a:prstGeom prst="rect">
            <a:avLst/>
          </a:prstGeom>
        </p:spPr>
        <p:txBody>
          <a:bodyPr/>
          <a:lstStyle/>
          <a:p>
            <a:pPr/>
            <a:r>
              <a:t>Things Go Wrng!</a:t>
            </a:r>
          </a:p>
        </p:txBody>
      </p:sp>
      <p:sp>
        <p:nvSpPr>
          <p:cNvPr id="132" name="Gandalf the Grey, Python νb, confronting unexpected behavior from a pandas.DataFrame:"/>
          <p:cNvSpPr txBox="1"/>
          <p:nvPr>
            <p:ph type="body" sz="quarter" idx="1"/>
          </p:nvPr>
        </p:nvSpPr>
        <p:spPr>
          <a:xfrm>
            <a:off x="952500" y="1587500"/>
            <a:ext cx="11112500" cy="1065875"/>
          </a:xfrm>
          <a:prstGeom prst="rect">
            <a:avLst/>
          </a:prstGeom>
        </p:spPr>
        <p:txBody>
          <a:bodyPr/>
          <a:lstStyle>
            <a:lvl1pPr marL="0" indent="0">
              <a:buSzTx/>
              <a:buNone/>
            </a:lvl1pPr>
          </a:lstStyle>
          <a:p>
            <a:pPr/>
            <a:r>
              <a:t>Gandalf the Grey, Python νb, confronting unexpected behavior from a pandas.DataFrame:</a:t>
            </a:r>
          </a:p>
        </p:txBody>
      </p:sp>
      <p:pic>
        <p:nvPicPr>
          <p:cNvPr id="133" name="Image" descr="Image"/>
          <p:cNvPicPr>
            <a:picLocks noChangeAspect="1"/>
          </p:cNvPicPr>
          <p:nvPr/>
        </p:nvPicPr>
        <p:blipFill>
          <a:blip r:embed="rId2">
            <a:extLst/>
          </a:blip>
          <a:stretch>
            <a:fillRect/>
          </a:stretch>
        </p:blipFill>
        <p:spPr>
          <a:xfrm>
            <a:off x="2749313" y="2653374"/>
            <a:ext cx="7620001" cy="34925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Deep Wizardry…"/>
          <p:cNvSpPr txBox="1"/>
          <p:nvPr>
            <p:ph type="title"/>
          </p:nvPr>
        </p:nvSpPr>
        <p:spPr>
          <a:prstGeom prst="rect">
            <a:avLst/>
          </a:prstGeom>
        </p:spPr>
        <p:txBody>
          <a:bodyPr/>
          <a:lstStyle/>
          <a:p>
            <a:pPr/>
            <a:r>
              <a:t>Deep Wizardry…</a:t>
            </a:r>
          </a:p>
        </p:txBody>
      </p:sp>
      <p:sp>
        <p:nvSpPr>
          <p:cNvPr id="136" name="Harold Abelson and Gerald Jay Sussman with Julie Sussman (1993): Structure and Interpretation of Computer Programs:…"/>
          <p:cNvSpPr txBox="1"/>
          <p:nvPr>
            <p:ph type="body" idx="1"/>
          </p:nvPr>
        </p:nvSpPr>
        <p:spPr>
          <a:prstGeom prst="rect">
            <a:avLst/>
          </a:prstGeom>
        </p:spPr>
        <p:txBody>
          <a:bodyPr/>
          <a:lstStyle/>
          <a:p>
            <a:pPr marL="0" indent="0" defTabSz="490727">
              <a:spcBef>
                <a:spcPts val="1300"/>
              </a:spcBef>
              <a:buSzTx/>
              <a:buNone/>
              <a:defRPr sz="2688"/>
            </a:pPr>
            <a:r>
              <a:t>Harold Abelson and Gerald Jay Sussman with Julie Sussman (1993): </a:t>
            </a:r>
            <a:r>
              <a:rPr i="1"/>
              <a:t>Structure and Interpretation of Computer Programs</a:t>
            </a:r>
            <a:r>
              <a:t>:</a:t>
            </a:r>
          </a:p>
          <a:p>
            <a:pPr marL="373379" indent="-373379" defTabSz="490727">
              <a:spcBef>
                <a:spcPts val="1300"/>
              </a:spcBef>
              <a:defRPr sz="2688"/>
            </a:pPr>
            <a:r>
              <a:t>Computational processes are abstract beings that inhabit computers. As they evolve, processes manipulate other abstract things called data. The evolution of a process is directed by a pattern of rules called a program. People create programs to direct processes. In effect, we conjure the spirits of the computer with our spells.</a:t>
            </a:r>
          </a:p>
          <a:p>
            <a:pPr marL="373379" indent="-373379" defTabSz="490727">
              <a:spcBef>
                <a:spcPts val="1300"/>
              </a:spcBef>
              <a:defRPr sz="2688"/>
            </a:pPr>
            <a:r>
              <a:t>The programs we use to conjure processes are like a sorcerer's spells. They are carefully composed from symbolic expressions in arcane and esoteric programming languages that prescribe the tasks we want our processes to perform.</a:t>
            </a:r>
          </a:p>
          <a:p>
            <a:pPr marL="373379" indent="-373379" defTabSz="490727">
              <a:spcBef>
                <a:spcPts val="1300"/>
              </a:spcBef>
              <a:defRPr sz="2688"/>
            </a:pPr>
            <a:r>
              <a:t>A computational process, in a correctly working computer, executes programs precisely and accurately. Thus, like the sorcerer's apprentice, novice programmers must learn to understand and to anticipate the consequences of their conjuring…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Why Python?"/>
          <p:cNvSpPr txBox="1"/>
          <p:nvPr>
            <p:ph type="title"/>
          </p:nvPr>
        </p:nvSpPr>
        <p:spPr>
          <a:prstGeom prst="rect">
            <a:avLst/>
          </a:prstGeom>
        </p:spPr>
        <p:txBody>
          <a:bodyPr/>
          <a:lstStyle/>
          <a:p>
            <a:pPr/>
            <a:r>
              <a:t>Why Python?</a:t>
            </a:r>
          </a:p>
        </p:txBody>
      </p:sp>
      <p:sp>
        <p:nvSpPr>
          <p:cNvPr id="139" name="Something Seth Lloyd said to me in May: &quot;I have made it a lifelong goal to only have to know one computer language at a time...&quot;…"/>
          <p:cNvSpPr txBox="1"/>
          <p:nvPr>
            <p:ph type="body" sz="half" idx="1"/>
          </p:nvPr>
        </p:nvSpPr>
        <p:spPr>
          <a:xfrm>
            <a:off x="1106794" y="1587500"/>
            <a:ext cx="11112501" cy="3416300"/>
          </a:xfrm>
          <a:prstGeom prst="rect">
            <a:avLst/>
          </a:prstGeom>
        </p:spPr>
        <p:txBody>
          <a:bodyPr/>
          <a:lstStyle/>
          <a:p>
            <a:pPr marL="0" indent="0" defTabSz="443991">
              <a:spcBef>
                <a:spcPts val="1200"/>
              </a:spcBef>
              <a:buSzTx/>
              <a:buNone/>
              <a:defRPr sz="2432"/>
            </a:pPr>
            <a:r>
              <a:t>Something Seth Lloyd said to me in May: "I have made it a lifelong goal to only have to know one computer language at a time..."</a:t>
            </a:r>
          </a:p>
          <a:p>
            <a:pPr marL="337820" indent="-337820" defTabSz="443991">
              <a:spcBef>
                <a:spcPts val="1200"/>
              </a:spcBef>
              <a:defRPr sz="2432"/>
            </a:pPr>
            <a:r>
              <a:t>He has had some success in his career: "Nam P. Suh Professor of Mechanical Engineering and Engineering Systems and Director of the Center for Extreme Quantum Information Theory at MIT. External Adjunct Fellow at the Santa Fe Institute. Ph.D. (Physics), Rockefeller University. M. Phil. (Philosophy), Cambridge University. B.A. (Physics), Harvard University..."</a:t>
            </a:r>
          </a:p>
          <a:p>
            <a:pPr marL="337820" indent="-337820" defTabSz="443991">
              <a:spcBef>
                <a:spcPts val="1200"/>
              </a:spcBef>
              <a:defRPr sz="2432"/>
            </a:pPr>
            <a:r>
              <a:t>"Quantum Mechanic"</a:t>
            </a:r>
          </a:p>
        </p:txBody>
      </p:sp>
      <p:pic>
        <p:nvPicPr>
          <p:cNvPr id="140" name="Image" descr="Image"/>
          <p:cNvPicPr>
            <a:picLocks noChangeAspect="1"/>
          </p:cNvPicPr>
          <p:nvPr/>
        </p:nvPicPr>
        <p:blipFill>
          <a:blip r:embed="rId2">
            <a:extLst/>
          </a:blip>
          <a:stretch>
            <a:fillRect/>
          </a:stretch>
        </p:blipFill>
        <p:spPr>
          <a:xfrm>
            <a:off x="2979290" y="5003800"/>
            <a:ext cx="7620001" cy="38862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Berkeley as Python (or, at Least, Jupiter Notebook) Central"/>
          <p:cNvSpPr txBox="1"/>
          <p:nvPr>
            <p:ph type="title"/>
          </p:nvPr>
        </p:nvSpPr>
        <p:spPr>
          <a:prstGeom prst="rect">
            <a:avLst/>
          </a:prstGeom>
        </p:spPr>
        <p:txBody>
          <a:bodyPr/>
          <a:lstStyle>
            <a:lvl1pPr defTabSz="350520">
              <a:defRPr sz="4800"/>
            </a:lvl1pPr>
          </a:lstStyle>
          <a:p>
            <a:pPr/>
            <a:r>
              <a:t>Berkeley as Python (or, at Least, Jupiter Notebook) Central</a:t>
            </a:r>
          </a:p>
        </p:txBody>
      </p:sp>
      <p:sp>
        <p:nvSpPr>
          <p:cNvPr id="143" name="Double-click to edit"/>
          <p:cNvSpPr txBox="1"/>
          <p:nvPr>
            <p:ph type="body" sz="half" idx="1"/>
          </p:nvPr>
        </p:nvSpPr>
        <p:spPr>
          <a:xfrm>
            <a:off x="952500" y="1587500"/>
            <a:ext cx="6164172" cy="7302500"/>
          </a:xfrm>
          <a:prstGeom prst="rect">
            <a:avLst/>
          </a:prstGeom>
        </p:spPr>
        <p:txBody>
          <a:bodyPr/>
          <a:lstStyle/>
          <a:p>
            <a:pPr marL="0" indent="0">
              <a:buSzTx/>
              <a:buNone/>
            </a:pPr>
          </a:p>
        </p:txBody>
      </p:sp>
      <p:pic>
        <p:nvPicPr>
          <p:cNvPr id="144" name="61A_Information.png" descr="61A_Information.png"/>
          <p:cNvPicPr>
            <a:picLocks noChangeAspect="1"/>
          </p:cNvPicPr>
          <p:nvPr/>
        </p:nvPicPr>
        <p:blipFill>
          <a:blip r:embed="rId2">
            <a:extLst/>
          </a:blip>
          <a:stretch>
            <a:fillRect/>
          </a:stretch>
        </p:blipFill>
        <p:spPr>
          <a:xfrm>
            <a:off x="7116671" y="1587500"/>
            <a:ext cx="4948329" cy="73025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Python as Least Unfriendly"/>
          <p:cNvSpPr txBox="1"/>
          <p:nvPr>
            <p:ph type="title"/>
          </p:nvPr>
        </p:nvSpPr>
        <p:spPr>
          <a:prstGeom prst="rect">
            <a:avLst/>
          </a:prstGeom>
        </p:spPr>
        <p:txBody>
          <a:bodyPr/>
          <a:lstStyle>
            <a:lvl1pPr defTabSz="490727">
              <a:defRPr sz="6719"/>
            </a:lvl1pPr>
          </a:lstStyle>
          <a:p>
            <a:pPr/>
            <a:r>
              <a:t>Python as Least Unfriendly</a:t>
            </a:r>
          </a:p>
        </p:txBody>
      </p:sp>
      <p:sp>
        <p:nvSpPr>
          <p:cNvPr id="147" name="Kunal Marwaha says:…"/>
          <p:cNvSpPr txBox="1"/>
          <p:nvPr>
            <p:ph type="body" sz="half" idx="1"/>
          </p:nvPr>
        </p:nvSpPr>
        <p:spPr>
          <a:xfrm>
            <a:off x="952500" y="1587500"/>
            <a:ext cx="6564264" cy="7302500"/>
          </a:xfrm>
          <a:prstGeom prst="rect">
            <a:avLst/>
          </a:prstGeom>
        </p:spPr>
        <p:txBody>
          <a:bodyPr/>
          <a:lstStyle/>
          <a:p>
            <a:pPr marL="0" indent="0" defTabSz="449833">
              <a:spcBef>
                <a:spcPts val="1200"/>
              </a:spcBef>
              <a:buSzTx/>
              <a:buNone/>
              <a:defRPr sz="2464"/>
            </a:pPr>
            <a:r>
              <a:t>Kunal Marwaha says:</a:t>
            </a:r>
          </a:p>
          <a:p>
            <a:pPr marL="342264" indent="-342264" defTabSz="449833">
              <a:spcBef>
                <a:spcPts val="1200"/>
              </a:spcBef>
              <a:defRPr sz="2464"/>
            </a:pPr>
            <a:r>
              <a:t>Python is the best of both worlds—the functionality of a general-purpose language but with different “packages” for different disciplines…</a:t>
            </a:r>
          </a:p>
          <a:p>
            <a:pPr marL="342264" indent="-342264" defTabSz="449833">
              <a:spcBef>
                <a:spcPts val="1200"/>
              </a:spcBef>
              <a:defRPr sz="2464"/>
            </a:pPr>
            <a:r>
              <a:t>Python is friendly to novices. Most languages can do what you need, but efficiency depends on how quickly you can learn it…</a:t>
            </a:r>
          </a:p>
          <a:p>
            <a:pPr marL="342264" indent="-342264" defTabSz="449833">
              <a:spcBef>
                <a:spcPts val="1200"/>
              </a:spcBef>
              <a:defRPr sz="2464"/>
            </a:pPr>
            <a:r>
              <a:t>The user community of each language makes a big difference…</a:t>
            </a:r>
          </a:p>
          <a:p>
            <a:pPr marL="342264" indent="-342264" defTabSz="449833">
              <a:spcBef>
                <a:spcPts val="1200"/>
              </a:spcBef>
              <a:defRPr sz="2464"/>
            </a:pPr>
            <a:r>
              <a:t>Python is the fifth most popular programming language and is open source.</a:t>
            </a:r>
          </a:p>
          <a:p>
            <a:pPr marL="342264" indent="-342264" defTabSz="449833">
              <a:spcBef>
                <a:spcPts val="1200"/>
              </a:spcBef>
              <a:defRPr sz="2464"/>
            </a:pPr>
            <a:r>
              <a:t>If you have never programmed and are working on a research problem, Python is almost certainly the best language to try first…</a:t>
            </a:r>
          </a:p>
        </p:txBody>
      </p:sp>
      <p:pic>
        <p:nvPicPr>
          <p:cNvPr id="148" name="TIOBE_Index___TIOBE_-_The_Software_Quality_Company.png" descr="TIOBE_Index___TIOBE_-_The_Software_Quality_Company.png"/>
          <p:cNvPicPr>
            <a:picLocks noChangeAspect="0"/>
          </p:cNvPicPr>
          <p:nvPr/>
        </p:nvPicPr>
        <p:blipFill>
          <a:blip r:embed="rId2">
            <a:extLst/>
          </a:blip>
          <a:stretch>
            <a:fillRect/>
          </a:stretch>
        </p:blipFill>
        <p:spPr>
          <a:xfrm>
            <a:off x="7516763" y="1587500"/>
            <a:ext cx="4548237" cy="73025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