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media1.m4a" ContentType="audio/unknown"/>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1pPr>
    <a:lvl2pPr marL="0" marR="0" indent="4572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2pPr>
    <a:lvl3pPr marL="0" marR="0" indent="9144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3pPr>
    <a:lvl4pPr marL="0" marR="0" indent="13716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4pPr>
    <a:lvl5pPr marL="0" marR="0" indent="18288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5pPr>
    <a:lvl6pPr marL="0" marR="0" indent="22860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6pPr>
    <a:lvl7pPr marL="0" marR="0" indent="27432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7pPr>
    <a:lvl8pPr marL="0" marR="0" indent="32004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8pPr>
    <a:lvl9pPr marL="0" marR="0" indent="36576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536773"/>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536773"/>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254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25400" cap="flat">
              <a:solidFill>
                <a:srgbClr val="CB297B"/>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p>
            <a:pPr/>
            <a:r>
              <a:t>I like to either start or close lectures about gender roles, patriarchy, and inclusion with a letter from Abigail Smith Adams to her husband, future president John Adams, that she wrote in 1776 at the age of 32. (He was then 42.) It is a famous letter. It is, to my mind, one of the most interesting windows into the dilemmas of a very smart and very uneducated upper class late 1700s century woman wanting more scope for herself and her life then society’s gender roles were willing to offer her. I would love to lecture on it here for another half an hour. But I am already over time for this lecture…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698500" y="8657488"/>
            <a:ext cx="11607801" cy="461060"/>
          </a:xfrm>
          <a:prstGeom prst="rect">
            <a:avLst/>
          </a:prstGeom>
        </p:spPr>
        <p:txBody>
          <a:bodyPr anchor="b"/>
          <a:lstStyle>
            <a:lvl1pPr marL="0" indent="0" defTabSz="563541">
              <a:lnSpc>
                <a:spcPct val="100000"/>
              </a:lnSpc>
              <a:spcBef>
                <a:spcPts val="0"/>
              </a:spcBef>
              <a:buSzTx/>
              <a:buNone/>
              <a:defRPr b="1" sz="2304"/>
            </a:lvl1pPr>
          </a:lstStyle>
          <a:p>
            <a:pPr/>
            <a:r>
              <a:t>Author and Date</a:t>
            </a:r>
          </a:p>
        </p:txBody>
      </p:sp>
      <p:sp>
        <p:nvSpPr>
          <p:cNvPr id="12" name="Presentation Title"/>
          <p:cNvSpPr txBox="1"/>
          <p:nvPr>
            <p:ph type="title" hasCustomPrompt="1"/>
          </p:nvPr>
        </p:nvSpPr>
        <p:spPr>
          <a:xfrm>
            <a:off x="698500" y="1854200"/>
            <a:ext cx="11609057" cy="3302000"/>
          </a:xfrm>
          <a:prstGeom prst="rect">
            <a:avLst/>
          </a:prstGeom>
        </p:spPr>
        <p:txBody>
          <a:bodyPr anchor="b"/>
          <a:lstStyle>
            <a:lvl1pPr>
              <a:defRPr spc="-164" sz="8200"/>
            </a:lvl1pPr>
          </a:lstStyle>
          <a:p>
            <a:pPr/>
            <a:r>
              <a:t>Presentation Title</a:t>
            </a:r>
          </a:p>
        </p:txBody>
      </p:sp>
      <p:sp>
        <p:nvSpPr>
          <p:cNvPr id="13" name="Body Level One…"/>
          <p:cNvSpPr txBox="1"/>
          <p:nvPr>
            <p:ph type="body" sz="quarter" idx="1" hasCustomPrompt="1"/>
          </p:nvPr>
        </p:nvSpPr>
        <p:spPr>
          <a:xfrm>
            <a:off x="698500" y="5105400"/>
            <a:ext cx="11607800" cy="1456399"/>
          </a:xfrm>
          <a:prstGeom prst="rect">
            <a:avLst/>
          </a:prstGeom>
        </p:spPr>
        <p:txBody>
          <a:bodyPr/>
          <a:lstStyle>
            <a:lvl1pPr marL="0" indent="0" defTabSz="587022">
              <a:lnSpc>
                <a:spcPct val="100000"/>
              </a:lnSpc>
              <a:spcBef>
                <a:spcPts val="0"/>
              </a:spcBef>
              <a:buSzTx/>
              <a:buNone/>
              <a:defRPr b="1" sz="3800"/>
            </a:lvl1pPr>
            <a:lvl2pPr marL="0" indent="457200" defTabSz="587022">
              <a:lnSpc>
                <a:spcPct val="100000"/>
              </a:lnSpc>
              <a:spcBef>
                <a:spcPts val="0"/>
              </a:spcBef>
              <a:buSzTx/>
              <a:buNone/>
              <a:defRPr b="1" sz="3800"/>
            </a:lvl2pPr>
            <a:lvl3pPr marL="0" indent="914400" defTabSz="587022">
              <a:lnSpc>
                <a:spcPct val="100000"/>
              </a:lnSpc>
              <a:spcBef>
                <a:spcPts val="0"/>
              </a:spcBef>
              <a:buSzTx/>
              <a:buNone/>
              <a:defRPr b="1" sz="3800"/>
            </a:lvl3pPr>
            <a:lvl4pPr marL="0" indent="1371600" defTabSz="587022">
              <a:lnSpc>
                <a:spcPct val="100000"/>
              </a:lnSpc>
              <a:spcBef>
                <a:spcPts val="0"/>
              </a:spcBef>
              <a:buSzTx/>
              <a:buNone/>
              <a:defRPr b="1" sz="3800"/>
            </a:lvl4pPr>
            <a:lvl5pPr marL="0" indent="1828800" defTabSz="587022">
              <a:lnSpc>
                <a:spcPct val="100000"/>
              </a:lnSpc>
              <a:spcBef>
                <a:spcPts val="0"/>
              </a:spcBef>
              <a:buSzTx/>
              <a:buNone/>
              <a:defRPr b="1" sz="38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6353454" y="9220199"/>
            <a:ext cx="297892" cy="28747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698500" y="3568700"/>
            <a:ext cx="11607800" cy="2617788"/>
          </a:xfrm>
          <a:prstGeom prst="rect">
            <a:avLst/>
          </a:prstGeom>
        </p:spPr>
        <p:txBody>
          <a:bodyPr anchor="ctr"/>
          <a:lstStyle>
            <a:lvl1pPr marL="0" indent="0" algn="ctr">
              <a:lnSpc>
                <a:spcPct val="80000"/>
              </a:lnSpc>
              <a:spcBef>
                <a:spcPts val="0"/>
              </a:spcBef>
              <a:buSzTx/>
              <a:buNone/>
              <a:defRPr spc="-164" sz="82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164" sz="82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164" sz="82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164" sz="82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164" sz="82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698500" y="6209979"/>
            <a:ext cx="11607800" cy="671803"/>
          </a:xfrm>
          <a:prstGeom prst="rect">
            <a:avLst/>
          </a:prstGeom>
        </p:spPr>
        <p:txBody>
          <a:bodyPr/>
          <a:lstStyle>
            <a:lvl1pPr marL="0" indent="0" algn="ctr">
              <a:lnSpc>
                <a:spcPct val="100000"/>
              </a:lnSpc>
              <a:spcBef>
                <a:spcPts val="0"/>
              </a:spcBef>
              <a:buSzTx/>
              <a:buNone/>
              <a:defRPr b="1" sz="3800"/>
            </a:lvl1pPr>
          </a:lstStyle>
          <a:p>
            <a:pPr/>
            <a:r>
              <a:t>Fact information</a:t>
            </a:r>
          </a:p>
        </p:txBody>
      </p:sp>
      <p:sp>
        <p:nvSpPr>
          <p:cNvPr id="107" name="Body Level One…"/>
          <p:cNvSpPr txBox="1"/>
          <p:nvPr>
            <p:ph type="body" idx="1" hasCustomPrompt="1"/>
          </p:nvPr>
        </p:nvSpPr>
        <p:spPr>
          <a:xfrm>
            <a:off x="698500" y="999066"/>
            <a:ext cx="11607800" cy="5210914"/>
          </a:xfrm>
          <a:prstGeom prst="rect">
            <a:avLst/>
          </a:prstGeom>
        </p:spPr>
        <p:txBody>
          <a:bodyPr anchor="b"/>
          <a:lstStyle>
            <a:lvl1pPr marL="0" indent="0" algn="ctr">
              <a:lnSpc>
                <a:spcPct val="80000"/>
              </a:lnSpc>
              <a:spcBef>
                <a:spcPts val="0"/>
              </a:spcBef>
              <a:buSzTx/>
              <a:buNone/>
              <a:defRPr b="1" spc="-176" sz="17600"/>
            </a:lvl1pPr>
            <a:lvl2pPr marL="0" indent="457200" algn="ctr">
              <a:lnSpc>
                <a:spcPct val="80000"/>
              </a:lnSpc>
              <a:spcBef>
                <a:spcPts val="0"/>
              </a:spcBef>
              <a:buSzTx/>
              <a:buNone/>
              <a:defRPr b="1" spc="-176" sz="17600"/>
            </a:lvl2pPr>
            <a:lvl3pPr marL="0" indent="914400" algn="ctr">
              <a:lnSpc>
                <a:spcPct val="80000"/>
              </a:lnSpc>
              <a:spcBef>
                <a:spcPts val="0"/>
              </a:spcBef>
              <a:buSzTx/>
              <a:buNone/>
              <a:defRPr b="1" spc="-176" sz="17600"/>
            </a:lvl3pPr>
            <a:lvl4pPr marL="0" indent="1371600" algn="ctr">
              <a:lnSpc>
                <a:spcPct val="80000"/>
              </a:lnSpc>
              <a:spcBef>
                <a:spcPts val="0"/>
              </a:spcBef>
              <a:buSzTx/>
              <a:buNone/>
              <a:defRPr b="1" spc="-176" sz="17600"/>
            </a:lvl4pPr>
            <a:lvl5pPr marL="0" indent="1828800" algn="ctr">
              <a:lnSpc>
                <a:spcPct val="80000"/>
              </a:lnSpc>
              <a:spcBef>
                <a:spcPts val="0"/>
              </a:spcBef>
              <a:buSzTx/>
              <a:buNone/>
              <a:defRPr b="1" spc="-176" sz="17600"/>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Body Level One…"/>
          <p:cNvSpPr txBox="1"/>
          <p:nvPr>
            <p:ph type="body" sz="half" idx="1" hasCustomPrompt="1"/>
          </p:nvPr>
        </p:nvSpPr>
        <p:spPr>
          <a:xfrm>
            <a:off x="736600" y="3721100"/>
            <a:ext cx="11531600" cy="2324100"/>
          </a:xfrm>
          <a:prstGeom prst="rect">
            <a:avLst/>
          </a:prstGeom>
        </p:spPr>
        <p:txBody>
          <a:bodyPr anchor="ctr"/>
          <a:lstStyle>
            <a:lvl1pPr marL="457200" indent="-342900">
              <a:spcBef>
                <a:spcPts val="0"/>
              </a:spcBef>
              <a:buSzTx/>
              <a:buNone/>
              <a:defRPr spc="-119" sz="6000">
                <a:latin typeface="Helvetica Neue Medium"/>
                <a:ea typeface="Helvetica Neue Medium"/>
                <a:cs typeface="Helvetica Neue Medium"/>
                <a:sym typeface="Helvetica Neue Medium"/>
              </a:defRPr>
            </a:lvl1pPr>
            <a:lvl2pPr marL="457200" indent="114300">
              <a:spcBef>
                <a:spcPts val="0"/>
              </a:spcBef>
              <a:buSzTx/>
              <a:buNone/>
              <a:defRPr spc="-119" sz="6000">
                <a:latin typeface="Helvetica Neue Medium"/>
                <a:ea typeface="Helvetica Neue Medium"/>
                <a:cs typeface="Helvetica Neue Medium"/>
                <a:sym typeface="Helvetica Neue Medium"/>
              </a:defRPr>
            </a:lvl2pPr>
            <a:lvl3pPr marL="457200" indent="571500">
              <a:spcBef>
                <a:spcPts val="0"/>
              </a:spcBef>
              <a:buSzTx/>
              <a:buNone/>
              <a:defRPr spc="-119" sz="6000">
                <a:latin typeface="Helvetica Neue Medium"/>
                <a:ea typeface="Helvetica Neue Medium"/>
                <a:cs typeface="Helvetica Neue Medium"/>
                <a:sym typeface="Helvetica Neue Medium"/>
              </a:defRPr>
            </a:lvl3pPr>
            <a:lvl4pPr marL="457200" indent="1028700">
              <a:spcBef>
                <a:spcPts val="0"/>
              </a:spcBef>
              <a:buSzTx/>
              <a:buNone/>
              <a:defRPr spc="-119" sz="6000">
                <a:latin typeface="Helvetica Neue Medium"/>
                <a:ea typeface="Helvetica Neue Medium"/>
                <a:cs typeface="Helvetica Neue Medium"/>
                <a:sym typeface="Helvetica Neue Medium"/>
              </a:defRPr>
            </a:lvl4pPr>
            <a:lvl5pPr marL="457200" indent="1485900">
              <a:spcBef>
                <a:spcPts val="0"/>
              </a:spcBef>
              <a:buSzTx/>
              <a:buNone/>
              <a:defRPr spc="-119" sz="60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6" name="Attribution"/>
          <p:cNvSpPr txBox="1"/>
          <p:nvPr>
            <p:ph type="body" sz="quarter" idx="21" hasCustomPrompt="1"/>
          </p:nvPr>
        </p:nvSpPr>
        <p:spPr>
          <a:xfrm>
            <a:off x="1219200" y="6426200"/>
            <a:ext cx="11049000" cy="461059"/>
          </a:xfrm>
          <a:prstGeom prst="rect">
            <a:avLst/>
          </a:prstGeom>
        </p:spPr>
        <p:txBody>
          <a:bodyPr/>
          <a:lstStyle>
            <a:lvl1pPr marL="0" indent="0" defTabSz="563541">
              <a:lnSpc>
                <a:spcPct val="100000"/>
              </a:lnSpc>
              <a:spcBef>
                <a:spcPts val="0"/>
              </a:spcBef>
              <a:buSzTx/>
              <a:buNone/>
              <a:defRPr b="1" sz="2304"/>
            </a:lvl1pPr>
          </a:lstStyle>
          <a:p>
            <a:pPr/>
            <a:r>
              <a:t>Attribution</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idx="21"/>
          </p:nvPr>
        </p:nvSpPr>
        <p:spPr>
          <a:xfrm>
            <a:off x="-2082800" y="687558"/>
            <a:ext cx="11165190" cy="8373892"/>
          </a:xfrm>
          <a:prstGeom prst="rect">
            <a:avLst/>
          </a:prstGeom>
        </p:spPr>
        <p:txBody>
          <a:bodyPr lIns="91439" tIns="45719" rIns="91439" bIns="45719">
            <a:noAutofit/>
          </a:bodyPr>
          <a:lstStyle/>
          <a:p>
            <a:pPr/>
          </a:p>
        </p:txBody>
      </p:sp>
      <p:sp>
        <p:nvSpPr>
          <p:cNvPr id="125" name="Image"/>
          <p:cNvSpPr/>
          <p:nvPr>
            <p:ph type="pic" sz="half" idx="22"/>
          </p:nvPr>
        </p:nvSpPr>
        <p:spPr>
          <a:xfrm>
            <a:off x="6597650" y="292100"/>
            <a:ext cx="5740400" cy="4592321"/>
          </a:xfrm>
          <a:prstGeom prst="rect">
            <a:avLst/>
          </a:prstGeom>
        </p:spPr>
        <p:txBody>
          <a:bodyPr lIns="91439" tIns="45719" rIns="91439" bIns="45719">
            <a:noAutofit/>
          </a:bodyPr>
          <a:lstStyle/>
          <a:p>
            <a:pPr/>
          </a:p>
        </p:txBody>
      </p:sp>
      <p:sp>
        <p:nvSpPr>
          <p:cNvPr id="126" name="Image"/>
          <p:cNvSpPr/>
          <p:nvPr>
            <p:ph type="pic" idx="23"/>
          </p:nvPr>
        </p:nvSpPr>
        <p:spPr>
          <a:xfrm>
            <a:off x="4984750" y="2749550"/>
            <a:ext cx="7937500" cy="9238276"/>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886640052_3195x2556.jpeg"/>
          <p:cNvSpPr/>
          <p:nvPr>
            <p:ph type="pic" idx="21"/>
          </p:nvPr>
        </p:nvSpPr>
        <p:spPr>
          <a:xfrm>
            <a:off x="-1016000" y="-1054100"/>
            <a:ext cx="14427200" cy="11541760"/>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6353454" y="9220199"/>
            <a:ext cx="297892" cy="287479"/>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Image"/>
          <p:cNvSpPr/>
          <p:nvPr>
            <p:ph type="pic" idx="21"/>
          </p:nvPr>
        </p:nvSpPr>
        <p:spPr>
          <a:xfrm>
            <a:off x="-376767" y="-915894"/>
            <a:ext cx="17835652" cy="10682195"/>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698500" y="5181600"/>
            <a:ext cx="11607800" cy="3302000"/>
          </a:xfrm>
          <a:prstGeom prst="rect">
            <a:avLst/>
          </a:prstGeom>
        </p:spPr>
        <p:txBody>
          <a:bodyPr anchor="b"/>
          <a:lstStyle>
            <a:lvl1pPr>
              <a:defRPr spc="-164" sz="8200"/>
            </a:lvl1pPr>
          </a:lstStyle>
          <a:p>
            <a:pPr/>
            <a:r>
              <a:t>Presentation Title</a:t>
            </a:r>
          </a:p>
        </p:txBody>
      </p:sp>
      <p:sp>
        <p:nvSpPr>
          <p:cNvPr id="23" name="Body Level One…"/>
          <p:cNvSpPr txBox="1"/>
          <p:nvPr>
            <p:ph type="body" sz="quarter" idx="1" hasCustomPrompt="1"/>
          </p:nvPr>
        </p:nvSpPr>
        <p:spPr>
          <a:xfrm>
            <a:off x="698500" y="8432800"/>
            <a:ext cx="11607800" cy="689769"/>
          </a:xfrm>
          <a:prstGeom prst="rect">
            <a:avLst/>
          </a:prstGeom>
        </p:spPr>
        <p:txBody>
          <a:bodyPr/>
          <a:lstStyle>
            <a:lvl1pPr marL="0" indent="0" defTabSz="587022">
              <a:lnSpc>
                <a:spcPct val="100000"/>
              </a:lnSpc>
              <a:spcBef>
                <a:spcPts val="0"/>
              </a:spcBef>
              <a:buSzTx/>
              <a:buNone/>
              <a:defRPr b="1" sz="3800"/>
            </a:lvl1pPr>
            <a:lvl2pPr marL="0" indent="457200" defTabSz="587022">
              <a:lnSpc>
                <a:spcPct val="100000"/>
              </a:lnSpc>
              <a:spcBef>
                <a:spcPts val="0"/>
              </a:spcBef>
              <a:buSzTx/>
              <a:buNone/>
              <a:defRPr b="1" sz="3800"/>
            </a:lvl2pPr>
            <a:lvl3pPr marL="0" indent="914400" defTabSz="587022">
              <a:lnSpc>
                <a:spcPct val="100000"/>
              </a:lnSpc>
              <a:spcBef>
                <a:spcPts val="0"/>
              </a:spcBef>
              <a:buSzTx/>
              <a:buNone/>
              <a:defRPr b="1" sz="3800"/>
            </a:lvl3pPr>
            <a:lvl4pPr marL="0" indent="1371600" defTabSz="587022">
              <a:lnSpc>
                <a:spcPct val="100000"/>
              </a:lnSpc>
              <a:spcBef>
                <a:spcPts val="0"/>
              </a:spcBef>
              <a:buSzTx/>
              <a:buNone/>
              <a:defRPr b="1" sz="3800"/>
            </a:lvl4pPr>
            <a:lvl5pPr marL="0" indent="1828800" defTabSz="587022">
              <a:lnSpc>
                <a:spcPct val="100000"/>
              </a:lnSpc>
              <a:spcBef>
                <a:spcPts val="0"/>
              </a:spcBef>
              <a:buSzTx/>
              <a:buNone/>
              <a:defRPr b="1" sz="3800"/>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698500" y="571500"/>
            <a:ext cx="11607801" cy="461059"/>
          </a:xfrm>
          <a:prstGeom prst="rect">
            <a:avLst/>
          </a:prstGeom>
        </p:spPr>
        <p:txBody>
          <a:bodyPr/>
          <a:lstStyle>
            <a:lvl1pPr marL="0" indent="0" defTabSz="563541">
              <a:lnSpc>
                <a:spcPct val="100000"/>
              </a:lnSpc>
              <a:spcBef>
                <a:spcPts val="0"/>
              </a:spcBef>
              <a:buSzTx/>
              <a:buNone/>
              <a:defRPr b="1" sz="2304"/>
            </a:lvl1pPr>
          </a:lstStyle>
          <a:p>
            <a:pPr/>
            <a:r>
              <a:t>Author and Date</a:t>
            </a:r>
          </a:p>
        </p:txBody>
      </p:sp>
      <p:sp>
        <p:nvSpPr>
          <p:cNvPr id="25" name="Slide Number"/>
          <p:cNvSpPr txBox="1"/>
          <p:nvPr>
            <p:ph type="sldNum" sz="quarter" idx="2"/>
          </p:nvPr>
        </p:nvSpPr>
        <p:spPr>
          <a:xfrm>
            <a:off x="6349999" y="9220199"/>
            <a:ext cx="297893" cy="28747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eg"/>
          <p:cNvSpPr/>
          <p:nvPr>
            <p:ph type="pic" idx="21"/>
          </p:nvPr>
        </p:nvSpPr>
        <p:spPr>
          <a:xfrm>
            <a:off x="5319129" y="495299"/>
            <a:ext cx="7543801" cy="8780059"/>
          </a:xfrm>
          <a:prstGeom prst="rect">
            <a:avLst/>
          </a:prstGeom>
        </p:spPr>
        <p:txBody>
          <a:bodyPr lIns="91439" tIns="45719" rIns="91439" bIns="45719">
            <a:noAutofit/>
          </a:bodyPr>
          <a:lstStyle/>
          <a:p>
            <a:pPr/>
          </a:p>
        </p:txBody>
      </p:sp>
      <p:sp>
        <p:nvSpPr>
          <p:cNvPr id="33" name="Body Level One…"/>
          <p:cNvSpPr txBox="1"/>
          <p:nvPr>
            <p:ph type="body" sz="quarter" idx="1" hasCustomPrompt="1"/>
          </p:nvPr>
        </p:nvSpPr>
        <p:spPr>
          <a:xfrm>
            <a:off x="698500" y="5003800"/>
            <a:ext cx="5105400" cy="4044566"/>
          </a:xfrm>
          <a:prstGeom prst="rect">
            <a:avLst/>
          </a:prstGeom>
        </p:spPr>
        <p:txBody>
          <a:bodyPr/>
          <a:lstStyle>
            <a:lvl1pPr marL="0" indent="0" defTabSz="587022">
              <a:lnSpc>
                <a:spcPct val="100000"/>
              </a:lnSpc>
              <a:spcBef>
                <a:spcPts val="0"/>
              </a:spcBef>
              <a:buSzTx/>
              <a:buNone/>
              <a:defRPr b="1" sz="3800"/>
            </a:lvl1pPr>
            <a:lvl2pPr marL="0" indent="457200" defTabSz="587022">
              <a:lnSpc>
                <a:spcPct val="100000"/>
              </a:lnSpc>
              <a:spcBef>
                <a:spcPts val="0"/>
              </a:spcBef>
              <a:buSzTx/>
              <a:buNone/>
              <a:defRPr b="1" sz="3800"/>
            </a:lvl2pPr>
            <a:lvl3pPr marL="0" indent="914400" defTabSz="587022">
              <a:lnSpc>
                <a:spcPct val="100000"/>
              </a:lnSpc>
              <a:spcBef>
                <a:spcPts val="0"/>
              </a:spcBef>
              <a:buSzTx/>
              <a:buNone/>
              <a:defRPr b="1" sz="3800"/>
            </a:lvl3pPr>
            <a:lvl4pPr marL="0" indent="1371600" defTabSz="587022">
              <a:lnSpc>
                <a:spcPct val="100000"/>
              </a:lnSpc>
              <a:spcBef>
                <a:spcPts val="0"/>
              </a:spcBef>
              <a:buSzTx/>
              <a:buNone/>
              <a:defRPr b="1" sz="3800"/>
            </a:lvl4pPr>
            <a:lvl5pPr marL="0" indent="1828800" defTabSz="587022">
              <a:lnSpc>
                <a:spcPct val="100000"/>
              </a:lnSpc>
              <a:spcBef>
                <a:spcPts val="0"/>
              </a:spcBef>
              <a:buSzTx/>
              <a:buNone/>
              <a:defRPr b="1" sz="3800"/>
            </a:lvl5pPr>
          </a:lstStyle>
          <a:p>
            <a:pPr/>
            <a:r>
              <a:t>Slide Subtitle</a:t>
            </a:r>
          </a:p>
          <a:p>
            <a:pPr lvl="1"/>
            <a:r>
              <a:t/>
            </a:r>
          </a:p>
          <a:p>
            <a:pPr lvl="2"/>
            <a:r>
              <a:t/>
            </a:r>
          </a:p>
          <a:p>
            <a:pPr lvl="3"/>
            <a:r>
              <a:t/>
            </a:r>
          </a:p>
          <a:p>
            <a:pPr lvl="4"/>
            <a:r>
              <a:t/>
            </a:r>
          </a:p>
        </p:txBody>
      </p:sp>
      <p:sp>
        <p:nvSpPr>
          <p:cNvPr id="34" name="Slide Title"/>
          <p:cNvSpPr txBox="1"/>
          <p:nvPr>
            <p:ph type="title" hasCustomPrompt="1"/>
          </p:nvPr>
        </p:nvSpPr>
        <p:spPr>
          <a:xfrm>
            <a:off x="698500" y="692534"/>
            <a:ext cx="5105400" cy="4387466"/>
          </a:xfrm>
          <a:prstGeom prst="rect">
            <a:avLst/>
          </a:prstGeom>
        </p:spPr>
        <p:txBody>
          <a:bodyPr anchor="b"/>
          <a:lstStyle/>
          <a:p>
            <a:pPr/>
            <a:r>
              <a:t>Slide Title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3" name="Slide Subtitle"/>
          <p:cNvSpPr txBox="1"/>
          <p:nvPr>
            <p:ph type="body" sz="quarter" idx="21" hasCustomPrompt="1"/>
          </p:nvPr>
        </p:nvSpPr>
        <p:spPr>
          <a:xfrm>
            <a:off x="698500" y="1412977"/>
            <a:ext cx="11607801" cy="671803"/>
          </a:xfrm>
          <a:prstGeom prst="rect">
            <a:avLst/>
          </a:prstGeom>
        </p:spPr>
        <p:txBody>
          <a:bodyPr/>
          <a:lstStyle>
            <a:lvl1pPr marL="0" indent="0" defTabSz="587022">
              <a:lnSpc>
                <a:spcPct val="100000"/>
              </a:lnSpc>
              <a:spcBef>
                <a:spcPts val="0"/>
              </a:spcBef>
              <a:buSzTx/>
              <a:buNone/>
              <a:defRPr b="1" sz="3800"/>
            </a:lvl1pPr>
          </a:lstStyle>
          <a:p>
            <a:pPr/>
            <a:r>
              <a:t>Slide Subtitle</a:t>
            </a:r>
          </a:p>
        </p:txBody>
      </p:sp>
      <p:sp>
        <p:nvSpPr>
          <p:cNvPr id="44" name="Slide Title"/>
          <p:cNvSpPr txBox="1"/>
          <p:nvPr>
            <p:ph type="title" hasCustomPrompt="1"/>
          </p:nvPr>
        </p:nvSpPr>
        <p:spPr>
          <a:prstGeom prst="rect">
            <a:avLst/>
          </a:prstGeom>
        </p:spPr>
        <p:txBody>
          <a:bodyPr/>
          <a:lstStyle/>
          <a:p>
            <a:pPr/>
            <a:r>
              <a:t>Slide 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589358"/>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660384004_1290x1720.jpeg"/>
          <p:cNvSpPr/>
          <p:nvPr>
            <p:ph type="pic" idx="21"/>
          </p:nvPr>
        </p:nvSpPr>
        <p:spPr>
          <a:xfrm>
            <a:off x="6172200" y="596900"/>
            <a:ext cx="6448425" cy="8597900"/>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698500" y="444500"/>
            <a:ext cx="5105400" cy="1016000"/>
          </a:xfrm>
          <a:prstGeom prst="rect">
            <a:avLst/>
          </a:prstGeom>
        </p:spPr>
        <p:txBody>
          <a:bodyPr/>
          <a:lstStyle/>
          <a:p>
            <a:pPr/>
            <a:r>
              <a:t>Slide Title</a:t>
            </a:r>
          </a:p>
        </p:txBody>
      </p:sp>
      <p:sp>
        <p:nvSpPr>
          <p:cNvPr id="62" name="Slide Subtitle"/>
          <p:cNvSpPr txBox="1"/>
          <p:nvPr>
            <p:ph type="body" sz="quarter" idx="22" hasCustomPrompt="1"/>
          </p:nvPr>
        </p:nvSpPr>
        <p:spPr>
          <a:xfrm>
            <a:off x="698500" y="1412977"/>
            <a:ext cx="5105400" cy="671803"/>
          </a:xfrm>
          <a:prstGeom prst="rect">
            <a:avLst/>
          </a:prstGeom>
        </p:spPr>
        <p:txBody>
          <a:bodyPr/>
          <a:lstStyle>
            <a:lvl1pPr marL="0" indent="0" defTabSz="587022">
              <a:lnSpc>
                <a:spcPct val="100000"/>
              </a:lnSpc>
              <a:spcBef>
                <a:spcPts val="0"/>
              </a:spcBef>
              <a:buSzTx/>
              <a:buNone/>
              <a:defRPr b="1" sz="3800"/>
            </a:lvl1pPr>
          </a:lstStyle>
          <a:p>
            <a:pPr/>
            <a:r>
              <a:t>Slide Subtitle</a:t>
            </a:r>
          </a:p>
        </p:txBody>
      </p:sp>
      <p:sp>
        <p:nvSpPr>
          <p:cNvPr id="63" name="Body Level One…"/>
          <p:cNvSpPr txBox="1"/>
          <p:nvPr>
            <p:ph type="body" sz="half" idx="1" hasCustomPrompt="1"/>
          </p:nvPr>
        </p:nvSpPr>
        <p:spPr>
          <a:xfrm>
            <a:off x="698500" y="3480196"/>
            <a:ext cx="5105400" cy="5593161"/>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698500" y="3225800"/>
            <a:ext cx="11607800" cy="3302000"/>
          </a:xfrm>
          <a:prstGeom prst="rect">
            <a:avLst/>
          </a:prstGeom>
        </p:spPr>
        <p:txBody>
          <a:bodyPr anchor="ctr"/>
          <a:lstStyle>
            <a:lvl1pPr>
              <a:defRPr b="0" spc="-164" sz="82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698500" y="1412977"/>
            <a:ext cx="11607801" cy="671803"/>
          </a:xfrm>
          <a:prstGeom prst="rect">
            <a:avLst/>
          </a:prstGeom>
        </p:spPr>
        <p:txBody>
          <a:bodyPr/>
          <a:lstStyle>
            <a:lvl1pPr marL="0" indent="0" defTabSz="587022">
              <a:lnSpc>
                <a:spcPct val="100000"/>
              </a:lnSpc>
              <a:spcBef>
                <a:spcPts val="0"/>
              </a:spcBef>
              <a:buSzTx/>
              <a:buNone/>
              <a:defRPr b="1" sz="38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698500" y="444500"/>
            <a:ext cx="11607800" cy="1016000"/>
          </a:xfrm>
          <a:prstGeom prst="rect">
            <a:avLst/>
          </a:prstGeom>
        </p:spPr>
        <p:txBody>
          <a:bodyPr/>
          <a:lstStyle/>
          <a:p>
            <a:pPr/>
            <a:r>
              <a:t>Agenda Title</a:t>
            </a:r>
          </a:p>
        </p:txBody>
      </p:sp>
      <p:sp>
        <p:nvSpPr>
          <p:cNvPr id="89" name="Agenda Subtitle"/>
          <p:cNvSpPr txBox="1"/>
          <p:nvPr>
            <p:ph type="body" sz="quarter" idx="21" hasCustomPrompt="1"/>
          </p:nvPr>
        </p:nvSpPr>
        <p:spPr>
          <a:xfrm>
            <a:off x="698500" y="1409700"/>
            <a:ext cx="11607801" cy="671802"/>
          </a:xfrm>
          <a:prstGeom prst="rect">
            <a:avLst/>
          </a:prstGeom>
        </p:spPr>
        <p:txBody>
          <a:bodyPr/>
          <a:lstStyle>
            <a:lvl1pPr marL="0" indent="0" defTabSz="587022">
              <a:lnSpc>
                <a:spcPct val="100000"/>
              </a:lnSpc>
              <a:spcBef>
                <a:spcPts val="0"/>
              </a:spcBef>
              <a:buSzTx/>
              <a:buNone/>
              <a:defRPr b="1" sz="38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a:spcBef>
                <a:spcPts val="1300"/>
              </a:spcBef>
              <a:buSzTx/>
              <a:buNone/>
              <a:defRPr spc="-38" sz="3800"/>
            </a:lvl1pPr>
            <a:lvl2pPr marL="0" indent="457200">
              <a:spcBef>
                <a:spcPts val="1300"/>
              </a:spcBef>
              <a:buSzTx/>
              <a:buNone/>
              <a:defRPr spc="-38" sz="3800"/>
            </a:lvl2pPr>
            <a:lvl3pPr marL="0" indent="914400">
              <a:spcBef>
                <a:spcPts val="1300"/>
              </a:spcBef>
              <a:buSzTx/>
              <a:buNone/>
              <a:defRPr spc="-38" sz="3800"/>
            </a:lvl3pPr>
            <a:lvl4pPr marL="0" indent="1371600">
              <a:spcBef>
                <a:spcPts val="1300"/>
              </a:spcBef>
              <a:buSzTx/>
              <a:buNone/>
              <a:defRPr spc="-38" sz="3800"/>
            </a:lvl4pPr>
            <a:lvl5pPr marL="0" indent="1828800">
              <a:spcBef>
                <a:spcPts val="1300"/>
              </a:spcBef>
              <a:buSzTx/>
              <a:buNone/>
              <a:defRPr spc="-38" sz="38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698500" y="2959100"/>
            <a:ext cx="11607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3" name="Slide Title"/>
          <p:cNvSpPr txBox="1"/>
          <p:nvPr>
            <p:ph type="title" hasCustomPrompt="1"/>
          </p:nvPr>
        </p:nvSpPr>
        <p:spPr>
          <a:xfrm>
            <a:off x="698500" y="440266"/>
            <a:ext cx="11607800"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4" name="Slide Number"/>
          <p:cNvSpPr txBox="1"/>
          <p:nvPr>
            <p:ph type="sldNum" sz="quarter" idx="2"/>
          </p:nvPr>
        </p:nvSpPr>
        <p:spPr>
          <a:xfrm>
            <a:off x="6350067" y="9220199"/>
            <a:ext cx="297892" cy="287479"/>
          </a:xfrm>
          <a:prstGeom prst="rect">
            <a:avLst/>
          </a:prstGeom>
          <a:ln w="12700">
            <a:miter lim="400000"/>
          </a:ln>
        </p:spPr>
        <p:txBody>
          <a:bodyPr wrap="none" lIns="50800" tIns="50800" rIns="50800" bIns="50800" anchor="b">
            <a:spAutoFit/>
          </a:bodyPr>
          <a:lstStyle>
            <a:lvl1pPr defTabSz="584200">
              <a:defRPr sz="13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9pPr>
    </p:titleStyle>
    <p:bodyStyle>
      <a:lvl1pPr marL="381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6pPr>
      <a:lvl7pPr marL="2667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tinyurl.com/dl20180226a" TargetMode="External"/><Relationship Id="rId5" Type="http://schemas.openxmlformats.org/officeDocument/2006/relationships/audio" Target="../media/media1.m4a"/><Relationship Id="rId6" Type="http://schemas.microsoft.com/office/2007/relationships/media" Target="../media/media1.m4a"/><Relationship Id="rId7"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 Id="rId3" Type="http://schemas.openxmlformats.org/officeDocument/2006/relationships/hyperlink" Target="https://www.bradford-delong.com/2020/07/petri-2015-woman.html"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bigail Smith Adams"/>
          <p:cNvSpPr txBox="1"/>
          <p:nvPr>
            <p:ph type="title" idx="4294967295"/>
          </p:nvPr>
        </p:nvSpPr>
        <p:spPr>
          <a:xfrm>
            <a:off x="183312" y="-1"/>
            <a:ext cx="12643556" cy="1625601"/>
          </a:xfrm>
          <a:prstGeom prst="rect">
            <a:avLst/>
          </a:prstGeom>
        </p:spPr>
        <p:txBody>
          <a:bodyPr lIns="72248" tIns="72248" rIns="72248" bIns="72248" anchor="ctr"/>
          <a:lstStyle>
            <a:lvl1pPr marL="49106" indent="-49106" algn="ctr" defTabSz="1131417">
              <a:lnSpc>
                <a:spcPct val="100000"/>
              </a:lnSpc>
              <a:defRPr spc="0" sz="9744">
                <a:solidFill>
                  <a:srgbClr val="800000"/>
                </a:solidFill>
                <a:uFill>
                  <a:solidFill>
                    <a:srgbClr val="000000"/>
                  </a:solidFill>
                </a:uFill>
                <a:latin typeface="Helvetica"/>
                <a:ea typeface="Helvetica"/>
                <a:cs typeface="Helvetica"/>
                <a:sym typeface="Helvetica"/>
              </a:defRPr>
            </a:lvl1pPr>
          </a:lstStyle>
          <a:p>
            <a:pPr/>
            <a:r>
              <a:t>Abigail Smith Adams</a:t>
            </a:r>
          </a:p>
        </p:txBody>
      </p:sp>
      <p:pic>
        <p:nvPicPr>
          <p:cNvPr id="152" name="abigail_adams_-_Google_Search.png" descr="abigail_adams_-_Google_Search.png"/>
          <p:cNvPicPr>
            <a:picLocks noChangeAspect="1"/>
          </p:cNvPicPr>
          <p:nvPr/>
        </p:nvPicPr>
        <p:blipFill>
          <a:blip r:embed="rId3">
            <a:extLst/>
          </a:blip>
          <a:srcRect l="1637" t="0" r="0" b="0"/>
          <a:stretch>
            <a:fillRect/>
          </a:stretch>
        </p:blipFill>
        <p:spPr>
          <a:xfrm>
            <a:off x="7412402" y="1625599"/>
            <a:ext cx="5414466" cy="7685350"/>
          </a:xfrm>
          <a:prstGeom prst="rect">
            <a:avLst/>
          </a:prstGeom>
          <a:ln w="12700">
            <a:miter lim="400000"/>
          </a:ln>
        </p:spPr>
      </p:pic>
      <p:sp>
        <p:nvSpPr>
          <p:cNvPr id="153" name="&lt;https://tinyurl.com/dl20180226a&gt;: Letter to John Adams 31 Mar-5 Apr 1776: Things to note about the letter as you read it:…"/>
          <p:cNvSpPr txBox="1"/>
          <p:nvPr/>
        </p:nvSpPr>
        <p:spPr>
          <a:xfrm>
            <a:off x="183312" y="1625473"/>
            <a:ext cx="7229091" cy="7685603"/>
          </a:xfrm>
          <a:prstGeom prst="rect">
            <a:avLst/>
          </a:prstGeom>
          <a:ln w="12700">
            <a:miter lim="400000"/>
          </a:ln>
          <a:extLst>
            <a:ext uri="{C572A759-6A51-4108-AA02-DFA0A04FC94B}">
              <ma14:wrappingTextBoxFlag xmlns:ma14="http://schemas.microsoft.com/office/mac/drawingml/2011/main" val="1"/>
            </a:ext>
          </a:extLst>
        </p:spPr>
        <p:txBody>
          <a:bodyPr lIns="72248" tIns="72248" rIns="72248" bIns="72248"/>
          <a:lstStyle/>
          <a:p>
            <a:pPr algn="l" defTabSz="1300480">
              <a:spcBef>
                <a:spcPts val="900"/>
              </a:spcBef>
              <a:defRPr b="1" sz="2400">
                <a:solidFill>
                  <a:srgbClr val="000000"/>
                </a:solidFill>
                <a:uFill>
                  <a:solidFill>
                    <a:srgbClr val="000000"/>
                  </a:solidFill>
                </a:uFill>
                <a:latin typeface="Helvetica"/>
                <a:ea typeface="Helvetica"/>
                <a:cs typeface="Helvetica"/>
                <a:sym typeface="Helvetica"/>
              </a:defRPr>
            </a:pPr>
            <a:r>
              <a:t>&lt;</a:t>
            </a:r>
            <a:r>
              <a:rPr u="sng">
                <a:solidFill>
                  <a:srgbClr val="0000FF"/>
                </a:solidFill>
                <a:uFill>
                  <a:solidFill>
                    <a:srgbClr val="0000FF"/>
                  </a:solidFill>
                </a:uFill>
                <a:hlinkClick r:id="rId4" invalidUrl="" action="" tgtFrame="" tooltip="" history="1" highlightClick="0" endSnd="0"/>
              </a:rPr>
              <a:t>https://tinyurl.com/dl20180226a</a:t>
            </a:r>
            <a:r>
              <a:t>&gt;: Letter to John Adams 31 Mar-5 Apr 1776: Things to note about the letter as you read it:</a:t>
            </a:r>
          </a:p>
          <a:p>
            <a:pPr marL="254000" indent="-254000" algn="l" defTabSz="1300480">
              <a:spcBef>
                <a:spcPts val="800"/>
              </a:spcBef>
              <a:buSzPct val="100000"/>
              <a:buAutoNum type="arabicPeriod" startAt="1"/>
              <a:defRPr sz="2400">
                <a:solidFill>
                  <a:srgbClr val="000000"/>
                </a:solidFill>
                <a:uFill>
                  <a:solidFill>
                    <a:srgbClr val="000000"/>
                  </a:solidFill>
                </a:uFill>
                <a:latin typeface="Times New Roman"/>
                <a:ea typeface="Times New Roman"/>
                <a:cs typeface="Times New Roman"/>
                <a:sym typeface="Times New Roman"/>
              </a:defRPr>
            </a:pPr>
            <a:r>
              <a:t>Speling…</a:t>
            </a:r>
          </a:p>
          <a:p>
            <a:pPr marL="254000" indent="-254000" algn="l" defTabSz="1300480">
              <a:spcBef>
                <a:spcPts val="800"/>
              </a:spcBef>
              <a:buSzPct val="100000"/>
              <a:buAutoNum type="arabicPeriod" startAt="1"/>
              <a:defRPr sz="2400">
                <a:solidFill>
                  <a:srgbClr val="000000"/>
                </a:solidFill>
                <a:uFill>
                  <a:solidFill>
                    <a:srgbClr val="000000"/>
                  </a:solidFill>
                </a:uFill>
                <a:latin typeface="Times New Roman"/>
                <a:ea typeface="Times New Roman"/>
                <a:cs typeface="Times New Roman"/>
                <a:sym typeface="Times New Roman"/>
              </a:defRPr>
            </a:pPr>
            <a:r>
              <a:t>Public concerns:</a:t>
            </a:r>
          </a:p>
          <a:p>
            <a:pPr lvl="1" marL="444500" indent="-254000" algn="l" defTabSz="1300480">
              <a:spcBef>
                <a:spcPts val="800"/>
              </a:spcBef>
              <a:buSzPct val="100000"/>
              <a:buChar char="•"/>
              <a:defRPr sz="2400">
                <a:solidFill>
                  <a:srgbClr val="000000"/>
                </a:solidFill>
                <a:uFill>
                  <a:solidFill>
                    <a:srgbClr val="000000"/>
                  </a:solidFill>
                </a:uFill>
                <a:latin typeface="Times New Roman"/>
                <a:ea typeface="Times New Roman"/>
                <a:cs typeface="Times New Roman"/>
                <a:sym typeface="Times New Roman"/>
              </a:defRPr>
            </a:pPr>
            <a:r>
              <a:t>Suspicion of Virginia…</a:t>
            </a:r>
          </a:p>
          <a:p>
            <a:pPr lvl="1" marL="444500" indent="-254000" algn="l" defTabSz="1300480">
              <a:spcBef>
                <a:spcPts val="800"/>
              </a:spcBef>
              <a:buSzPct val="100000"/>
              <a:buChar char="•"/>
              <a:defRPr sz="2400">
                <a:solidFill>
                  <a:srgbClr val="000000"/>
                </a:solidFill>
                <a:uFill>
                  <a:solidFill>
                    <a:srgbClr val="000000"/>
                  </a:solidFill>
                </a:uFill>
                <a:latin typeface="Times New Roman"/>
                <a:ea typeface="Times New Roman"/>
                <a:cs typeface="Times New Roman"/>
                <a:sym typeface="Times New Roman"/>
              </a:defRPr>
            </a:pPr>
            <a:r>
              <a:t>State of Boston after the occupation…</a:t>
            </a:r>
          </a:p>
          <a:p>
            <a:pPr lvl="1" marL="444500" indent="-254000" algn="l" defTabSz="1300480">
              <a:spcBef>
                <a:spcPts val="800"/>
              </a:spcBef>
              <a:buSzPct val="100000"/>
              <a:buChar char="•"/>
              <a:defRPr sz="2400">
                <a:solidFill>
                  <a:srgbClr val="000000"/>
                </a:solidFill>
                <a:uFill>
                  <a:solidFill>
                    <a:srgbClr val="000000"/>
                  </a:solidFill>
                </a:uFill>
                <a:latin typeface="Times New Roman"/>
                <a:ea typeface="Times New Roman"/>
                <a:cs typeface="Times New Roman"/>
                <a:sym typeface="Times New Roman"/>
              </a:defRPr>
            </a:pPr>
            <a:r>
              <a:t>Power of the colonies to resist…</a:t>
            </a:r>
          </a:p>
          <a:p>
            <a:pPr lvl="1" marL="444500" indent="-254000" algn="l" defTabSz="1300480">
              <a:spcBef>
                <a:spcPts val="800"/>
              </a:spcBef>
              <a:buSzPct val="100000"/>
              <a:buChar char="•"/>
              <a:defRPr sz="2400">
                <a:solidFill>
                  <a:srgbClr val="000000"/>
                </a:solidFill>
                <a:uFill>
                  <a:solidFill>
                    <a:srgbClr val="000000"/>
                  </a:solidFill>
                </a:uFill>
                <a:latin typeface="Times New Roman"/>
                <a:ea typeface="Times New Roman"/>
                <a:cs typeface="Times New Roman"/>
                <a:sym typeface="Times New Roman"/>
              </a:defRPr>
            </a:pPr>
            <a:r>
              <a:t>Soapmaking… saltpeter… gunpowder…</a:t>
            </a:r>
          </a:p>
          <a:p>
            <a:pPr marL="254000" indent="-254000" algn="l" defTabSz="1300480">
              <a:spcBef>
                <a:spcPts val="800"/>
              </a:spcBef>
              <a:buSzPct val="100000"/>
              <a:buAutoNum type="arabicPeriod" startAt="1"/>
              <a:defRPr sz="2400">
                <a:solidFill>
                  <a:srgbClr val="000000"/>
                </a:solidFill>
                <a:uFill>
                  <a:solidFill>
                    <a:srgbClr val="000000"/>
                  </a:solidFill>
                </a:uFill>
                <a:latin typeface="Times New Roman"/>
                <a:ea typeface="Times New Roman"/>
                <a:cs typeface="Times New Roman"/>
                <a:sym typeface="Times New Roman"/>
              </a:defRPr>
            </a:pPr>
            <a:r>
              <a:t>Private concerns:</a:t>
            </a:r>
          </a:p>
          <a:p>
            <a:pPr lvl="1" marL="444500" indent="-254000" algn="l" defTabSz="1300480">
              <a:spcBef>
                <a:spcPts val="800"/>
              </a:spcBef>
              <a:buSzPct val="100000"/>
              <a:buChar char="•"/>
              <a:defRPr sz="2400">
                <a:solidFill>
                  <a:srgbClr val="000000"/>
                </a:solidFill>
                <a:uFill>
                  <a:solidFill>
                    <a:srgbClr val="000000"/>
                  </a:solidFill>
                </a:uFill>
                <a:latin typeface="Times New Roman"/>
                <a:ea typeface="Times New Roman"/>
                <a:cs typeface="Times New Roman"/>
                <a:sym typeface="Times New Roman"/>
              </a:defRPr>
            </a:pPr>
            <a:r>
              <a:t>Family security…</a:t>
            </a:r>
          </a:p>
          <a:p>
            <a:pPr lvl="1" marL="444500" indent="-254000" algn="l" defTabSz="1300480">
              <a:spcBef>
                <a:spcPts val="800"/>
              </a:spcBef>
              <a:buSzPct val="100000"/>
              <a:buChar char="•"/>
              <a:defRPr sz="2400">
                <a:solidFill>
                  <a:srgbClr val="000000"/>
                </a:solidFill>
                <a:uFill>
                  <a:solidFill>
                    <a:srgbClr val="000000"/>
                  </a:solidFill>
                </a:uFill>
                <a:latin typeface="Times New Roman"/>
                <a:ea typeface="Times New Roman"/>
                <a:cs typeface="Times New Roman"/>
                <a:sym typeface="Times New Roman"/>
              </a:defRPr>
            </a:pPr>
            <a:r>
              <a:t>“Gorge the Eldest… Billy the youngest… Becky Peck… your brother’s youngest child lies bad with convulsion fits…”</a:t>
            </a:r>
          </a:p>
          <a:p>
            <a:pPr lvl="1" marL="444500" indent="-254000" algn="l" defTabSz="1300480">
              <a:spcBef>
                <a:spcPts val="800"/>
              </a:spcBef>
              <a:buSzPct val="100000"/>
              <a:buChar char="•"/>
              <a:defRPr sz="2400">
                <a:solidFill>
                  <a:srgbClr val="000000"/>
                </a:solidFill>
                <a:uFill>
                  <a:solidFill>
                    <a:srgbClr val="000000"/>
                  </a:solidFill>
                </a:uFill>
                <a:latin typeface="Times New Roman"/>
                <a:ea typeface="Times New Roman"/>
                <a:cs typeface="Times New Roman"/>
                <a:sym typeface="Times New Roman"/>
              </a:defRPr>
            </a:pPr>
            <a:r>
              <a:t>Why don’t you write more, and at longer length?</a:t>
            </a:r>
          </a:p>
          <a:p>
            <a:pPr marL="254000" indent="-254000" algn="l" defTabSz="1300480">
              <a:spcBef>
                <a:spcPts val="800"/>
              </a:spcBef>
              <a:buSzPct val="100000"/>
              <a:buAutoNum type="arabicPeriod" startAt="1"/>
              <a:defRPr sz="2400">
                <a:solidFill>
                  <a:srgbClr val="000000"/>
                </a:solidFill>
                <a:uFill>
                  <a:solidFill>
                    <a:srgbClr val="000000"/>
                  </a:solidFill>
                </a:uFill>
                <a:latin typeface="Times New Roman"/>
                <a:ea typeface="Times New Roman"/>
                <a:cs typeface="Times New Roman"/>
                <a:sym typeface="Times New Roman"/>
              </a:defRPr>
            </a:pPr>
            <a:r>
              <a:t>Feminist concerns…</a:t>
            </a:r>
          </a:p>
        </p:txBody>
      </p:sp>
      <p:sp>
        <p:nvSpPr>
          <p:cNvPr id="154" name="5:30"/>
          <p:cNvSpPr txBox="1"/>
          <p:nvPr/>
        </p:nvSpPr>
        <p:spPr>
          <a:xfrm>
            <a:off x="1117195" y="9310948"/>
            <a:ext cx="684626" cy="459996"/>
          </a:xfrm>
          <a:prstGeom prst="rect">
            <a:avLst/>
          </a:prstGeom>
          <a:ln w="12700">
            <a:miter lim="400000"/>
          </a:ln>
          <a:extLst>
            <a:ext uri="{C572A759-6A51-4108-AA02-DFA0A04FC94B}">
              <ma14:wrappingTextBoxFlag xmlns:ma14="http://schemas.microsoft.com/office/mac/drawingml/2011/main" val="1"/>
            </a:ext>
          </a:extLst>
        </p:spPr>
        <p:txBody>
          <a:bodyPr wrap="none" lIns="65021" tIns="65021" rIns="65021" bIns="65021">
            <a:spAutoFit/>
          </a:bodyPr>
          <a:lstStyle>
            <a:lvl1pPr algn="l" defTabSz="650240">
              <a:defRPr sz="2400">
                <a:solidFill>
                  <a:srgbClr val="000000"/>
                </a:solidFill>
                <a:uFill>
                  <a:solidFill>
                    <a:srgbClr val="000000"/>
                  </a:solidFill>
                </a:uFill>
                <a:latin typeface="Times New Roman"/>
                <a:ea typeface="Times New Roman"/>
                <a:cs typeface="Times New Roman"/>
                <a:sym typeface="Times New Roman"/>
              </a:defRPr>
            </a:lvl1pPr>
          </a:lstStyle>
          <a:p>
            <a:pPr/>
            <a:r>
              <a:t>1:00</a:t>
            </a:r>
          </a:p>
        </p:txBody>
      </p:sp>
      <p:pic>
        <p:nvPicPr>
          <p:cNvPr id="155" name="Audio Recording.m4a" descr="Audio Recording.m4a"/>
          <p:cNvPicPr>
            <a:picLocks noChangeAspect="0"/>
          </p:cNvPicPr>
          <p:nvPr>
            <a:audioFile r:link="rId5"/>
            <p:extLst>
              <p:ext uri="{DAA4B4D4-6D71-4841-9C94-3DE7FCFB9230}">
                <p14:media xmlns:p14="http://schemas.microsoft.com/office/powerpoint/2010/main" r:embed="rId6"/>
              </p:ext>
            </p:extLst>
          </p:nvPr>
        </p:nvPicPr>
        <p:blipFill>
          <a:blip r:embed="rId7">
            <a:extLst/>
          </a:blip>
          <a:stretch>
            <a:fillRect/>
          </a:stretch>
        </p:blipFill>
        <p:spPr>
          <a:xfrm>
            <a:off x="-20008" y="8518144"/>
            <a:ext cx="571501" cy="5715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55498332" fill="hold"/>
                                        <p:tgtEl>
                                          <p:spTgt spid="155"/>
                                        </p:tgtEl>
                                      </p:cBhvr>
                                    </p:cmd>
                                  </p:childTnLst>
                                </p:cTn>
                              </p:par>
                            </p:childTnLst>
                          </p:cTn>
                        </p:par>
                      </p:childTnLst>
                    </p:cTn>
                  </p:par>
                </p:childTnLst>
              </p:cTn>
              <p:prevCondLst>
                <p:cond evt="onPrev">
                  <p:tgtEl>
                    <p:sldTgt/>
                  </p:tgtEl>
                </p:cond>
              </p:prevCondLst>
              <p:nextCondLst>
                <p:cond evt="onNext">
                  <p:tgtEl>
                    <p:sldTgt/>
                  </p:tgtEl>
                </p:cond>
              </p:nextCondLst>
            </p:seq>
            <p:audio isNarration="0">
              <p:cMediaNode mute="0" showWhenStopped="0" numSld="1" vol="100000">
                <p:cTn id="7" fill="hold" display="0">
                  <p:stCondLst>
                    <p:cond delay="indefinite"/>
                  </p:stCondLst>
                </p:cTn>
                <p:tgtEl>
                  <p:spTgt spid="15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9" name="abigail_adams_-_Google_Search.png" descr="abigail_adams_-_Google_Search.png"/>
          <p:cNvPicPr>
            <a:picLocks noChangeAspect="1"/>
          </p:cNvPicPr>
          <p:nvPr/>
        </p:nvPicPr>
        <p:blipFill>
          <a:blip r:embed="rId2">
            <a:extLst/>
          </a:blip>
          <a:srcRect l="1637" t="0" r="0" b="0"/>
          <a:stretch>
            <a:fillRect/>
          </a:stretch>
        </p:blipFill>
        <p:spPr>
          <a:xfrm>
            <a:off x="7412402" y="1625599"/>
            <a:ext cx="5414466" cy="7685350"/>
          </a:xfrm>
          <a:prstGeom prst="rect">
            <a:avLst/>
          </a:prstGeom>
          <a:ln w="12700">
            <a:miter lim="400000"/>
          </a:ln>
        </p:spPr>
      </p:pic>
      <p:sp>
        <p:nvSpPr>
          <p:cNvPr id="160" name="Demanding Knowledge on Public Affairs—Mostly Questions About Massachusetts’s Virginia Allies"/>
          <p:cNvSpPr txBox="1"/>
          <p:nvPr>
            <p:ph type="title" idx="4294967295"/>
          </p:nvPr>
        </p:nvSpPr>
        <p:spPr>
          <a:xfrm>
            <a:off x="183312" y="-1"/>
            <a:ext cx="12643556" cy="1625601"/>
          </a:xfrm>
          <a:prstGeom prst="rect">
            <a:avLst/>
          </a:prstGeom>
        </p:spPr>
        <p:txBody>
          <a:bodyPr lIns="72248" tIns="72248" rIns="72248" bIns="72248" anchor="ctr"/>
          <a:lstStyle>
            <a:lvl1pPr marL="34431" indent="-34431" algn="ctr" defTabSz="793292">
              <a:lnSpc>
                <a:spcPct val="100000"/>
              </a:lnSpc>
              <a:defRPr spc="0" sz="4758">
                <a:solidFill>
                  <a:srgbClr val="000080"/>
                </a:solidFill>
                <a:uFill>
                  <a:solidFill>
                    <a:srgbClr val="000000"/>
                  </a:solidFill>
                </a:uFill>
                <a:latin typeface="Calibri"/>
                <a:ea typeface="Calibri"/>
                <a:cs typeface="Calibri"/>
                <a:sym typeface="Calibri"/>
              </a:defRPr>
            </a:lvl1pPr>
          </a:lstStyle>
          <a:p>
            <a:pPr/>
            <a:r>
              <a:t>Demanding Knowledge on Public Affairs—Mostly Questions About Massachusetts’s Virginia Allies</a:t>
            </a:r>
          </a:p>
        </p:txBody>
      </p:sp>
      <p:sp>
        <p:nvSpPr>
          <p:cNvPr id="161" name="And she has strong opinions about public affairs:…"/>
          <p:cNvSpPr txBox="1"/>
          <p:nvPr/>
        </p:nvSpPr>
        <p:spPr>
          <a:xfrm>
            <a:off x="183312" y="1625599"/>
            <a:ext cx="7229090" cy="7685477"/>
          </a:xfrm>
          <a:prstGeom prst="rect">
            <a:avLst/>
          </a:prstGeom>
          <a:ln w="12700">
            <a:miter lim="400000"/>
          </a:ln>
          <a:extLst>
            <a:ext uri="{C572A759-6A51-4108-AA02-DFA0A04FC94B}">
              <ma14:wrappingTextBoxFlag xmlns:ma14="http://schemas.microsoft.com/office/mac/drawingml/2011/main" val="1"/>
            </a:ext>
          </a:extLst>
        </p:spPr>
        <p:txBody>
          <a:bodyPr lIns="72248" tIns="72248" rIns="72248" bIns="72248"/>
          <a:lstStyle/>
          <a:p>
            <a:pPr algn="l" defTabSz="1300480">
              <a:spcBef>
                <a:spcPts val="500"/>
              </a:spcBef>
              <a:defRPr b="1" sz="1800">
                <a:solidFill>
                  <a:srgbClr val="000000"/>
                </a:solidFill>
                <a:uFill>
                  <a:solidFill>
                    <a:srgbClr val="000000"/>
                  </a:solidFill>
                </a:uFill>
                <a:latin typeface="Helvetica"/>
                <a:ea typeface="Helvetica"/>
                <a:cs typeface="Helvetica"/>
                <a:sym typeface="Helvetica"/>
              </a:defRPr>
            </a:pPr>
            <a:r>
              <a:t>And she has strong opinions about public affairs:</a:t>
            </a:r>
          </a:p>
          <a:p>
            <a:pPr marL="263769" indent="-263769" algn="l" defTabSz="1300480">
              <a:spcBef>
                <a:spcPts val="500"/>
              </a:spcBef>
              <a:buSzPct val="100000"/>
              <a:buChar char="•"/>
              <a:defRPr sz="1800">
                <a:solidFill>
                  <a:srgbClr val="000000"/>
                </a:solidFill>
                <a:uFill>
                  <a:solidFill>
                    <a:srgbClr val="000000"/>
                  </a:solidFill>
                </a:uFill>
                <a:latin typeface="Times New Roman"/>
                <a:ea typeface="Times New Roman"/>
                <a:cs typeface="Times New Roman"/>
                <a:sym typeface="Times New Roman"/>
              </a:defRPr>
            </a:pPr>
            <a:r>
              <a:t>Braintree March 31, 1776: I wish you would ever write me a Letter half as long as I write you; and tell me if you may: </a:t>
            </a:r>
          </a:p>
          <a:p>
            <a:pPr lvl="1" marL="644769" indent="-263769" algn="l" defTabSz="1300480">
              <a:spcBef>
                <a:spcPts val="500"/>
              </a:spcBef>
              <a:buSzPct val="100000"/>
              <a:buChar char="•"/>
              <a:defRPr sz="1800">
                <a:solidFill>
                  <a:srgbClr val="000000"/>
                </a:solidFill>
                <a:uFill>
                  <a:solidFill>
                    <a:srgbClr val="000000"/>
                  </a:solidFill>
                </a:uFill>
                <a:latin typeface="Times New Roman"/>
                <a:ea typeface="Times New Roman"/>
                <a:cs typeface="Times New Roman"/>
                <a:sym typeface="Times New Roman"/>
              </a:defRPr>
            </a:pPr>
            <a:r>
              <a:t>Where your Fleet are gone? </a:t>
            </a:r>
          </a:p>
          <a:p>
            <a:pPr lvl="1" marL="644769" indent="-263769" algn="l" defTabSz="1300480">
              <a:spcBef>
                <a:spcPts val="500"/>
              </a:spcBef>
              <a:buSzPct val="100000"/>
              <a:buChar char="•"/>
              <a:defRPr sz="1800">
                <a:solidFill>
                  <a:srgbClr val="000000"/>
                </a:solidFill>
                <a:uFill>
                  <a:solidFill>
                    <a:srgbClr val="000000"/>
                  </a:solidFill>
                </a:uFill>
                <a:latin typeface="Times New Roman"/>
                <a:ea typeface="Times New Roman"/>
                <a:cs typeface="Times New Roman"/>
                <a:sym typeface="Times New Roman"/>
              </a:defRPr>
            </a:pPr>
            <a:r>
              <a:t>What sort of Defence Virginia can make against our common Enemy? </a:t>
            </a:r>
          </a:p>
          <a:p>
            <a:pPr lvl="1" marL="644769" indent="-263769" algn="l" defTabSz="1300480">
              <a:spcBef>
                <a:spcPts val="500"/>
              </a:spcBef>
              <a:buSzPct val="100000"/>
              <a:buChar char="•"/>
              <a:defRPr sz="1800">
                <a:solidFill>
                  <a:srgbClr val="000000"/>
                </a:solidFill>
                <a:uFill>
                  <a:solidFill>
                    <a:srgbClr val="000000"/>
                  </a:solidFill>
                </a:uFill>
                <a:latin typeface="Times New Roman"/>
                <a:ea typeface="Times New Roman"/>
                <a:cs typeface="Times New Roman"/>
                <a:sym typeface="Times New Roman"/>
              </a:defRPr>
            </a:pPr>
            <a:r>
              <a:t>Whether it is so situated as to make an able Defence? </a:t>
            </a:r>
          </a:p>
          <a:p>
            <a:pPr marL="263769" indent="-263769" algn="l" defTabSz="1300480">
              <a:spcBef>
                <a:spcPts val="500"/>
              </a:spcBef>
              <a:buSzPct val="100000"/>
              <a:buChar char="•"/>
              <a:defRPr sz="1800">
                <a:solidFill>
                  <a:srgbClr val="000000"/>
                </a:solidFill>
                <a:uFill>
                  <a:solidFill>
                    <a:srgbClr val="000000"/>
                  </a:solidFill>
                </a:uFill>
                <a:latin typeface="Times New Roman"/>
                <a:ea typeface="Times New Roman"/>
                <a:cs typeface="Times New Roman"/>
                <a:sym typeface="Times New Roman"/>
              </a:defRPr>
            </a:pPr>
            <a:r>
              <a:t>Are not the Gentery Lords and the common people vassals?</a:t>
            </a:r>
          </a:p>
          <a:p>
            <a:pPr lvl="1" marL="644769" indent="-263769" algn="l" defTabSz="1300480">
              <a:spcBef>
                <a:spcPts val="500"/>
              </a:spcBef>
              <a:buSzPct val="100000"/>
              <a:buChar char="•"/>
              <a:defRPr sz="1800">
                <a:solidFill>
                  <a:srgbClr val="000000"/>
                </a:solidFill>
                <a:uFill>
                  <a:solidFill>
                    <a:srgbClr val="000000"/>
                  </a:solidFill>
                </a:uFill>
                <a:latin typeface="Times New Roman"/>
                <a:ea typeface="Times New Roman"/>
                <a:cs typeface="Times New Roman"/>
                <a:sym typeface="Times New Roman"/>
              </a:defRPr>
            </a:pPr>
            <a:r>
              <a:t>Are they not like the uncivilized Natives Brittain represents us to be? </a:t>
            </a:r>
          </a:p>
          <a:p>
            <a:pPr lvl="1" marL="644769" indent="-263769" algn="l" defTabSz="1300480">
              <a:spcBef>
                <a:spcPts val="500"/>
              </a:spcBef>
              <a:buSzPct val="100000"/>
              <a:buChar char="•"/>
              <a:defRPr sz="1800">
                <a:solidFill>
                  <a:srgbClr val="000000"/>
                </a:solidFill>
                <a:uFill>
                  <a:solidFill>
                    <a:srgbClr val="000000"/>
                  </a:solidFill>
                </a:uFill>
                <a:latin typeface="Times New Roman"/>
                <a:ea typeface="Times New Roman"/>
                <a:cs typeface="Times New Roman"/>
                <a:sym typeface="Times New Roman"/>
              </a:defRPr>
            </a:pPr>
            <a:r>
              <a:t>I hope their Riffel Men who have shewen themselves very savage and even Blood thirsty; are not a specimen of the Generality of the people.</a:t>
            </a:r>
          </a:p>
          <a:p>
            <a:pPr lvl="1" marL="644769" indent="-263769" algn="l" defTabSz="1300480">
              <a:spcBef>
                <a:spcPts val="500"/>
              </a:spcBef>
              <a:buSzPct val="100000"/>
              <a:buChar char="•"/>
              <a:defRPr sz="1800">
                <a:solidFill>
                  <a:srgbClr val="000000"/>
                </a:solidFill>
                <a:uFill>
                  <a:solidFill>
                    <a:srgbClr val="000000"/>
                  </a:solidFill>
                </a:uFill>
                <a:latin typeface="Times New Roman"/>
                <a:ea typeface="Times New Roman"/>
                <a:cs typeface="Times New Roman"/>
                <a:sym typeface="Times New Roman"/>
              </a:defRPr>
            </a:pPr>
            <a:r>
              <a:t>I  [illegible]  am willing to allow the Colony great merrit for having produced a Washington but they have been shamefully duped by a Dunmore.</a:t>
            </a:r>
          </a:p>
          <a:p>
            <a:pPr lvl="1" marL="644769" indent="-263769" algn="l" defTabSz="1300480">
              <a:spcBef>
                <a:spcPts val="500"/>
              </a:spcBef>
              <a:buSzPct val="100000"/>
              <a:buChar char="•"/>
              <a:defRPr sz="1800">
                <a:solidFill>
                  <a:srgbClr val="000000"/>
                </a:solidFill>
                <a:uFill>
                  <a:solidFill>
                    <a:srgbClr val="000000"/>
                  </a:solidFill>
                </a:uFill>
                <a:latin typeface="Times New Roman"/>
                <a:ea typeface="Times New Roman"/>
                <a:cs typeface="Times New Roman"/>
                <a:sym typeface="Times New Roman"/>
              </a:defRPr>
            </a:pPr>
            <a:r>
              <a:t>I have sometimes been ready to think that the passion for Liberty cannot be Eaquelly Strong in the Breasts of those who have been accustomed to deprive their fellow Creatures of theirs. Of this I am certain that it is not founded upon that generous and christian principal of doing to others as we would that others should do unto us…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3" name="abigail_adams_-_Google_Search.png" descr="abigail_adams_-_Google_Search.png"/>
          <p:cNvPicPr>
            <a:picLocks noChangeAspect="1"/>
          </p:cNvPicPr>
          <p:nvPr/>
        </p:nvPicPr>
        <p:blipFill>
          <a:blip r:embed="rId2">
            <a:extLst/>
          </a:blip>
          <a:srcRect l="1637" t="0" r="0" b="0"/>
          <a:stretch>
            <a:fillRect/>
          </a:stretch>
        </p:blipFill>
        <p:spPr>
          <a:xfrm>
            <a:off x="7412402" y="1625599"/>
            <a:ext cx="5414466" cy="7685350"/>
          </a:xfrm>
          <a:prstGeom prst="rect">
            <a:avLst/>
          </a:prstGeom>
          <a:ln w="12700">
            <a:miter lim="400000"/>
          </a:ln>
        </p:spPr>
      </p:pic>
      <p:sp>
        <p:nvSpPr>
          <p:cNvPr id="164" name="The Letter: Focus on Feminist Concerns"/>
          <p:cNvSpPr txBox="1"/>
          <p:nvPr>
            <p:ph type="title" idx="4294967295"/>
          </p:nvPr>
        </p:nvSpPr>
        <p:spPr>
          <a:xfrm>
            <a:off x="183312" y="-1"/>
            <a:ext cx="12643556" cy="1625601"/>
          </a:xfrm>
          <a:prstGeom prst="rect">
            <a:avLst/>
          </a:prstGeom>
        </p:spPr>
        <p:txBody>
          <a:bodyPr lIns="72248" tIns="72248" rIns="72248" bIns="72248" anchor="ctr"/>
          <a:lstStyle>
            <a:lvl1pPr marL="44026" indent="-44026" algn="ctr" defTabSz="1014374">
              <a:lnSpc>
                <a:spcPct val="100000"/>
              </a:lnSpc>
              <a:defRPr spc="0" sz="6083">
                <a:solidFill>
                  <a:srgbClr val="000080"/>
                </a:solidFill>
                <a:uFill>
                  <a:solidFill>
                    <a:srgbClr val="000000"/>
                  </a:solidFill>
                </a:uFill>
                <a:latin typeface="Calibri"/>
                <a:ea typeface="Calibri"/>
                <a:cs typeface="Calibri"/>
                <a:sym typeface="Calibri"/>
              </a:defRPr>
            </a:lvl1pPr>
          </a:lstStyle>
          <a:p>
            <a:pPr/>
            <a:r>
              <a:t>The Letter: Focus on Feminist Concerns</a:t>
            </a:r>
          </a:p>
        </p:txBody>
      </p:sp>
      <p:sp>
        <p:nvSpPr>
          <p:cNvPr id="165" name="Introduced in a “by the way”—cf. Alexandra Petri: A Woman, in a Meeting &lt;https://www.bradford-delong.com/2020/07/petri-2015-woman.html&gt;:…"/>
          <p:cNvSpPr txBox="1"/>
          <p:nvPr/>
        </p:nvSpPr>
        <p:spPr>
          <a:xfrm>
            <a:off x="183312" y="1625599"/>
            <a:ext cx="7229090" cy="7685477"/>
          </a:xfrm>
          <a:prstGeom prst="rect">
            <a:avLst/>
          </a:prstGeom>
          <a:ln w="12700">
            <a:miter lim="400000"/>
          </a:ln>
          <a:extLst>
            <a:ext uri="{C572A759-6A51-4108-AA02-DFA0A04FC94B}">
              <ma14:wrappingTextBoxFlag xmlns:ma14="http://schemas.microsoft.com/office/mac/drawingml/2011/main" val="1"/>
            </a:ext>
          </a:extLst>
        </p:spPr>
        <p:txBody>
          <a:bodyPr lIns="72248" tIns="72248" rIns="72248" bIns="72248"/>
          <a:lstStyle/>
          <a:p>
            <a:pPr algn="l" defTabSz="1300480">
              <a:spcBef>
                <a:spcPts val="800"/>
              </a:spcBef>
              <a:defRPr b="1" sz="2400">
                <a:solidFill>
                  <a:srgbClr val="000000"/>
                </a:solidFill>
                <a:uFill>
                  <a:solidFill>
                    <a:srgbClr val="000000"/>
                  </a:solidFill>
                </a:uFill>
                <a:latin typeface="Helvetica"/>
                <a:ea typeface="Helvetica"/>
                <a:cs typeface="Helvetica"/>
                <a:sym typeface="Helvetica"/>
              </a:defRPr>
            </a:pPr>
            <a:r>
              <a:t>Introduced in a “by the way”—cf. Alexandra Petri: </a:t>
            </a:r>
            <a:r>
              <a:rPr i="1"/>
              <a:t>A Woman, in a Meeting</a:t>
            </a:r>
            <a:r>
              <a:t> &lt;</a:t>
            </a:r>
            <a:r>
              <a:rPr u="sng">
                <a:solidFill>
                  <a:srgbClr val="0000FF"/>
                </a:solidFill>
                <a:uFill>
                  <a:solidFill>
                    <a:srgbClr val="0000FF"/>
                  </a:solidFill>
                </a:uFill>
                <a:hlinkClick r:id="rId3" invalidUrl="" action="" tgtFrame="" tooltip="" history="1" highlightClick="0" endSnd="0"/>
              </a:rPr>
              <a:t>https://www.bradford-delong.com/2020/07/petri-2015-woman.html</a:t>
            </a:r>
            <a:r>
              <a:t>&gt;:</a:t>
            </a:r>
          </a:p>
          <a:p>
            <a:pPr marL="244928" indent="-244928" algn="l" defTabSz="1300480">
              <a:spcBef>
                <a:spcPts val="7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I long to hear that you have declared an independency—and by the way in the new Code of Laws which I suppose it will be necessary for you to make I desire you would Remember the Ladies, and be more generous and favourable to them than your ancestors. </a:t>
            </a:r>
            <a:r>
              <a:rPr b="1"/>
              <a:t>Do not put such unlimited power into the hands of the Husbands</a:t>
            </a:r>
            <a:r>
              <a:t>. Remember all Men would be tyrants if they could. If perticuliar care and attention is not paid to the Laidies we are determined to foment a Rebelion, and will not hold ourselves bound by any Laws in which we have no voice, or Representation. </a:t>
            </a:r>
          </a:p>
          <a:p>
            <a:pPr marL="244928" indent="-244928" algn="l" defTabSz="1300480">
              <a:spcBef>
                <a:spcPts val="7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rPr b="1"/>
              <a:t>That your Sex are Naturally Tyrannical is a Truth so thoroughly established as to admit of no dispute</a:t>
            </a:r>
            <a:r>
              <a:t>, but such of you as wish to be happy willingly give up the harsh title of Master for the more tender and endearing one of Friend. </a:t>
            </a:r>
            <a:r>
              <a:rPr b="1"/>
              <a:t>Why then, not put it out of the power of the vicious and the Lawless to use us with cruelty and indignity with impunity?</a:t>
            </a:r>
            <a:r>
              <a:t> Men of Sense in all Ages abhor those customs which treat us only as the vassals of your Sex. Regard us then as Beings placed by providence under your protection and in immitation of the Supreem Being make use of that power only for our happiness…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7" name="abigail_adams_-_Google_Search.png" descr="abigail_adams_-_Google_Search.png"/>
          <p:cNvPicPr>
            <a:picLocks noChangeAspect="1"/>
          </p:cNvPicPr>
          <p:nvPr/>
        </p:nvPicPr>
        <p:blipFill>
          <a:blip r:embed="rId2">
            <a:extLst/>
          </a:blip>
          <a:srcRect l="1637" t="0" r="0" b="0"/>
          <a:stretch>
            <a:fillRect/>
          </a:stretch>
        </p:blipFill>
        <p:spPr>
          <a:xfrm>
            <a:off x="7412402" y="1625599"/>
            <a:ext cx="5414466" cy="7685350"/>
          </a:xfrm>
          <a:prstGeom prst="rect">
            <a:avLst/>
          </a:prstGeom>
          <a:ln w="12700">
            <a:miter lim="400000"/>
          </a:ln>
        </p:spPr>
      </p:pic>
      <p:sp>
        <p:nvSpPr>
          <p:cNvPr id="168" name="The Letter: What Things She Is Doing While He Is Away in Philadelphia at the Continental Congress"/>
          <p:cNvSpPr txBox="1"/>
          <p:nvPr>
            <p:ph type="title" idx="4294967295"/>
          </p:nvPr>
        </p:nvSpPr>
        <p:spPr>
          <a:xfrm>
            <a:off x="183312" y="-1"/>
            <a:ext cx="12643556" cy="1625601"/>
          </a:xfrm>
          <a:prstGeom prst="rect">
            <a:avLst/>
          </a:prstGeom>
        </p:spPr>
        <p:txBody>
          <a:bodyPr lIns="72248" tIns="72248" rIns="72248" bIns="72248" anchor="ctr"/>
          <a:lstStyle>
            <a:lvl1pPr marL="34431" indent="-34431" algn="ctr" defTabSz="793292">
              <a:lnSpc>
                <a:spcPct val="100000"/>
              </a:lnSpc>
              <a:defRPr spc="0" sz="4758">
                <a:solidFill>
                  <a:srgbClr val="000080"/>
                </a:solidFill>
                <a:uFill>
                  <a:solidFill>
                    <a:srgbClr val="000000"/>
                  </a:solidFill>
                </a:uFill>
                <a:latin typeface="Calibri"/>
                <a:ea typeface="Calibri"/>
                <a:cs typeface="Calibri"/>
                <a:sym typeface="Calibri"/>
              </a:defRPr>
            </a:lvl1pPr>
          </a:lstStyle>
          <a:p>
            <a:pPr/>
            <a:r>
              <a:t>The Letter: What Things She Is Doing While He Is Away in Philadelphia at the Continental Congress</a:t>
            </a:r>
          </a:p>
        </p:txBody>
      </p:sp>
      <p:sp>
        <p:nvSpPr>
          <p:cNvPr id="169" name="Running his Boston-Braintree farming-real estate operation:…"/>
          <p:cNvSpPr txBox="1"/>
          <p:nvPr/>
        </p:nvSpPr>
        <p:spPr>
          <a:xfrm>
            <a:off x="183312" y="1625599"/>
            <a:ext cx="7229090" cy="7685477"/>
          </a:xfrm>
          <a:prstGeom prst="rect">
            <a:avLst/>
          </a:prstGeom>
          <a:ln w="12700">
            <a:miter lim="400000"/>
          </a:ln>
          <a:extLst>
            <a:ext uri="{C572A759-6A51-4108-AA02-DFA0A04FC94B}">
              <ma14:wrappingTextBoxFlag xmlns:ma14="http://schemas.microsoft.com/office/mac/drawingml/2011/main" val="1"/>
            </a:ext>
          </a:extLst>
        </p:spPr>
        <p:txBody>
          <a:bodyPr lIns="72248" tIns="72248" rIns="72248" bIns="72248"/>
          <a:lstStyle/>
          <a:p>
            <a:pPr algn="l" defTabSz="1300480">
              <a:spcBef>
                <a:spcPts val="500"/>
              </a:spcBef>
              <a:defRPr b="1" sz="1100">
                <a:solidFill>
                  <a:srgbClr val="000000"/>
                </a:solidFill>
                <a:uFill>
                  <a:solidFill>
                    <a:srgbClr val="000000"/>
                  </a:solidFill>
                </a:uFill>
                <a:latin typeface="Helvetica"/>
                <a:ea typeface="Helvetica"/>
                <a:cs typeface="Helvetica"/>
                <a:sym typeface="Helvetica"/>
              </a:defRPr>
            </a:pPr>
            <a:r>
              <a:t>Running his Boston-Braintree farming-real estate operation:</a:t>
            </a:r>
          </a:p>
          <a:p>
            <a:pPr marL="261937" indent="-261937" algn="l" defTabSz="1300480">
              <a:spcBef>
                <a:spcPts val="500"/>
              </a:spcBef>
              <a:buSzPct val="75000"/>
              <a:buChar char="•"/>
              <a:defRPr sz="1100">
                <a:solidFill>
                  <a:srgbClr val="000000"/>
                </a:solidFill>
                <a:uFill>
                  <a:solidFill>
                    <a:srgbClr val="000000"/>
                  </a:solidFill>
                </a:uFill>
                <a:latin typeface="Times New Roman"/>
                <a:ea typeface="Times New Roman"/>
                <a:cs typeface="Times New Roman"/>
                <a:sym typeface="Times New Roman"/>
              </a:defRPr>
            </a:pPr>
            <a:r>
              <a:t>Not just the domestic “inside the household” part: the whole thing</a:t>
            </a:r>
          </a:p>
          <a:p>
            <a:pPr marL="261937" indent="-261937" algn="l" defTabSz="1300480">
              <a:spcBef>
                <a:spcPts val="500"/>
              </a:spcBef>
              <a:buSzPct val="75000"/>
              <a:buChar char="•"/>
              <a:defRPr sz="1100">
                <a:solidFill>
                  <a:srgbClr val="000000"/>
                </a:solidFill>
                <a:uFill>
                  <a:solidFill>
                    <a:srgbClr val="000000"/>
                  </a:solidFill>
                </a:uFill>
                <a:latin typeface="Times New Roman"/>
                <a:ea typeface="Times New Roman"/>
                <a:cs typeface="Times New Roman"/>
                <a:sym typeface="Times New Roman"/>
              </a:defRPr>
            </a:pPr>
            <a:r>
              <a:t>Do not you want to see Boston? I am fearfull of the small pox, or I should have been in before this time. </a:t>
            </a:r>
          </a:p>
          <a:p>
            <a:pPr marL="261937" indent="-261937" algn="l" defTabSz="1300480">
              <a:spcBef>
                <a:spcPts val="500"/>
              </a:spcBef>
              <a:buSzPct val="75000"/>
              <a:buChar char="•"/>
              <a:defRPr sz="1100">
                <a:solidFill>
                  <a:srgbClr val="000000"/>
                </a:solidFill>
                <a:uFill>
                  <a:solidFill>
                    <a:srgbClr val="000000"/>
                  </a:solidFill>
                </a:uFill>
                <a:latin typeface="Times New Roman"/>
                <a:ea typeface="Times New Roman"/>
                <a:cs typeface="Times New Roman"/>
                <a:sym typeface="Times New Roman"/>
              </a:defRPr>
            </a:pPr>
            <a:r>
              <a:t>I got Mr. Crane to go to our House and see what state it was in. I find it has been occupied by one of the Doctors of a Regiment, very dirty, but no other damage has been done to it. The few things which were left in it are all gone. Cranch has the key which he never deliverd up. I have wrote to him for it and am determined to get it cleand as soon as possible and shut it up. I look upon it a new acquisition of property, a property which one month ago I did not value at a single Shilling, and could with pleasure have seen it in flames.</a:t>
            </a:r>
          </a:p>
          <a:p>
            <a:pPr marL="261937" indent="-261937" algn="l" defTabSz="1300480">
              <a:spcBef>
                <a:spcPts val="500"/>
              </a:spcBef>
              <a:buSzPct val="75000"/>
              <a:buChar char="•"/>
              <a:defRPr sz="1100">
                <a:solidFill>
                  <a:srgbClr val="000000"/>
                </a:solidFill>
                <a:uFill>
                  <a:solidFill>
                    <a:srgbClr val="000000"/>
                  </a:solidFill>
                </a:uFill>
                <a:latin typeface="Times New Roman"/>
                <a:ea typeface="Times New Roman"/>
                <a:cs typeface="Times New Roman"/>
                <a:sym typeface="Times New Roman"/>
              </a:defRPr>
            </a:pPr>
            <a:r>
              <a:t>The Town in General is left in a better state than we expected, more oweing to a percipitate flight than any Regard to the inhabitants, tho some individuals discoverd a sense of honour and justice and have left the rent of the Houses in which they were, for the owners and the furniture unhurt, or if damaged sufficent to make it good.</a:t>
            </a:r>
          </a:p>
          <a:p>
            <a:pPr marL="261937" indent="-261937" algn="l" defTabSz="1300480">
              <a:spcBef>
                <a:spcPts val="500"/>
              </a:spcBef>
              <a:buSzPct val="75000"/>
              <a:buChar char="•"/>
              <a:defRPr sz="1100">
                <a:solidFill>
                  <a:srgbClr val="000000"/>
                </a:solidFill>
                <a:uFill>
                  <a:solidFill>
                    <a:srgbClr val="000000"/>
                  </a:solidFill>
                </a:uFill>
                <a:latin typeface="Times New Roman"/>
                <a:ea typeface="Times New Roman"/>
                <a:cs typeface="Times New Roman"/>
                <a:sym typeface="Times New Roman"/>
              </a:defRPr>
            </a:pPr>
            <a:r>
              <a:t>Others have committed abominable Ravages. The Mansion House of your President is safe and the furniture unhurt whilst both the House and Furniture of the Solisiter General have fallen a prey to their own merciless party. Surely the very Fiends feel a Reverential awe for Virtue and patriotism, whilst they Detest the paricide and traitor.</a:t>
            </a:r>
          </a:p>
          <a:p>
            <a:pPr algn="l" defTabSz="1300480">
              <a:spcBef>
                <a:spcPts val="500"/>
              </a:spcBef>
              <a:defRPr b="1" sz="1100">
                <a:solidFill>
                  <a:srgbClr val="000000"/>
                </a:solidFill>
                <a:uFill>
                  <a:solidFill>
                    <a:srgbClr val="000000"/>
                  </a:solidFill>
                </a:uFill>
                <a:latin typeface="Helvetica"/>
                <a:ea typeface="Helvetica"/>
                <a:cs typeface="Helvetica"/>
                <a:sym typeface="Helvetica"/>
              </a:defRPr>
            </a:pPr>
          </a:p>
          <a:p>
            <a:pPr algn="l" defTabSz="1300480">
              <a:spcBef>
                <a:spcPts val="500"/>
              </a:spcBef>
              <a:defRPr b="1" sz="1100">
                <a:solidFill>
                  <a:srgbClr val="000000"/>
                </a:solidFill>
                <a:uFill>
                  <a:solidFill>
                    <a:srgbClr val="000000"/>
                  </a:solidFill>
                </a:uFill>
                <a:latin typeface="Helvetica"/>
                <a:ea typeface="Helvetica"/>
                <a:cs typeface="Helvetica"/>
                <a:sym typeface="Helvetica"/>
              </a:defRPr>
            </a:pPr>
            <a:r>
              <a:t>Military logistics:</a:t>
            </a:r>
          </a:p>
          <a:p>
            <a:pPr marL="261937" indent="-261937" algn="l" defTabSz="1300480">
              <a:spcBef>
                <a:spcPts val="500"/>
              </a:spcBef>
              <a:buSzPct val="75000"/>
              <a:buChar char="•"/>
              <a:defRPr sz="1100">
                <a:solidFill>
                  <a:srgbClr val="000000"/>
                </a:solidFill>
                <a:uFill>
                  <a:solidFill>
                    <a:srgbClr val="000000"/>
                  </a:solidFill>
                </a:uFill>
                <a:latin typeface="Times New Roman"/>
                <a:ea typeface="Times New Roman"/>
                <a:cs typeface="Times New Roman"/>
                <a:sym typeface="Times New Roman"/>
              </a:defRPr>
            </a:pPr>
            <a:r>
              <a:t>You inquire of whether I am making Salt peter. I have not yet attempted it, but after Soap making believe I shall make the experiment. I find as much as I can do to manufacture cloathing for my family which would else be Naked. I know of but one person in this part of the Town who has made any, that is Mr. Tertias Bass as he is calld who has got very near an hundred weight which has been found to be very good. I have heard of some others in the other parishes. Mr. Reed of Weymouth has been applied to, to go to Andover to the mills which are now at work, and has gone. </a:t>
            </a:r>
          </a:p>
          <a:p>
            <a:pPr marL="261937" indent="-261937" algn="l" defTabSz="1300480">
              <a:spcBef>
                <a:spcPts val="500"/>
              </a:spcBef>
              <a:buSzPct val="75000"/>
              <a:buChar char="•"/>
              <a:defRPr sz="1100">
                <a:solidFill>
                  <a:srgbClr val="000000"/>
                </a:solidFill>
                <a:uFill>
                  <a:solidFill>
                    <a:srgbClr val="000000"/>
                  </a:solidFill>
                </a:uFill>
                <a:latin typeface="Times New Roman"/>
                <a:ea typeface="Times New Roman"/>
                <a:cs typeface="Times New Roman"/>
                <a:sym typeface="Times New Roman"/>
              </a:defRPr>
            </a:pPr>
            <a:r>
              <a:t>I have lately seen a small Manuscrip describing the proportions for the various sorts of powder, such as fit for cannon, small arms and pistols [illegible]. If it would be of any Service your way I will get it transcribed and send it to you.</a:t>
            </a:r>
          </a:p>
          <a:p>
            <a:pPr algn="l" defTabSz="1300480">
              <a:spcBef>
                <a:spcPts val="500"/>
              </a:spcBef>
              <a:defRPr sz="1100">
                <a:solidFill>
                  <a:srgbClr val="000000"/>
                </a:solidFill>
                <a:uFill>
                  <a:solidFill>
                    <a:srgbClr val="000000"/>
                  </a:solidFill>
                </a:uFill>
                <a:latin typeface="Times New Roman"/>
                <a:ea typeface="Times New Roman"/>
                <a:cs typeface="Times New Roman"/>
                <a:sym typeface="Times New Roman"/>
              </a:defRPr>
            </a:pPr>
          </a:p>
          <a:p>
            <a:pPr algn="l" defTabSz="1300480">
              <a:spcBef>
                <a:spcPts val="500"/>
              </a:spcBef>
              <a:defRPr b="1" sz="1100">
                <a:solidFill>
                  <a:srgbClr val="000000"/>
                </a:solidFill>
                <a:uFill>
                  <a:solidFill>
                    <a:srgbClr val="000000"/>
                  </a:solidFill>
                </a:uFill>
                <a:latin typeface="Helvetica"/>
                <a:ea typeface="Helvetica"/>
                <a:cs typeface="Helvetica"/>
                <a:sym typeface="Helvetica"/>
              </a:defRPr>
            </a:pPr>
            <a:r>
              <a:t>Dealing with disease and death:</a:t>
            </a:r>
          </a:p>
          <a:p>
            <a:pPr marL="261937" indent="-261937" algn="l" defTabSz="1300480">
              <a:spcBef>
                <a:spcPts val="500"/>
              </a:spcBef>
              <a:buSzPct val="75000"/>
              <a:buChar char="•"/>
              <a:defRPr sz="1100">
                <a:solidFill>
                  <a:srgbClr val="000000"/>
                </a:solidFill>
                <a:uFill>
                  <a:solidFill>
                    <a:srgbClr val="000000"/>
                  </a:solidFill>
                </a:uFill>
                <a:latin typeface="Times New Roman"/>
                <a:ea typeface="Times New Roman"/>
                <a:cs typeface="Times New Roman"/>
                <a:sym typeface="Times New Roman"/>
              </a:defRPr>
            </a:pPr>
            <a:r>
              <a:t>Not having an opportunity of sending this I shall add a few lines more; tho not with a heart so gay. I have been attending the sick chamber of our Neighbour Trot whose affliction I most sensibly feel but cannot discribe, striped of two lovely children in one week. Gorge the Eldest died on wedensday and Billy the youngest on fryday, with the Canker fever, a terible disorder so much like the throat distemper, that it differs but little from it. Betsy Cranch has been very bad, but upon the recovery. Becky Peck they do not expect will live out the day. Many grown persons are now sick with it, in this street. It rages much in other Towns. The Mumps too are very frequent. Isaac is now confined with it. </a:t>
            </a:r>
          </a:p>
          <a:p>
            <a:pPr marL="261937" indent="-261937" algn="l" defTabSz="1300480">
              <a:spcBef>
                <a:spcPts val="500"/>
              </a:spcBef>
              <a:buSzPct val="75000"/>
              <a:buChar char="•"/>
              <a:defRPr sz="1100">
                <a:solidFill>
                  <a:srgbClr val="000000"/>
                </a:solidFill>
                <a:uFill>
                  <a:solidFill>
                    <a:srgbClr val="000000"/>
                  </a:solidFill>
                </a:uFill>
                <a:latin typeface="Times New Roman"/>
                <a:ea typeface="Times New Roman"/>
                <a:cs typeface="Times New Roman"/>
                <a:sym typeface="Times New Roman"/>
              </a:defRPr>
            </a:pPr>
            <a:r>
              <a:t>Our own little flock are yet well. My Heart trembles with anxiety for them. God preserve them.</a:t>
            </a:r>
          </a:p>
          <a:p>
            <a:pPr marL="261937" indent="-261937" algn="l" defTabSz="1300480">
              <a:spcBef>
                <a:spcPts val="500"/>
              </a:spcBef>
              <a:buSzPct val="75000"/>
              <a:buChar char="•"/>
              <a:defRPr sz="1100">
                <a:solidFill>
                  <a:srgbClr val="000000"/>
                </a:solidFill>
                <a:uFill>
                  <a:solidFill>
                    <a:srgbClr val="000000"/>
                  </a:solidFill>
                </a:uFill>
                <a:latin typeface="Times New Roman"/>
                <a:ea typeface="Times New Roman"/>
                <a:cs typeface="Times New Roman"/>
                <a:sym typeface="Times New Roman"/>
              </a:defRPr>
            </a:pPr>
            <a:r>
              <a:t>Your Brothers youngest child lies bad with convulsion fitts. Adieu.</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1" name="abigail_adams_-_Google_Search.png" descr="abigail_adams_-_Google_Search.png"/>
          <p:cNvPicPr>
            <a:picLocks noChangeAspect="1"/>
          </p:cNvPicPr>
          <p:nvPr/>
        </p:nvPicPr>
        <p:blipFill>
          <a:blip r:embed="rId2">
            <a:extLst/>
          </a:blip>
          <a:srcRect l="1637" t="0" r="0" b="0"/>
          <a:stretch>
            <a:fillRect/>
          </a:stretch>
        </p:blipFill>
        <p:spPr>
          <a:xfrm>
            <a:off x="7412402" y="1625599"/>
            <a:ext cx="5414466" cy="7685350"/>
          </a:xfrm>
          <a:prstGeom prst="rect">
            <a:avLst/>
          </a:prstGeom>
          <a:ln w="12700">
            <a:miter lim="400000"/>
          </a:ln>
        </p:spPr>
      </p:pic>
      <p:sp>
        <p:nvSpPr>
          <p:cNvPr id="172" name="The Letter: Pleas for More Information, Contact, &amp; Context"/>
          <p:cNvSpPr txBox="1"/>
          <p:nvPr>
            <p:ph type="title" idx="4294967295"/>
          </p:nvPr>
        </p:nvSpPr>
        <p:spPr>
          <a:xfrm>
            <a:off x="183312" y="-1"/>
            <a:ext cx="12643556" cy="1625601"/>
          </a:xfrm>
          <a:prstGeom prst="rect">
            <a:avLst/>
          </a:prstGeom>
        </p:spPr>
        <p:txBody>
          <a:bodyPr lIns="72248" tIns="72248" rIns="72248" bIns="72248" anchor="ctr"/>
          <a:lstStyle>
            <a:lvl1pPr marL="34431" indent="-34431" algn="ctr" defTabSz="793292">
              <a:lnSpc>
                <a:spcPct val="100000"/>
              </a:lnSpc>
              <a:defRPr spc="0" sz="4758">
                <a:solidFill>
                  <a:srgbClr val="000080"/>
                </a:solidFill>
                <a:uFill>
                  <a:solidFill>
                    <a:srgbClr val="000000"/>
                  </a:solidFill>
                </a:uFill>
                <a:latin typeface="Calibri"/>
                <a:ea typeface="Calibri"/>
                <a:cs typeface="Calibri"/>
                <a:sym typeface="Calibri"/>
              </a:defRPr>
            </a:lvl1pPr>
          </a:lstStyle>
          <a:p>
            <a:pPr/>
            <a:r>
              <a:t>The Letter: Pleas for More Information, Contact, &amp; Context</a:t>
            </a:r>
          </a:p>
        </p:txBody>
      </p:sp>
      <p:sp>
        <p:nvSpPr>
          <p:cNvPr id="173" name="Pleas for more information:…"/>
          <p:cNvSpPr txBox="1"/>
          <p:nvPr/>
        </p:nvSpPr>
        <p:spPr>
          <a:xfrm>
            <a:off x="183312" y="1625599"/>
            <a:ext cx="7229090" cy="7685477"/>
          </a:xfrm>
          <a:prstGeom prst="rect">
            <a:avLst/>
          </a:prstGeom>
          <a:ln w="12700">
            <a:miter lim="400000"/>
          </a:ln>
          <a:extLst>
            <a:ext uri="{C572A759-6A51-4108-AA02-DFA0A04FC94B}">
              <ma14:wrappingTextBoxFlag xmlns:ma14="http://schemas.microsoft.com/office/mac/drawingml/2011/main" val="1"/>
            </a:ext>
          </a:extLst>
        </p:spPr>
        <p:txBody>
          <a:bodyPr lIns="72248" tIns="72248" rIns="72248" bIns="72248"/>
          <a:lstStyle/>
          <a:p>
            <a:pPr algn="l" defTabSz="1300480">
              <a:spcBef>
                <a:spcPts val="500"/>
              </a:spcBef>
              <a:defRPr b="1" sz="1400">
                <a:solidFill>
                  <a:srgbClr val="000000"/>
                </a:solidFill>
                <a:uFill>
                  <a:solidFill>
                    <a:srgbClr val="000000"/>
                  </a:solidFill>
                </a:uFill>
                <a:latin typeface="Helvetica"/>
                <a:ea typeface="Helvetica"/>
                <a:cs typeface="Helvetica"/>
                <a:sym typeface="Helvetica"/>
              </a:defRPr>
            </a:pPr>
            <a:r>
              <a:t>Pleas for more information:</a:t>
            </a:r>
          </a:p>
          <a:p>
            <a:pPr marL="242454" indent="-242454" algn="l" defTabSz="1300480">
              <a:spcBef>
                <a:spcPts val="500"/>
              </a:spcBef>
              <a:buSzPct val="75000"/>
              <a:buChar char="•"/>
              <a:defRPr sz="1400">
                <a:solidFill>
                  <a:srgbClr val="000000"/>
                </a:solidFill>
                <a:uFill>
                  <a:solidFill>
                    <a:srgbClr val="000000"/>
                  </a:solidFill>
                </a:uFill>
                <a:latin typeface="Times New Roman"/>
                <a:ea typeface="Times New Roman"/>
                <a:cs typeface="Times New Roman"/>
                <a:sym typeface="Times New Roman"/>
              </a:defRPr>
            </a:pPr>
            <a:r>
              <a:t>I wish you would ever write me a Letter half as long as I write you</a:t>
            </a:r>
          </a:p>
          <a:p>
            <a:pPr marL="242454" indent="-242454" algn="l" defTabSz="1300480">
              <a:spcBef>
                <a:spcPts val="500"/>
              </a:spcBef>
              <a:buSzPct val="75000"/>
              <a:buChar char="•"/>
              <a:defRPr sz="1400">
                <a:solidFill>
                  <a:srgbClr val="000000"/>
                </a:solidFill>
                <a:uFill>
                  <a:solidFill>
                    <a:srgbClr val="000000"/>
                  </a:solidFill>
                </a:uFill>
                <a:latin typeface="Times New Roman"/>
                <a:ea typeface="Times New Roman"/>
                <a:cs typeface="Times New Roman"/>
                <a:sym typeface="Times New Roman"/>
              </a:defRPr>
            </a:pPr>
            <a:r>
              <a:t>I want to hear much oftener from you than I do. </a:t>
            </a:r>
          </a:p>
          <a:p>
            <a:pPr marL="242454" indent="-242454" algn="l" defTabSz="1300480">
              <a:spcBef>
                <a:spcPts val="500"/>
              </a:spcBef>
              <a:buSzPct val="75000"/>
              <a:buChar char="•"/>
              <a:defRPr sz="1400">
                <a:solidFill>
                  <a:srgbClr val="000000"/>
                </a:solidFill>
                <a:uFill>
                  <a:solidFill>
                    <a:srgbClr val="000000"/>
                  </a:solidFill>
                </a:uFill>
                <a:latin typeface="Times New Roman"/>
                <a:ea typeface="Times New Roman"/>
                <a:cs typeface="Times New Roman"/>
                <a:sym typeface="Times New Roman"/>
              </a:defRPr>
            </a:pPr>
            <a:r>
              <a:t>March 8 [John to Abigail, 08 March 1776] was the last date of any that I have yet had. </a:t>
            </a:r>
          </a:p>
          <a:p>
            <a:pPr marL="242454" indent="-242454" algn="l" defTabSz="1300480">
              <a:spcBef>
                <a:spcPts val="500"/>
              </a:spcBef>
              <a:buSzPct val="75000"/>
              <a:buChar char="•"/>
              <a:defRPr sz="1400">
                <a:solidFill>
                  <a:srgbClr val="000000"/>
                </a:solidFill>
                <a:uFill>
                  <a:solidFill>
                    <a:srgbClr val="000000"/>
                  </a:solidFill>
                </a:uFill>
                <a:latin typeface="Times New Roman"/>
                <a:ea typeface="Times New Roman"/>
                <a:cs typeface="Times New Roman"/>
                <a:sym typeface="Times New Roman"/>
              </a:defRPr>
            </a:pPr>
            <a:r>
              <a:t>Every one of your Friends send their Regards, and all the little ones. </a:t>
            </a:r>
          </a:p>
          <a:p>
            <a:pPr marL="242454" indent="-242454" algn="l" defTabSz="1300480">
              <a:spcBef>
                <a:spcPts val="500"/>
              </a:spcBef>
              <a:buSzPct val="75000"/>
              <a:buChar char="•"/>
              <a:defRPr sz="1400">
                <a:solidFill>
                  <a:srgbClr val="000000"/>
                </a:solidFill>
                <a:uFill>
                  <a:solidFill>
                    <a:srgbClr val="000000"/>
                  </a:solidFill>
                </a:uFill>
                <a:latin typeface="Times New Roman"/>
                <a:ea typeface="Times New Roman"/>
                <a:cs typeface="Times New Roman"/>
                <a:sym typeface="Times New Roman"/>
              </a:defRPr>
            </a:pPr>
            <a:r>
              <a:t>I need not say how much I am Your ever faithfull Friend…</a:t>
            </a:r>
          </a:p>
          <a:p>
            <a:pPr algn="l" defTabSz="1300480">
              <a:spcBef>
                <a:spcPts val="500"/>
              </a:spcBef>
              <a:defRPr b="1" sz="1400">
                <a:solidFill>
                  <a:srgbClr val="000000"/>
                </a:solidFill>
                <a:uFill>
                  <a:solidFill>
                    <a:srgbClr val="000000"/>
                  </a:solidFill>
                </a:uFill>
                <a:latin typeface="Helvetica"/>
                <a:ea typeface="Helvetica"/>
                <a:cs typeface="Helvetica"/>
                <a:sym typeface="Helvetica"/>
              </a:defRPr>
            </a:pPr>
          </a:p>
          <a:p>
            <a:pPr algn="l" defTabSz="1300480">
              <a:spcBef>
                <a:spcPts val="500"/>
              </a:spcBef>
              <a:defRPr b="1" sz="1400">
                <a:solidFill>
                  <a:srgbClr val="000000"/>
                </a:solidFill>
                <a:uFill>
                  <a:solidFill>
                    <a:srgbClr val="000000"/>
                  </a:solidFill>
                </a:uFill>
                <a:latin typeface="Helvetica"/>
                <a:ea typeface="Helvetica"/>
                <a:cs typeface="Helvetica"/>
                <a:sym typeface="Helvetica"/>
              </a:defRPr>
            </a:pPr>
            <a:r>
              <a:t>Emotional labor at the hearth:</a:t>
            </a:r>
          </a:p>
          <a:p>
            <a:pPr marL="242454" indent="-242454" algn="l" defTabSz="1300480">
              <a:spcBef>
                <a:spcPts val="500"/>
              </a:spcBef>
              <a:buSzPct val="75000"/>
              <a:buChar char="•"/>
              <a:defRPr sz="1400">
                <a:solidFill>
                  <a:srgbClr val="000000"/>
                </a:solidFill>
                <a:uFill>
                  <a:solidFill>
                    <a:srgbClr val="000000"/>
                  </a:solidFill>
                </a:uFill>
                <a:latin typeface="Times New Roman"/>
                <a:ea typeface="Times New Roman"/>
                <a:cs typeface="Times New Roman"/>
                <a:sym typeface="Times New Roman"/>
              </a:defRPr>
            </a:pPr>
            <a:r>
              <a:t>I feel very differently at the approach of spring to what I did a month ago. We knew not then whether we could plant or sow with safety, whether when we had toild we could reap the fruits of our own industery, whether we could rest in our own Cottages, or whether we should not be driven from the sea coasts to seek shelter in the wilderness, but now we feel as if we might sit under our own vine and eat the good of the land. </a:t>
            </a:r>
          </a:p>
          <a:p>
            <a:pPr marL="242454" indent="-242454" algn="l" defTabSz="1300480">
              <a:spcBef>
                <a:spcPts val="500"/>
              </a:spcBef>
              <a:buSzPct val="75000"/>
              <a:buChar char="•"/>
              <a:defRPr sz="1400">
                <a:solidFill>
                  <a:srgbClr val="000000"/>
                </a:solidFill>
                <a:uFill>
                  <a:solidFill>
                    <a:srgbClr val="000000"/>
                  </a:solidFill>
                </a:uFill>
                <a:latin typeface="Times New Roman"/>
                <a:ea typeface="Times New Roman"/>
                <a:cs typeface="Times New Roman"/>
                <a:sym typeface="Times New Roman"/>
              </a:defRPr>
            </a:pPr>
            <a:r>
              <a:t>I feel a gaieti de Coar to which before I was a stranger. I think the Sun looks brighter, the Birds sing more melodiously, and Nature puts on a more chearfull countanance. We feel a temporary peace, and the poor fugitives are returning to their deserted habitations.</a:t>
            </a:r>
          </a:p>
          <a:p>
            <a:pPr marL="242454" indent="-242454" algn="l" defTabSz="1300480">
              <a:spcBef>
                <a:spcPts val="500"/>
              </a:spcBef>
              <a:buSzPct val="75000"/>
              <a:buChar char="•"/>
              <a:defRPr sz="1400">
                <a:solidFill>
                  <a:srgbClr val="000000"/>
                </a:solidFill>
                <a:uFill>
                  <a:solidFill>
                    <a:srgbClr val="000000"/>
                  </a:solidFill>
                </a:uFill>
                <a:latin typeface="Times New Roman"/>
                <a:ea typeface="Times New Roman"/>
                <a:cs typeface="Times New Roman"/>
                <a:sym typeface="Times New Roman"/>
              </a:defRPr>
            </a:pPr>
            <a:r>
              <a:t>Tho we felicitate ourselves, we sympathize with those who are trembling least the Lot of Boston should be theirs. But they cannot be in similar circumstances unless pusilanimity and cowardise should take possession of them. They have time and warning given them to see the Evil and shun it…</a:t>
            </a:r>
          </a:p>
          <a:p>
            <a:pPr algn="l" defTabSz="1300480">
              <a:spcBef>
                <a:spcPts val="500"/>
              </a:spcBef>
              <a:defRPr sz="1400">
                <a:solidFill>
                  <a:srgbClr val="000000"/>
                </a:solidFill>
                <a:uFill>
                  <a:solidFill>
                    <a:srgbClr val="000000"/>
                  </a:solidFill>
                </a:uFill>
                <a:latin typeface="Times New Roman"/>
                <a:ea typeface="Times New Roman"/>
                <a:cs typeface="Times New Roman"/>
                <a:sym typeface="Times New Roman"/>
              </a:defRPr>
            </a:pPr>
          </a:p>
          <a:p>
            <a:pPr algn="l" defTabSz="1300480">
              <a:spcBef>
                <a:spcPts val="500"/>
              </a:spcBef>
              <a:defRPr b="1" sz="1400">
                <a:solidFill>
                  <a:srgbClr val="000000"/>
                </a:solidFill>
                <a:uFill>
                  <a:solidFill>
                    <a:srgbClr val="000000"/>
                  </a:solidFill>
                </a:uFill>
                <a:latin typeface="Helvetica"/>
                <a:ea typeface="Helvetica"/>
                <a:cs typeface="Helvetica"/>
                <a:sym typeface="Helvetica"/>
              </a:defRPr>
            </a:pPr>
            <a:r>
              <a:t>Is this alliance with the slaveholders of Virginia wise?</a:t>
            </a:r>
          </a:p>
          <a:p>
            <a:pPr marL="242454" indent="-242454" algn="l" defTabSz="1300480">
              <a:spcBef>
                <a:spcPts val="500"/>
              </a:spcBef>
              <a:buSzPct val="75000"/>
              <a:buChar char="•"/>
              <a:defRPr sz="1400">
                <a:solidFill>
                  <a:srgbClr val="000000"/>
                </a:solidFill>
                <a:uFill>
                  <a:solidFill>
                    <a:srgbClr val="000000"/>
                  </a:solidFill>
                </a:uFill>
                <a:latin typeface="Times New Roman"/>
                <a:ea typeface="Times New Roman"/>
                <a:cs typeface="Times New Roman"/>
                <a:sym typeface="Times New Roman"/>
              </a:defRPr>
            </a:pPr>
            <a:r>
              <a:t>I have sometimes been ready to think that the passion for Liberty cannot be Eaquelly Strong in the Breasts of those who have been accustomed to deprive their fellow Creatures of theirs. Of this I am certain that it is not founded upon that generous and christian principal of doing to others as we would that others should do unto us…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5" name="abigail_adams_-_Google_Search.png" descr="abigail_adams_-_Google_Search.png"/>
          <p:cNvPicPr>
            <a:picLocks noChangeAspect="1"/>
          </p:cNvPicPr>
          <p:nvPr/>
        </p:nvPicPr>
        <p:blipFill>
          <a:blip r:embed="rId2">
            <a:extLst/>
          </a:blip>
          <a:srcRect l="1637" t="0" r="0" b="0"/>
          <a:stretch>
            <a:fillRect/>
          </a:stretch>
        </p:blipFill>
        <p:spPr>
          <a:xfrm>
            <a:off x="7412402" y="1625599"/>
            <a:ext cx="5414466" cy="7685350"/>
          </a:xfrm>
          <a:prstGeom prst="rect">
            <a:avLst/>
          </a:prstGeom>
          <a:ln w="12700">
            <a:miter lim="400000"/>
          </a:ln>
        </p:spPr>
      </p:pic>
      <p:sp>
        <p:nvSpPr>
          <p:cNvPr id="176" name="Abigail Smith Adams: Social Roles"/>
          <p:cNvSpPr txBox="1"/>
          <p:nvPr>
            <p:ph type="title" idx="4294967295"/>
          </p:nvPr>
        </p:nvSpPr>
        <p:spPr>
          <a:xfrm>
            <a:off x="183312" y="-1"/>
            <a:ext cx="12643556" cy="1625601"/>
          </a:xfrm>
          <a:prstGeom prst="rect">
            <a:avLst/>
          </a:prstGeom>
        </p:spPr>
        <p:txBody>
          <a:bodyPr lIns="72248" tIns="72248" rIns="72248" bIns="72248" anchor="ctr"/>
          <a:lstStyle>
            <a:lvl1pPr marL="41204" indent="-41204" algn="ctr" defTabSz="949350">
              <a:lnSpc>
                <a:spcPct val="100000"/>
              </a:lnSpc>
              <a:defRPr spc="0" sz="7008">
                <a:solidFill>
                  <a:srgbClr val="000080"/>
                </a:solidFill>
                <a:uFill>
                  <a:solidFill>
                    <a:srgbClr val="000000"/>
                  </a:solidFill>
                </a:uFill>
                <a:latin typeface="Calibri"/>
                <a:ea typeface="Calibri"/>
                <a:cs typeface="Calibri"/>
                <a:sym typeface="Calibri"/>
              </a:defRPr>
            </a:lvl1pPr>
          </a:lstStyle>
          <a:p>
            <a:pPr/>
            <a:r>
              <a:t>Abigail Smith Adams: Social Roles</a:t>
            </a:r>
          </a:p>
        </p:txBody>
      </p:sp>
      <p:sp>
        <p:nvSpPr>
          <p:cNvPr id="177" name="Time Spent Eating for Two:…"/>
          <p:cNvSpPr txBox="1"/>
          <p:nvPr/>
        </p:nvSpPr>
        <p:spPr>
          <a:xfrm>
            <a:off x="183312" y="1625599"/>
            <a:ext cx="7229090" cy="7685477"/>
          </a:xfrm>
          <a:prstGeom prst="rect">
            <a:avLst/>
          </a:prstGeom>
          <a:ln w="12700">
            <a:miter lim="400000"/>
          </a:ln>
          <a:extLst>
            <a:ext uri="{C572A759-6A51-4108-AA02-DFA0A04FC94B}">
              <ma14:wrappingTextBoxFlag xmlns:ma14="http://schemas.microsoft.com/office/mac/drawingml/2011/main" val="1"/>
            </a:ext>
          </a:extLst>
        </p:spPr>
        <p:txBody>
          <a:bodyPr lIns="72248" tIns="72248" rIns="72248" bIns="72248"/>
          <a:lstStyle/>
          <a:p>
            <a:pPr algn="l" defTabSz="1300480">
              <a:spcBef>
                <a:spcPts val="600"/>
              </a:spcBef>
              <a:defRPr b="1" sz="1800">
                <a:solidFill>
                  <a:srgbClr val="000000"/>
                </a:solidFill>
                <a:uFill>
                  <a:solidFill>
                    <a:srgbClr val="000000"/>
                  </a:solidFill>
                </a:uFill>
                <a:latin typeface="Helvetica"/>
                <a:ea typeface="Helvetica"/>
                <a:cs typeface="Helvetica"/>
                <a:sym typeface="Helvetica"/>
              </a:defRPr>
            </a:pPr>
            <a:r>
              <a:t>Time Spent Eating for Two:</a:t>
            </a:r>
          </a:p>
          <a:p>
            <a:pPr marL="2424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Born 1744; in 1764 Abigail Smith (20) married John Adams (30) in 1764:</a:t>
            </a:r>
          </a:p>
          <a:p>
            <a:pPr marL="2424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Children:</a:t>
            </a:r>
          </a:p>
          <a:p>
            <a:pPr lvl="1" marL="4329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Abigail ("Nabby") 1765–1813, John Quincy Adams 1767–1848, Grace Susanna ("Suky") 1768–70, Charles 1770–1800, Thomas Boylston Adams 1772–1832</a:t>
            </a:r>
          </a:p>
          <a:p>
            <a:pPr lvl="1" marL="4329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 Possible miscarriage 1774, possible miscarriage 1775-6</a:t>
            </a:r>
          </a:p>
          <a:p>
            <a:pPr lvl="1" marL="4329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Elizabeth (stillborn) 1777; total of 8</a:t>
            </a:r>
          </a:p>
          <a:p>
            <a:pPr lvl="1" marL="4329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Then they stopped, when she was 34…</a:t>
            </a:r>
          </a:p>
          <a:p>
            <a:pPr marL="2424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Likely wetnursed…</a:t>
            </a:r>
          </a:p>
          <a:p>
            <a:pPr marL="2424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Eight pregnancies to have four survive beyond the age of ten…</a:t>
            </a:r>
          </a:p>
          <a:p>
            <a:pPr marL="2424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This is, actually, </a:t>
            </a:r>
            <a:r>
              <a:rPr i="1"/>
              <a:t>low</a:t>
            </a:r>
            <a:r>
              <a:t> child mortality for THE DAY…</a:t>
            </a:r>
          </a:p>
          <a:p>
            <a:pPr marL="2424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“Have a baby, lose a tooth…”</a:t>
            </a:r>
          </a:p>
          <a:p>
            <a:pPr algn="l" defTabSz="1300480">
              <a:spcBef>
                <a:spcPts val="600"/>
              </a:spcBef>
              <a:defRPr sz="1800">
                <a:solidFill>
                  <a:srgbClr val="000000"/>
                </a:solidFill>
                <a:uFill>
                  <a:solidFill>
                    <a:srgbClr val="000000"/>
                  </a:solidFill>
                </a:uFill>
                <a:latin typeface="Times New Roman"/>
                <a:ea typeface="Times New Roman"/>
                <a:cs typeface="Times New Roman"/>
                <a:sym typeface="Times New Roman"/>
              </a:defRPr>
            </a:pPr>
          </a:p>
          <a:p>
            <a:pPr algn="l" defTabSz="1300480">
              <a:spcBef>
                <a:spcPts val="600"/>
              </a:spcBef>
              <a:defRPr b="1" sz="1800">
                <a:solidFill>
                  <a:srgbClr val="000000"/>
                </a:solidFill>
                <a:uFill>
                  <a:solidFill>
                    <a:srgbClr val="000000"/>
                  </a:solidFill>
                </a:uFill>
                <a:latin typeface="Helvetica"/>
                <a:ea typeface="Helvetica"/>
                <a:cs typeface="Helvetica"/>
                <a:sym typeface="Helvetica"/>
              </a:defRPr>
            </a:pPr>
            <a:r>
              <a:t>Social Roles:</a:t>
            </a:r>
          </a:p>
          <a:p>
            <a:pPr marL="2424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Married at 20 from her father’s house—no time as a “Lowell mill girl” or anything else</a:t>
            </a:r>
          </a:p>
          <a:p>
            <a:pPr marL="2424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No formal schooling (as you can see from her spelling)</a:t>
            </a:r>
          </a:p>
          <a:p>
            <a:pPr marL="2424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Not present at husband's presidential inauguration: then caring for her dying mother…</a:t>
            </a:r>
          </a:p>
          <a:p>
            <a:pPr marL="2424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At 74: "Do not grieve, my friend, my dearest friend. I am ready to go. And John, it will not be long." 1744</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John Adams’s Reply to Abigail"/>
          <p:cNvSpPr txBox="1"/>
          <p:nvPr>
            <p:ph type="title" idx="4294967295"/>
          </p:nvPr>
        </p:nvSpPr>
        <p:spPr>
          <a:xfrm>
            <a:off x="183312" y="-1"/>
            <a:ext cx="12643556" cy="1625601"/>
          </a:xfrm>
          <a:prstGeom prst="rect">
            <a:avLst/>
          </a:prstGeom>
        </p:spPr>
        <p:txBody>
          <a:bodyPr lIns="72248" tIns="72248" rIns="72248" bIns="72248" anchor="ctr"/>
          <a:lstStyle>
            <a:lvl1pPr marL="46848" indent="-46848" algn="ctr" defTabSz="1079398">
              <a:lnSpc>
                <a:spcPct val="100000"/>
              </a:lnSpc>
              <a:defRPr spc="0" sz="7968">
                <a:solidFill>
                  <a:srgbClr val="000080"/>
                </a:solidFill>
                <a:uFill>
                  <a:solidFill>
                    <a:srgbClr val="000000"/>
                  </a:solidFill>
                </a:uFill>
                <a:latin typeface="Calibri"/>
                <a:ea typeface="Calibri"/>
                <a:cs typeface="Calibri"/>
                <a:sym typeface="Calibri"/>
              </a:defRPr>
            </a:lvl1pPr>
          </a:lstStyle>
          <a:p>
            <a:pPr/>
            <a:r>
              <a:t>John Adams’s Reply to Abigail</a:t>
            </a:r>
          </a:p>
        </p:txBody>
      </p:sp>
      <p:sp>
        <p:nvSpPr>
          <p:cNvPr id="180" name="As to your extraordinary code of laws, I cannot but laugh.…"/>
          <p:cNvSpPr txBox="1"/>
          <p:nvPr/>
        </p:nvSpPr>
        <p:spPr>
          <a:xfrm>
            <a:off x="183312" y="1625599"/>
            <a:ext cx="6792378" cy="7685477"/>
          </a:xfrm>
          <a:prstGeom prst="rect">
            <a:avLst/>
          </a:prstGeom>
          <a:ln w="12700">
            <a:miter lim="400000"/>
          </a:ln>
          <a:extLst>
            <a:ext uri="{C572A759-6A51-4108-AA02-DFA0A04FC94B}">
              <ma14:wrappingTextBoxFlag xmlns:ma14="http://schemas.microsoft.com/office/mac/drawingml/2011/main" val="1"/>
            </a:ext>
          </a:extLst>
        </p:spPr>
        <p:txBody>
          <a:bodyPr lIns="72248" tIns="72248" rIns="72248" bIns="72248"/>
          <a:lstStyle/>
          <a:p>
            <a:pPr algn="l" defTabSz="1300480">
              <a:spcBef>
                <a:spcPts val="700"/>
              </a:spcBef>
              <a:defRPr b="1" sz="2000">
                <a:solidFill>
                  <a:srgbClr val="000000"/>
                </a:solidFill>
                <a:uFill>
                  <a:solidFill>
                    <a:srgbClr val="000000"/>
                  </a:solidFill>
                </a:uFill>
                <a:latin typeface="Helvetica"/>
                <a:ea typeface="Helvetica"/>
                <a:cs typeface="Helvetica"/>
                <a:sym typeface="Helvetica"/>
              </a:defRPr>
            </a:pPr>
            <a:r>
              <a:t>As to your extraordinary code of laws, I cannot but laugh.</a:t>
            </a:r>
          </a:p>
          <a:p>
            <a:pPr marL="253999" indent="-253999" algn="l" defTabSz="1300480">
              <a:spcBef>
                <a:spcPts val="700"/>
              </a:spcBef>
              <a:buSzPct val="75000"/>
              <a:buChar char="•"/>
              <a:defRPr sz="2000">
                <a:solidFill>
                  <a:srgbClr val="000000"/>
                </a:solidFill>
                <a:uFill>
                  <a:solidFill>
                    <a:srgbClr val="000000"/>
                  </a:solidFill>
                </a:uFill>
                <a:latin typeface="Times New Roman"/>
                <a:ea typeface="Times New Roman"/>
                <a:cs typeface="Times New Roman"/>
                <a:sym typeface="Times New Roman"/>
              </a:defRPr>
            </a:pPr>
            <a:r>
              <a:t>We have been told that our struggle has loosened the bonds of government everywhere; that children and apprentices were disobedient; that schools and colleges were grown turbulent; that Indians slighted their guardians, and negroes grew insolent to their masters.</a:t>
            </a:r>
          </a:p>
          <a:p>
            <a:pPr marL="253999" indent="-253999" algn="l" defTabSz="1300480">
              <a:spcBef>
                <a:spcPts val="700"/>
              </a:spcBef>
              <a:buSzPct val="75000"/>
              <a:buChar char="•"/>
              <a:defRPr sz="2000">
                <a:solidFill>
                  <a:srgbClr val="000000"/>
                </a:solidFill>
                <a:uFill>
                  <a:solidFill>
                    <a:srgbClr val="000000"/>
                  </a:solidFill>
                </a:uFill>
                <a:latin typeface="Times New Roman"/>
                <a:ea typeface="Times New Roman"/>
                <a:cs typeface="Times New Roman"/>
                <a:sym typeface="Times New Roman"/>
              </a:defRPr>
            </a:pPr>
            <a:r>
              <a:t>But your letter was the first intimation that another tribe, more numerous and powerful than all the rest, were grown discontented.</a:t>
            </a:r>
          </a:p>
          <a:p>
            <a:pPr marL="253999" indent="-253999" algn="l" defTabSz="1300480">
              <a:spcBef>
                <a:spcPts val="700"/>
              </a:spcBef>
              <a:buSzPct val="75000"/>
              <a:buChar char="•"/>
              <a:defRPr sz="2000">
                <a:solidFill>
                  <a:srgbClr val="000000"/>
                </a:solidFill>
                <a:uFill>
                  <a:solidFill>
                    <a:srgbClr val="000000"/>
                  </a:solidFill>
                </a:uFill>
                <a:latin typeface="Times New Roman"/>
                <a:ea typeface="Times New Roman"/>
                <a:cs typeface="Times New Roman"/>
                <a:sym typeface="Times New Roman"/>
              </a:defRPr>
            </a:pPr>
            <a:r>
              <a:t>This is rather too coarse a compliment, but you are so saucy, I won't blot it out.</a:t>
            </a:r>
          </a:p>
          <a:p>
            <a:pPr marL="253999" indent="-253999" algn="l" defTabSz="1300480">
              <a:spcBef>
                <a:spcPts val="700"/>
              </a:spcBef>
              <a:buSzPct val="75000"/>
              <a:buChar char="•"/>
              <a:defRPr sz="2000">
                <a:solidFill>
                  <a:srgbClr val="000000"/>
                </a:solidFill>
                <a:uFill>
                  <a:solidFill>
                    <a:srgbClr val="000000"/>
                  </a:solidFill>
                </a:uFill>
                <a:latin typeface="Times New Roman"/>
                <a:ea typeface="Times New Roman"/>
                <a:cs typeface="Times New Roman"/>
                <a:sym typeface="Times New Roman"/>
              </a:defRPr>
            </a:pPr>
            <a:r>
              <a:t>Depend upon it, we know better than to repeal our masculine systems. Although they are in full force, you know they are little more than theory. We dare not exert our power in its full latitude. We are obliged to go fair and softly, and, in practice, you know we are the subjects.</a:t>
            </a:r>
          </a:p>
          <a:p>
            <a:pPr marL="253999" indent="-253999" algn="l" defTabSz="1300480">
              <a:spcBef>
                <a:spcPts val="700"/>
              </a:spcBef>
              <a:buSzPct val="75000"/>
              <a:buChar char="•"/>
              <a:defRPr sz="2000">
                <a:solidFill>
                  <a:srgbClr val="000000"/>
                </a:solidFill>
                <a:uFill>
                  <a:solidFill>
                    <a:srgbClr val="000000"/>
                  </a:solidFill>
                </a:uFill>
                <a:latin typeface="Times New Roman"/>
                <a:ea typeface="Times New Roman"/>
                <a:cs typeface="Times New Roman"/>
                <a:sym typeface="Times New Roman"/>
              </a:defRPr>
            </a:pPr>
            <a:r>
              <a:t>We have only the name of masters, and rather than give up this, which would completely subject us to the despotism of the petticoat, I hope General Washington and all our brave heroes would fight.</a:t>
            </a:r>
          </a:p>
        </p:txBody>
      </p:sp>
      <p:pic>
        <p:nvPicPr>
          <p:cNvPr id="181" name="Image" descr="Image"/>
          <p:cNvPicPr>
            <a:picLocks noChangeAspect="1"/>
          </p:cNvPicPr>
          <p:nvPr/>
        </p:nvPicPr>
        <p:blipFill>
          <a:blip r:embed="rId2">
            <a:extLst/>
          </a:blip>
          <a:stretch>
            <a:fillRect/>
          </a:stretch>
        </p:blipFill>
        <p:spPr>
          <a:xfrm>
            <a:off x="6975689" y="1625599"/>
            <a:ext cx="5851179" cy="7685477"/>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