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1pPr>
    <a:lvl2pPr marL="0" marR="0" indent="4572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2pPr>
    <a:lvl3pPr marL="0" marR="0" indent="9144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3pPr>
    <a:lvl4pPr marL="0" marR="0" indent="13716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4pPr>
    <a:lvl5pPr marL="0" marR="0" indent="18288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5pPr>
    <a:lvl6pPr marL="0" marR="0" indent="22860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6pPr>
    <a:lvl7pPr marL="0" marR="0" indent="27432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7pPr>
    <a:lvl8pPr marL="0" marR="0" indent="32004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8pPr>
    <a:lvl9pPr marL="0" marR="0" indent="36576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54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536773"/>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536773"/>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254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25400" cap="flat">
              <a:solidFill>
                <a:srgbClr val="CB297B"/>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Shape 156"/>
          <p:cNvSpPr/>
          <p:nvPr>
            <p:ph type="sldImg"/>
          </p:nvPr>
        </p:nvSpPr>
        <p:spPr>
          <a:prstGeom prst="rect">
            <a:avLst/>
          </a:prstGeom>
        </p:spPr>
        <p:txBody>
          <a:bodyPr/>
          <a:lstStyle/>
          <a:p>
            <a:pPr/>
          </a:p>
        </p:txBody>
      </p:sp>
      <p:sp>
        <p:nvSpPr>
          <p:cNvPr id="157" name="Shape 157"/>
          <p:cNvSpPr/>
          <p:nvPr>
            <p:ph type="body" sz="quarter" idx="1"/>
          </p:nvPr>
        </p:nvSpPr>
        <p:spPr>
          <a:prstGeom prst="rect">
            <a:avLst/>
          </a:prstGeom>
        </p:spPr>
        <p:txBody>
          <a:bodyPr/>
          <a:lstStyle/>
          <a:p>
            <a:pPr>
              <a:lnSpc>
                <a:spcPct val="125000"/>
              </a:lnSpc>
              <a:defRPr sz="2400">
                <a:latin typeface="Avenir Roman"/>
                <a:ea typeface="Avenir Roman"/>
                <a:cs typeface="Avenir Roman"/>
                <a:sym typeface="Avenir Roman"/>
              </a:defRPr>
            </a:pPr>
            <a:r>
              <a:t>Jump forward two- or three-thousand years from now. Then, in our future, history as _we_ know it will have been boiled down to its bare core. If there is somebody like me, working at a task something like this, informing students of the Big Ideas of a history course.</a:t>
            </a:r>
          </a:p>
          <a:p>
            <a:pPr>
              <a:lnSpc>
                <a:spcPct val="125000"/>
              </a:lnSpc>
              <a:defRPr sz="2400">
                <a:latin typeface="Avenir Roman"/>
                <a:ea typeface="Avenir Roman"/>
                <a:cs typeface="Avenir Roman"/>
                <a:sym typeface="Avenir Roman"/>
              </a:defRPr>
            </a:pPr>
          </a:p>
          <a:p>
            <a:pPr>
              <a:lnSpc>
                <a:spcPct val="125000"/>
              </a:lnSpc>
              <a:defRPr sz="2400">
                <a:latin typeface="Avenir Roman"/>
                <a:ea typeface="Avenir Roman"/>
                <a:cs typeface="Avenir Roman"/>
                <a:sym typeface="Avenir Roman"/>
              </a:defRPr>
            </a:pPr>
            <a:r>
              <a:t>And then they will probably try to highlight a few Big Ideas about the history of the 20th century:</a:t>
            </a:r>
          </a:p>
          <a:p>
            <a:pPr>
              <a:lnSpc>
                <a:spcPct val="125000"/>
              </a:lnSpc>
              <a:defRPr sz="2400">
                <a:latin typeface="Avenir Roman"/>
                <a:ea typeface="Avenir Roman"/>
                <a:cs typeface="Avenir Roman"/>
                <a:sym typeface="Avenir Roman"/>
              </a:defRPr>
            </a:pPr>
          </a:p>
          <a:p>
            <a:pPr>
              <a:lnSpc>
                <a:spcPct val="125000"/>
              </a:lnSpc>
              <a:defRPr sz="2400">
                <a:latin typeface="Avenir Roman"/>
                <a:ea typeface="Avenir Roman"/>
                <a:cs typeface="Avenir Roman"/>
                <a:sym typeface="Avenir Roman"/>
              </a:defRPr>
            </a:pPr>
            <a:r>
              <a:t>1. That the history of the twentieth century was overwhelmingly _economic_: the economy was the dominant arena of events and changes, and economic changes were the driving force behind other changes in a way never seen before in any century-long time span.</a:t>
            </a:r>
          </a:p>
          <a:p>
            <a:pPr>
              <a:lnSpc>
                <a:spcPct val="125000"/>
              </a:lnSpc>
              <a:defRPr sz="2400">
                <a:latin typeface="Avenir Roman"/>
                <a:ea typeface="Avenir Roman"/>
                <a:cs typeface="Avenir Roman"/>
                <a:sym typeface="Avenir Roman"/>
              </a:defRPr>
            </a:pPr>
          </a:p>
          <a:p>
            <a:pPr>
              <a:lnSpc>
                <a:spcPct val="125000"/>
              </a:lnSpc>
              <a:defRPr sz="2400">
                <a:latin typeface="Avenir Roman"/>
                <a:ea typeface="Avenir Roman"/>
                <a:cs typeface="Avenir Roman"/>
                <a:sym typeface="Avenir Roman"/>
              </a:defRPr>
            </a:pPr>
            <a:r>
              <a:t>2. That the twentieth century saw the material wealth of humankind explode beyond all previous imagining: we—at least those of us who belong to the upper middle class and live in the industrial core of the world economy—are now far richer than the writers of previous centuries’ utopias could have imagined. Spearheaded in the American economy—“the furnace where the future was being forged”, in the words of communist Russian revolutionary Leon Trotsky—by the coming of the industrial research lab and the modern corporation to rationalize and routinize the process of inventing and diffusing technology; reinforced by globalization that interconnected everyone’s destiny with the destinies of billions of others thousands of miles away, the transformation of humanity from a state of general poverty to one in which there was enough wealth that, as my friend Max Singer used to say, a truly human world was within our grasp.</a:t>
            </a:r>
          </a:p>
          <a:p>
            <a:pPr>
              <a:lnSpc>
                <a:spcPct val="125000"/>
              </a:lnSpc>
              <a:defRPr sz="2400">
                <a:latin typeface="Avenir Roman"/>
                <a:ea typeface="Avenir Roman"/>
                <a:cs typeface="Avenir Roman"/>
                <a:sym typeface="Avenir Roman"/>
              </a:defRPr>
            </a:pPr>
          </a:p>
          <a:p>
            <a:pPr>
              <a:lnSpc>
                <a:spcPct val="125000"/>
              </a:lnSpc>
              <a:defRPr sz="2400">
                <a:latin typeface="Avenir Roman"/>
                <a:ea typeface="Avenir Roman"/>
                <a:cs typeface="Avenir Roman"/>
                <a:sym typeface="Avenir Roman"/>
              </a:defRPr>
            </a:pPr>
            <a:r>
              <a:t>3. That alongside the coming of wealth was the coming of health and long life, and this had extraordinarily far-reaching ramifications: the escape from Malthusian poverty as the check on human fertility, the arrival of modern feminism and the decline—not fall—of patriarchy, the approach of zero population growth.</a:t>
            </a:r>
          </a:p>
          <a:p>
            <a:pPr>
              <a:lnSpc>
                <a:spcPct val="125000"/>
              </a:lnSpc>
              <a:defRPr sz="2400">
                <a:latin typeface="Avenir Roman"/>
                <a:ea typeface="Avenir Roman"/>
                <a:cs typeface="Avenir Roman"/>
                <a:sym typeface="Avenir Roman"/>
              </a:defRPr>
            </a:pPr>
          </a:p>
          <a:p>
            <a:pPr>
              <a:lnSpc>
                <a:spcPct val="125000"/>
              </a:lnSpc>
              <a:defRPr sz="2400">
                <a:latin typeface="Avenir Roman"/>
                <a:ea typeface="Avenir Roman"/>
                <a:cs typeface="Avenir Roman"/>
                <a:sym typeface="Avenir Roman"/>
              </a:defRPr>
            </a:pPr>
            <a:r>
              <a:t>4. That a lot went wrong in the twentieth century. Its tyrannies were more brutal, bloody, &amp; barbaric than in previous centuries. And—astonishingly—they had much of their origins in _economic_ discontents and _economic_ ideologies. People killed each other in large numbers over questions of how the economy should be organized. A declining significance of caste and ethnicity in hemming people into unfreedom was offset by a rising significance of parental wealth in restricting people via relative poverty to lives of relative drudgery and imprisonment. And governments, over and over again, failed to manage their economies to produce steady full employment, equitable growth, a sense of stability, and a sense that people received what they were owed and got what they deserved to get.</a:t>
            </a:r>
          </a:p>
          <a:p>
            <a:pPr>
              <a:lnSpc>
                <a:spcPct val="125000"/>
              </a:lnSpc>
              <a:defRPr sz="2400">
                <a:latin typeface="Avenir Roman"/>
                <a:ea typeface="Avenir Roman"/>
                <a:cs typeface="Avenir Roman"/>
                <a:sym typeface="Avenir Roman"/>
              </a:defRPr>
            </a:pPr>
          </a:p>
          <a:p>
            <a:pPr>
              <a:lnSpc>
                <a:spcPct val="125000"/>
              </a:lnSpc>
              <a:defRPr sz="2400">
                <a:latin typeface="Avenir Roman"/>
                <a:ea typeface="Avenir Roman"/>
                <a:cs typeface="Avenir Roman"/>
                <a:sym typeface="Avenir Roman"/>
              </a:defRPr>
            </a:pPr>
            <a:r>
              <a:t>A word about the first of these—that the history of the 20th century was in a very important sense primarily _economic_. For most centuries, the core of history—the most interesting and important parts—was only tangentially at best related to the _economic_. For most centuries, the core of their history was, instead, intellectual or religious or political or cultural. The background behind me shows an 1877 interpretation of a moment that is at the core of the history of western Eurasia—what we usually call “Europe”—in the 1500s: the religious struggles of the Protestant Reformation and the Catholic Reformation. This moment is when the Holy Roman Emperor asks the monk and religious reformer Martin Luther to abandon some of his theological claims in order to maintain religious unity and concord among German Christians, and avoid bloody and brutal lengthy wars. Luther responds that his conscience will not let him. And Europe descends into nearly two centuries of near-genocidal religious war.</a:t>
            </a:r>
          </a:p>
          <a:p>
            <a:pPr>
              <a:lnSpc>
                <a:spcPct val="125000"/>
              </a:lnSpc>
              <a:defRPr sz="2400">
                <a:latin typeface="Avenir Roman"/>
                <a:ea typeface="Avenir Roman"/>
                <a:cs typeface="Avenir Roman"/>
                <a:sym typeface="Avenir Roman"/>
              </a:defRPr>
            </a:pPr>
          </a:p>
          <a:p>
            <a:pPr>
              <a:lnSpc>
                <a:spcPct val="125000"/>
              </a:lnSpc>
              <a:defRPr sz="2400">
                <a:latin typeface="Avenir Roman"/>
                <a:ea typeface="Avenir Roman"/>
                <a:cs typeface="Avenir Roman"/>
                <a:sym typeface="Avenir Roman"/>
              </a:defRPr>
            </a:pPr>
            <a:r>
              <a:t>The consolidation of Christianity in the Roman Empire, the spread of Islam, the Protestant Reformation, the Italian Renaissance, Ming Dynasty artistic creations, the American and French Revolutions, the conquests of the _Devlet-i ʿAlīye-i ʿOsmānīye (what Britos called the Ottoman Empire) and the consolidation of the holdings of the Gurkani dynasty (what Britons called the Moghul Empire)—these are the things of which history principally consists. The economy the background against which the action of a play took place, for its changes were only visible in what Fernand Braudel called the _longue durée_—the long run. </a:t>
            </a:r>
          </a:p>
          <a:p>
            <a:pPr>
              <a:lnSpc>
                <a:spcPct val="125000"/>
              </a:lnSpc>
              <a:defRPr sz="2400">
                <a:latin typeface="Avenir Roman"/>
                <a:ea typeface="Avenir Roman"/>
                <a:cs typeface="Avenir Roman"/>
                <a:sym typeface="Avenir Roman"/>
              </a:defRPr>
            </a:pPr>
          </a:p>
          <a:p>
            <a:pPr>
              <a:lnSpc>
                <a:spcPct val="125000"/>
              </a:lnSpc>
              <a:defRPr sz="2400">
                <a:latin typeface="Avenir Roman"/>
                <a:ea typeface="Avenir Roman"/>
                <a:cs typeface="Avenir Roman"/>
                <a:sym typeface="Avenir Roman"/>
              </a:defRPr>
            </a:pPr>
            <a:r>
              <a:t>Not so the history of the 20th century. The economy and economic events and changes are at its core.</a:t>
            </a:r>
          </a:p>
          <a:p>
            <a:pPr>
              <a:lnSpc>
                <a:spcPct val="125000"/>
              </a:lnSpc>
              <a:defRPr sz="2400">
                <a:latin typeface="Avenir Roman"/>
                <a:ea typeface="Avenir Roman"/>
                <a:cs typeface="Avenir Roman"/>
                <a:sym typeface="Avenir Roman"/>
              </a:defRPr>
            </a:pPr>
          </a:p>
          <a:p>
            <a:pPr>
              <a:lnSpc>
                <a:spcPct val="125000"/>
              </a:lnSpc>
              <a:defRPr sz="2400">
                <a:latin typeface="Avenir Roman"/>
                <a:ea typeface="Avenir Roman"/>
                <a:cs typeface="Avenir Roman"/>
                <a:sym typeface="Avenir Roman"/>
              </a:defRPr>
            </a:pPr>
            <a:r>
              <a:t>And let me add a fifth Big Idea:</a:t>
            </a:r>
          </a:p>
          <a:p>
            <a:pPr>
              <a:lnSpc>
                <a:spcPct val="125000"/>
              </a:lnSpc>
              <a:defRPr sz="2400">
                <a:latin typeface="Avenir Roman"/>
                <a:ea typeface="Avenir Roman"/>
                <a:cs typeface="Avenir Roman"/>
                <a:sym typeface="Avenir Roman"/>
              </a:defRPr>
            </a:pPr>
          </a:p>
          <a:p>
            <a:pPr>
              <a:lnSpc>
                <a:spcPct val="125000"/>
              </a:lnSpc>
              <a:defRPr sz="2400">
                <a:latin typeface="Avenir Roman"/>
                <a:ea typeface="Avenir Roman"/>
                <a:cs typeface="Avenir Roman"/>
                <a:sym typeface="Avenir Roman"/>
              </a:defRPr>
            </a:pPr>
            <a:r>
              <a:t>5. Our predecessors, many of them at least, would be amazed that, with the wealth and power, the technological and organizational tools, the knowledge and communications that we now possess, humanity has not done much more than it has done to make of the world a utopia. In the aftermath of World War I, Irish poet William Butler Yeats wrote of how positive utopian and millennial hopes seemed to be going wrong. The stories were that history was supposed to have a beautiful and miraculous end: a chosen one born in the city of King David—Bethlehem—to lead us all to a heavenly New Jerusalem. </a:t>
            </a:r>
          </a:p>
          <a:p>
            <a:pPr>
              <a:lnSpc>
                <a:spcPct val="125000"/>
              </a:lnSpc>
              <a:defRPr sz="2400">
                <a:latin typeface="Avenir Roman"/>
                <a:ea typeface="Avenir Roman"/>
                <a:cs typeface="Avenir Roman"/>
                <a:sym typeface="Avenir Roman"/>
              </a:defRPr>
            </a:pPr>
          </a:p>
          <a:p>
            <a:pPr>
              <a:lnSpc>
                <a:spcPct val="125000"/>
              </a:lnSpc>
              <a:defRPr sz="2400">
                <a:latin typeface="Avenir Roman"/>
                <a:ea typeface="Avenir Roman"/>
                <a:cs typeface="Avenir Roman"/>
                <a:sym typeface="Avenir Roman"/>
              </a:defRPr>
            </a:pPr>
            <a:r>
              <a:t>But, Yeats wrote in his poem _The Second Coming_, it was not so.</a:t>
            </a:r>
          </a:p>
          <a:p>
            <a:pPr>
              <a:lnSpc>
                <a:spcPct val="125000"/>
              </a:lnSpc>
              <a:defRPr sz="2400">
                <a:latin typeface="Avenir Roman"/>
                <a:ea typeface="Avenir Roman"/>
                <a:cs typeface="Avenir Roman"/>
                <a:sym typeface="Avenir Roman"/>
              </a:defRPr>
            </a:pPr>
          </a:p>
          <a:p>
            <a:pPr>
              <a:lnSpc>
                <a:spcPct val="125000"/>
              </a:lnSpc>
              <a:defRPr sz="2400">
                <a:latin typeface="Avenir Roman"/>
                <a:ea typeface="Avenir Roman"/>
                <a:cs typeface="Avenir Roman"/>
                <a:sym typeface="Avenir Roman"/>
              </a:defRPr>
            </a:pPr>
            <a:r>
              <a:t>It was not a chosen one but rather a “rough beast” “with lion body and the head of a man/a gaze blank and pitiless as the sun”. And its motion toward Bethlehem was a “slouching” one. Yeats’s poem has been called the “most pillaged” in modern times because it speaks to us. The history of the 20th century has seen us as a race are at best slouching, if that, towards something that might be a utopia, maybe.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Shape 161"/>
          <p:cNvSpPr/>
          <p:nvPr>
            <p:ph type="sldImg"/>
          </p:nvPr>
        </p:nvSpPr>
        <p:spPr>
          <a:prstGeom prst="rect">
            <a:avLst/>
          </a:prstGeom>
        </p:spPr>
        <p:txBody>
          <a:bodyPr/>
          <a:lstStyle/>
          <a:p>
            <a:pPr/>
          </a:p>
        </p:txBody>
      </p:sp>
      <p:sp>
        <p:nvSpPr>
          <p:cNvPr id="162" name="Shape 162"/>
          <p:cNvSpPr/>
          <p:nvPr>
            <p:ph type="body" sz="quarter" idx="1"/>
          </p:nvPr>
        </p:nvSpPr>
        <p:spPr>
          <a:prstGeom prst="rect">
            <a:avLst/>
          </a:prstGeom>
        </p:spPr>
        <p:txBody>
          <a:bodyPr/>
          <a:lstStyle/>
          <a:p>
            <a:pPr>
              <a:lnSpc>
                <a:spcPct val="125000"/>
              </a:lnSpc>
              <a:defRPr sz="2400">
                <a:latin typeface="Avenir Roman"/>
                <a:ea typeface="Avenir Roman"/>
                <a:cs typeface="Avenir Roman"/>
                <a:sym typeface="Avenir Roman"/>
              </a:defRPr>
            </a:pPr>
            <a:r>
              <a:t>1. That the history of the twentieth century was overwhelmingly _economic_: the economy was the dominant arena of events and changes, and economic changes were the driving force behind other changes in a way never seen before in any century-long time span.</a:t>
            </a:r>
          </a:p>
          <a:p>
            <a:pPr>
              <a:lnSpc>
                <a:spcPct val="125000"/>
              </a:lnSpc>
              <a:defRPr sz="2400">
                <a:latin typeface="Avenir Roman"/>
                <a:ea typeface="Avenir Roman"/>
                <a:cs typeface="Avenir Roman"/>
                <a:sym typeface="Avenir Roman"/>
              </a:defRPr>
            </a:pPr>
          </a:p>
          <a:p>
            <a:pPr>
              <a:lnSpc>
                <a:spcPct val="125000"/>
              </a:lnSpc>
              <a:defRPr sz="2400">
                <a:latin typeface="Avenir Roman"/>
                <a:ea typeface="Avenir Roman"/>
                <a:cs typeface="Avenir Roman"/>
                <a:sym typeface="Avenir Roman"/>
              </a:defRPr>
            </a:pPr>
            <a:r>
              <a:t>2. That the twentieth century saw the material wealth of humankind explode beyond all previous imagining: we—at least those of us who belong to the upper middle class and live in the industrial core of the world economy—are now far richer than the writers of previous centuries’ utopias could have imagined. Spearheaded in the American economy—“the furnace where the future was being forged”, in the words of communist Russian revolutionary Leon Trotsky—by the coming of the industrial research lab and the modern corporation to rationalize and routinize the process of inventing and diffusing technology; reinforced by globalization that interconnected everyone’s destiny with the destinies of billions of others thousands of miles away, the transformation of humanity from a state of general poverty to one in which there was enough wealth that, as my friend Max Singer used to say, a truly human world was within our grasp.</a:t>
            </a:r>
          </a:p>
          <a:p>
            <a:pPr>
              <a:lnSpc>
                <a:spcPct val="125000"/>
              </a:lnSpc>
              <a:defRPr sz="2400">
                <a:latin typeface="Avenir Roman"/>
                <a:ea typeface="Avenir Roman"/>
                <a:cs typeface="Avenir Roman"/>
                <a:sym typeface="Avenir Roman"/>
              </a:defRPr>
            </a:pPr>
          </a:p>
          <a:p>
            <a:pPr>
              <a:lnSpc>
                <a:spcPct val="125000"/>
              </a:lnSpc>
              <a:defRPr sz="2400">
                <a:latin typeface="Avenir Roman"/>
                <a:ea typeface="Avenir Roman"/>
                <a:cs typeface="Avenir Roman"/>
                <a:sym typeface="Avenir Roman"/>
              </a:defRPr>
            </a:pPr>
            <a:r>
              <a:t>3. That alongside the coming of wealth was the coming of health and long life, and this had extraordinarily far-reaching ramifications: the escape from Malthusian poverty as the check on human fertility, the arrival of modern feminism and the decline—not fall—of patriarchy, the approach of zero population growth.</a:t>
            </a:r>
          </a:p>
          <a:p>
            <a:pPr>
              <a:lnSpc>
                <a:spcPct val="125000"/>
              </a:lnSpc>
              <a:defRPr sz="2400">
                <a:latin typeface="Avenir Roman"/>
                <a:ea typeface="Avenir Roman"/>
                <a:cs typeface="Avenir Roman"/>
                <a:sym typeface="Avenir Roman"/>
              </a:defRPr>
            </a:pPr>
          </a:p>
          <a:p>
            <a:pPr>
              <a:lnSpc>
                <a:spcPct val="125000"/>
              </a:lnSpc>
              <a:defRPr sz="2400">
                <a:latin typeface="Avenir Roman"/>
                <a:ea typeface="Avenir Roman"/>
                <a:cs typeface="Avenir Roman"/>
                <a:sym typeface="Avenir Roman"/>
              </a:defRPr>
            </a:pPr>
            <a:r>
              <a:t>4. That a lot went wrong in the twentieth century. Its tyrannies were more brutal, bloody, &amp; barbaric than in previous centuries. And—astonishingly—they had much of their origins in _economic_ discontents and _economic_ ideologies. People killed each other in large numbers over questions of how the economy should be organized. A declining significance of caste and ethnicity in hemming people into unfreedom was offset by a rising significance of parental wealth in restricting people via relative poverty to lives of relative drudgery and imprisonment. And governments, over and over again, failed to manage their economies to produce steady full employment, equitable growth, a sense of stability, and a sense that people received what they were owed and got what they deserved to get.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Shape 166"/>
          <p:cNvSpPr/>
          <p:nvPr>
            <p:ph type="sldImg"/>
          </p:nvPr>
        </p:nvSpPr>
        <p:spPr>
          <a:prstGeom prst="rect">
            <a:avLst/>
          </a:prstGeom>
        </p:spPr>
        <p:txBody>
          <a:bodyPr/>
          <a:lstStyle/>
          <a:p>
            <a:pPr/>
          </a:p>
        </p:txBody>
      </p:sp>
      <p:sp>
        <p:nvSpPr>
          <p:cNvPr id="167" name="Shape 167"/>
          <p:cNvSpPr/>
          <p:nvPr>
            <p:ph type="body" sz="quarter" idx="1"/>
          </p:nvPr>
        </p:nvSpPr>
        <p:spPr>
          <a:prstGeom prst="rect">
            <a:avLst/>
          </a:prstGeom>
        </p:spPr>
        <p:txBody>
          <a:bodyPr/>
          <a:lstStyle/>
          <a:p>
            <a:pPr>
              <a:lnSpc>
                <a:spcPct val="125000"/>
              </a:lnSpc>
              <a:defRPr sz="2400">
                <a:latin typeface="Avenir Roman"/>
                <a:ea typeface="Avenir Roman"/>
                <a:cs typeface="Avenir Roman"/>
                <a:sym typeface="Avenir Roman"/>
              </a:defRPr>
            </a:pPr>
            <a:r>
              <a:t>A word about the first of these—that the history of the 20th century was in a very important sense primarily _economic_. For most centuries, the core of history—the most interesting and important parts—was only tangentially at best related to the _economic_. For most centuries, the core of their history was, instead, intellectual or religious or political or cultural. The background behind me shows an 1877 interpretation of a moment that is at the core of the history of western Eurasia—what we usually call “Europe”—in the 1500s: the religious struggles of the Protestant Reformation and the Catholic Reformation. This moment is when the Holy Roman Emperor asks the monk and religious reformer Martin Luther to abandon some of his theological claims in order to maintain religious unity and concord among German Christians, and avoid bloody and brutal lengthy wars. Luther responds that his conscience will not let him. And Europe descends into nearly two centuries of near-genocidal religious war. </a:t>
            </a:r>
          </a:p>
          <a:p>
            <a:pPr>
              <a:lnSpc>
                <a:spcPct val="125000"/>
              </a:lnSpc>
              <a:defRPr sz="2400">
                <a:latin typeface="Avenir Roman"/>
                <a:ea typeface="Avenir Roman"/>
                <a:cs typeface="Avenir Roman"/>
                <a:sym typeface="Avenir Roman"/>
              </a:defRPr>
            </a:pPr>
          </a:p>
          <a:p>
            <a:pPr>
              <a:lnSpc>
                <a:spcPct val="125000"/>
              </a:lnSpc>
              <a:defRPr sz="2400">
                <a:latin typeface="Avenir Roman"/>
                <a:ea typeface="Avenir Roman"/>
                <a:cs typeface="Avenir Roman"/>
                <a:sym typeface="Avenir Roman"/>
              </a:defRPr>
            </a:pPr>
            <a:r>
              <a:t>The consolidation of Christianity in the Roman Empire, the spread of Islam, the Protestant Reformation, the Italian Renaissance, Ming Dynasty artistic creations, the American and French Revolutions, the conquests of the _Devlet-i ʿAlīye-i ʿOsmānīye (what Britos called the Ottoman Empire) and the consolidation of the holdings of the Gurkani dynasty (what Britons called the Moghul Empire)—these are the things of which history principally consists. The economy the background against which the action of a play took place, for its changes were only visible in what Fernand Braudel called the _longue durée_—the long run. </a:t>
            </a:r>
          </a:p>
          <a:p>
            <a:pPr>
              <a:lnSpc>
                <a:spcPct val="125000"/>
              </a:lnSpc>
              <a:defRPr sz="2400">
                <a:latin typeface="Avenir Roman"/>
                <a:ea typeface="Avenir Roman"/>
                <a:cs typeface="Avenir Roman"/>
                <a:sym typeface="Avenir Roman"/>
              </a:defRPr>
            </a:pPr>
          </a:p>
          <a:p>
            <a:pPr>
              <a:lnSpc>
                <a:spcPct val="125000"/>
              </a:lnSpc>
              <a:defRPr sz="2400">
                <a:latin typeface="Avenir Roman"/>
                <a:ea typeface="Avenir Roman"/>
                <a:cs typeface="Avenir Roman"/>
                <a:sym typeface="Avenir Roman"/>
              </a:defRPr>
            </a:pPr>
            <a:r>
              <a:t>Not so the history of the 20th century. The economy and economic events and changes are at its core.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Shape 171"/>
          <p:cNvSpPr/>
          <p:nvPr>
            <p:ph type="sldImg"/>
          </p:nvPr>
        </p:nvSpPr>
        <p:spPr>
          <a:prstGeom prst="rect">
            <a:avLst/>
          </a:prstGeom>
        </p:spPr>
        <p:txBody>
          <a:bodyPr/>
          <a:lstStyle/>
          <a:p>
            <a:pPr/>
          </a:p>
        </p:txBody>
      </p:sp>
      <p:sp>
        <p:nvSpPr>
          <p:cNvPr id="172" name="Shape 172"/>
          <p:cNvSpPr/>
          <p:nvPr>
            <p:ph type="body" sz="quarter" idx="1"/>
          </p:nvPr>
        </p:nvSpPr>
        <p:spPr>
          <a:prstGeom prst="rect">
            <a:avLst/>
          </a:prstGeom>
        </p:spPr>
        <p:txBody>
          <a:bodyPr/>
          <a:lstStyle/>
          <a:p>
            <a:pPr>
              <a:lnSpc>
                <a:spcPct val="125000"/>
              </a:lnSpc>
              <a:defRPr sz="2400">
                <a:latin typeface="Avenir Roman"/>
                <a:ea typeface="Avenir Roman"/>
                <a:cs typeface="Avenir Roman"/>
                <a:sym typeface="Avenir Roman"/>
              </a:defRPr>
            </a:pPr>
            <a:r>
              <a:t>And let me add a fifth Big Idea:</a:t>
            </a:r>
          </a:p>
          <a:p>
            <a:pPr>
              <a:lnSpc>
                <a:spcPct val="125000"/>
              </a:lnSpc>
              <a:defRPr sz="2400">
                <a:latin typeface="Avenir Roman"/>
                <a:ea typeface="Avenir Roman"/>
                <a:cs typeface="Avenir Roman"/>
                <a:sym typeface="Avenir Roman"/>
              </a:defRPr>
            </a:pPr>
          </a:p>
          <a:p>
            <a:pPr>
              <a:lnSpc>
                <a:spcPct val="125000"/>
              </a:lnSpc>
              <a:defRPr sz="2400">
                <a:latin typeface="Avenir Roman"/>
                <a:ea typeface="Avenir Roman"/>
                <a:cs typeface="Avenir Roman"/>
                <a:sym typeface="Avenir Roman"/>
              </a:defRPr>
            </a:pPr>
            <a:r>
              <a:t>5. Our predecessors, many of them at least, would be amazed that, with the wealth and power, the technological and organizational tools, the knowledge and communications that we now possess, humanity has not done much more than it has done to make of the world a utopia. In the aftermath of World War I, Irish poet William Butler Yeats wrote of how positive utopian and millennial hopes seemed to be going wrong. The stories were that history was supposed to have a beautiful and miraculous end: a chosen one born in the city of King David—Bethlehem—to lead us all to a heavenly New Jerusalem. </a:t>
            </a:r>
          </a:p>
          <a:p>
            <a:pPr>
              <a:lnSpc>
                <a:spcPct val="125000"/>
              </a:lnSpc>
              <a:defRPr sz="2400">
                <a:latin typeface="Avenir Roman"/>
                <a:ea typeface="Avenir Roman"/>
                <a:cs typeface="Avenir Roman"/>
                <a:sym typeface="Avenir Roman"/>
              </a:defRPr>
            </a:pPr>
          </a:p>
          <a:p>
            <a:pPr>
              <a:lnSpc>
                <a:spcPct val="125000"/>
              </a:lnSpc>
              <a:defRPr sz="2400">
                <a:latin typeface="Avenir Roman"/>
                <a:ea typeface="Avenir Roman"/>
                <a:cs typeface="Avenir Roman"/>
                <a:sym typeface="Avenir Roman"/>
              </a:defRPr>
            </a:pPr>
            <a:r>
              <a:t>But, Yeats wrote in his poem _The Second Coming_, it was not so.</a:t>
            </a:r>
          </a:p>
          <a:p>
            <a:pPr>
              <a:lnSpc>
                <a:spcPct val="125000"/>
              </a:lnSpc>
              <a:defRPr sz="2400">
                <a:latin typeface="Avenir Roman"/>
                <a:ea typeface="Avenir Roman"/>
                <a:cs typeface="Avenir Roman"/>
                <a:sym typeface="Avenir Roman"/>
              </a:defRPr>
            </a:pPr>
          </a:p>
          <a:p>
            <a:pPr>
              <a:lnSpc>
                <a:spcPct val="125000"/>
              </a:lnSpc>
              <a:defRPr sz="2400">
                <a:latin typeface="Avenir Roman"/>
                <a:ea typeface="Avenir Roman"/>
                <a:cs typeface="Avenir Roman"/>
                <a:sym typeface="Avenir Roman"/>
              </a:defRPr>
            </a:pPr>
            <a:r>
              <a:t>It was not a chosen one but rather a “rough beast” “with lion body and the head of a man/a gaze blank and pitiless as the sun”. And its motion toward Bethlehem was a “slouching” one. Yeats’s poem has been called the “most pillaged” in modern times because it speaks to us. </a:t>
            </a:r>
          </a:p>
          <a:p>
            <a:pPr>
              <a:lnSpc>
                <a:spcPct val="125000"/>
              </a:lnSpc>
              <a:defRPr sz="2400">
                <a:latin typeface="Avenir Roman"/>
                <a:ea typeface="Avenir Roman"/>
                <a:cs typeface="Avenir Roman"/>
                <a:sym typeface="Avenir Roman"/>
              </a:defRPr>
            </a:pPr>
          </a:p>
          <a:p>
            <a:pPr>
              <a:lnSpc>
                <a:spcPct val="125000"/>
              </a:lnSpc>
              <a:defRPr sz="2400">
                <a:latin typeface="Avenir Roman"/>
                <a:ea typeface="Avenir Roman"/>
                <a:cs typeface="Avenir Roman"/>
                <a:sym typeface="Avenir Roman"/>
              </a:defRPr>
            </a:pPr>
            <a:r>
              <a:t>The history of the 20th century has seen us as a race at best slouching, if that, towards something that might be a utopia, maybe.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698500" y="8657488"/>
            <a:ext cx="11607801" cy="461060"/>
          </a:xfrm>
          <a:prstGeom prst="rect">
            <a:avLst/>
          </a:prstGeom>
        </p:spPr>
        <p:txBody>
          <a:bodyPr anchor="b"/>
          <a:lstStyle>
            <a:lvl1pPr marL="0" indent="0" defTabSz="563541">
              <a:lnSpc>
                <a:spcPct val="100000"/>
              </a:lnSpc>
              <a:spcBef>
                <a:spcPts val="0"/>
              </a:spcBef>
              <a:buSzTx/>
              <a:buNone/>
              <a:defRPr b="1" sz="2304"/>
            </a:lvl1pPr>
          </a:lstStyle>
          <a:p>
            <a:pPr/>
            <a:r>
              <a:t>Author and Date</a:t>
            </a:r>
          </a:p>
        </p:txBody>
      </p:sp>
      <p:sp>
        <p:nvSpPr>
          <p:cNvPr id="12" name="Presentation Title"/>
          <p:cNvSpPr txBox="1"/>
          <p:nvPr>
            <p:ph type="title" hasCustomPrompt="1"/>
          </p:nvPr>
        </p:nvSpPr>
        <p:spPr>
          <a:xfrm>
            <a:off x="698500" y="1854200"/>
            <a:ext cx="11609057" cy="3302000"/>
          </a:xfrm>
          <a:prstGeom prst="rect">
            <a:avLst/>
          </a:prstGeom>
        </p:spPr>
        <p:txBody>
          <a:bodyPr anchor="b"/>
          <a:lstStyle>
            <a:lvl1pPr>
              <a:defRPr spc="-164" sz="8200"/>
            </a:lvl1pPr>
          </a:lstStyle>
          <a:p>
            <a:pPr/>
            <a:r>
              <a:t>Presentation Title</a:t>
            </a:r>
          </a:p>
        </p:txBody>
      </p:sp>
      <p:sp>
        <p:nvSpPr>
          <p:cNvPr id="13" name="Body Level One…"/>
          <p:cNvSpPr txBox="1"/>
          <p:nvPr>
            <p:ph type="body" sz="quarter" idx="1" hasCustomPrompt="1"/>
          </p:nvPr>
        </p:nvSpPr>
        <p:spPr>
          <a:xfrm>
            <a:off x="698500" y="5105400"/>
            <a:ext cx="11607800" cy="1456399"/>
          </a:xfrm>
          <a:prstGeom prst="rect">
            <a:avLst/>
          </a:prstGeom>
        </p:spPr>
        <p:txBody>
          <a:bodyPr/>
          <a:lstStyle>
            <a:lvl1pPr marL="0" indent="0" defTabSz="587022">
              <a:lnSpc>
                <a:spcPct val="100000"/>
              </a:lnSpc>
              <a:spcBef>
                <a:spcPts val="0"/>
              </a:spcBef>
              <a:buSzTx/>
              <a:buNone/>
              <a:defRPr b="1" sz="3800"/>
            </a:lvl1pPr>
            <a:lvl2pPr marL="0" indent="457200" defTabSz="587022">
              <a:lnSpc>
                <a:spcPct val="100000"/>
              </a:lnSpc>
              <a:spcBef>
                <a:spcPts val="0"/>
              </a:spcBef>
              <a:buSzTx/>
              <a:buNone/>
              <a:defRPr b="1" sz="3800"/>
            </a:lvl2pPr>
            <a:lvl3pPr marL="0" indent="914400" defTabSz="587022">
              <a:lnSpc>
                <a:spcPct val="100000"/>
              </a:lnSpc>
              <a:spcBef>
                <a:spcPts val="0"/>
              </a:spcBef>
              <a:buSzTx/>
              <a:buNone/>
              <a:defRPr b="1" sz="3800"/>
            </a:lvl3pPr>
            <a:lvl4pPr marL="0" indent="1371600" defTabSz="587022">
              <a:lnSpc>
                <a:spcPct val="100000"/>
              </a:lnSpc>
              <a:spcBef>
                <a:spcPts val="0"/>
              </a:spcBef>
              <a:buSzTx/>
              <a:buNone/>
              <a:defRPr b="1" sz="3800"/>
            </a:lvl4pPr>
            <a:lvl5pPr marL="0" indent="1828800" defTabSz="587022">
              <a:lnSpc>
                <a:spcPct val="100000"/>
              </a:lnSpc>
              <a:spcBef>
                <a:spcPts val="0"/>
              </a:spcBef>
              <a:buSzTx/>
              <a:buNone/>
              <a:defRPr b="1" sz="38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6353454" y="9220199"/>
            <a:ext cx="297892" cy="28747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698500" y="3568700"/>
            <a:ext cx="11607800" cy="2617788"/>
          </a:xfrm>
          <a:prstGeom prst="rect">
            <a:avLst/>
          </a:prstGeom>
        </p:spPr>
        <p:txBody>
          <a:bodyPr anchor="ctr"/>
          <a:lstStyle>
            <a:lvl1pPr marL="0" indent="0" algn="ctr">
              <a:lnSpc>
                <a:spcPct val="80000"/>
              </a:lnSpc>
              <a:spcBef>
                <a:spcPts val="0"/>
              </a:spcBef>
              <a:buSzTx/>
              <a:buNone/>
              <a:defRPr spc="-164" sz="82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164" sz="82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164" sz="82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164" sz="82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164" sz="82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Fact information"/>
          <p:cNvSpPr txBox="1"/>
          <p:nvPr>
            <p:ph type="body" sz="quarter" idx="21" hasCustomPrompt="1"/>
          </p:nvPr>
        </p:nvSpPr>
        <p:spPr>
          <a:xfrm>
            <a:off x="698500" y="6209979"/>
            <a:ext cx="11607800" cy="671803"/>
          </a:xfrm>
          <a:prstGeom prst="rect">
            <a:avLst/>
          </a:prstGeom>
        </p:spPr>
        <p:txBody>
          <a:bodyPr/>
          <a:lstStyle>
            <a:lvl1pPr marL="0" indent="0" algn="ctr">
              <a:lnSpc>
                <a:spcPct val="100000"/>
              </a:lnSpc>
              <a:spcBef>
                <a:spcPts val="0"/>
              </a:spcBef>
              <a:buSzTx/>
              <a:buNone/>
              <a:defRPr b="1" sz="3800"/>
            </a:lvl1pPr>
          </a:lstStyle>
          <a:p>
            <a:pPr/>
            <a:r>
              <a:t>Fact information</a:t>
            </a:r>
          </a:p>
        </p:txBody>
      </p:sp>
      <p:sp>
        <p:nvSpPr>
          <p:cNvPr id="107" name="Body Level One…"/>
          <p:cNvSpPr txBox="1"/>
          <p:nvPr>
            <p:ph type="body" idx="1" hasCustomPrompt="1"/>
          </p:nvPr>
        </p:nvSpPr>
        <p:spPr>
          <a:xfrm>
            <a:off x="698500" y="999066"/>
            <a:ext cx="11607800" cy="5210914"/>
          </a:xfrm>
          <a:prstGeom prst="rect">
            <a:avLst/>
          </a:prstGeom>
        </p:spPr>
        <p:txBody>
          <a:bodyPr anchor="b"/>
          <a:lstStyle>
            <a:lvl1pPr marL="0" indent="0" algn="ctr">
              <a:lnSpc>
                <a:spcPct val="80000"/>
              </a:lnSpc>
              <a:spcBef>
                <a:spcPts val="0"/>
              </a:spcBef>
              <a:buSzTx/>
              <a:buNone/>
              <a:defRPr b="1" spc="-176" sz="17600"/>
            </a:lvl1pPr>
            <a:lvl2pPr marL="0" indent="457200" algn="ctr">
              <a:lnSpc>
                <a:spcPct val="80000"/>
              </a:lnSpc>
              <a:spcBef>
                <a:spcPts val="0"/>
              </a:spcBef>
              <a:buSzTx/>
              <a:buNone/>
              <a:defRPr b="1" spc="-176" sz="17600"/>
            </a:lvl2pPr>
            <a:lvl3pPr marL="0" indent="914400" algn="ctr">
              <a:lnSpc>
                <a:spcPct val="80000"/>
              </a:lnSpc>
              <a:spcBef>
                <a:spcPts val="0"/>
              </a:spcBef>
              <a:buSzTx/>
              <a:buNone/>
              <a:defRPr b="1" spc="-176" sz="17600"/>
            </a:lvl3pPr>
            <a:lvl4pPr marL="0" indent="1371600" algn="ctr">
              <a:lnSpc>
                <a:spcPct val="80000"/>
              </a:lnSpc>
              <a:spcBef>
                <a:spcPts val="0"/>
              </a:spcBef>
              <a:buSzTx/>
              <a:buNone/>
              <a:defRPr b="1" spc="-176" sz="17600"/>
            </a:lvl4pPr>
            <a:lvl5pPr marL="0" indent="1828800" algn="ctr">
              <a:lnSpc>
                <a:spcPct val="80000"/>
              </a:lnSpc>
              <a:spcBef>
                <a:spcPts val="0"/>
              </a:spcBef>
              <a:buSzTx/>
              <a:buNone/>
              <a:defRPr b="1" spc="-176" sz="17600"/>
            </a:lvl5pPr>
          </a:lstStyle>
          <a:p>
            <a:pPr/>
            <a:r>
              <a:t>100%</a:t>
            </a:r>
          </a:p>
          <a:p>
            <a:pPr lvl="1"/>
            <a:r>
              <a:t/>
            </a:r>
          </a:p>
          <a:p>
            <a:pPr lvl="2"/>
            <a:r>
              <a:t/>
            </a:r>
          </a:p>
          <a:p>
            <a:pPr lvl="3"/>
            <a:r>
              <a:t/>
            </a:r>
          </a:p>
          <a:p>
            <a:pPr lvl="4"/>
            <a:r>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Body Level One…"/>
          <p:cNvSpPr txBox="1"/>
          <p:nvPr>
            <p:ph type="body" sz="half" idx="1" hasCustomPrompt="1"/>
          </p:nvPr>
        </p:nvSpPr>
        <p:spPr>
          <a:xfrm>
            <a:off x="736600" y="3721100"/>
            <a:ext cx="11531600" cy="2324100"/>
          </a:xfrm>
          <a:prstGeom prst="rect">
            <a:avLst/>
          </a:prstGeom>
        </p:spPr>
        <p:txBody>
          <a:bodyPr anchor="ctr"/>
          <a:lstStyle>
            <a:lvl1pPr marL="457200" indent="-342900">
              <a:spcBef>
                <a:spcPts val="0"/>
              </a:spcBef>
              <a:buSzTx/>
              <a:buNone/>
              <a:defRPr spc="-119" sz="6000">
                <a:latin typeface="Helvetica Neue Medium"/>
                <a:ea typeface="Helvetica Neue Medium"/>
                <a:cs typeface="Helvetica Neue Medium"/>
                <a:sym typeface="Helvetica Neue Medium"/>
              </a:defRPr>
            </a:lvl1pPr>
            <a:lvl2pPr marL="457200" indent="114300">
              <a:spcBef>
                <a:spcPts val="0"/>
              </a:spcBef>
              <a:buSzTx/>
              <a:buNone/>
              <a:defRPr spc="-119" sz="6000">
                <a:latin typeface="Helvetica Neue Medium"/>
                <a:ea typeface="Helvetica Neue Medium"/>
                <a:cs typeface="Helvetica Neue Medium"/>
                <a:sym typeface="Helvetica Neue Medium"/>
              </a:defRPr>
            </a:lvl2pPr>
            <a:lvl3pPr marL="457200" indent="571500">
              <a:spcBef>
                <a:spcPts val="0"/>
              </a:spcBef>
              <a:buSzTx/>
              <a:buNone/>
              <a:defRPr spc="-119" sz="6000">
                <a:latin typeface="Helvetica Neue Medium"/>
                <a:ea typeface="Helvetica Neue Medium"/>
                <a:cs typeface="Helvetica Neue Medium"/>
                <a:sym typeface="Helvetica Neue Medium"/>
              </a:defRPr>
            </a:lvl3pPr>
            <a:lvl4pPr marL="457200" indent="1028700">
              <a:spcBef>
                <a:spcPts val="0"/>
              </a:spcBef>
              <a:buSzTx/>
              <a:buNone/>
              <a:defRPr spc="-119" sz="6000">
                <a:latin typeface="Helvetica Neue Medium"/>
                <a:ea typeface="Helvetica Neue Medium"/>
                <a:cs typeface="Helvetica Neue Medium"/>
                <a:sym typeface="Helvetica Neue Medium"/>
              </a:defRPr>
            </a:lvl4pPr>
            <a:lvl5pPr marL="457200" indent="1485900">
              <a:spcBef>
                <a:spcPts val="0"/>
              </a:spcBef>
              <a:buSzTx/>
              <a:buNone/>
              <a:defRPr spc="-119" sz="60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6" name="Attribution"/>
          <p:cNvSpPr txBox="1"/>
          <p:nvPr>
            <p:ph type="body" sz="quarter" idx="21" hasCustomPrompt="1"/>
          </p:nvPr>
        </p:nvSpPr>
        <p:spPr>
          <a:xfrm>
            <a:off x="1219200" y="6426200"/>
            <a:ext cx="11049000" cy="461059"/>
          </a:xfrm>
          <a:prstGeom prst="rect">
            <a:avLst/>
          </a:prstGeom>
        </p:spPr>
        <p:txBody>
          <a:bodyPr/>
          <a:lstStyle>
            <a:lvl1pPr marL="0" indent="0" defTabSz="563541">
              <a:lnSpc>
                <a:spcPct val="100000"/>
              </a:lnSpc>
              <a:spcBef>
                <a:spcPts val="0"/>
              </a:spcBef>
              <a:buSzTx/>
              <a:buNone/>
              <a:defRPr b="1" sz="2304"/>
            </a:lvl1pPr>
          </a:lstStyle>
          <a:p>
            <a:pPr/>
            <a:r>
              <a:t>Attribution</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Image"/>
          <p:cNvSpPr/>
          <p:nvPr>
            <p:ph type="pic" idx="21"/>
          </p:nvPr>
        </p:nvSpPr>
        <p:spPr>
          <a:xfrm>
            <a:off x="-2082800" y="687558"/>
            <a:ext cx="11165190" cy="8373892"/>
          </a:xfrm>
          <a:prstGeom prst="rect">
            <a:avLst/>
          </a:prstGeom>
        </p:spPr>
        <p:txBody>
          <a:bodyPr lIns="91439" tIns="45719" rIns="91439" bIns="45719">
            <a:noAutofit/>
          </a:bodyPr>
          <a:lstStyle/>
          <a:p>
            <a:pPr/>
          </a:p>
        </p:txBody>
      </p:sp>
      <p:sp>
        <p:nvSpPr>
          <p:cNvPr id="125" name="Image"/>
          <p:cNvSpPr/>
          <p:nvPr>
            <p:ph type="pic" sz="half" idx="22"/>
          </p:nvPr>
        </p:nvSpPr>
        <p:spPr>
          <a:xfrm>
            <a:off x="6597650" y="292100"/>
            <a:ext cx="5740400" cy="4592321"/>
          </a:xfrm>
          <a:prstGeom prst="rect">
            <a:avLst/>
          </a:prstGeom>
        </p:spPr>
        <p:txBody>
          <a:bodyPr lIns="91439" tIns="45719" rIns="91439" bIns="45719">
            <a:noAutofit/>
          </a:bodyPr>
          <a:lstStyle/>
          <a:p>
            <a:pPr/>
          </a:p>
        </p:txBody>
      </p:sp>
      <p:sp>
        <p:nvSpPr>
          <p:cNvPr id="126" name="Image"/>
          <p:cNvSpPr/>
          <p:nvPr>
            <p:ph type="pic" idx="23"/>
          </p:nvPr>
        </p:nvSpPr>
        <p:spPr>
          <a:xfrm>
            <a:off x="4984750" y="2749550"/>
            <a:ext cx="7937500" cy="9238276"/>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886640052_3195x2556.jpeg"/>
          <p:cNvSpPr/>
          <p:nvPr>
            <p:ph type="pic" idx="21"/>
          </p:nvPr>
        </p:nvSpPr>
        <p:spPr>
          <a:xfrm>
            <a:off x="-1016000" y="-1054100"/>
            <a:ext cx="14427200" cy="11541760"/>
          </a:xfrm>
          <a:prstGeom prst="rect">
            <a:avLst/>
          </a:prstGeom>
        </p:spPr>
        <p:txBody>
          <a:bodyPr lIns="91439" tIns="45719" rIns="91439" bIns="45719">
            <a:noAutofit/>
          </a:bodyPr>
          <a:lstStyle/>
          <a:p>
            <a:pPr/>
          </a:p>
        </p:txBody>
      </p:sp>
      <p:sp>
        <p:nvSpPr>
          <p:cNvPr id="135" name="Slide Number"/>
          <p:cNvSpPr txBox="1"/>
          <p:nvPr>
            <p:ph type="sldNum" sz="quarter" idx="2"/>
          </p:nvPr>
        </p:nvSpPr>
        <p:spPr>
          <a:xfrm>
            <a:off x="6353454" y="9220199"/>
            <a:ext cx="297892" cy="287479"/>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Image"/>
          <p:cNvSpPr/>
          <p:nvPr>
            <p:ph type="pic" idx="21"/>
          </p:nvPr>
        </p:nvSpPr>
        <p:spPr>
          <a:xfrm>
            <a:off x="-376767" y="-915894"/>
            <a:ext cx="17835652" cy="10682195"/>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698500" y="5181600"/>
            <a:ext cx="11607800" cy="3302000"/>
          </a:xfrm>
          <a:prstGeom prst="rect">
            <a:avLst/>
          </a:prstGeom>
        </p:spPr>
        <p:txBody>
          <a:bodyPr anchor="b"/>
          <a:lstStyle>
            <a:lvl1pPr>
              <a:defRPr spc="-164" sz="8200"/>
            </a:lvl1pPr>
          </a:lstStyle>
          <a:p>
            <a:pPr/>
            <a:r>
              <a:t>Presentation Title</a:t>
            </a:r>
          </a:p>
        </p:txBody>
      </p:sp>
      <p:sp>
        <p:nvSpPr>
          <p:cNvPr id="23" name="Body Level One…"/>
          <p:cNvSpPr txBox="1"/>
          <p:nvPr>
            <p:ph type="body" sz="quarter" idx="1" hasCustomPrompt="1"/>
          </p:nvPr>
        </p:nvSpPr>
        <p:spPr>
          <a:xfrm>
            <a:off x="698500" y="8432800"/>
            <a:ext cx="11607800" cy="689769"/>
          </a:xfrm>
          <a:prstGeom prst="rect">
            <a:avLst/>
          </a:prstGeom>
        </p:spPr>
        <p:txBody>
          <a:bodyPr/>
          <a:lstStyle>
            <a:lvl1pPr marL="0" indent="0" defTabSz="587022">
              <a:lnSpc>
                <a:spcPct val="100000"/>
              </a:lnSpc>
              <a:spcBef>
                <a:spcPts val="0"/>
              </a:spcBef>
              <a:buSzTx/>
              <a:buNone/>
              <a:defRPr b="1" sz="3800"/>
            </a:lvl1pPr>
            <a:lvl2pPr marL="0" indent="457200" defTabSz="587022">
              <a:lnSpc>
                <a:spcPct val="100000"/>
              </a:lnSpc>
              <a:spcBef>
                <a:spcPts val="0"/>
              </a:spcBef>
              <a:buSzTx/>
              <a:buNone/>
              <a:defRPr b="1" sz="3800"/>
            </a:lvl2pPr>
            <a:lvl3pPr marL="0" indent="914400" defTabSz="587022">
              <a:lnSpc>
                <a:spcPct val="100000"/>
              </a:lnSpc>
              <a:spcBef>
                <a:spcPts val="0"/>
              </a:spcBef>
              <a:buSzTx/>
              <a:buNone/>
              <a:defRPr b="1" sz="3800"/>
            </a:lvl3pPr>
            <a:lvl4pPr marL="0" indent="1371600" defTabSz="587022">
              <a:lnSpc>
                <a:spcPct val="100000"/>
              </a:lnSpc>
              <a:spcBef>
                <a:spcPts val="0"/>
              </a:spcBef>
              <a:buSzTx/>
              <a:buNone/>
              <a:defRPr b="1" sz="3800"/>
            </a:lvl4pPr>
            <a:lvl5pPr marL="0" indent="1828800" defTabSz="587022">
              <a:lnSpc>
                <a:spcPct val="100000"/>
              </a:lnSpc>
              <a:spcBef>
                <a:spcPts val="0"/>
              </a:spcBef>
              <a:buSzTx/>
              <a:buNone/>
              <a:defRPr b="1" sz="3800"/>
            </a:lvl5pPr>
          </a:lstStyle>
          <a:p>
            <a:pPr/>
            <a:r>
              <a:t>Presentation Subtitle</a:t>
            </a:r>
          </a:p>
          <a:p>
            <a:pPr lvl="1"/>
            <a:r>
              <a:t/>
            </a:r>
          </a:p>
          <a:p>
            <a:pPr lvl="2"/>
            <a:r>
              <a:t/>
            </a:r>
          </a:p>
          <a:p>
            <a:pPr lvl="3"/>
            <a:r>
              <a:t/>
            </a:r>
          </a:p>
          <a:p>
            <a:pPr lvl="4"/>
            <a:r>
              <a:t/>
            </a:r>
          </a:p>
        </p:txBody>
      </p:sp>
      <p:sp>
        <p:nvSpPr>
          <p:cNvPr id="24" name="Author and Date"/>
          <p:cNvSpPr txBox="1"/>
          <p:nvPr>
            <p:ph type="body" sz="quarter" idx="22" hasCustomPrompt="1"/>
          </p:nvPr>
        </p:nvSpPr>
        <p:spPr>
          <a:xfrm>
            <a:off x="698500" y="571500"/>
            <a:ext cx="11607801" cy="461059"/>
          </a:xfrm>
          <a:prstGeom prst="rect">
            <a:avLst/>
          </a:prstGeom>
        </p:spPr>
        <p:txBody>
          <a:bodyPr/>
          <a:lstStyle>
            <a:lvl1pPr marL="0" indent="0" defTabSz="563541">
              <a:lnSpc>
                <a:spcPct val="100000"/>
              </a:lnSpc>
              <a:spcBef>
                <a:spcPts val="0"/>
              </a:spcBef>
              <a:buSzTx/>
              <a:buNone/>
              <a:defRPr b="1" sz="2304"/>
            </a:lvl1pPr>
          </a:lstStyle>
          <a:p>
            <a:pPr/>
            <a:r>
              <a:t>Author and Date</a:t>
            </a:r>
          </a:p>
        </p:txBody>
      </p:sp>
      <p:sp>
        <p:nvSpPr>
          <p:cNvPr id="25" name="Slide Number"/>
          <p:cNvSpPr txBox="1"/>
          <p:nvPr>
            <p:ph type="sldNum" sz="quarter" idx="2"/>
          </p:nvPr>
        </p:nvSpPr>
        <p:spPr>
          <a:xfrm>
            <a:off x="6349999" y="9220199"/>
            <a:ext cx="297893" cy="28747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910457886_1434x1669.jpeg"/>
          <p:cNvSpPr/>
          <p:nvPr>
            <p:ph type="pic" idx="21"/>
          </p:nvPr>
        </p:nvSpPr>
        <p:spPr>
          <a:xfrm>
            <a:off x="5319129" y="495299"/>
            <a:ext cx="7543801" cy="8780059"/>
          </a:xfrm>
          <a:prstGeom prst="rect">
            <a:avLst/>
          </a:prstGeom>
        </p:spPr>
        <p:txBody>
          <a:bodyPr lIns="91439" tIns="45719" rIns="91439" bIns="45719">
            <a:noAutofit/>
          </a:bodyPr>
          <a:lstStyle/>
          <a:p>
            <a:pPr/>
          </a:p>
        </p:txBody>
      </p:sp>
      <p:sp>
        <p:nvSpPr>
          <p:cNvPr id="33" name="Body Level One…"/>
          <p:cNvSpPr txBox="1"/>
          <p:nvPr>
            <p:ph type="body" sz="quarter" idx="1" hasCustomPrompt="1"/>
          </p:nvPr>
        </p:nvSpPr>
        <p:spPr>
          <a:xfrm>
            <a:off x="698500" y="5003800"/>
            <a:ext cx="5105400" cy="4044566"/>
          </a:xfrm>
          <a:prstGeom prst="rect">
            <a:avLst/>
          </a:prstGeom>
        </p:spPr>
        <p:txBody>
          <a:bodyPr/>
          <a:lstStyle>
            <a:lvl1pPr marL="0" indent="0" defTabSz="587022">
              <a:lnSpc>
                <a:spcPct val="100000"/>
              </a:lnSpc>
              <a:spcBef>
                <a:spcPts val="0"/>
              </a:spcBef>
              <a:buSzTx/>
              <a:buNone/>
              <a:defRPr b="1" sz="3800"/>
            </a:lvl1pPr>
            <a:lvl2pPr marL="0" indent="457200" defTabSz="587022">
              <a:lnSpc>
                <a:spcPct val="100000"/>
              </a:lnSpc>
              <a:spcBef>
                <a:spcPts val="0"/>
              </a:spcBef>
              <a:buSzTx/>
              <a:buNone/>
              <a:defRPr b="1" sz="3800"/>
            </a:lvl2pPr>
            <a:lvl3pPr marL="0" indent="914400" defTabSz="587022">
              <a:lnSpc>
                <a:spcPct val="100000"/>
              </a:lnSpc>
              <a:spcBef>
                <a:spcPts val="0"/>
              </a:spcBef>
              <a:buSzTx/>
              <a:buNone/>
              <a:defRPr b="1" sz="3800"/>
            </a:lvl3pPr>
            <a:lvl4pPr marL="0" indent="1371600" defTabSz="587022">
              <a:lnSpc>
                <a:spcPct val="100000"/>
              </a:lnSpc>
              <a:spcBef>
                <a:spcPts val="0"/>
              </a:spcBef>
              <a:buSzTx/>
              <a:buNone/>
              <a:defRPr b="1" sz="3800"/>
            </a:lvl4pPr>
            <a:lvl5pPr marL="0" indent="1828800" defTabSz="587022">
              <a:lnSpc>
                <a:spcPct val="100000"/>
              </a:lnSpc>
              <a:spcBef>
                <a:spcPts val="0"/>
              </a:spcBef>
              <a:buSzTx/>
              <a:buNone/>
              <a:defRPr b="1" sz="3800"/>
            </a:lvl5pPr>
          </a:lstStyle>
          <a:p>
            <a:pPr/>
            <a:r>
              <a:t>Slide Subtitle</a:t>
            </a:r>
          </a:p>
          <a:p>
            <a:pPr lvl="1"/>
            <a:r>
              <a:t/>
            </a:r>
          </a:p>
          <a:p>
            <a:pPr lvl="2"/>
            <a:r>
              <a:t/>
            </a:r>
          </a:p>
          <a:p>
            <a:pPr lvl="3"/>
            <a:r>
              <a:t/>
            </a:r>
          </a:p>
          <a:p>
            <a:pPr lvl="4"/>
            <a:r>
              <a:t/>
            </a:r>
          </a:p>
        </p:txBody>
      </p:sp>
      <p:sp>
        <p:nvSpPr>
          <p:cNvPr id="34" name="Slide Title"/>
          <p:cNvSpPr txBox="1"/>
          <p:nvPr>
            <p:ph type="title" hasCustomPrompt="1"/>
          </p:nvPr>
        </p:nvSpPr>
        <p:spPr>
          <a:xfrm>
            <a:off x="698500" y="692534"/>
            <a:ext cx="5105400" cy="4387466"/>
          </a:xfrm>
          <a:prstGeom prst="rect">
            <a:avLst/>
          </a:prstGeom>
        </p:spPr>
        <p:txBody>
          <a:bodyPr anchor="b"/>
          <a:lstStyle/>
          <a:p>
            <a:pPr/>
            <a:r>
              <a:t>Slide Title</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3" name="Slide Subtitle"/>
          <p:cNvSpPr txBox="1"/>
          <p:nvPr>
            <p:ph type="body" sz="quarter" idx="21" hasCustomPrompt="1"/>
          </p:nvPr>
        </p:nvSpPr>
        <p:spPr>
          <a:xfrm>
            <a:off x="698500" y="1412977"/>
            <a:ext cx="11607801" cy="671803"/>
          </a:xfrm>
          <a:prstGeom prst="rect">
            <a:avLst/>
          </a:prstGeom>
        </p:spPr>
        <p:txBody>
          <a:bodyPr/>
          <a:lstStyle>
            <a:lvl1pPr marL="0" indent="0" defTabSz="587022">
              <a:lnSpc>
                <a:spcPct val="100000"/>
              </a:lnSpc>
              <a:spcBef>
                <a:spcPts val="0"/>
              </a:spcBef>
              <a:buSzTx/>
              <a:buNone/>
              <a:defRPr b="1" sz="3800"/>
            </a:lvl1pPr>
          </a:lstStyle>
          <a:p>
            <a:pPr/>
            <a:r>
              <a:t>Slide Subtitle</a:t>
            </a:r>
          </a:p>
        </p:txBody>
      </p:sp>
      <p:sp>
        <p:nvSpPr>
          <p:cNvPr id="44" name="Slide Title"/>
          <p:cNvSpPr txBox="1"/>
          <p:nvPr>
            <p:ph type="title" hasCustomPrompt="1"/>
          </p:nvPr>
        </p:nvSpPr>
        <p:spPr>
          <a:prstGeom prst="rect">
            <a:avLst/>
          </a:prstGeom>
        </p:spPr>
        <p:txBody>
          <a:bodyPr/>
          <a:lstStyle/>
          <a:p>
            <a:pPr/>
            <a:r>
              <a:t>Slide Title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589358"/>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660384004_1290x1720.jpeg"/>
          <p:cNvSpPr/>
          <p:nvPr>
            <p:ph type="pic" idx="21"/>
          </p:nvPr>
        </p:nvSpPr>
        <p:spPr>
          <a:xfrm>
            <a:off x="6172200" y="596900"/>
            <a:ext cx="6448425" cy="8597900"/>
          </a:xfrm>
          <a:prstGeom prst="rect">
            <a:avLst/>
          </a:prstGeom>
        </p:spPr>
        <p:txBody>
          <a:bodyPr lIns="91439" tIns="45719" rIns="91439" bIns="45719">
            <a:noAutofit/>
          </a:bodyPr>
          <a:lstStyle/>
          <a:p>
            <a:pPr/>
          </a:p>
        </p:txBody>
      </p:sp>
      <p:sp>
        <p:nvSpPr>
          <p:cNvPr id="61" name="Slide Title"/>
          <p:cNvSpPr txBox="1"/>
          <p:nvPr>
            <p:ph type="title" hasCustomPrompt="1"/>
          </p:nvPr>
        </p:nvSpPr>
        <p:spPr>
          <a:xfrm>
            <a:off x="698500" y="444500"/>
            <a:ext cx="5105400" cy="1016000"/>
          </a:xfrm>
          <a:prstGeom prst="rect">
            <a:avLst/>
          </a:prstGeom>
        </p:spPr>
        <p:txBody>
          <a:bodyPr/>
          <a:lstStyle/>
          <a:p>
            <a:pPr/>
            <a:r>
              <a:t>Slide Title</a:t>
            </a:r>
          </a:p>
        </p:txBody>
      </p:sp>
      <p:sp>
        <p:nvSpPr>
          <p:cNvPr id="62" name="Slide Subtitle"/>
          <p:cNvSpPr txBox="1"/>
          <p:nvPr>
            <p:ph type="body" sz="quarter" idx="22" hasCustomPrompt="1"/>
          </p:nvPr>
        </p:nvSpPr>
        <p:spPr>
          <a:xfrm>
            <a:off x="698500" y="1412977"/>
            <a:ext cx="5105400" cy="671803"/>
          </a:xfrm>
          <a:prstGeom prst="rect">
            <a:avLst/>
          </a:prstGeom>
        </p:spPr>
        <p:txBody>
          <a:bodyPr/>
          <a:lstStyle>
            <a:lvl1pPr marL="0" indent="0" defTabSz="587022">
              <a:lnSpc>
                <a:spcPct val="100000"/>
              </a:lnSpc>
              <a:spcBef>
                <a:spcPts val="0"/>
              </a:spcBef>
              <a:buSzTx/>
              <a:buNone/>
              <a:defRPr b="1" sz="3800"/>
            </a:lvl1pPr>
          </a:lstStyle>
          <a:p>
            <a:pPr/>
            <a:r>
              <a:t>Slide Subtitle</a:t>
            </a:r>
          </a:p>
        </p:txBody>
      </p:sp>
      <p:sp>
        <p:nvSpPr>
          <p:cNvPr id="63" name="Body Level One…"/>
          <p:cNvSpPr txBox="1"/>
          <p:nvPr>
            <p:ph type="body" sz="half" idx="1" hasCustomPrompt="1"/>
          </p:nvPr>
        </p:nvSpPr>
        <p:spPr>
          <a:xfrm>
            <a:off x="698500" y="3480196"/>
            <a:ext cx="5105400" cy="5593161"/>
          </a:xfrm>
          <a:prstGeom prst="rect">
            <a:avLst/>
          </a:prstGeom>
        </p:spPr>
        <p:txBody>
          <a:bodyPr/>
          <a:lstStyle/>
          <a:p>
            <a:pPr/>
            <a:r>
              <a:t>Slide bullet text</a:t>
            </a:r>
          </a:p>
          <a:p>
            <a:pPr lvl="1"/>
            <a:r>
              <a:t/>
            </a:r>
          </a:p>
          <a:p>
            <a:pPr lvl="2"/>
            <a:r>
              <a:t/>
            </a:r>
          </a:p>
          <a:p>
            <a:pPr lvl="3"/>
            <a:r>
              <a:t/>
            </a:r>
          </a:p>
          <a:p>
            <a:pPr lvl="4"/>
            <a:r>
              <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698500" y="3225800"/>
            <a:ext cx="11607800" cy="3302000"/>
          </a:xfrm>
          <a:prstGeom prst="rect">
            <a:avLst/>
          </a:prstGeom>
        </p:spPr>
        <p:txBody>
          <a:bodyPr anchor="ctr"/>
          <a:lstStyle>
            <a:lvl1pPr>
              <a:defRPr b="0" spc="-164" sz="82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21" hasCustomPrompt="1"/>
          </p:nvPr>
        </p:nvSpPr>
        <p:spPr>
          <a:xfrm>
            <a:off x="698500" y="1412977"/>
            <a:ext cx="11607801" cy="671803"/>
          </a:xfrm>
          <a:prstGeom prst="rect">
            <a:avLst/>
          </a:prstGeom>
        </p:spPr>
        <p:txBody>
          <a:bodyPr/>
          <a:lstStyle>
            <a:lvl1pPr marL="0" indent="0" defTabSz="587022">
              <a:lnSpc>
                <a:spcPct val="100000"/>
              </a:lnSpc>
              <a:spcBef>
                <a:spcPts val="0"/>
              </a:spcBef>
              <a:buSzTx/>
              <a:buNone/>
              <a:defRPr b="1" sz="38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698500" y="444500"/>
            <a:ext cx="11607800" cy="1016000"/>
          </a:xfrm>
          <a:prstGeom prst="rect">
            <a:avLst/>
          </a:prstGeom>
        </p:spPr>
        <p:txBody>
          <a:bodyPr/>
          <a:lstStyle/>
          <a:p>
            <a:pPr/>
            <a:r>
              <a:t>Agenda Title</a:t>
            </a:r>
          </a:p>
        </p:txBody>
      </p:sp>
      <p:sp>
        <p:nvSpPr>
          <p:cNvPr id="89" name="Agenda Subtitle"/>
          <p:cNvSpPr txBox="1"/>
          <p:nvPr>
            <p:ph type="body" sz="quarter" idx="21" hasCustomPrompt="1"/>
          </p:nvPr>
        </p:nvSpPr>
        <p:spPr>
          <a:xfrm>
            <a:off x="698500" y="1409700"/>
            <a:ext cx="11607801" cy="671802"/>
          </a:xfrm>
          <a:prstGeom prst="rect">
            <a:avLst/>
          </a:prstGeom>
        </p:spPr>
        <p:txBody>
          <a:bodyPr/>
          <a:lstStyle>
            <a:lvl1pPr marL="0" indent="0" defTabSz="587022">
              <a:lnSpc>
                <a:spcPct val="100000"/>
              </a:lnSpc>
              <a:spcBef>
                <a:spcPts val="0"/>
              </a:spcBef>
              <a:buSzTx/>
              <a:buNone/>
              <a:defRPr b="1" sz="38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a:spcBef>
                <a:spcPts val="1300"/>
              </a:spcBef>
              <a:buSzTx/>
              <a:buNone/>
              <a:defRPr spc="-38" sz="3800"/>
            </a:lvl1pPr>
            <a:lvl2pPr marL="0" indent="457200">
              <a:spcBef>
                <a:spcPts val="1300"/>
              </a:spcBef>
              <a:buSzTx/>
              <a:buNone/>
              <a:defRPr spc="-38" sz="3800"/>
            </a:lvl2pPr>
            <a:lvl3pPr marL="0" indent="914400">
              <a:spcBef>
                <a:spcPts val="1300"/>
              </a:spcBef>
              <a:buSzTx/>
              <a:buNone/>
              <a:defRPr spc="-38" sz="3800"/>
            </a:lvl3pPr>
            <a:lvl4pPr marL="0" indent="1371600">
              <a:spcBef>
                <a:spcPts val="1300"/>
              </a:spcBef>
              <a:buSzTx/>
              <a:buNone/>
              <a:defRPr spc="-38" sz="3800"/>
            </a:lvl4pPr>
            <a:lvl5pPr marL="0" indent="1828800">
              <a:spcBef>
                <a:spcPts val="1300"/>
              </a:spcBef>
              <a:buSzTx/>
              <a:buNone/>
              <a:defRPr spc="-38" sz="38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Body Level One…"/>
          <p:cNvSpPr txBox="1"/>
          <p:nvPr>
            <p:ph type="body" idx="1" hasCustomPrompt="1"/>
          </p:nvPr>
        </p:nvSpPr>
        <p:spPr>
          <a:xfrm>
            <a:off x="698500" y="2959100"/>
            <a:ext cx="11607800" cy="609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3" name="Slide Title"/>
          <p:cNvSpPr txBox="1"/>
          <p:nvPr>
            <p:ph type="title" hasCustomPrompt="1"/>
          </p:nvPr>
        </p:nvSpPr>
        <p:spPr>
          <a:xfrm>
            <a:off x="698500" y="440266"/>
            <a:ext cx="11607800"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4" name="Slide Number"/>
          <p:cNvSpPr txBox="1"/>
          <p:nvPr>
            <p:ph type="sldNum" sz="quarter" idx="2"/>
          </p:nvPr>
        </p:nvSpPr>
        <p:spPr>
          <a:xfrm>
            <a:off x="6350067" y="9220199"/>
            <a:ext cx="297892" cy="287479"/>
          </a:xfrm>
          <a:prstGeom prst="rect">
            <a:avLst/>
          </a:prstGeom>
          <a:ln w="12700">
            <a:miter lim="400000"/>
          </a:ln>
        </p:spPr>
        <p:txBody>
          <a:bodyPr wrap="none" lIns="50800" tIns="50800" rIns="50800" bIns="50800" anchor="b">
            <a:spAutoFit/>
          </a:bodyPr>
          <a:lstStyle>
            <a:lvl1pPr defTabSz="584200">
              <a:defRPr sz="13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1pPr>
      <a:lvl2pPr marL="0" marR="0" indent="4572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2pPr>
      <a:lvl3pPr marL="0" marR="0" indent="9144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3pPr>
      <a:lvl4pPr marL="0" marR="0" indent="13716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4pPr>
      <a:lvl5pPr marL="0" marR="0" indent="18288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5pPr>
      <a:lvl6pPr marL="0" marR="0" indent="22860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6pPr>
      <a:lvl7pPr marL="0" marR="0" indent="27432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7pPr>
      <a:lvl8pPr marL="0" marR="0" indent="32004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8pPr>
      <a:lvl9pPr marL="0" marR="0" indent="36576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9pPr>
    </p:titleStyle>
    <p:bodyStyle>
      <a:lvl1pPr marL="381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1pPr>
      <a:lvl2pPr marL="762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2pPr>
      <a:lvl3pPr marL="1143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3pPr>
      <a:lvl4pPr marL="1524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4pPr>
      <a:lvl5pPr marL="1905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5pPr>
      <a:lvl6pPr marL="2286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6pPr>
      <a:lvl7pPr marL="2667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7pPr>
      <a:lvl8pPr marL="3048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8pPr>
      <a:lvl9pPr marL="3429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 Id="rId3" Type="http://schemas.openxmlformats.org/officeDocument/2006/relationships/hyperlink" Target="https://youtu.be/pXRs2OLUhKo" TargetMode="External"/><Relationship Id="rId4" Type="http://schemas.openxmlformats.org/officeDocument/2006/relationships/hyperlink" Target="https://github.com/braddelong/public-files/blob/master/econ-115-module-1-1-themes-%23tceh.pptx" TargetMode="External"/><Relationship Id="rId5"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About the Course"/>
          <p:cNvSpPr txBox="1"/>
          <p:nvPr>
            <p:ph type="title" idx="4294967295"/>
          </p:nvPr>
        </p:nvSpPr>
        <p:spPr>
          <a:xfrm>
            <a:off x="160089" y="-1"/>
            <a:ext cx="12643557" cy="1625601"/>
          </a:xfrm>
          <a:prstGeom prst="rect">
            <a:avLst/>
          </a:prstGeom>
        </p:spPr>
        <p:txBody>
          <a:bodyPr lIns="65021" tIns="65021" rIns="65021" bIns="65021" anchor="ctr"/>
          <a:lstStyle>
            <a:lvl1pPr algn="ctr" defTabSz="422655">
              <a:lnSpc>
                <a:spcPct val="100000"/>
              </a:lnSpc>
              <a:defRPr spc="0" sz="5200">
                <a:solidFill>
                  <a:srgbClr val="800000"/>
                </a:solidFill>
                <a:uFill>
                  <a:solidFill>
                    <a:srgbClr val="000000"/>
                  </a:solidFill>
                </a:uFill>
                <a:latin typeface="Helvetica"/>
                <a:ea typeface="Helvetica"/>
                <a:cs typeface="Helvetica"/>
                <a:sym typeface="Helvetica"/>
              </a:defRPr>
            </a:lvl1pPr>
          </a:lstStyle>
          <a:p>
            <a:pPr/>
            <a:r>
              <a:t>Introduction: Module 1.1. Themes Video</a:t>
            </a:r>
          </a:p>
        </p:txBody>
      </p:sp>
      <p:sp>
        <p:nvSpPr>
          <p:cNvPr id="152" name="6:50 of video"/>
          <p:cNvSpPr txBox="1"/>
          <p:nvPr/>
        </p:nvSpPr>
        <p:spPr>
          <a:xfrm>
            <a:off x="6231466" y="9302041"/>
            <a:ext cx="6773335" cy="460243"/>
          </a:xfrm>
          <a:prstGeom prst="rect">
            <a:avLst/>
          </a:prstGeom>
          <a:ln w="12700">
            <a:miter lim="400000"/>
          </a:ln>
          <a:extLst>
            <a:ext uri="{C572A759-6A51-4108-AA02-DFA0A04FC94B}">
              <ma14:wrappingTextBoxFlag xmlns:ma14="http://schemas.microsoft.com/office/mac/drawingml/2011/main" val="1"/>
            </a:ext>
          </a:extLst>
        </p:spPr>
        <p:txBody>
          <a:bodyPr lIns="65021" tIns="65021" rIns="65021" bIns="65021">
            <a:spAutoFit/>
          </a:bodyPr>
          <a:lstStyle>
            <a:lvl1pPr algn="r" defTabSz="650240">
              <a:spcBef>
                <a:spcPts val="800"/>
              </a:spcBef>
              <a:defRPr b="1" sz="2200">
                <a:solidFill>
                  <a:srgbClr val="000000"/>
                </a:solidFill>
                <a:uFill>
                  <a:solidFill>
                    <a:srgbClr val="000000"/>
                  </a:solidFill>
                </a:uFill>
                <a:latin typeface="Helvetica"/>
                <a:ea typeface="Helvetica"/>
                <a:cs typeface="Helvetica"/>
                <a:sym typeface="Helvetica"/>
              </a:defRPr>
            </a:lvl1pPr>
          </a:lstStyle>
          <a:p>
            <a:pPr/>
            <a:r>
              <a:t>6:50 of video</a:t>
            </a:r>
          </a:p>
        </p:txBody>
      </p:sp>
      <p:sp>
        <p:nvSpPr>
          <p:cNvPr id="153" name="The long 20th century will in all likelihood be seen in the future as the watershed in human experience:…"/>
          <p:cNvSpPr txBox="1"/>
          <p:nvPr>
            <p:ph type="body" sz="quarter" idx="4294967295"/>
          </p:nvPr>
        </p:nvSpPr>
        <p:spPr>
          <a:xfrm>
            <a:off x="160089" y="8088752"/>
            <a:ext cx="12643557" cy="1213290"/>
          </a:xfrm>
          <a:prstGeom prst="rect">
            <a:avLst/>
          </a:prstGeom>
        </p:spPr>
        <p:txBody>
          <a:bodyPr lIns="65021" tIns="65021" rIns="65021" bIns="65021">
            <a:noAutofit/>
          </a:bodyPr>
          <a:lstStyle/>
          <a:p>
            <a:pPr marL="0" indent="0" defTabSz="650240">
              <a:lnSpc>
                <a:spcPct val="100000"/>
              </a:lnSpc>
              <a:spcBef>
                <a:spcPts val="500"/>
              </a:spcBef>
              <a:buSzTx/>
              <a:buNone/>
              <a:defRPr sz="1400">
                <a:uFill>
                  <a:solidFill>
                    <a:srgbClr val="000000"/>
                  </a:solidFill>
                </a:uFill>
                <a:latin typeface="Times New Roman"/>
                <a:ea typeface="Times New Roman"/>
                <a:cs typeface="Times New Roman"/>
                <a:sym typeface="Times New Roman"/>
              </a:defRPr>
            </a:pPr>
            <a:r>
              <a:rPr b="1"/>
              <a:t>Big Ideas!</a:t>
            </a:r>
            <a:r>
              <a:t>: The idea behind taking any course is to build your human capital by making useful facts, patterns, and ways of thinking part of your own mental-intellectual panoply. And the key to doing that is to arranging them around “Big Ideas”. What are the Big Ideas—the major themes—of this course?</a:t>
            </a:r>
          </a:p>
          <a:p>
            <a:pPr marL="0" indent="0" defTabSz="650240">
              <a:lnSpc>
                <a:spcPct val="100000"/>
              </a:lnSpc>
              <a:spcBef>
                <a:spcPts val="500"/>
              </a:spcBef>
              <a:buSzTx/>
              <a:buNone/>
              <a:defRPr sz="1400">
                <a:uFill>
                  <a:solidFill>
                    <a:srgbClr val="000000"/>
                  </a:solidFill>
                </a:uFill>
                <a:latin typeface="Times New Roman"/>
                <a:ea typeface="Times New Roman"/>
                <a:cs typeface="Times New Roman"/>
                <a:sym typeface="Times New Roman"/>
              </a:defRPr>
            </a:pPr>
            <a:r>
              <a:t>&lt;</a:t>
            </a:r>
            <a:r>
              <a:rPr u="sng">
                <a:hlinkClick r:id="rId3" invalidUrl="" action="" tgtFrame="" tooltip="" history="1" highlightClick="0" endSnd="0"/>
              </a:rPr>
              <a:t>https://youtu.be/pXRs2OLUhKo</a:t>
            </a:r>
            <a:r>
              <a:t>&gt; &lt;</a:t>
            </a:r>
            <a:r>
              <a:rPr u="sng">
                <a:hlinkClick r:id="rId4" invalidUrl="" action="" tgtFrame="" tooltip="" history="1" highlightClick="0" endSnd="0"/>
              </a:rPr>
              <a:t>https://github.com/braddelong/public-files/blob/master/econ-115-module-1-1-themes-%23tceh.pptx</a:t>
            </a:r>
            <a:r>
              <a:t>&gt;</a:t>
            </a:r>
          </a:p>
        </p:txBody>
      </p:sp>
      <p:sp>
        <p:nvSpPr>
          <p:cNvPr id="154" name="The long 20th century will in all likelihood be seen in the future as the watershed in human experience:…"/>
          <p:cNvSpPr txBox="1"/>
          <p:nvPr/>
        </p:nvSpPr>
        <p:spPr>
          <a:xfrm>
            <a:off x="160089" y="1513563"/>
            <a:ext cx="12643557" cy="885590"/>
          </a:xfrm>
          <a:prstGeom prst="rect">
            <a:avLst/>
          </a:prstGeom>
          <a:ln w="12700">
            <a:miter lim="400000"/>
          </a:ln>
          <a:extLst>
            <a:ext uri="{C572A759-6A51-4108-AA02-DFA0A04FC94B}">
              <ma14:wrappingTextBoxFlag xmlns:ma14="http://schemas.microsoft.com/office/mac/drawingml/2011/main" val="1"/>
            </a:ext>
          </a:extLst>
        </p:spPr>
        <p:txBody>
          <a:bodyPr lIns="65021" tIns="65021" rIns="65021" bIns="65021">
            <a:normAutofit fontScale="100000" lnSpcReduction="0"/>
          </a:bodyPr>
          <a:lstStyle/>
          <a:p>
            <a:pPr defTabSz="650240">
              <a:spcBef>
                <a:spcPts val="800"/>
              </a:spcBef>
              <a:defRPr b="1" sz="2400">
                <a:solidFill>
                  <a:srgbClr val="000000"/>
                </a:solidFill>
                <a:uFill>
                  <a:solidFill>
                    <a:srgbClr val="000000"/>
                  </a:solidFill>
                </a:uFill>
                <a:latin typeface="Helvetica"/>
                <a:ea typeface="Helvetica"/>
                <a:cs typeface="Helvetica"/>
                <a:sym typeface="Helvetica"/>
              </a:defRPr>
            </a:pPr>
            <a:r>
              <a:t>What are the big themes we are going to be dealing with in this course on the economic history of the long 20</a:t>
            </a:r>
            <a:r>
              <a:rPr baseline="31999"/>
              <a:t>th</a:t>
            </a:r>
            <a:r>
              <a:t> century?</a:t>
            </a:r>
          </a:p>
        </p:txBody>
      </p:sp>
      <p:pic>
        <p:nvPicPr>
          <p:cNvPr id="155" name="Image" descr="Image"/>
          <p:cNvPicPr>
            <a:picLocks noChangeAspect="1"/>
          </p:cNvPicPr>
          <p:nvPr/>
        </p:nvPicPr>
        <p:blipFill>
          <a:blip r:embed="rId5">
            <a:extLst/>
          </a:blip>
          <a:stretch>
            <a:fillRect/>
          </a:stretch>
        </p:blipFill>
        <p:spPr>
          <a:xfrm>
            <a:off x="1157496" y="2399152"/>
            <a:ext cx="9858558" cy="568960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About the Course"/>
          <p:cNvSpPr txBox="1"/>
          <p:nvPr>
            <p:ph type="title" idx="4294967295"/>
          </p:nvPr>
        </p:nvSpPr>
        <p:spPr>
          <a:xfrm>
            <a:off x="160089" y="-3"/>
            <a:ext cx="12643557" cy="1625601"/>
          </a:xfrm>
          <a:prstGeom prst="rect">
            <a:avLst/>
          </a:prstGeom>
        </p:spPr>
        <p:txBody>
          <a:bodyPr lIns="65021" tIns="65021" rIns="65021" bIns="65021" anchor="ctr"/>
          <a:lstStyle/>
          <a:p>
            <a:pPr algn="ctr" defTabSz="364134">
              <a:lnSpc>
                <a:spcPct val="100000"/>
              </a:lnSpc>
              <a:defRPr spc="0" sz="6272">
                <a:solidFill>
                  <a:srgbClr val="800000"/>
                </a:solidFill>
                <a:uFill>
                  <a:solidFill>
                    <a:srgbClr val="000000"/>
                  </a:solidFill>
                </a:uFill>
                <a:latin typeface="Helvetica"/>
                <a:ea typeface="Helvetica"/>
                <a:cs typeface="Helvetica"/>
                <a:sym typeface="Helvetica"/>
              </a:defRPr>
            </a:pPr>
            <a:r>
              <a:t>Big Ideas of 20</a:t>
            </a:r>
            <a:r>
              <a:rPr baseline="31999"/>
              <a:t>th</a:t>
            </a:r>
            <a:r>
              <a:t> Century History</a:t>
            </a:r>
          </a:p>
        </p:txBody>
      </p:sp>
      <p:sp>
        <p:nvSpPr>
          <p:cNvPr id="160" name="The long 20th century will in all likelihood be seen in the future as the watershed in human experience:…"/>
          <p:cNvSpPr txBox="1"/>
          <p:nvPr/>
        </p:nvSpPr>
        <p:spPr>
          <a:xfrm>
            <a:off x="160089" y="1625596"/>
            <a:ext cx="12643557" cy="7784056"/>
          </a:xfrm>
          <a:prstGeom prst="rect">
            <a:avLst/>
          </a:prstGeom>
          <a:ln w="12700">
            <a:miter lim="400000"/>
          </a:ln>
          <a:extLst>
            <a:ext uri="{C572A759-6A51-4108-AA02-DFA0A04FC94B}">
              <ma14:wrappingTextBoxFlag xmlns:ma14="http://schemas.microsoft.com/office/mac/drawingml/2011/main" val="1"/>
            </a:ext>
          </a:extLst>
        </p:spPr>
        <p:txBody>
          <a:bodyPr lIns="65021" tIns="65021" rIns="65021" bIns="65021"/>
          <a:lstStyle/>
          <a:p>
            <a:pPr marL="635000" indent="-635000" algn="l" defTabSz="584199">
              <a:spcBef>
                <a:spcPts val="1700"/>
              </a:spcBef>
              <a:buSzPct val="100000"/>
              <a:buAutoNum type="arabicPeriod" startAt="1"/>
              <a:defRPr sz="5000">
                <a:solidFill>
                  <a:srgbClr val="000000"/>
                </a:solidFill>
                <a:latin typeface="Times New Roman"/>
                <a:ea typeface="Times New Roman"/>
                <a:cs typeface="Times New Roman"/>
                <a:sym typeface="Times New Roman"/>
              </a:defRPr>
            </a:pPr>
            <a:r>
              <a:t>History overwhelmingly economic…</a:t>
            </a:r>
          </a:p>
          <a:p>
            <a:pPr marL="635000" indent="-635000" algn="l" defTabSz="584199">
              <a:spcBef>
                <a:spcPts val="1700"/>
              </a:spcBef>
              <a:buSzPct val="100000"/>
              <a:buAutoNum type="arabicPeriod" startAt="1"/>
              <a:defRPr sz="5000">
                <a:solidFill>
                  <a:srgbClr val="000000"/>
                </a:solidFill>
                <a:latin typeface="Times New Roman"/>
                <a:ea typeface="Times New Roman"/>
                <a:cs typeface="Times New Roman"/>
                <a:sym typeface="Times New Roman"/>
              </a:defRPr>
            </a:pPr>
            <a:r>
              <a:t>Material wealth explodes beyond all previous imagining…</a:t>
            </a:r>
          </a:p>
          <a:p>
            <a:pPr marL="635000" indent="-635000" algn="l" defTabSz="584199">
              <a:spcBef>
                <a:spcPts val="1700"/>
              </a:spcBef>
              <a:buSzPct val="100000"/>
              <a:buAutoNum type="arabicPeriod" startAt="1"/>
              <a:defRPr sz="5000">
                <a:solidFill>
                  <a:srgbClr val="000000"/>
                </a:solidFill>
                <a:latin typeface="Times New Roman"/>
                <a:ea typeface="Times New Roman"/>
                <a:cs typeface="Times New Roman"/>
                <a:sym typeface="Times New Roman"/>
              </a:defRPr>
            </a:pPr>
            <a:r>
              <a:t>Health, long life, &amp; their consequences—feminism…</a:t>
            </a:r>
          </a:p>
          <a:p>
            <a:pPr marL="635000" indent="-635000" algn="l" defTabSz="584199">
              <a:spcBef>
                <a:spcPts val="1700"/>
              </a:spcBef>
              <a:buSzPct val="100000"/>
              <a:buAutoNum type="arabicPeriod" startAt="1"/>
              <a:defRPr sz="5000">
                <a:solidFill>
                  <a:srgbClr val="000000"/>
                </a:solidFill>
                <a:latin typeface="Times New Roman"/>
                <a:ea typeface="Times New Roman"/>
                <a:cs typeface="Times New Roman"/>
                <a:sym typeface="Times New Roman"/>
              </a:defRPr>
            </a:pPr>
            <a:r>
              <a:t>That nevertheless a lot went wrong: tyranny, inequality, depression…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About the Course"/>
          <p:cNvSpPr txBox="1"/>
          <p:nvPr>
            <p:ph type="title" idx="4294967295"/>
          </p:nvPr>
        </p:nvSpPr>
        <p:spPr>
          <a:xfrm>
            <a:off x="160089" y="-3"/>
            <a:ext cx="12643557" cy="1625601"/>
          </a:xfrm>
          <a:prstGeom prst="rect">
            <a:avLst/>
          </a:prstGeom>
        </p:spPr>
        <p:txBody>
          <a:bodyPr lIns="65021" tIns="65021" rIns="65021" bIns="65021" anchor="ctr"/>
          <a:lstStyle>
            <a:lvl1pPr algn="ctr" defTabSz="468172">
              <a:lnSpc>
                <a:spcPct val="100000"/>
              </a:lnSpc>
              <a:defRPr spc="0" sz="8064">
                <a:solidFill>
                  <a:srgbClr val="800000"/>
                </a:solidFill>
                <a:uFill>
                  <a:solidFill>
                    <a:srgbClr val="000000"/>
                  </a:solidFill>
                </a:uFill>
                <a:latin typeface="Helvetica"/>
                <a:ea typeface="Helvetica"/>
                <a:cs typeface="Helvetica"/>
                <a:sym typeface="Helvetica"/>
              </a:defRPr>
            </a:lvl1pPr>
          </a:lstStyle>
          <a:p>
            <a:pPr/>
            <a:r>
              <a:t>A World About the First…</a:t>
            </a:r>
          </a:p>
        </p:txBody>
      </p:sp>
      <p:sp>
        <p:nvSpPr>
          <p:cNvPr id="165" name="The long 20th century will in all likelihood be seen in the future as the watershed in human experience:…"/>
          <p:cNvSpPr txBox="1"/>
          <p:nvPr/>
        </p:nvSpPr>
        <p:spPr>
          <a:xfrm>
            <a:off x="160089" y="1625596"/>
            <a:ext cx="12643557" cy="7784056"/>
          </a:xfrm>
          <a:prstGeom prst="rect">
            <a:avLst/>
          </a:prstGeom>
          <a:ln w="12700">
            <a:miter lim="400000"/>
          </a:ln>
          <a:extLst>
            <a:ext uri="{C572A759-6A51-4108-AA02-DFA0A04FC94B}">
              <ma14:wrappingTextBoxFlag xmlns:ma14="http://schemas.microsoft.com/office/mac/drawingml/2011/main" val="1"/>
            </a:ext>
          </a:extLst>
        </p:spPr>
        <p:txBody>
          <a:bodyPr lIns="65021" tIns="65021" rIns="65021" bIns="65021"/>
          <a:lstStyle/>
          <a:p>
            <a:pPr marL="635000" indent="-635000" algn="l" defTabSz="584199">
              <a:spcBef>
                <a:spcPts val="1700"/>
              </a:spcBef>
              <a:buSzPct val="100000"/>
              <a:buChar char="•"/>
              <a:defRPr sz="5000">
                <a:solidFill>
                  <a:srgbClr val="000000"/>
                </a:solidFill>
                <a:latin typeface="Times New Roman"/>
                <a:ea typeface="Times New Roman"/>
                <a:cs typeface="Times New Roman"/>
                <a:sym typeface="Times New Roman"/>
              </a:defRPr>
            </a:pPr>
            <a:r>
              <a:t>Before 1800 or so history not substantially economic…</a:t>
            </a:r>
          </a:p>
          <a:p>
            <a:pPr marL="635000" indent="-635000" algn="l" defTabSz="584199">
              <a:spcBef>
                <a:spcPts val="1700"/>
              </a:spcBef>
              <a:buSzPct val="100000"/>
              <a:buChar char="•"/>
              <a:defRPr sz="5000">
                <a:solidFill>
                  <a:srgbClr val="000000"/>
                </a:solidFill>
                <a:latin typeface="Times New Roman"/>
                <a:ea typeface="Times New Roman"/>
                <a:cs typeface="Times New Roman"/>
                <a:sym typeface="Times New Roman"/>
              </a:defRPr>
            </a:pPr>
            <a:r>
              <a:t>Before 1870 or so history not primarily economic…</a:t>
            </a:r>
          </a:p>
          <a:p>
            <a:pPr marL="635000" indent="-635000" algn="l" defTabSz="584199">
              <a:spcBef>
                <a:spcPts val="1700"/>
              </a:spcBef>
              <a:buSzPct val="100000"/>
              <a:buChar char="•"/>
              <a:defRPr sz="5000">
                <a:solidFill>
                  <a:srgbClr val="000000"/>
                </a:solidFill>
                <a:latin typeface="Times New Roman"/>
                <a:ea typeface="Times New Roman"/>
                <a:cs typeface="Times New Roman"/>
                <a:sym typeface="Times New Roman"/>
              </a:defRPr>
            </a:pPr>
            <a:r>
              <a:t>Back then, history was:</a:t>
            </a:r>
          </a:p>
          <a:p>
            <a:pPr lvl="1" marL="1143000" indent="-635000" algn="l" defTabSz="584199">
              <a:spcBef>
                <a:spcPts val="1700"/>
              </a:spcBef>
              <a:buSzPct val="100000"/>
              <a:buChar char="•"/>
              <a:defRPr sz="5000">
                <a:solidFill>
                  <a:srgbClr val="000000"/>
                </a:solidFill>
                <a:latin typeface="Times New Roman"/>
                <a:ea typeface="Times New Roman"/>
                <a:cs typeface="Times New Roman"/>
                <a:sym typeface="Times New Roman"/>
              </a:defRPr>
            </a:pPr>
            <a:r>
              <a:t>Religious or intellectual or political or cultural</a:t>
            </a:r>
          </a:p>
          <a:p>
            <a:pPr marL="635000" indent="-635000" algn="l" defTabSz="584199">
              <a:spcBef>
                <a:spcPts val="1700"/>
              </a:spcBef>
              <a:buSzPct val="100000"/>
              <a:buChar char="•"/>
              <a:defRPr sz="5000">
                <a:solidFill>
                  <a:srgbClr val="000000"/>
                </a:solidFill>
                <a:latin typeface="Times New Roman"/>
                <a:ea typeface="Times New Roman"/>
                <a:cs typeface="Times New Roman"/>
                <a:sym typeface="Times New Roman"/>
              </a:defRPr>
            </a:pPr>
            <a:r>
              <a:t>Since 1870 history has been primarily economic…</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About the Course"/>
          <p:cNvSpPr txBox="1"/>
          <p:nvPr>
            <p:ph type="title" idx="4294967295"/>
          </p:nvPr>
        </p:nvSpPr>
        <p:spPr>
          <a:xfrm>
            <a:off x="160089" y="-3"/>
            <a:ext cx="12643557" cy="1625601"/>
          </a:xfrm>
          <a:prstGeom prst="rect">
            <a:avLst/>
          </a:prstGeom>
        </p:spPr>
        <p:txBody>
          <a:bodyPr lIns="65021" tIns="65021" rIns="65021" bIns="65021" anchor="ctr"/>
          <a:lstStyle>
            <a:lvl1pPr algn="ctr" defTabSz="565708">
              <a:lnSpc>
                <a:spcPct val="100000"/>
              </a:lnSpc>
              <a:defRPr spc="0" sz="9744">
                <a:solidFill>
                  <a:srgbClr val="800000"/>
                </a:solidFill>
                <a:uFill>
                  <a:solidFill>
                    <a:srgbClr val="000000"/>
                  </a:solidFill>
                </a:uFill>
                <a:latin typeface="Helvetica"/>
                <a:ea typeface="Helvetica"/>
                <a:cs typeface="Helvetica"/>
                <a:sym typeface="Helvetica"/>
              </a:defRPr>
            </a:lvl1pPr>
          </a:lstStyle>
          <a:p>
            <a:pPr/>
            <a:r>
              <a:t>A Fifth Big Idea</a:t>
            </a:r>
          </a:p>
        </p:txBody>
      </p:sp>
      <p:sp>
        <p:nvSpPr>
          <p:cNvPr id="170" name="The long 20th century will in all likelihood be seen in the future as the watershed in human experience:…"/>
          <p:cNvSpPr txBox="1"/>
          <p:nvPr/>
        </p:nvSpPr>
        <p:spPr>
          <a:xfrm>
            <a:off x="160089" y="1625596"/>
            <a:ext cx="12643557" cy="7784056"/>
          </a:xfrm>
          <a:prstGeom prst="rect">
            <a:avLst/>
          </a:prstGeom>
          <a:ln w="12700">
            <a:miter lim="400000"/>
          </a:ln>
          <a:extLst>
            <a:ext uri="{C572A759-6A51-4108-AA02-DFA0A04FC94B}">
              <ma14:wrappingTextBoxFlag xmlns:ma14="http://schemas.microsoft.com/office/mac/drawingml/2011/main" val="1"/>
            </a:ext>
          </a:extLst>
        </p:spPr>
        <p:txBody>
          <a:bodyPr lIns="65021" tIns="65021" rIns="65021" bIns="65021"/>
          <a:lstStyle/>
          <a:p>
            <a:pPr marL="635000" indent="-635000" algn="l" defTabSz="584199">
              <a:spcBef>
                <a:spcPts val="1700"/>
              </a:spcBef>
              <a:buSzPct val="100000"/>
              <a:buChar char="•"/>
              <a:defRPr sz="5000">
                <a:solidFill>
                  <a:srgbClr val="000000"/>
                </a:solidFill>
                <a:latin typeface="Times New Roman"/>
                <a:ea typeface="Times New Roman"/>
                <a:cs typeface="Times New Roman"/>
                <a:sym typeface="Times New Roman"/>
              </a:defRPr>
            </a:pPr>
            <a:r>
              <a:t>We are rich! Where is our utopia?</a:t>
            </a:r>
          </a:p>
          <a:p>
            <a:pPr algn="l" defTabSz="584199">
              <a:spcBef>
                <a:spcPts val="1700"/>
              </a:spcBef>
              <a:defRPr sz="2400">
                <a:solidFill>
                  <a:srgbClr val="000000"/>
                </a:solidFill>
                <a:latin typeface="Times New Roman"/>
                <a:ea typeface="Times New Roman"/>
                <a:cs typeface="Times New Roman"/>
                <a:sym typeface="Times New Roman"/>
              </a:defRPr>
            </a:pPr>
          </a:p>
          <a:p>
            <a:pPr algn="l" defTabSz="584199">
              <a:spcBef>
                <a:spcPts val="1700"/>
              </a:spcBef>
              <a:defRPr sz="2400">
                <a:solidFill>
                  <a:srgbClr val="000000"/>
                </a:solidFill>
                <a:latin typeface="Times New Roman"/>
                <a:ea typeface="Times New Roman"/>
                <a:cs typeface="Times New Roman"/>
                <a:sym typeface="Times New Roman"/>
              </a:defRPr>
            </a:pPr>
            <a:r>
              <a:rPr b="1"/>
              <a:t>William Butler Yeats</a:t>
            </a:r>
            <a:r>
              <a:t>: </a:t>
            </a:r>
            <a:r>
              <a:rPr i="1"/>
              <a:t>The Second Coming</a:t>
            </a:r>
            <a:r>
              <a:t>:</a:t>
            </a:r>
          </a:p>
          <a:p>
            <a:pPr algn="l" defTabSz="584199">
              <a:spcBef>
                <a:spcPts val="900"/>
              </a:spcBef>
              <a:defRPr sz="2400">
                <a:solidFill>
                  <a:srgbClr val="000000"/>
                </a:solidFill>
                <a:latin typeface="Times New Roman"/>
                <a:ea typeface="Times New Roman"/>
                <a:cs typeface="Times New Roman"/>
                <a:sym typeface="Times New Roman"/>
              </a:defRPr>
            </a:pPr>
            <a:r>
              <a:t>Turning and turning in the widening gyre</a:t>
            </a:r>
            <a:br/>
            <a:r>
              <a:t>The falcon cannot hear the falconer;</a:t>
            </a:r>
            <a:br/>
            <a:r>
              <a:t>Things fall apart; the centre cannot hold;</a:t>
            </a:r>
            <a:br/>
            <a:r>
              <a:t>Mere anarchy is loosed upon the world….</a:t>
            </a:r>
          </a:p>
          <a:p>
            <a:pPr algn="l" defTabSz="584199">
              <a:spcBef>
                <a:spcPts val="900"/>
              </a:spcBef>
              <a:defRPr sz="2400">
                <a:solidFill>
                  <a:srgbClr val="000000"/>
                </a:solidFill>
                <a:latin typeface="Times New Roman"/>
                <a:ea typeface="Times New Roman"/>
                <a:cs typeface="Times New Roman"/>
                <a:sym typeface="Times New Roman"/>
              </a:defRPr>
            </a:pPr>
          </a:p>
          <a:p>
            <a:pPr algn="l" defTabSz="584199">
              <a:spcBef>
                <a:spcPts val="900"/>
              </a:spcBef>
              <a:defRPr sz="2400">
                <a:solidFill>
                  <a:srgbClr val="000000"/>
                </a:solidFill>
                <a:latin typeface="Times New Roman"/>
                <a:ea typeface="Times New Roman"/>
                <a:cs typeface="Times New Roman"/>
                <a:sym typeface="Times New Roman"/>
              </a:defRPr>
            </a:pPr>
            <a:r>
              <a:t>Surely some revelation is at hand;</a:t>
            </a:r>
            <a:br/>
            <a:r>
              <a:t>Surely the Second Coming is at hand….</a:t>
            </a:r>
            <a:br/>
            <a:r>
              <a:t>A shape with lion body and the head of a man,</a:t>
            </a:r>
            <a:br/>
            <a:r>
              <a:t>A gaze blank and pitiless as the sun…</a:t>
            </a:r>
            <a:br/>
            <a:r>
              <a:t>The darkness drops again; but now I know</a:t>
            </a:r>
            <a:br/>
            <a:r>
              <a:t>That twenty centuries of stony sleep</a:t>
            </a:r>
            <a:br/>
            <a:r>
              <a:t>Were vexed to nightmare by a rocking cradle,</a:t>
            </a:r>
            <a:br/>
            <a:r>
              <a:t>And what rough beast, its hour come round at last,</a:t>
            </a:r>
            <a:br/>
            <a:r>
              <a:t>Slouches towards Bethlehem to be born?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About the Course"/>
          <p:cNvSpPr txBox="1"/>
          <p:nvPr>
            <p:ph type="title" idx="4294967295"/>
          </p:nvPr>
        </p:nvSpPr>
        <p:spPr>
          <a:xfrm>
            <a:off x="160089" y="-3"/>
            <a:ext cx="12643557" cy="1625601"/>
          </a:xfrm>
          <a:prstGeom prst="rect">
            <a:avLst/>
          </a:prstGeom>
        </p:spPr>
        <p:txBody>
          <a:bodyPr lIns="65021" tIns="65021" rIns="65021" bIns="65021" anchor="ctr"/>
          <a:lstStyle>
            <a:lvl1pPr algn="ctr" defTabSz="565708">
              <a:lnSpc>
                <a:spcPct val="100000"/>
              </a:lnSpc>
              <a:defRPr spc="0" sz="9744">
                <a:solidFill>
                  <a:srgbClr val="800000"/>
                </a:solidFill>
                <a:uFill>
                  <a:solidFill>
                    <a:srgbClr val="000000"/>
                  </a:solidFill>
                </a:uFill>
                <a:latin typeface="Helvetica"/>
                <a:ea typeface="Helvetica"/>
                <a:cs typeface="Helvetica"/>
                <a:sym typeface="Helvetica"/>
              </a:defRPr>
            </a:lvl1pPr>
          </a:lstStyle>
          <a:p>
            <a:pPr/>
            <a:r>
              <a:t>Addendum: Script</a:t>
            </a:r>
          </a:p>
        </p:txBody>
      </p:sp>
      <p:sp>
        <p:nvSpPr>
          <p:cNvPr id="175" name="The long 20th century will in all likelihood be seen in the future as the watershed in human experience:…"/>
          <p:cNvSpPr txBox="1"/>
          <p:nvPr/>
        </p:nvSpPr>
        <p:spPr>
          <a:xfrm>
            <a:off x="160089" y="1625596"/>
            <a:ext cx="6096001" cy="7784056"/>
          </a:xfrm>
          <a:prstGeom prst="rect">
            <a:avLst/>
          </a:prstGeom>
          <a:ln w="12700">
            <a:miter lim="400000"/>
          </a:ln>
          <a:extLst>
            <a:ext uri="{C572A759-6A51-4108-AA02-DFA0A04FC94B}">
              <ma14:wrappingTextBoxFlag xmlns:ma14="http://schemas.microsoft.com/office/mac/drawingml/2011/main" val="1"/>
            </a:ext>
          </a:extLst>
        </p:spPr>
        <p:txBody>
          <a:bodyPr lIns="65021" tIns="65021" rIns="65021" bIns="65021"/>
          <a:lstStyle/>
          <a:p>
            <a:pPr algn="l" defTabSz="584199">
              <a:spcBef>
                <a:spcPts val="900"/>
              </a:spcBef>
              <a:defRPr sz="2400">
                <a:solidFill>
                  <a:srgbClr val="000000"/>
                </a:solidFill>
                <a:latin typeface="Times New Roman"/>
                <a:ea typeface="Times New Roman"/>
                <a:cs typeface="Times New Roman"/>
                <a:sym typeface="Times New Roman"/>
              </a:defRPr>
            </a:pPr>
            <a:r>
              <a:t>Jump forward two- or three-thousand years from now. Then, in our future, history as _we_ know it will have been boiled down to its bare core. If there is somebody like me, working at a task something like this, informing students of the Big Ideas of a history course.</a:t>
            </a:r>
          </a:p>
          <a:p>
            <a:pPr algn="l" defTabSz="584199">
              <a:spcBef>
                <a:spcPts val="900"/>
              </a:spcBef>
              <a:defRPr sz="2400">
                <a:solidFill>
                  <a:srgbClr val="000000"/>
                </a:solidFill>
                <a:latin typeface="Times New Roman"/>
                <a:ea typeface="Times New Roman"/>
                <a:cs typeface="Times New Roman"/>
                <a:sym typeface="Times New Roman"/>
              </a:defRPr>
            </a:pPr>
            <a:r>
              <a:t>And then they will probably try to highlight a few Big Ideas about the history of the 20th century:</a:t>
            </a:r>
          </a:p>
          <a:p>
            <a:pPr algn="l" defTabSz="584199">
              <a:spcBef>
                <a:spcPts val="900"/>
              </a:spcBef>
              <a:defRPr sz="2400">
                <a:solidFill>
                  <a:srgbClr val="000000"/>
                </a:solidFill>
                <a:latin typeface="Times New Roman"/>
                <a:ea typeface="Times New Roman"/>
                <a:cs typeface="Times New Roman"/>
                <a:sym typeface="Times New Roman"/>
              </a:defRPr>
            </a:pPr>
            <a:r>
              <a:t>1. That the history of the twentieth century was overwhelmingly _economic_: the economy was the dominant arena of events and changes, and economic changes were the driving force behind other changes in a way never seen before in any century-long time span.</a:t>
            </a:r>
          </a:p>
          <a:p>
            <a:pPr algn="l" defTabSz="584199">
              <a:spcBef>
                <a:spcPts val="900"/>
              </a:spcBef>
              <a:defRPr sz="2400">
                <a:solidFill>
                  <a:srgbClr val="000000"/>
                </a:solidFill>
                <a:latin typeface="Times New Roman"/>
                <a:ea typeface="Times New Roman"/>
                <a:cs typeface="Times New Roman"/>
                <a:sym typeface="Times New Roman"/>
              </a:defRPr>
            </a:pPr>
            <a:r>
              <a:t>2. That the twentieth century saw the material wealth of humankind explode beyond all previous imagining: we—at least those of us who belong to the upper middle class and live in the industrial core of the world economy—are now far richer than the writers of previous</a:t>
            </a:r>
          </a:p>
        </p:txBody>
      </p:sp>
      <p:sp>
        <p:nvSpPr>
          <p:cNvPr id="176" name="The long 20th century will in all likelihood be seen in the future as the watershed in human experience:…"/>
          <p:cNvSpPr txBox="1"/>
          <p:nvPr/>
        </p:nvSpPr>
        <p:spPr>
          <a:xfrm>
            <a:off x="6707645" y="1625597"/>
            <a:ext cx="6096001" cy="7784055"/>
          </a:xfrm>
          <a:prstGeom prst="rect">
            <a:avLst/>
          </a:prstGeom>
          <a:ln w="12700">
            <a:miter lim="400000"/>
          </a:ln>
          <a:extLst>
            <a:ext uri="{C572A759-6A51-4108-AA02-DFA0A04FC94B}">
              <ma14:wrappingTextBoxFlag xmlns:ma14="http://schemas.microsoft.com/office/mac/drawingml/2011/main" val="1"/>
            </a:ext>
          </a:extLst>
        </p:spPr>
        <p:txBody>
          <a:bodyPr lIns="65021" tIns="65021" rIns="65021" bIns="65021"/>
          <a:lstStyle/>
          <a:p>
            <a:pPr algn="l" defTabSz="584199">
              <a:spcBef>
                <a:spcPts val="900"/>
              </a:spcBef>
              <a:defRPr sz="2400">
                <a:solidFill>
                  <a:srgbClr val="000000"/>
                </a:solidFill>
                <a:latin typeface="Times New Roman"/>
                <a:ea typeface="Times New Roman"/>
                <a:cs typeface="Times New Roman"/>
                <a:sym typeface="Times New Roman"/>
              </a:defRPr>
            </a:pPr>
            <a:r>
              <a:t>imagining: we—at least those of us who belong to the upper middle class and live in the industrial core of the world economy—are now far richer than the writers of previous centuries’ utopias could have imagined. </a:t>
            </a:r>
          </a:p>
          <a:p>
            <a:pPr algn="l" defTabSz="584199">
              <a:spcBef>
                <a:spcPts val="900"/>
              </a:spcBef>
              <a:defRPr sz="2400">
                <a:solidFill>
                  <a:srgbClr val="000000"/>
                </a:solidFill>
                <a:latin typeface="Times New Roman"/>
                <a:ea typeface="Times New Roman"/>
                <a:cs typeface="Times New Roman"/>
                <a:sym typeface="Times New Roman"/>
              </a:defRPr>
            </a:pPr>
            <a:r>
              <a:t>Spearheaded in the American economy—“the furnace where the future was being forged”, in the words of communist Russian revolutionary Leon Trotsky—by the coming of the industrial research lab and the modern corporation to rationalize and routinize the process of inventing and diffusing technology; reinforced by globalization that interconnected everyone’s destiny with the destinies of billions of others thousands of miles away, the transformation of humanity from a state of general poverty to one in which there was enough wealth that, as my friend Max Singer used to say, a truly human world was within our grasp.</a:t>
            </a:r>
          </a:p>
          <a:p>
            <a:pPr algn="l" defTabSz="584199">
              <a:spcBef>
                <a:spcPts val="900"/>
              </a:spcBef>
              <a:defRPr sz="2400">
                <a:solidFill>
                  <a:srgbClr val="000000"/>
                </a:solidFill>
                <a:latin typeface="Times New Roman"/>
                <a:ea typeface="Times New Roman"/>
                <a:cs typeface="Times New Roman"/>
                <a:sym typeface="Times New Roman"/>
              </a:defRPr>
            </a:pPr>
            <a:r>
              <a:t>3. That alongside the coming of wealth was the coming of health and long life, and this had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About the Course"/>
          <p:cNvSpPr txBox="1"/>
          <p:nvPr>
            <p:ph type="title" idx="4294967295"/>
          </p:nvPr>
        </p:nvSpPr>
        <p:spPr>
          <a:xfrm>
            <a:off x="160089" y="-3"/>
            <a:ext cx="12643557" cy="1625601"/>
          </a:xfrm>
          <a:prstGeom prst="rect">
            <a:avLst/>
          </a:prstGeom>
        </p:spPr>
        <p:txBody>
          <a:bodyPr lIns="65021" tIns="65021" rIns="65021" bIns="65021" anchor="ctr"/>
          <a:lstStyle>
            <a:lvl1pPr algn="ctr" defTabSz="565708">
              <a:lnSpc>
                <a:spcPct val="100000"/>
              </a:lnSpc>
              <a:defRPr spc="0" sz="9744">
                <a:solidFill>
                  <a:srgbClr val="800000"/>
                </a:solidFill>
                <a:uFill>
                  <a:solidFill>
                    <a:srgbClr val="000000"/>
                  </a:solidFill>
                </a:uFill>
                <a:latin typeface="Helvetica"/>
                <a:ea typeface="Helvetica"/>
                <a:cs typeface="Helvetica"/>
                <a:sym typeface="Helvetica"/>
              </a:defRPr>
            </a:lvl1pPr>
          </a:lstStyle>
          <a:p>
            <a:pPr/>
            <a:r>
              <a:t>Addendum: Script 2</a:t>
            </a:r>
          </a:p>
        </p:txBody>
      </p:sp>
      <p:sp>
        <p:nvSpPr>
          <p:cNvPr id="179" name="The long 20th century will in all likelihood be seen in the future as the watershed in human experience:…"/>
          <p:cNvSpPr txBox="1"/>
          <p:nvPr/>
        </p:nvSpPr>
        <p:spPr>
          <a:xfrm>
            <a:off x="160089" y="1625596"/>
            <a:ext cx="6096001" cy="7784056"/>
          </a:xfrm>
          <a:prstGeom prst="rect">
            <a:avLst/>
          </a:prstGeom>
          <a:ln w="12700">
            <a:miter lim="400000"/>
          </a:ln>
          <a:extLst>
            <a:ext uri="{C572A759-6A51-4108-AA02-DFA0A04FC94B}">
              <ma14:wrappingTextBoxFlag xmlns:ma14="http://schemas.microsoft.com/office/mac/drawingml/2011/main" val="1"/>
            </a:ext>
          </a:extLst>
        </p:spPr>
        <p:txBody>
          <a:bodyPr lIns="65021" tIns="65021" rIns="65021" bIns="65021"/>
          <a:lstStyle/>
          <a:p>
            <a:pPr algn="l" defTabSz="584199">
              <a:spcBef>
                <a:spcPts val="900"/>
              </a:spcBef>
              <a:defRPr sz="2400">
                <a:solidFill>
                  <a:srgbClr val="000000"/>
                </a:solidFill>
                <a:latin typeface="Times New Roman"/>
                <a:ea typeface="Times New Roman"/>
                <a:cs typeface="Times New Roman"/>
                <a:sym typeface="Times New Roman"/>
              </a:defRPr>
            </a:pPr>
            <a:r>
              <a:t>extraordinarily far-reaching ramifications: the escape from Malthusian poverty as the check on human fertility, the arrival of modern feminism and the decline—not fall—of patriarchy, the approach of zero population growth.</a:t>
            </a:r>
          </a:p>
          <a:p>
            <a:pPr algn="l" defTabSz="584199">
              <a:spcBef>
                <a:spcPts val="900"/>
              </a:spcBef>
              <a:defRPr sz="2400">
                <a:solidFill>
                  <a:srgbClr val="000000"/>
                </a:solidFill>
                <a:latin typeface="Times New Roman"/>
                <a:ea typeface="Times New Roman"/>
                <a:cs typeface="Times New Roman"/>
                <a:sym typeface="Times New Roman"/>
              </a:defRPr>
            </a:pPr>
            <a:r>
              <a:t>4. That a lot went wrong in the twentieth century. Its tyrannies were more brutal, bloody, &amp; barbaric than in previous centuries. And—astonishingly—they had much of their origins in _economic_ discontents and _economic_ ideologies. People killed each other in large numbers over questions of how the economy should be organized. A declining significance of caste and ethnicity in hemming people into unfreedom was offset by a rising significance of parental wealth in restricting people via relative poverty to lives of relative drudgery and imprisonment. And governments, over and over again, failed to manage their economies to produce steady full employment, equitable growth, a sense of stability, and a sense that people received what they were owed and got</a:t>
            </a:r>
          </a:p>
        </p:txBody>
      </p:sp>
      <p:sp>
        <p:nvSpPr>
          <p:cNvPr id="180" name="The long 20th century will in all likelihood be seen in the future as the watershed in human experience:…"/>
          <p:cNvSpPr txBox="1"/>
          <p:nvPr/>
        </p:nvSpPr>
        <p:spPr>
          <a:xfrm>
            <a:off x="6707645" y="1625596"/>
            <a:ext cx="6096001" cy="7784056"/>
          </a:xfrm>
          <a:prstGeom prst="rect">
            <a:avLst/>
          </a:prstGeom>
          <a:ln w="12700">
            <a:miter lim="400000"/>
          </a:ln>
          <a:extLst>
            <a:ext uri="{C572A759-6A51-4108-AA02-DFA0A04FC94B}">
              <ma14:wrappingTextBoxFlag xmlns:ma14="http://schemas.microsoft.com/office/mac/drawingml/2011/main" val="1"/>
            </a:ext>
          </a:extLst>
        </p:spPr>
        <p:txBody>
          <a:bodyPr lIns="65021" tIns="65021" rIns="65021" bIns="65021"/>
          <a:lstStyle/>
          <a:p>
            <a:pPr algn="l" defTabSz="584199">
              <a:spcBef>
                <a:spcPts val="900"/>
              </a:spcBef>
              <a:defRPr sz="2400">
                <a:solidFill>
                  <a:srgbClr val="000000"/>
                </a:solidFill>
                <a:latin typeface="Times New Roman"/>
                <a:ea typeface="Times New Roman"/>
                <a:cs typeface="Times New Roman"/>
                <a:sym typeface="Times New Roman"/>
              </a:defRPr>
            </a:pPr>
            <a:r>
              <a:t>what they deserved to get.</a:t>
            </a:r>
          </a:p>
          <a:p>
            <a:pPr algn="l" defTabSz="584199">
              <a:spcBef>
                <a:spcPts val="900"/>
              </a:spcBef>
              <a:defRPr sz="2400">
                <a:solidFill>
                  <a:srgbClr val="000000"/>
                </a:solidFill>
                <a:latin typeface="Times New Roman"/>
                <a:ea typeface="Times New Roman"/>
                <a:cs typeface="Times New Roman"/>
                <a:sym typeface="Times New Roman"/>
              </a:defRPr>
            </a:pPr>
            <a:r>
              <a:t>A word about the first of these—that the history of the 20th century was in a very important sense primarily _economic_. For most centuries, the core of history—the most interesting and important parts—was only tangentially at best related to the _economic_. For most centuries, the core of their history was, instead, intellectual or religious or political or cultural. </a:t>
            </a:r>
          </a:p>
          <a:p>
            <a:pPr algn="l" defTabSz="584199">
              <a:spcBef>
                <a:spcPts val="900"/>
              </a:spcBef>
              <a:defRPr sz="2400">
                <a:solidFill>
                  <a:srgbClr val="000000"/>
                </a:solidFill>
                <a:latin typeface="Times New Roman"/>
                <a:ea typeface="Times New Roman"/>
                <a:cs typeface="Times New Roman"/>
                <a:sym typeface="Times New Roman"/>
              </a:defRPr>
            </a:pPr>
            <a:r>
              <a:t>The background behind me shows an 1877 interpretation of a moment that is at the core of the history of western Eurasia—what we usually call “Europe”—in the 1500s: the religious struggles of the Protestant Reformation and the Catholic Reformation. This moment is when the Holy Roman Emperor asks the monk and religious reformer Martin Luther to abandon some of his theological claims in order to maintain religious unity and concord among German Christians, and avoid bloody and brutal lengthy wars. Luther responds that his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About the Course"/>
          <p:cNvSpPr txBox="1"/>
          <p:nvPr>
            <p:ph type="title" idx="4294967295"/>
          </p:nvPr>
        </p:nvSpPr>
        <p:spPr>
          <a:xfrm>
            <a:off x="160089" y="-3"/>
            <a:ext cx="12643557" cy="1625601"/>
          </a:xfrm>
          <a:prstGeom prst="rect">
            <a:avLst/>
          </a:prstGeom>
        </p:spPr>
        <p:txBody>
          <a:bodyPr lIns="65021" tIns="65021" rIns="65021" bIns="65021" anchor="ctr"/>
          <a:lstStyle>
            <a:lvl1pPr algn="ctr" defTabSz="565708">
              <a:lnSpc>
                <a:spcPct val="100000"/>
              </a:lnSpc>
              <a:defRPr spc="0" sz="9744">
                <a:solidFill>
                  <a:srgbClr val="800000"/>
                </a:solidFill>
                <a:uFill>
                  <a:solidFill>
                    <a:srgbClr val="000000"/>
                  </a:solidFill>
                </a:uFill>
                <a:latin typeface="Helvetica"/>
                <a:ea typeface="Helvetica"/>
                <a:cs typeface="Helvetica"/>
                <a:sym typeface="Helvetica"/>
              </a:defRPr>
            </a:lvl1pPr>
          </a:lstStyle>
          <a:p>
            <a:pPr/>
            <a:r>
              <a:t>Addendum: Script 3</a:t>
            </a:r>
          </a:p>
        </p:txBody>
      </p:sp>
      <p:sp>
        <p:nvSpPr>
          <p:cNvPr id="183" name="The long 20th century will in all likelihood be seen in the future as the watershed in human experience:…"/>
          <p:cNvSpPr txBox="1"/>
          <p:nvPr/>
        </p:nvSpPr>
        <p:spPr>
          <a:xfrm>
            <a:off x="160089" y="1625596"/>
            <a:ext cx="6096001" cy="7784056"/>
          </a:xfrm>
          <a:prstGeom prst="rect">
            <a:avLst/>
          </a:prstGeom>
          <a:ln w="12700">
            <a:miter lim="400000"/>
          </a:ln>
          <a:extLst>
            <a:ext uri="{C572A759-6A51-4108-AA02-DFA0A04FC94B}">
              <ma14:wrappingTextBoxFlag xmlns:ma14="http://schemas.microsoft.com/office/mac/drawingml/2011/main" val="1"/>
            </a:ext>
          </a:extLst>
        </p:spPr>
        <p:txBody>
          <a:bodyPr lIns="65021" tIns="65021" rIns="65021" bIns="65021"/>
          <a:lstStyle/>
          <a:p>
            <a:pPr algn="l" defTabSz="584199">
              <a:spcBef>
                <a:spcPts val="900"/>
              </a:spcBef>
              <a:defRPr sz="2400">
                <a:solidFill>
                  <a:srgbClr val="000000"/>
                </a:solidFill>
                <a:latin typeface="Times New Roman"/>
                <a:ea typeface="Times New Roman"/>
                <a:cs typeface="Times New Roman"/>
                <a:sym typeface="Times New Roman"/>
              </a:defRPr>
            </a:pPr>
            <a:r>
              <a:t>conscience will not let him. And Europe descends into nearly two centuries of near-genocidal religious war.</a:t>
            </a:r>
          </a:p>
          <a:p>
            <a:pPr algn="l" defTabSz="584199">
              <a:spcBef>
                <a:spcPts val="900"/>
              </a:spcBef>
              <a:defRPr sz="2400">
                <a:solidFill>
                  <a:srgbClr val="000000"/>
                </a:solidFill>
                <a:latin typeface="Times New Roman"/>
                <a:ea typeface="Times New Roman"/>
                <a:cs typeface="Times New Roman"/>
                <a:sym typeface="Times New Roman"/>
              </a:defRPr>
            </a:pPr>
            <a:r>
              <a:t>The consolidation of Christianity in the Roman Empire, the spread of Islam, the Protestant Reformation, the Italian Renaissance, Ming Dynasty artistic creations, the American and French Revolutions, the conquests of the _Devlet-i ʿAlīye-i ʿOsmānīye (what Britos called the Ottoman Empire) and the consolidation of the holdings of the Gurkani dynasty (what Britons called the Moghul Empire)—these are the things of which history principally consists. The economy the background against which the action of a play took place, for its changes were only visible in what Fernand Braudel called the _longue durée_—the long run. </a:t>
            </a:r>
          </a:p>
          <a:p>
            <a:pPr algn="l" defTabSz="584199">
              <a:spcBef>
                <a:spcPts val="900"/>
              </a:spcBef>
              <a:defRPr sz="2400">
                <a:solidFill>
                  <a:srgbClr val="000000"/>
                </a:solidFill>
                <a:latin typeface="Times New Roman"/>
                <a:ea typeface="Times New Roman"/>
                <a:cs typeface="Times New Roman"/>
                <a:sym typeface="Times New Roman"/>
              </a:defRPr>
            </a:pPr>
            <a:r>
              <a:t>Not so the history of the 20th century. The economy and economic events and changes are at its core.</a:t>
            </a:r>
          </a:p>
        </p:txBody>
      </p:sp>
      <p:sp>
        <p:nvSpPr>
          <p:cNvPr id="184" name="The long 20th century will in all likelihood be seen in the future as the watershed in human experience:…"/>
          <p:cNvSpPr txBox="1"/>
          <p:nvPr/>
        </p:nvSpPr>
        <p:spPr>
          <a:xfrm>
            <a:off x="6707645" y="1625596"/>
            <a:ext cx="6096001" cy="7784056"/>
          </a:xfrm>
          <a:prstGeom prst="rect">
            <a:avLst/>
          </a:prstGeom>
          <a:ln w="12700">
            <a:miter lim="400000"/>
          </a:ln>
          <a:extLst>
            <a:ext uri="{C572A759-6A51-4108-AA02-DFA0A04FC94B}">
              <ma14:wrappingTextBoxFlag xmlns:ma14="http://schemas.microsoft.com/office/mac/drawingml/2011/main" val="1"/>
            </a:ext>
          </a:extLst>
        </p:spPr>
        <p:txBody>
          <a:bodyPr lIns="65021" tIns="65021" rIns="65021" bIns="65021"/>
          <a:lstStyle/>
          <a:p>
            <a:pPr algn="l" defTabSz="584199">
              <a:spcBef>
                <a:spcPts val="900"/>
              </a:spcBef>
              <a:defRPr sz="2400">
                <a:solidFill>
                  <a:srgbClr val="000000"/>
                </a:solidFill>
                <a:latin typeface="Times New Roman"/>
                <a:ea typeface="Times New Roman"/>
                <a:cs typeface="Times New Roman"/>
                <a:sym typeface="Times New Roman"/>
              </a:defRPr>
            </a:pPr>
            <a:r>
              <a:t>And let me add a fifth Big Idea:</a:t>
            </a:r>
          </a:p>
          <a:p>
            <a:pPr algn="l" defTabSz="584199">
              <a:spcBef>
                <a:spcPts val="900"/>
              </a:spcBef>
              <a:defRPr sz="2400">
                <a:solidFill>
                  <a:srgbClr val="000000"/>
                </a:solidFill>
                <a:latin typeface="Times New Roman"/>
                <a:ea typeface="Times New Roman"/>
                <a:cs typeface="Times New Roman"/>
                <a:sym typeface="Times New Roman"/>
              </a:defRPr>
            </a:pPr>
            <a:r>
              <a:t>5. Our predecessors, many of them at least, would be amazed that, with the wealth and power, the technological and organizational tools, the knowledge and communications that we now possess, humanity has not done much more than it has done to make of the world a utopia. In the aftermath of World War I, Irish poet William Butler Yeats wrote of how positive utopian and millennial hopes seemed to be going wrong. The stories were that history was supposed to have a beautiful and miraculous end: a chosen one born in the city of King David—Bethlehem—to lead us all to a heavenly New Jerusalem. </a:t>
            </a:r>
          </a:p>
          <a:p>
            <a:pPr algn="l" defTabSz="584199">
              <a:spcBef>
                <a:spcPts val="900"/>
              </a:spcBef>
              <a:defRPr sz="2400">
                <a:solidFill>
                  <a:srgbClr val="000000"/>
                </a:solidFill>
                <a:latin typeface="Times New Roman"/>
                <a:ea typeface="Times New Roman"/>
                <a:cs typeface="Times New Roman"/>
                <a:sym typeface="Times New Roman"/>
              </a:defRPr>
            </a:pPr>
            <a:r>
              <a:t>But, Yeats wrote in his poem _The Second Coming_, it was not so.</a:t>
            </a:r>
          </a:p>
          <a:p>
            <a:pPr algn="l" defTabSz="584199">
              <a:spcBef>
                <a:spcPts val="900"/>
              </a:spcBef>
              <a:defRPr sz="2400">
                <a:solidFill>
                  <a:srgbClr val="000000"/>
                </a:solidFill>
                <a:latin typeface="Times New Roman"/>
                <a:ea typeface="Times New Roman"/>
                <a:cs typeface="Times New Roman"/>
                <a:sym typeface="Times New Roman"/>
              </a:defRPr>
            </a:pPr>
            <a:r>
              <a:t>It was not a chosen one but rather a “rough beast” “with lion body and the head of a man/a gaze blank and pitiless as the sun”. And its motion toward Bethlehem was a “slouching”</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About the Course"/>
          <p:cNvSpPr txBox="1"/>
          <p:nvPr>
            <p:ph type="title" idx="4294967295"/>
          </p:nvPr>
        </p:nvSpPr>
        <p:spPr>
          <a:xfrm>
            <a:off x="160089" y="-3"/>
            <a:ext cx="12643557" cy="1625601"/>
          </a:xfrm>
          <a:prstGeom prst="rect">
            <a:avLst/>
          </a:prstGeom>
        </p:spPr>
        <p:txBody>
          <a:bodyPr lIns="65021" tIns="65021" rIns="65021" bIns="65021" anchor="ctr"/>
          <a:lstStyle>
            <a:lvl1pPr algn="ctr" defTabSz="565708">
              <a:lnSpc>
                <a:spcPct val="100000"/>
              </a:lnSpc>
              <a:defRPr spc="0" sz="9744">
                <a:solidFill>
                  <a:srgbClr val="800000"/>
                </a:solidFill>
                <a:uFill>
                  <a:solidFill>
                    <a:srgbClr val="000000"/>
                  </a:solidFill>
                </a:uFill>
                <a:latin typeface="Helvetica"/>
                <a:ea typeface="Helvetica"/>
                <a:cs typeface="Helvetica"/>
                <a:sym typeface="Helvetica"/>
              </a:defRPr>
            </a:lvl1pPr>
          </a:lstStyle>
          <a:p>
            <a:pPr/>
            <a:r>
              <a:t>Addendum: Script 4</a:t>
            </a:r>
          </a:p>
        </p:txBody>
      </p:sp>
      <p:sp>
        <p:nvSpPr>
          <p:cNvPr id="187" name="The long 20th century will in all likelihood be seen in the future as the watershed in human experience:…"/>
          <p:cNvSpPr txBox="1"/>
          <p:nvPr/>
        </p:nvSpPr>
        <p:spPr>
          <a:xfrm>
            <a:off x="160089" y="1625596"/>
            <a:ext cx="6096001" cy="7784056"/>
          </a:xfrm>
          <a:prstGeom prst="rect">
            <a:avLst/>
          </a:prstGeom>
          <a:ln w="12700">
            <a:miter lim="400000"/>
          </a:ln>
          <a:extLst>
            <a:ext uri="{C572A759-6A51-4108-AA02-DFA0A04FC94B}">
              <ma14:wrappingTextBoxFlag xmlns:ma14="http://schemas.microsoft.com/office/mac/drawingml/2011/main" val="1"/>
            </a:ext>
          </a:extLst>
        </p:spPr>
        <p:txBody>
          <a:bodyPr lIns="65021" tIns="65021" rIns="65021" bIns="65021"/>
          <a:lstStyle/>
          <a:p>
            <a:pPr algn="l" defTabSz="584199">
              <a:spcBef>
                <a:spcPts val="900"/>
              </a:spcBef>
              <a:defRPr sz="2400">
                <a:solidFill>
                  <a:srgbClr val="000000"/>
                </a:solidFill>
                <a:latin typeface="Times New Roman"/>
                <a:ea typeface="Times New Roman"/>
                <a:cs typeface="Times New Roman"/>
                <a:sym typeface="Times New Roman"/>
              </a:defRPr>
            </a:pPr>
            <a:r>
              <a:t>one. </a:t>
            </a:r>
          </a:p>
          <a:p>
            <a:pPr algn="l" defTabSz="584199">
              <a:spcBef>
                <a:spcPts val="900"/>
              </a:spcBef>
              <a:defRPr sz="2400">
                <a:solidFill>
                  <a:srgbClr val="000000"/>
                </a:solidFill>
                <a:latin typeface="Times New Roman"/>
                <a:ea typeface="Times New Roman"/>
                <a:cs typeface="Times New Roman"/>
                <a:sym typeface="Times New Roman"/>
              </a:defRPr>
            </a:pPr>
            <a:r>
              <a:t>Yeats’s poem has been called the “most pillaged” in modern times—the most used and most cited. Why? Because it speaks to us, powerfully. </a:t>
            </a:r>
          </a:p>
          <a:p>
            <a:pPr algn="l" defTabSz="584199">
              <a:spcBef>
                <a:spcPts val="900"/>
              </a:spcBef>
              <a:defRPr sz="2400">
                <a:solidFill>
                  <a:srgbClr val="000000"/>
                </a:solidFill>
                <a:latin typeface="Times New Roman"/>
                <a:ea typeface="Times New Roman"/>
                <a:cs typeface="Times New Roman"/>
                <a:sym typeface="Times New Roman"/>
              </a:defRPr>
            </a:pPr>
            <a:r>
              <a:t>The history of the 20th century has seen us as a race at best slouching, if that, towards something that might be a utopia, maybe.</a:t>
            </a:r>
          </a:p>
        </p:txBody>
      </p:sp>
      <p:sp>
        <p:nvSpPr>
          <p:cNvPr id="188" name="The long 20th century will in all likelihood be seen in the future as the watershed in human experience:…"/>
          <p:cNvSpPr txBox="1"/>
          <p:nvPr/>
        </p:nvSpPr>
        <p:spPr>
          <a:xfrm>
            <a:off x="6707645" y="1625596"/>
            <a:ext cx="6096001" cy="7784056"/>
          </a:xfrm>
          <a:prstGeom prst="rect">
            <a:avLst/>
          </a:prstGeom>
          <a:ln w="12700">
            <a:miter lim="400000"/>
          </a:ln>
        </p:spPr>
        <p:txBody>
          <a:bodyPr lIns="65021" tIns="65021" rIns="65021" bIns="65021"/>
          <a:lstStyle/>
          <a:p>
            <a:pPr algn="l" defTabSz="584199">
              <a:spcBef>
                <a:spcPts val="900"/>
              </a:spcBef>
              <a:defRPr sz="2400">
                <a:solidFill>
                  <a:srgbClr val="000000"/>
                </a:solidFill>
                <a:latin typeface="Times New Roman"/>
                <a:ea typeface="Times New Roman"/>
                <a:cs typeface="Times New Roman"/>
                <a:sym typeface="Times New Roman"/>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