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We live at the end of the first century in which we can think that a truly human world may soon be within our grasp. The twentieth century saw amazingly productive human accomplishments, and a great deal of increase in and spread of human freedom. But a lot has gone wrong: war and tyranny, slow technological and organizational diffusion, the development of underdevelopment, and wealth gulfs and economic mismanagement.</a:t>
            </a:r>
          </a:p>
          <a:p>
            <a:pPr/>
          </a:p>
          <a:p>
            <a:pPr/>
            <a:r>
              <a:t>The explosive amplification of material wealth has carried with it not just quantitative changes in what we consume but qualitative changes in how we live. Who today could find their way around a kitchen of a century ago? Before the coming of the electric current and the automatic washing machine, doing the laundry was not an annoying but minor chore but was instead a major part of the household’s—or rather the household’s women’s—week. Today few among us are gatherers, or hunters, or farmers. Hunting, gathering, farming, herding, spinning and weaving, cleaning, digging, smelting metal and shaping wood, assembling structures by hand—those are now the occupations of a small and dwindling proportion of humans. And where we do have farmers, herdsmen, manufacturing workers, construction workers, and miners, they are overwhelmingly controllers of machines and increasingly programmers of robots. They are no longer people who make or shape things—facture—with their hands—manu.</a:t>
            </a:r>
          </a:p>
          <a:p>
            <a:pPr/>
          </a:p>
          <a:p>
            <a:pPr/>
            <a:r>
              <a:t>What do modern people do instead? Increasingly, we push forward the body of technological and scientific knowledge. We educate each other. We doctor and nurse each other. We care for our young and the old. We entertain each other. We provide other services for each other to take advantage of the benefits of specialization. And we engage in complicated symbolic interactions that have the emergent effect of distributing status and power and coordinating the 7.4-billion person division of labor of today’s economy. We have crossed a great divide between what we used to do in all previous human history, and what we do now.</a:t>
            </a:r>
          </a:p>
          <a:p>
            <a:pPr/>
          </a:p>
          <a:p>
            <a:pPr/>
            <a:r>
              <a:t>Perhaps the third best selling novel in the United States in the entire 19th Century was Looking Backward, 2000-1887, by Edward Bellamy. Bellamy was a populist and—although he rejected the name—a socialist: he dreamed of a utopia created by government ownership of industry, the elimination of destructive competition, and the altruistic mobilization of human energies in a way analogous to his vision of the North’s collective effort to end slavery in the Civil War. Technological and organizational abundance would then generate a society of abundance. He therefore wrote a “literary fantasy, a fairy tale of social felicity” as a “hanging in mid-air, far out of reach of the sordid and material world of the present… cloudpalace for an ideal humanity”.</a:t>
            </a:r>
          </a:p>
          <a:p>
            <a:pPr/>
          </a:p>
          <a:p>
            <a:pPr/>
            <a:r>
              <a:t>He throws his narrator-protagonist forward in time from 1887 to 2000 to marvel at a well-working rich society. At on point the narrator-protagonist hears the question, “Would you like to hear some music?” He expects his hostess to play the piano—a social accomplishment of upper-class women around 1900. To listen to music on demand then, you had to have—in your house or nearby—an instrument, and someone trained to play it. It would have cost the average worker some 2400 hours, roughly a year at a 50-hour workweek, to earn the money to buy a highquality piano. Then there would be the expense and the time committed to piano lessons.</a:t>
            </a:r>
          </a:p>
          <a:p>
            <a:pPr/>
          </a:p>
          <a:p>
            <a:pPr/>
            <a:r>
              <a:t>Today? To listen to music-on-demand in your home—or, indeed not in your home but wherever you happen to be? The labor-time value of a Steinway piano may</a:t>
            </a:r>
          </a:p>
          <a:p>
            <a:pPr/>
          </a:p>
          <a:p>
            <a:pPr/>
            <a:r>
              <a:t>11 Slouching Towards Utopia? 1. 5190 words</a:t>
            </a:r>
          </a:p>
          <a:p>
            <a:pPr/>
          </a:p>
          <a:p>
            <a:pPr/>
            <a:r>
              <a:t>DRAFT 7.0 March 8, 2020</a:t>
            </a:r>
          </a:p>
          <a:p>
            <a:pPr/>
          </a:p>
          <a:p>
            <a:pPr/>
            <a:r>
              <a:t>have only halved when measured in average worker-hours. But if what you value is not the piano itself but the capability of listening to music at home, the cost has fallen from 2400 average worker-hours a century ago to… what? What share of the cost of buying and operating our smartphones do we allocate to granting us the capability of listening to music on demand? 1/5? That gets us down from 2400 average worker-hours to 2.</a:t>
            </a:r>
          </a:p>
          <a:p>
            <a:pPr/>
          </a:p>
          <a:p>
            <a:pPr/>
            <a:r>
              <a:t>So when we calculate the increase in material wealth, should we count the halving of the labor-time price of the commodity which is the Steinway piano? Or should we count the 1200-fold decrease in the real labor-time price of the capability of listening to piano (and all other kinds of) music? I think it is clear that we should do the second.</a:t>
            </a:r>
          </a:p>
          <a:p>
            <a:pPr/>
          </a:p>
          <a:p>
            <a:pPr/>
            <a:r>
              <a:t>Bellamy’s narrator-protagonist answers “yes” to the question “would you like to hear some music?” But his hostess does not then sit down at the pianoforte to amuse him and exhibit her ladylike domestic accomplishments. Instead, Bellamy’s narrator-protagonist is stupefied to find his hostess “merely touched one or two screws,” and immediately the room was “filled with music; filled, not flooded, for, by some means, the volume of melody had been perfectly graduated to the size of the apartment. ‘Grand!’ I cried. ‘Bach must be at the keys of that organ; but where is the organ?’”</a:t>
            </a:r>
          </a:p>
          <a:p>
            <a:pPr/>
          </a:p>
          <a:p>
            <a:pPr/>
            <a:r>
              <a:t>He learns that his host has dialed up, on her telephone landline, a live local orchestra playing in the city, and she has put it on the speakerphone. In Bellamy's utopia, you see, you can dial up a local orchestra and listen to it play live.</a:t>
            </a:r>
          </a:p>
          <a:p>
            <a:pPr/>
          </a:p>
          <a:p>
            <a:pPr/>
            <a:r>
              <a:t>Moreover, you have a choice: you can dial up one of four orchestras currently playing.</a:t>
            </a:r>
          </a:p>
          <a:p>
            <a:pPr/>
          </a:p>
          <a:p>
            <a:pPr/>
            <a:r>
              <a:t>Bellamy’s narrator’s reaction?</a:t>
            </a:r>
          </a:p>
          <a:p>
            <a:pPr/>
          </a:p>
          <a:p>
            <a:pPr/>
            <a:r>
              <a:t>If we [in the nineteenth century] could have devised an arrangement for providing everybody with music in their homes, perfect in quality, unlimited in quantity, suited to every mood, and beginning and ceasing at will, we should have considered the limit of human felicity already attained...</a:t>
            </a:r>
          </a:p>
          <a:p>
            <a:pPr/>
          </a:p>
          <a:p>
            <a:pPr/>
            <a:r>
              <a:t>1.5.3. Slouching Towards Utopia?</a:t>
            </a:r>
          </a:p>
          <a:p>
            <a:pPr/>
          </a:p>
          <a:p>
            <a:pPr/>
            <a:r>
              <a:t>Think of that: the limit of human felicity.</a:t>
            </a:r>
          </a:p>
          <a:p>
            <a:pPr/>
          </a:p>
          <a:p>
            <a:pPr/>
            <a:r>
              <a:t>Many technological inventions of the past century have transformed experiences that were rare and valued luxuries—available only to a rich few at great expense at</a:t>
            </a:r>
          </a:p>
          <a:p>
            <a:pPr/>
          </a:p>
          <a:p>
            <a:pPr/>
            <a:r>
              <a:t>12 Slouching Towards Utopia? 1. 5190 words</a:t>
            </a:r>
          </a:p>
          <a:p>
            <a:pPr/>
          </a:p>
          <a:p>
            <a:pPr/>
            <a:r>
              <a:t>DRAFT 7.0 March 8, 2020</a:t>
            </a:r>
          </a:p>
          <a:p>
            <a:pPr/>
          </a:p>
          <a:p>
            <a:pPr/>
            <a:r>
              <a:t>relatively rare performances of the symphony or the opera—into features of modern life that we take so much for granted that they would not make the top twenty or even the top 100 in an ordered list of what we think our wealth consists of us. If Edward Bellamy could see us, he might see us like we would see a civilization in which everyone had courtside Golden State Warriors tickets on the refrigerator door for anyone wandering by to use, or a basement filled with boxes upon boxes of gem-quality diamonds or premier cru wines or designer dresses or Tesla Roadsters, all largely ignored because no one could find a use for them or thought of them as in any way very interesting.</a:t>
            </a:r>
          </a:p>
          <a:p>
            <a:pPr/>
          </a:p>
          <a:p>
            <a:pPr/>
            <a:r>
              <a:t>If you asked Edward Bellamy—or any other nineteenth-century or earlier sketcher of utopias—whether we here today have the knowledge of technology and of productive organization needed to provide at least the material abundance needed to build a utopia, they would all say “of course”. And they would in turn ask of us why we do not recognize that those of us in the middle and upper classes of the industrial economies have, in material well-being at least, reached or gone well beyond what they would have regarded as the limit of human felicity.</a:t>
            </a:r>
          </a:p>
          <a:p>
            <a:pPr/>
          </a:p>
          <a:p>
            <a:pPr/>
            <a:r>
              <a:t>We today—even the richest of us—rarely see ourselves as so extraordinarily lucky and fortunate and happy even though for the first time in human history there is more than enough. There are enough calories that it is not necessary that anybody need be hungry. There is nough shelter that it is not necessary that anybody need be wet. There is enough clothing that it is not necessary that anybody need be cold. And enough stuff to aid daily life that nobody need feel under the pressure of lack of something necessary. We are no longer in anything that we could call “the realm of necessity”. So one would think we humans ought to be in “the realm of freedom”: something that is and that we recognize as a Utopia.</a:t>
            </a:r>
          </a:p>
          <a:p>
            <a:pPr/>
          </a:p>
          <a:p>
            <a:pPr/>
            <a:r>
              <a:t>Why aren’t we there yet?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J._Bradford_DeLong" TargetMode="External"/><Relationship Id="rId3" Type="http://schemas.openxmlformats.org/officeDocument/2006/relationships/image" Target="../media/image1.tif"/><Relationship Id="rId4" Type="http://schemas.openxmlformats.org/officeDocument/2006/relationships/hyperlink" Target="https://en.wikipedia.org/wiki/University_of_al-Qarawiyyin" TargetMode="External"/><Relationship Id="rId5" Type="http://schemas.openxmlformats.org/officeDocument/2006/relationships/image" Target="../media/image1.png"/><Relationship Id="rId6" Type="http://schemas.openxmlformats.org/officeDocument/2006/relationships/hyperlink" Target="https://github.com/braddelong/public-files/blob/master/econ-115-module-1-lecture-3.4-slouching-%23tceh.pptx"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bout the Course"/>
          <p:cNvSpPr txBox="1"/>
          <p:nvPr>
            <p:ph type="title" idx="4294967295"/>
          </p:nvPr>
        </p:nvSpPr>
        <p:spPr>
          <a:xfrm>
            <a:off x="112563" y="-3"/>
            <a:ext cx="8890001" cy="1143001"/>
          </a:xfrm>
          <a:prstGeom prst="rect">
            <a:avLst/>
          </a:prstGeom>
        </p:spPr>
        <p:txBody>
          <a:bodyPr lIns="45718" tIns="45718" rIns="45718" bIns="45718"/>
          <a:lstStyle>
            <a:lvl1pPr defTabSz="269747">
              <a:defRPr sz="4719"/>
            </a:lvl1pPr>
          </a:lstStyle>
          <a:p>
            <a:pPr/>
            <a:r>
              <a:t>1.3.4 Lecture slides with audio</a:t>
            </a:r>
          </a:p>
        </p:txBody>
      </p:sp>
      <p:pic>
        <p:nvPicPr>
          <p:cNvPr id="136" name="Image" descr="Image">
            <a:hlinkClick r:id="rId2" invalidUrl="" action="" tgtFrame="" tooltip="" history="1" highlightClick="0" endSnd="0"/>
          </p:cNvPr>
          <p:cNvPicPr>
            <a:picLocks noChangeAspect="1"/>
          </p:cNvPicPr>
          <p:nvPr/>
        </p:nvPicPr>
        <p:blipFill>
          <a:blip r:embed="rId3">
            <a:extLst/>
          </a:blip>
          <a:stretch>
            <a:fillRect/>
          </a:stretch>
        </p:blipFill>
        <p:spPr>
          <a:xfrm>
            <a:off x="5827563" y="1142997"/>
            <a:ext cx="3175001" cy="3175000"/>
          </a:xfrm>
          <a:prstGeom prst="rect">
            <a:avLst/>
          </a:prstGeom>
          <a:ln w="12700">
            <a:miter lim="400000"/>
          </a:ln>
        </p:spPr>
      </p:pic>
      <p:pic>
        <p:nvPicPr>
          <p:cNvPr id="137" name="Image" descr="Image">
            <a:hlinkClick r:id="rId4" invalidUrl="" action="" tgtFrame="" tooltip="" history="1" highlightClick="0" endSnd="0"/>
          </p:cNvPr>
          <p:cNvPicPr>
            <a:picLocks noChangeAspect="1"/>
          </p:cNvPicPr>
          <p:nvPr/>
        </p:nvPicPr>
        <p:blipFill>
          <a:blip r:embed="rId5">
            <a:extLst/>
          </a:blip>
          <a:stretch>
            <a:fillRect/>
          </a:stretch>
        </p:blipFill>
        <p:spPr>
          <a:xfrm>
            <a:off x="5827563" y="4298672"/>
            <a:ext cx="3175001" cy="2241827"/>
          </a:xfrm>
          <a:prstGeom prst="rect">
            <a:avLst/>
          </a:prstGeom>
          <a:ln w="12700">
            <a:miter lim="400000"/>
          </a:ln>
        </p:spPr>
      </p:pic>
      <p:sp>
        <p:nvSpPr>
          <p:cNvPr id="138" name="Link"/>
          <p:cNvSpPr txBox="1"/>
          <p:nvPr/>
        </p:nvSpPr>
        <p:spPr>
          <a:xfrm>
            <a:off x="5827563" y="4029435"/>
            <a:ext cx="417420" cy="269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00BFFF"/>
                </a:solidFill>
              </a:defRPr>
            </a:lvl1pPr>
          </a:lstStyle>
          <a:p>
            <a:pPr/>
            <a:r>
              <a:t>Link</a:t>
            </a:r>
          </a:p>
        </p:txBody>
      </p:sp>
      <p:sp>
        <p:nvSpPr>
          <p:cNvPr id="139" name="Link"/>
          <p:cNvSpPr txBox="1"/>
          <p:nvPr/>
        </p:nvSpPr>
        <p:spPr>
          <a:xfrm>
            <a:off x="5827563" y="6271261"/>
            <a:ext cx="417420" cy="269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00BFFF"/>
                </a:solidFill>
              </a:defRPr>
            </a:lvl1pPr>
          </a:lstStyle>
          <a:p>
            <a:pPr/>
            <a:r>
              <a:t>Link</a:t>
            </a:r>
          </a:p>
        </p:txBody>
      </p:sp>
      <p:sp>
        <p:nvSpPr>
          <p:cNvPr id="140" name="The long 20th century will in all likelihood be seen in the future as the watershed in human experience:…"/>
          <p:cNvSpPr txBox="1"/>
          <p:nvPr>
            <p:ph type="body" idx="4294967295"/>
          </p:nvPr>
        </p:nvSpPr>
        <p:spPr>
          <a:xfrm>
            <a:off x="112563" y="1142997"/>
            <a:ext cx="5715001" cy="5397501"/>
          </a:xfrm>
          <a:prstGeom prst="rect">
            <a:avLst/>
          </a:prstGeom>
        </p:spPr>
        <p:txBody>
          <a:bodyPr lIns="45718" tIns="45718" rIns="45718" bIns="45718" anchor="t">
            <a:noAutofit/>
          </a:bodyPr>
          <a:lstStyle/>
          <a:p>
            <a:pPr lvl="1" marL="0" indent="0" defTabSz="370331">
              <a:spcBef>
                <a:spcPts val="0"/>
              </a:spcBef>
              <a:buSzTx/>
              <a:buNone/>
              <a:tabLst>
                <a:tab pos="215900" algn="l"/>
              </a:tabLst>
              <a:defRPr sz="3000">
                <a:solidFill>
                  <a:schemeClr val="accent3">
                    <a:lumOff val="-11215"/>
                  </a:schemeClr>
                </a:solidFill>
                <a:uFill>
                  <a:solidFill>
                    <a:srgbClr val="000000"/>
                  </a:solidFill>
                </a:uFill>
                <a:latin typeface="Times New Roman"/>
                <a:ea typeface="Times New Roman"/>
                <a:cs typeface="Times New Roman"/>
                <a:sym typeface="Times New Roman"/>
              </a:defRPr>
            </a:pPr>
            <a:r>
              <a:t>Grand growth narrative</a:t>
            </a:r>
          </a:p>
          <a:p>
            <a:pPr lvl="1" marL="0" indent="0" defTabSz="370331">
              <a:spcBef>
                <a:spcPts val="0"/>
              </a:spcBef>
              <a:buSzTx/>
              <a:buNone/>
              <a:tabLst>
                <a:tab pos="215900" algn="l"/>
              </a:tabLst>
              <a:defRPr sz="3000">
                <a:solidFill>
                  <a:schemeClr val="accent3">
                    <a:lumOff val="-11215"/>
                  </a:schemeClr>
                </a:solidFill>
                <a:uFill>
                  <a:solidFill>
                    <a:srgbClr val="000000"/>
                  </a:solidFill>
                </a:uFill>
                <a:latin typeface="Times New Roman"/>
                <a:ea typeface="Times New Roman"/>
                <a:cs typeface="Times New Roman"/>
                <a:sym typeface="Times New Roman"/>
              </a:defRPr>
            </a:pPr>
            <a:r>
              <a:t>Inequality &amp; humanity</a:t>
            </a:r>
          </a:p>
          <a:p>
            <a:pPr lvl="1" marL="0" indent="0" defTabSz="370331">
              <a:spcBef>
                <a:spcPts val="0"/>
              </a:spcBef>
              <a:buSzTx/>
              <a:buNone/>
              <a:tabLst>
                <a:tab pos="215900" algn="l"/>
              </a:tabLst>
              <a:defRPr sz="3000">
                <a:solidFill>
                  <a:schemeClr val="accent3">
                    <a:lumOff val="-11215"/>
                  </a:schemeClr>
                </a:solidFill>
                <a:uFill>
                  <a:solidFill>
                    <a:srgbClr val="000000"/>
                  </a:solidFill>
                </a:uFill>
                <a:latin typeface="Times New Roman"/>
                <a:ea typeface="Times New Roman"/>
                <a:cs typeface="Times New Roman"/>
                <a:sym typeface="Times New Roman"/>
              </a:defRPr>
            </a:pPr>
            <a:r>
              <a:t>What has gone badly wrong</a:t>
            </a:r>
          </a:p>
          <a:p>
            <a:pPr lvl="1" marL="0" indent="0" defTabSz="370331">
              <a:spcBef>
                <a:spcPts val="0"/>
              </a:spcBef>
              <a:buSzTx/>
              <a:buNone/>
              <a:tabLst>
                <a:tab pos="215900" algn="l"/>
              </a:tabLst>
              <a:defRPr b="1" sz="3000">
                <a:uFill>
                  <a:solidFill>
                    <a:srgbClr val="000000"/>
                  </a:solidFill>
                </a:uFill>
                <a:latin typeface="Times New Roman"/>
                <a:ea typeface="Times New Roman"/>
                <a:cs typeface="Times New Roman"/>
                <a:sym typeface="Times New Roman"/>
              </a:defRPr>
            </a:pPr>
            <a:r>
              <a:t>Slouching towards utopia?</a:t>
            </a:r>
          </a:p>
          <a:p>
            <a:pPr lvl="1" marL="228600" indent="-228600" defTabSz="370331">
              <a:spcBef>
                <a:spcPts val="1200"/>
              </a:spcBef>
              <a:buSzPct val="100000"/>
              <a:tabLst>
                <a:tab pos="215900" algn="l"/>
              </a:tabLst>
              <a:defRPr b="1" sz="15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6" invalidUrl="" action="" tgtFrame="" tooltip="" history="1" highlightClick="0" endSnd="0"/>
              </a:rPr>
              <a:t>https://github.com/braddelong/public-files/blob/master/econ-115-module-1-lecture-3.4-slouching-%23tceh.pptx</a:t>
            </a:r>
            <a:r>
              <a:t>&gt;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About the Course"/>
          <p:cNvSpPr txBox="1"/>
          <p:nvPr>
            <p:ph type="title" idx="4294967295"/>
          </p:nvPr>
        </p:nvSpPr>
        <p:spPr>
          <a:xfrm>
            <a:off x="112563" y="-3"/>
            <a:ext cx="8890001" cy="1143001"/>
          </a:xfrm>
          <a:prstGeom prst="rect">
            <a:avLst/>
          </a:prstGeom>
        </p:spPr>
        <p:txBody>
          <a:bodyPr lIns="45718" tIns="45718" rIns="45718" bIns="45718"/>
          <a:lstStyle>
            <a:lvl1pPr defTabSz="196596">
              <a:defRPr sz="3440"/>
            </a:lvl1pPr>
          </a:lstStyle>
          <a:p>
            <a:pPr/>
            <a:r>
              <a:t>Lecture: 1.3.4. Slouching Towards Utopia?</a:t>
            </a:r>
          </a:p>
        </p:txBody>
      </p:sp>
      <p:sp>
        <p:nvSpPr>
          <p:cNvPr id="143" name="3:00 of audio in this slide; 9:30 in this slide group"/>
          <p:cNvSpPr txBox="1"/>
          <p:nvPr/>
        </p:nvSpPr>
        <p:spPr>
          <a:xfrm>
            <a:off x="4381500" y="6540497"/>
            <a:ext cx="476250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3:00 of audio in this slide; 9:30 in this slide group</a:t>
            </a:r>
          </a:p>
        </p:txBody>
      </p:sp>
      <p:sp>
        <p:nvSpPr>
          <p:cNvPr id="144" name="The long 20th century will in all likelihood be seen in the future as the watershed in human experience:…"/>
          <p:cNvSpPr txBox="1"/>
          <p:nvPr/>
        </p:nvSpPr>
        <p:spPr>
          <a:xfrm>
            <a:off x="112563" y="1142997"/>
            <a:ext cx="6182122" cy="53975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defTabSz="410764">
              <a:spcBef>
                <a:spcPts val="700"/>
              </a:spcBef>
              <a:defRPr sz="2000">
                <a:uFillTx/>
                <a:latin typeface="Times New Roman"/>
                <a:ea typeface="Times New Roman"/>
                <a:cs typeface="Times New Roman"/>
                <a:sym typeface="Times New Roman"/>
              </a:defRPr>
            </a:pPr>
            <a:r>
              <a:t>The first century in which we can think that a truly human world may soon be within our grasp…</a:t>
            </a:r>
          </a:p>
          <a:p>
            <a:pPr marL="1905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Amazingly productive human accomplishments</a:t>
            </a:r>
          </a:p>
          <a:p>
            <a:pPr marL="1905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A great deal of increase in and spread of human freedom</a:t>
            </a:r>
          </a:p>
          <a:p>
            <a:pPr marL="1905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But a lot has gone wrong in the process</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War and tyranny</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Slow technological and organizational diffusion</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The development of underdevelopment</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Wealth gulfs</a:t>
            </a:r>
          </a:p>
          <a:p>
            <a:pPr marL="1905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So what do we need other than material abundance to build a utopia?</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Does Keynes have anything to tell us?</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Does Diamond?</a:t>
            </a:r>
          </a:p>
          <a:p>
            <a:pPr lvl="1" marL="381000" indent="-190500" defTabSz="370331">
              <a:spcBef>
                <a:spcPts val="700"/>
              </a:spcBef>
              <a:buSzPct val="100000"/>
              <a:buChar char="•"/>
              <a:tabLst>
                <a:tab pos="215900" algn="l"/>
              </a:tabLst>
              <a:defRPr b="0" sz="2000">
                <a:latin typeface="Times New Roman"/>
                <a:ea typeface="Times New Roman"/>
                <a:cs typeface="Times New Roman"/>
                <a:sym typeface="Times New Roman"/>
              </a:defRPr>
            </a:pPr>
            <a:r>
              <a:t>Deos Bellamy?</a:t>
            </a:r>
          </a:p>
        </p:txBody>
      </p:sp>
      <p:pic>
        <p:nvPicPr>
          <p:cNvPr id="145" name="Image" descr="Image"/>
          <p:cNvPicPr>
            <a:picLocks noChangeAspect="1"/>
          </p:cNvPicPr>
          <p:nvPr/>
        </p:nvPicPr>
        <p:blipFill>
          <a:blip r:embed="rId3">
            <a:extLst/>
          </a:blip>
          <a:srcRect l="0" t="24642" r="0" b="0"/>
          <a:stretch>
            <a:fillRect/>
          </a:stretch>
        </p:blipFill>
        <p:spPr>
          <a:xfrm>
            <a:off x="6012124" y="1142998"/>
            <a:ext cx="2990440" cy="539762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atch Our Breath…"/>
          <p:cNvSpPr txBox="1"/>
          <p:nvPr>
            <p:ph type="title"/>
          </p:nvPr>
        </p:nvSpPr>
        <p:spPr>
          <a:xfrm>
            <a:off x="127482" y="0"/>
            <a:ext cx="8890001" cy="1143001"/>
          </a:xfrm>
          <a:prstGeom prst="rect">
            <a:avLst/>
          </a:prstGeom>
        </p:spPr>
        <p:txBody>
          <a:bodyPr/>
          <a:lstStyle>
            <a:lvl1pPr defTabSz="406908">
              <a:defRPr sz="7119"/>
            </a:lvl1pPr>
          </a:lstStyle>
          <a:p>
            <a:pPr/>
            <a:r>
              <a:t>Catch Our Breath…</a:t>
            </a:r>
          </a:p>
        </p:txBody>
      </p:sp>
      <p:sp>
        <p:nvSpPr>
          <p:cNvPr id="150" name="Ask a couple of questions?…"/>
          <p:cNvSpPr txBox="1"/>
          <p:nvPr>
            <p:ph type="body" sz="half" idx="1"/>
          </p:nvPr>
        </p:nvSpPr>
        <p:spPr>
          <a:xfrm>
            <a:off x="127482" y="1143000"/>
            <a:ext cx="4445001"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51" name="Image" descr="Image"/>
          <p:cNvPicPr>
            <a:picLocks noChangeAspect="1"/>
          </p:cNvPicPr>
          <p:nvPr/>
        </p:nvPicPr>
        <p:blipFill>
          <a:blip r:embed="rId2">
            <a:extLst/>
          </a:blip>
          <a:stretch>
            <a:fillRect/>
          </a:stretch>
        </p:blipFill>
        <p:spPr>
          <a:xfrm>
            <a:off x="4572482" y="1143000"/>
            <a:ext cx="4445001"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