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4a" ContentType="audio/unknown"/>
  <Override PartName="/ppt/notesSlides/notesSlide2.xml" ContentType="application/vnd.openxmlformats-officedocument.presentationml.notesSlide+xml"/>
  <Override PartName="/ppt/media/media2.m4a" ContentType="audio/unknown"/>
  <Override PartName="/ppt/notesSlides/notesSlide3.xml" ContentType="application/vnd.openxmlformats-officedocument.presentationml.notesSlide+xml"/>
  <Override PartName="/ppt/media/media3.m4a"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1pPr>
    <a:lvl2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2pPr>
    <a:lvl3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3pPr>
    <a:lvl4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4pPr>
    <a:lvl5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5pPr>
    <a:lvl6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6pPr>
    <a:lvl7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7pPr>
    <a:lvl8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8pPr>
    <a:lvl9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The power gradient that generated the likelihood and ever-present threat of formal empires, and the wealth gradient from the centralized location of modern industry in the North Atlantic, meant that the start of the long 20th century would see a world in which those who were not formally colonized would nevertheless be dominated by informal empire—overwhelmingly a British informal empire. </a:t>
            </a:r>
          </a:p>
          <a:p>
            <a:pPr/>
          </a:p>
          <a:p>
            <a:pPr/>
            <a:r>
              <a:t>Again and again, others would find themselves in situations in which offers were being made to them that could not, realistically and prudently, be refused: under “hegemony”. </a:t>
            </a:r>
          </a:p>
          <a:p>
            <a:pPr/>
          </a:p>
          <a:p>
            <a:pPr/>
            <a:r>
              <a:t>Perhaps the offers could not be refused because the consequences of accepting them are so good.</a:t>
            </a:r>
          </a:p>
          <a:p>
            <a:pPr/>
          </a:p>
          <a:p>
            <a:pPr/>
            <a:r>
              <a:t>Perhaps the offers could not be refused because the consequences of not accepting them are so bad. </a:t>
            </a:r>
          </a:p>
          <a:p>
            <a:pPr/>
          </a:p>
          <a:p>
            <a:pPr/>
            <a:r>
              <a:t>Perhaps the bad consequences would be military, or political, or economic. Perhaps the bad consequences would simply be exclusion. As mid-1900s socialist economist Joan Robinson liked to say, the only thing worse than being exploited by the capitalists was not being exploited by the capitalists—being ignored, and placed outside the circuits of production and exchange. </a:t>
            </a:r>
          </a:p>
          <a:p>
            <a:pPr/>
          </a:p>
          <a:p>
            <a:pPr/>
            <a:r>
              <a:t>Plus there is the question of: consequences for whom? For a ruling elite, for the country’s current citizens, or for its current citizens’ descendants?</a:t>
            </a:r>
          </a:p>
          <a:p>
            <a:pPr/>
          </a:p>
          <a:p>
            <a:pPr/>
            <a:r>
              <a:t>The hegemony exercised by the informal mode of the British Empire—and to a lesser extent of other European empires—in the first decades of the Long Twentieth Century had four important aspects: free trade, concentrated industry, free migration, and freedom of investment. These were the offers made that those outside of western Europe could not refuse.</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The first aspect was globalization and free trade: the coming of the steamship and the railroad—and of the European gunboat and maxim gun that, if you were a peripheral economy, would make your trade free through threat or conquest will-you, nill-you. </a:t>
            </a:r>
          </a:p>
          <a:p>
            <a:pPr/>
          </a:p>
          <a:p>
            <a:pPr/>
            <a:r>
              <a:t>Steam-driven machinery provided a competitive advantage that handicrafts could not match, no matter how low were wages. And—Japan and isolated pockets of India apart—steam-driven machinery worked reliably only in the Global North. Thus manufacturing declined outside the industrial core, peripheral labor was shifted into agriculture and other primary products. And so the global periphery was “underdeveloped”: gaining in the short run from advantageous terms of trade, but unable to build communities of engineering practice that might provide a path to greater, industrial riches.</a:t>
            </a:r>
          </a:p>
          <a:p>
            <a:pPr/>
          </a:p>
          <a:p>
            <a:pPr/>
            <a:r>
              <a:t>Second was, as noted, that the steam-driven machinery worked reliably and profitably only in the Global North. The “reliably” part required three things: a community of engineering practice, a literate labor force that could be trained up to use industrial technology, and sufficient economic depth to provide the maintenance, repair, and support services. As Robert Allen writes: “Industrial technology, however, was not cost-effective… [even though] wages were lower…. Asian producers either had to hope that the British would improve spinning machines sufficiently to make them cost-effective in Asia (which eventually did happen) or redesign the machines to adapt them to their own circumstances (which is what Japan did)…. [Moreover], widespread literacy and numeracy have been necessary (if not sufficient) conditions for economic success…”</a:t>
            </a:r>
          </a:p>
          <a:p>
            <a:pPr/>
          </a:p>
          <a:p>
            <a:pPr/>
            <a:r>
              <a:t>Third was, as noted, the largely-free migration (save for Asians seeking to migrate to temperate zone economies) pattern of the early years of the long twentieth century.</a:t>
            </a:r>
          </a:p>
          <a:p>
            <a:pPr/>
          </a:p>
          <a:p>
            <a:pPr/>
            <a:r>
              <a:t>Free trade, free capital flows, and free migration made possible by Europe’s informal imperial domination helped greatly enrich the world in the generations before World War I.</a:t>
            </a:r>
          </a:p>
          <a:p>
            <a:pPr/>
          </a:p>
          <a:p>
            <a:pPr/>
            <a:r>
              <a:t>The fourth was freedom of investment. You could lend to whoever you wished. You could borrow from whoever you wished. But, before World War I, it was understood that you would at least try to pay it back. Certainly those economies that received inflows of capital before World War I benefitted enormously if they had the human, the skill, the capital, and the organizational resources to take advantage of them. For the U.S., Canada, Australia, for Argentina, and perhaps for others like India, the availability of large amounts of capital—largely British-financed capital—to speed development of industry and infrastructure was a godsend. It allowed for earlier construction of railroads and other infrastructure. It allowed for the more rapid development of industry.</a:t>
            </a:r>
          </a:p>
          <a:p>
            <a:pPr/>
          </a:p>
          <a:p>
            <a:pPr/>
            <a:r>
              <a:t>It is not so clear that the free flow of capital was beneficial to those in the capital-exporting countries. France subsidized the pre-World War I industrialization of Czarist Russia (and the pre-World War I luxury of the court and expansion of the military) by making investments in Russian government and railroad bonds a test of one's French patriotism. A constant of French pre-World War I politics was that someday there would be another war with Germany, during which France would conquer and re- annex the provinces of Alsace and Lorraine that Germany had annexed as part of the settlement of the Franco-Prussian War of 1870-71. (And that France had taken from the feeble and oddly-named Holy Roman Empire of the German Nation as part of the settlements of the Thirty Years' War of 1618-48 and the Wars of Louis XIV of 1667-1715.) </a:t>
            </a:r>
          </a:p>
          <a:p>
            <a:pPr/>
          </a:p>
          <a:p>
            <a:pPr/>
            <a:r>
              <a:t>French military strategy depended on a large, active, allied Russian army in Poland threatening Berlin and forcing Germany to divide its armies while the French marched to the Rhine. Hence boosting the power of the Czar by buying Russian bonds became a test of French patriotism.</a:t>
            </a:r>
          </a:p>
          <a:p>
            <a:pPr/>
          </a:p>
          <a:p>
            <a:pPr/>
            <a:r>
              <a:t>But after World War I there was no Czar ruling from Moscow. There was Lenin ruling from Petrograd—subsequently renamed Leningrad—subsequently returned to its original name of St. Petersburg. And Lenin had no interest at all in repaying creditors from whom money had been borrowed by the Czar.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In addition to setting out the framework within which other countries’ governments and economies had to operate, there was one additional important facet of informal empire: the western Europeans—above all Britain—provided to the rest of the world an example to emulate. British institutions and practices appeared to be—had been—stunningly successful. Whatever they had done was worth emulating, at least on a trial basis, whether it was wearing business suits and dressing for dinner, translating Latin verse in school, establishing strong property rights, or investing in railroads and ports.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6" y="312539"/>
            <a:ext cx="7804548" cy="1518047"/>
          </a:xfrm>
          <a:prstGeom prst="rect">
            <a:avLst/>
          </a:prstGeom>
        </p:spPr>
        <p:txBody>
          <a:bodyPr lIns="35718" tIns="35718" rIns="35718" bIns="35718"/>
          <a:lstStyle>
            <a:lvl1pPr defTabSz="410765">
              <a:defRPr sz="5600">
                <a:solidFill>
                  <a:srgbClr val="000080"/>
                </a:solidFill>
                <a:uFillTx/>
              </a:defRPr>
            </a:lvl1pPr>
          </a:lstStyle>
          <a:p>
            <a:pPr/>
            <a:r>
              <a:t>Title Text</a:t>
            </a:r>
          </a:p>
        </p:txBody>
      </p:sp>
      <p:sp>
        <p:nvSpPr>
          <p:cNvPr id="89"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defRPr>
                <a:latin typeface="Times New Roman"/>
                <a:ea typeface="Times New Roman"/>
                <a:cs typeface="Times New Roman"/>
                <a:sym typeface="Times New Roman"/>
              </a:defRPr>
            </a:lvl1pPr>
            <a:lvl2pPr marL="740833" indent="-296333" defTabSz="410765">
              <a:defRPr>
                <a:latin typeface="Times New Roman"/>
                <a:ea typeface="Times New Roman"/>
                <a:cs typeface="Times New Roman"/>
                <a:sym typeface="Times New Roman"/>
              </a:defRPr>
            </a:lvl2pPr>
            <a:lvl3pPr marL="1185333" indent="-296333" defTabSz="410765">
              <a:defRPr>
                <a:latin typeface="Times New Roman"/>
                <a:ea typeface="Times New Roman"/>
                <a:cs typeface="Times New Roman"/>
                <a:sym typeface="Times New Roman"/>
              </a:defRPr>
            </a:lvl3pPr>
            <a:lvl4pPr marL="1629833" indent="-296333" defTabSz="410765">
              <a:defRPr>
                <a:latin typeface="Times New Roman"/>
                <a:ea typeface="Times New Roman"/>
                <a:cs typeface="Times New Roman"/>
                <a:sym typeface="Times New Roman"/>
              </a:defRPr>
            </a:lvl4pPr>
            <a:lvl5pPr marL="2074333" indent="-296333" defTabSz="410765">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8" y="1151929"/>
            <a:ext cx="7358064" cy="2321720"/>
          </a:xfrm>
          <a:prstGeom prst="rect">
            <a:avLst/>
          </a:prstGeom>
        </p:spPr>
        <p:txBody>
          <a:bodyPr lIns="35718" tIns="35718" rIns="35718" bIns="35718" anchor="b"/>
          <a:lstStyle>
            <a:lvl1pPr defTabSz="410765">
              <a:defRPr sz="5600">
                <a:solidFill>
                  <a:srgbClr val="000080"/>
                </a:solidFill>
                <a:uFillTx/>
              </a:defRPr>
            </a:lvl1pPr>
          </a:lstStyle>
          <a:p>
            <a:pPr/>
            <a:r>
              <a:t>Title Text</a:t>
            </a:r>
          </a:p>
        </p:txBody>
      </p:sp>
      <p:sp>
        <p:nvSpPr>
          <p:cNvPr id="98"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8" y="1151929"/>
            <a:ext cx="7358064" cy="2321720"/>
          </a:xfrm>
          <a:prstGeom prst="rect">
            <a:avLst/>
          </a:prstGeom>
        </p:spPr>
        <p:txBody>
          <a:bodyPr lIns="35718" tIns="35718" rIns="35718" bIns="35718" anchor="b"/>
          <a:lstStyle>
            <a:lvl1pPr defTabSz="410765">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8" y="3545085"/>
            <a:ext cx="7358064" cy="794744"/>
          </a:xfrm>
          <a:prstGeom prst="rect">
            <a:avLst/>
          </a:prstGeom>
        </p:spPr>
        <p:txBody>
          <a:bodyPr lIns="35718" tIns="35718" rIns="35718" bIns="35718" anchor="t"/>
          <a:lstStyle>
            <a:lvl1pPr marL="0" indent="0" algn="ctr" defTabSz="410765">
              <a:spcBef>
                <a:spcPts val="0"/>
              </a:spcBef>
              <a:buSzTx/>
              <a:buNone/>
              <a:defRPr sz="2600">
                <a:latin typeface="Helvetica Neue"/>
                <a:ea typeface="Helvetica Neue"/>
                <a:cs typeface="Helvetica Neue"/>
                <a:sym typeface="Helvetica Neue"/>
              </a:defRPr>
            </a:lvl1pPr>
            <a:lvl2pPr marL="0" indent="0" algn="ctr" defTabSz="410765">
              <a:spcBef>
                <a:spcPts val="0"/>
              </a:spcBef>
              <a:buSzTx/>
              <a:buNone/>
              <a:defRPr sz="2600">
                <a:latin typeface="Helvetica Neue"/>
                <a:ea typeface="Helvetica Neue"/>
                <a:cs typeface="Helvetica Neue"/>
                <a:sym typeface="Helvetica Neue"/>
              </a:defRPr>
            </a:lvl2pPr>
            <a:lvl3pPr marL="0" indent="0" algn="ctr" defTabSz="410765">
              <a:spcBef>
                <a:spcPts val="0"/>
              </a:spcBef>
              <a:buSzTx/>
              <a:buNone/>
              <a:defRPr sz="2600">
                <a:latin typeface="Helvetica Neue"/>
                <a:ea typeface="Helvetica Neue"/>
                <a:cs typeface="Helvetica Neue"/>
                <a:sym typeface="Helvetica Neue"/>
              </a:defRPr>
            </a:lvl3pPr>
            <a:lvl4pPr marL="0" indent="0" algn="ctr" defTabSz="410765">
              <a:spcBef>
                <a:spcPts val="0"/>
              </a:spcBef>
              <a:buSzTx/>
              <a:buNone/>
              <a:defRPr sz="2600">
                <a:latin typeface="Helvetica Neue"/>
                <a:ea typeface="Helvetica Neue"/>
                <a:cs typeface="Helvetica Neue"/>
                <a:sym typeface="Helvetica Neue"/>
              </a:defRPr>
            </a:lvl4pPr>
            <a:lvl5pPr marL="0" indent="0" algn="ctr" defTabSz="410765">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6" y="6536531"/>
            <a:ext cx="239485" cy="232486"/>
          </a:xfrm>
          <a:prstGeom prst="rect">
            <a:avLst/>
          </a:prstGeom>
        </p:spPr>
        <p:txBody>
          <a:bodyPr lIns="35718" tIns="35718" rIns="35718" bIns="35718"/>
          <a:lstStyle>
            <a:lvl1pPr defTabSz="410765">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6" y="312539"/>
            <a:ext cx="7804548" cy="1518047"/>
          </a:xfrm>
          <a:prstGeom prst="rect">
            <a:avLst/>
          </a:prstGeom>
        </p:spPr>
        <p:txBody>
          <a:bodyPr lIns="35718" tIns="35718" rIns="35718" bIns="35718"/>
          <a:lstStyle>
            <a:lvl1pPr defTabSz="410765">
              <a:lnSpc>
                <a:spcPts val="11600"/>
              </a:lnSpc>
              <a:defRPr>
                <a:uFillTx/>
              </a:defRPr>
            </a:lvl1pPr>
          </a:lstStyle>
          <a:p>
            <a:pPr/>
            <a:r>
              <a:t>Title Text</a:t>
            </a:r>
          </a:p>
        </p:txBody>
      </p:sp>
      <p:sp>
        <p:nvSpPr>
          <p:cNvPr id="116"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lvl1pPr defTabSz="370331">
              <a:spcBef>
                <a:spcPts val="800"/>
              </a:spcBef>
              <a:tabLst>
                <a:tab pos="215900" algn="l"/>
              </a:tabLst>
              <a:defRPr>
                <a:uFill>
                  <a:solidFill>
                    <a:srgbClr val="000000"/>
                  </a:solidFill>
                </a:uFill>
                <a:latin typeface="Times New Roman"/>
                <a:ea typeface="Times New Roman"/>
                <a:cs typeface="Times New Roman"/>
                <a:sym typeface="Times New Roman"/>
              </a:defRPr>
            </a:lvl1pPr>
            <a:lvl2pPr defTabSz="370331">
              <a:spcBef>
                <a:spcPts val="800"/>
              </a:spcBef>
              <a:tabLst>
                <a:tab pos="215900" algn="l"/>
              </a:tabLst>
              <a:defRPr>
                <a:uFill>
                  <a:solidFill>
                    <a:srgbClr val="000000"/>
                  </a:solidFill>
                </a:uFill>
                <a:latin typeface="Times New Roman"/>
                <a:ea typeface="Times New Roman"/>
                <a:cs typeface="Times New Roman"/>
                <a:sym typeface="Times New Roman"/>
              </a:defRPr>
            </a:lvl2pPr>
            <a:lvl3pPr defTabSz="370331">
              <a:spcBef>
                <a:spcPts val="800"/>
              </a:spcBef>
              <a:tabLst>
                <a:tab pos="215900" algn="l"/>
              </a:tabLst>
              <a:defRPr>
                <a:uFill>
                  <a:solidFill>
                    <a:srgbClr val="000000"/>
                  </a:solidFill>
                </a:uFill>
                <a:latin typeface="Times New Roman"/>
                <a:ea typeface="Times New Roman"/>
                <a:cs typeface="Times New Roman"/>
                <a:sym typeface="Times New Roman"/>
              </a:defRPr>
            </a:lvl3pPr>
            <a:lvl4pPr defTabSz="370331">
              <a:spcBef>
                <a:spcPts val="800"/>
              </a:spcBef>
              <a:tabLst>
                <a:tab pos="215900" algn="l"/>
              </a:tabLst>
              <a:defRPr>
                <a:uFill>
                  <a:solidFill>
                    <a:srgbClr val="000000"/>
                  </a:solidFill>
                </a:uFill>
                <a:latin typeface="Times New Roman"/>
                <a:ea typeface="Times New Roman"/>
                <a:cs typeface="Times New Roman"/>
                <a:sym typeface="Times New Roman"/>
              </a:defRPr>
            </a:lvl4pPr>
            <a:lvl5pPr defTabSz="370331">
              <a:spcBef>
                <a:spcPts val="800"/>
              </a:spcBef>
              <a:tabLst>
                <a:tab pos="215900" algn="l"/>
              </a:tabLst>
              <a:defRPr>
                <a:uFill>
                  <a:solidFill>
                    <a:srgbClr val="000000"/>
                  </a:solidFill>
                </a:u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3" name="Title Text"/>
          <p:cNvSpPr txBox="1"/>
          <p:nvPr>
            <p:ph type="title"/>
          </p:nvPr>
        </p:nvSpPr>
        <p:spPr>
          <a:prstGeom prst="rect">
            <a:avLst/>
          </a:prstGeom>
        </p:spPr>
        <p:txBody>
          <a:bodyPr/>
          <a:lstStyle>
            <a:lvl1pPr defTabSz="410763">
              <a:defRPr sz="5600">
                <a:uFillTx/>
              </a:defRPr>
            </a:lvl1pPr>
          </a:lstStyle>
          <a:p>
            <a:pPr/>
            <a:r>
              <a:t>Title Text</a:t>
            </a:r>
          </a:p>
        </p:txBody>
      </p:sp>
      <p:sp>
        <p:nvSpPr>
          <p:cNvPr id="13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42" name="Title Text"/>
          <p:cNvSpPr txBox="1"/>
          <p:nvPr>
            <p:ph type="title"/>
          </p:nvPr>
        </p:nvSpPr>
        <p:spPr>
          <a:xfrm>
            <a:off x="669725" y="312538"/>
            <a:ext cx="7804549" cy="1518048"/>
          </a:xfrm>
          <a:prstGeom prst="rect">
            <a:avLst/>
          </a:prstGeom>
        </p:spPr>
        <p:txBody>
          <a:bodyPr lIns="35717" tIns="35717" rIns="35717" bIns="35717"/>
          <a:lstStyle>
            <a:lvl1pPr defTabSz="410764">
              <a:defRPr sz="5600">
                <a:solidFill>
                  <a:srgbClr val="000080"/>
                </a:solidFill>
                <a:uFillTx/>
              </a:defRPr>
            </a:lvl1pPr>
          </a:lstStyle>
          <a:p>
            <a:pPr/>
            <a:r>
              <a:t>Title Text</a:t>
            </a:r>
          </a:p>
        </p:txBody>
      </p:sp>
      <p:sp>
        <p:nvSpPr>
          <p:cNvPr id="143"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144"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8"/>
            <a:ext cx="7804549" cy="1518048"/>
          </a:xfrm>
          <a:prstGeom prst="rect">
            <a:avLst/>
          </a:prstGeom>
        </p:spPr>
        <p:txBody>
          <a:bodyPr lIns="35717" tIns="35717" rIns="35717" bIns="35717"/>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6" cy="2321720"/>
          </a:xfrm>
          <a:prstGeom prst="rect">
            <a:avLst/>
          </a:prstGeom>
        </p:spPr>
        <p:txBody>
          <a:bodyPr lIns="35717" tIns="35717" rIns="35717" bIns="35717" anchor="b"/>
          <a:lstStyle>
            <a:lvl1pPr defTabSz="410764">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defTabSz="410764">
              <a:spcBef>
                <a:spcPts val="600"/>
              </a:spcBef>
              <a:buSzTx/>
              <a:buNone/>
              <a:defRPr>
                <a:latin typeface="Times New Roman"/>
                <a:ea typeface="Times New Roman"/>
                <a:cs typeface="Times New Roman"/>
                <a:sym typeface="Times New Roman"/>
              </a:defRPr>
            </a:lvl1pPr>
            <a:lvl2pPr marL="0" indent="0" defTabSz="410764">
              <a:spcBef>
                <a:spcPts val="600"/>
              </a:spcBef>
              <a:buSzTx/>
              <a:buNone/>
              <a:defRPr>
                <a:latin typeface="Times New Roman"/>
                <a:ea typeface="Times New Roman"/>
                <a:cs typeface="Times New Roman"/>
                <a:sym typeface="Times New Roman"/>
              </a:defRPr>
            </a:lvl2pPr>
            <a:lvl3pPr marL="0" indent="0" defTabSz="410764">
              <a:spcBef>
                <a:spcPts val="600"/>
              </a:spcBef>
              <a:buSzTx/>
              <a:buNone/>
              <a:defRPr>
                <a:latin typeface="Times New Roman"/>
                <a:ea typeface="Times New Roman"/>
                <a:cs typeface="Times New Roman"/>
                <a:sym typeface="Times New Roman"/>
              </a:defRPr>
            </a:lvl3pPr>
            <a:lvl4pPr marL="0" indent="0" defTabSz="410764">
              <a:spcBef>
                <a:spcPts val="600"/>
              </a:spcBef>
              <a:buSzTx/>
              <a:buNone/>
              <a:defRPr>
                <a:latin typeface="Times New Roman"/>
                <a:ea typeface="Times New Roman"/>
                <a:cs typeface="Times New Roman"/>
                <a:sym typeface="Times New Roman"/>
              </a:defRPr>
            </a:lvl4pPr>
            <a:lvl5pPr marL="0" indent="0" defTabSz="410764">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53"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2"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2"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9" indent="-306159"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1" y="6248400"/>
            <a:ext cx="256539" cy="269238"/>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49" cy="1518050"/>
          </a:xfrm>
          <a:prstGeom prst="rect">
            <a:avLst/>
          </a:prstGeom>
        </p:spPr>
        <p:txBody>
          <a:bodyPr lIns="35717" tIns="35717" rIns="35717" bIns="35717"/>
          <a:lstStyle>
            <a:lvl1pPr defTabSz="410764">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4"/>
            <a:ext cx="7804549" cy="4420198"/>
          </a:xfrm>
          <a:prstGeom prst="rect">
            <a:avLst/>
          </a:prstGeom>
        </p:spPr>
        <p:txBody>
          <a:bodyPr lIns="35717" tIns="35717" rIns="35717" bIns="35717"/>
          <a:lstStyle>
            <a:lvl1pPr marL="271637" indent="-271637" defTabSz="410764">
              <a:defRPr sz="2200"/>
            </a:lvl1pPr>
            <a:lvl2pPr marL="716138" indent="-271638" defTabSz="410764">
              <a:defRPr sz="2200"/>
            </a:lvl2pPr>
            <a:lvl3pPr marL="1160637" indent="-271637" defTabSz="410764">
              <a:defRPr sz="2200"/>
            </a:lvl3pPr>
            <a:lvl4pPr marL="1605137" indent="-271637" defTabSz="410764">
              <a:defRPr sz="2200"/>
            </a:lvl4pPr>
            <a:lvl5pPr marL="2049638" indent="-271638" defTabSz="410764">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3" y="6505277"/>
            <a:ext cx="239484" cy="236537"/>
          </a:xfrm>
          <a:prstGeom prst="rect">
            <a:avLst/>
          </a:prstGeom>
        </p:spPr>
        <p:txBody>
          <a:bodyPr lIns="35717" tIns="35717" rIns="35717" bIns="35717"/>
          <a:lstStyle>
            <a:lvl1pPr defTabSz="410764">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80"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4" cy="249235"/>
          </a:xfrm>
          <a:prstGeom prst="rect">
            <a:avLst/>
          </a:prstGeom>
          <a:ln w="12700">
            <a:miter lim="400000"/>
          </a:ln>
        </p:spPr>
        <p:txBody>
          <a:bodyPr wrap="none" lIns="35716" tIns="35716" rIns="35716" bIns="35716">
            <a:spAutoFit/>
          </a:bodyPr>
          <a:lstStyle>
            <a:lvl1pPr algn="ctr" defTabSz="410763">
              <a:spcBef>
                <a:spcPts val="0"/>
              </a:spcBef>
              <a:defRPr b="0"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audio" Target="../media/media1.m4a"/><Relationship Id="rId4" Type="http://schemas.microsoft.com/office/2007/relationships/media" Target="../media/media1.m4a"/><Relationship Id="rId5"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audio" Target="../media/media2.m4a"/><Relationship Id="rId4" Type="http://schemas.microsoft.com/office/2007/relationships/media" Target="../media/media2.m4a"/><Relationship Id="rId5"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audio" Target="../media/media3.m4a"/><Relationship Id="rId4" Type="http://schemas.microsoft.com/office/2007/relationships/media" Target="../media/media3.m4a"/><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Preview: Next Time"/>
          <p:cNvSpPr txBox="1"/>
          <p:nvPr>
            <p:ph type="title" idx="4294967295"/>
          </p:nvPr>
        </p:nvSpPr>
        <p:spPr>
          <a:xfrm>
            <a:off x="277663" y="-3"/>
            <a:ext cx="8572501" cy="1267128"/>
          </a:xfrm>
          <a:prstGeom prst="rect">
            <a:avLst/>
          </a:prstGeom>
        </p:spPr>
        <p:txBody>
          <a:bodyPr lIns="45718" tIns="45718" rIns="45718" bIns="45718"/>
          <a:lstStyle>
            <a:lvl1pPr defTabSz="333756">
              <a:defRPr sz="4380"/>
            </a:lvl1pPr>
          </a:lstStyle>
          <a:p>
            <a:pPr/>
            <a:r>
              <a:t>Lecture: 3.3.3. Informal Empires</a:t>
            </a:r>
          </a:p>
        </p:txBody>
      </p:sp>
      <p:sp>
        <p:nvSpPr>
          <p:cNvPr id="154" name="On to Chapter 3: Globalizing the World, 1870-1914 (&amp; Eichengreen, 1&amp;2):…"/>
          <p:cNvSpPr txBox="1"/>
          <p:nvPr>
            <p:ph type="body" idx="4294967295"/>
          </p:nvPr>
        </p:nvSpPr>
        <p:spPr>
          <a:xfrm>
            <a:off x="277663" y="1267121"/>
            <a:ext cx="8572501" cy="5339213"/>
          </a:xfrm>
          <a:prstGeom prst="rect">
            <a:avLst/>
          </a:prstGeom>
        </p:spPr>
        <p:txBody>
          <a:bodyPr lIns="45718" tIns="45718" rIns="45718" bIns="45718" anchor="t"/>
          <a:lstStyle/>
          <a:p>
            <a:pPr marL="0" indent="0" defTabSz="386790">
              <a:spcBef>
                <a:spcPts val="0"/>
              </a:spcBef>
              <a:buSzTx/>
              <a:buNone/>
              <a:defRPr b="1" sz="1900">
                <a:uFill>
                  <a:solidFill>
                    <a:srgbClr val="000000"/>
                  </a:solidFill>
                </a:uFill>
                <a:latin typeface="+mj-lt"/>
                <a:ea typeface="+mj-ea"/>
                <a:cs typeface="+mj-cs"/>
                <a:sym typeface="Helvetica"/>
              </a:defRPr>
            </a:pPr>
            <a:r>
              <a:t>But even where Britain (or France, or Germany, or Portugal, or Spain, or those who thought of themselves as descended from the </a:t>
            </a:r>
            <a:r>
              <a:rPr i="1"/>
              <a:t>conquistadores</a:t>
            </a:r>
            <a:r>
              <a:t> of Castile, or Anglo-Saxon settlers) did not rule, they reigned:</a:t>
            </a:r>
          </a:p>
          <a:p>
            <a:pPr marL="0" indent="0" defTabSz="386790">
              <a:spcBef>
                <a:spcPts val="0"/>
              </a:spcBef>
              <a:buSzTx/>
              <a:buNone/>
              <a:defRPr b="1" sz="1900">
                <a:uFill>
                  <a:solidFill>
                    <a:srgbClr val="000000"/>
                  </a:solidFill>
                </a:uFill>
                <a:latin typeface="+mj-lt"/>
                <a:ea typeface="+mj-ea"/>
                <a:cs typeface="+mj-cs"/>
                <a:sym typeface="Helvetica"/>
              </a:defRPr>
            </a:pPr>
          </a:p>
          <a:p>
            <a:pPr marL="198520" indent="-198520" defTabSz="386790">
              <a:spcBef>
                <a:spcPts val="0"/>
              </a:spcBef>
              <a:buSzPct val="100000"/>
              <a:defRPr sz="1900">
                <a:uFill>
                  <a:solidFill>
                    <a:srgbClr val="000000"/>
                  </a:solidFill>
                </a:uFill>
                <a:latin typeface="Times New Roman"/>
                <a:ea typeface="Times New Roman"/>
                <a:cs typeface="Times New Roman"/>
                <a:sym typeface="Times New Roman"/>
              </a:defRPr>
            </a:pPr>
            <a:r>
              <a:t>Britain seemed successful: playing by Britain’s rules seemed wise…</a:t>
            </a:r>
          </a:p>
          <a:p>
            <a:pPr marL="198520" indent="-198520" defTabSz="386790">
              <a:spcBef>
                <a:spcPts val="0"/>
              </a:spcBef>
              <a:buSzPct val="100000"/>
              <a:defRPr sz="1900">
                <a:uFill>
                  <a:solidFill>
                    <a:srgbClr val="000000"/>
                  </a:solidFill>
                </a:uFill>
                <a:latin typeface="Times New Roman"/>
                <a:ea typeface="Times New Roman"/>
                <a:cs typeface="Times New Roman"/>
                <a:sym typeface="Times New Roman"/>
              </a:defRPr>
            </a:pPr>
          </a:p>
          <a:p>
            <a:pPr marL="198520" indent="-198520" defTabSz="386790">
              <a:spcBef>
                <a:spcPts val="0"/>
              </a:spcBef>
              <a:buSzPct val="100000"/>
              <a:defRPr sz="1900">
                <a:uFill>
                  <a:solidFill>
                    <a:srgbClr val="000000"/>
                  </a:solidFill>
                </a:uFill>
                <a:latin typeface="Times New Roman"/>
                <a:ea typeface="Times New Roman"/>
                <a:cs typeface="Times New Roman"/>
                <a:sym typeface="Times New Roman"/>
              </a:defRPr>
            </a:pPr>
            <a:r>
              <a:t>Britain was powerful: playing by Britain’s rules seemed likely to keep it from getting annoyed… </a:t>
            </a:r>
          </a:p>
          <a:p>
            <a:pPr marL="198520" indent="-198520" defTabSz="386790">
              <a:spcBef>
                <a:spcPts val="0"/>
              </a:spcBef>
              <a:buSzPct val="100000"/>
              <a:defRPr sz="1900">
                <a:uFill>
                  <a:solidFill>
                    <a:srgbClr val="000000"/>
                  </a:solidFill>
                </a:uFill>
                <a:latin typeface="Times New Roman"/>
                <a:ea typeface="Times New Roman"/>
                <a:cs typeface="Times New Roman"/>
                <a:sym typeface="Times New Roman"/>
              </a:defRPr>
            </a:pPr>
          </a:p>
          <a:p>
            <a:pPr marL="198520" indent="-198520" defTabSz="386790">
              <a:spcBef>
                <a:spcPts val="0"/>
              </a:spcBef>
              <a:buSzPct val="100000"/>
              <a:defRPr sz="1900">
                <a:uFill>
                  <a:solidFill>
                    <a:srgbClr val="000000"/>
                  </a:solidFill>
                </a:uFill>
                <a:latin typeface="Times New Roman"/>
                <a:ea typeface="Times New Roman"/>
                <a:cs typeface="Times New Roman"/>
                <a:sym typeface="Times New Roman"/>
              </a:defRPr>
            </a:pPr>
            <a:r>
              <a:t>Britain was working very hard to make itself attractive—to make becoming a Briton-by-proxy of some sort straightforward and profitable in both money and cultural terms…</a:t>
            </a:r>
          </a:p>
          <a:p>
            <a:pPr marL="198520" indent="-198520" defTabSz="386790">
              <a:spcBef>
                <a:spcPts val="0"/>
              </a:spcBef>
              <a:buSzPct val="100000"/>
              <a:defRPr sz="1900">
                <a:uFill>
                  <a:solidFill>
                    <a:srgbClr val="000000"/>
                  </a:solidFill>
                </a:uFill>
                <a:latin typeface="Times New Roman"/>
                <a:ea typeface="Times New Roman"/>
                <a:cs typeface="Times New Roman"/>
                <a:sym typeface="Times New Roman"/>
              </a:defRPr>
            </a:pPr>
          </a:p>
          <a:p>
            <a:pPr marL="198520" indent="-198520" defTabSz="386790">
              <a:spcBef>
                <a:spcPts val="0"/>
              </a:spcBef>
              <a:buSzPct val="100000"/>
              <a:defRPr sz="1900">
                <a:uFill>
                  <a:solidFill>
                    <a:srgbClr val="000000"/>
                  </a:solidFill>
                </a:uFill>
                <a:latin typeface="Times New Roman"/>
                <a:ea typeface="Times New Roman"/>
                <a:cs typeface="Times New Roman"/>
                <a:sym typeface="Times New Roman"/>
              </a:defRPr>
            </a:pPr>
            <a:r>
              <a:t>Britain was the first-mover </a:t>
            </a:r>
            <a:r>
              <a:rPr i="1"/>
              <a:t>hegemon</a:t>
            </a:r>
            <a:r>
              <a:t>: international cooperation was on its terms…</a:t>
            </a:r>
          </a:p>
        </p:txBody>
      </p:sp>
      <p:sp>
        <p:nvSpPr>
          <p:cNvPr id="155" name="1:45 of audio in this slide &amp; 6:30 in this group"/>
          <p:cNvSpPr txBox="1"/>
          <p:nvPr/>
        </p:nvSpPr>
        <p:spPr>
          <a:xfrm>
            <a:off x="3976478" y="6540497"/>
            <a:ext cx="5167522"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600"/>
            </a:lvl1pPr>
          </a:lstStyle>
          <a:p>
            <a:pPr/>
            <a:r>
              <a:t>1:45 of audio in this slide &amp; 6:30 in this group</a:t>
            </a:r>
          </a:p>
        </p:txBody>
      </p:sp>
      <p:pic>
        <p:nvPicPr>
          <p:cNvPr id="156" name="Audio Recording.m4a" descr="Audio Recording.m4a"/>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4572000" y="3429000"/>
            <a:ext cx="571500" cy="5715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99775001" fill="hold"/>
                                        <p:tgtEl>
                                          <p:spTgt spid="156"/>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5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Preview: Next Time"/>
          <p:cNvSpPr txBox="1"/>
          <p:nvPr>
            <p:ph type="title" idx="4294967295"/>
          </p:nvPr>
        </p:nvSpPr>
        <p:spPr>
          <a:xfrm>
            <a:off x="277663" y="-3"/>
            <a:ext cx="8572501" cy="1267128"/>
          </a:xfrm>
          <a:prstGeom prst="rect">
            <a:avLst/>
          </a:prstGeom>
        </p:spPr>
        <p:txBody>
          <a:bodyPr lIns="45718" tIns="45718" rIns="45718" bIns="45718"/>
          <a:lstStyle>
            <a:lvl1pPr defTabSz="288036">
              <a:defRPr sz="3780">
                <a:solidFill>
                  <a:srgbClr val="000080"/>
                </a:solidFill>
              </a:defRPr>
            </a:lvl1pPr>
          </a:lstStyle>
          <a:p>
            <a:pPr/>
            <a:r>
              <a:t>Four Aspects of Pre-1914 Informal Empire</a:t>
            </a:r>
          </a:p>
        </p:txBody>
      </p:sp>
      <p:sp>
        <p:nvSpPr>
          <p:cNvPr id="161" name="On to Chapter 3: Globalizing the World, 1870-1914 (&amp; Eichengreen, 1&amp;2):…"/>
          <p:cNvSpPr txBox="1"/>
          <p:nvPr>
            <p:ph type="body" idx="4294967295"/>
          </p:nvPr>
        </p:nvSpPr>
        <p:spPr>
          <a:xfrm>
            <a:off x="277663" y="1267121"/>
            <a:ext cx="8572501" cy="5339213"/>
          </a:xfrm>
          <a:prstGeom prst="rect">
            <a:avLst/>
          </a:prstGeom>
        </p:spPr>
        <p:txBody>
          <a:bodyPr lIns="45718" tIns="45718" rIns="45718" bIns="45718" anchor="t"/>
          <a:lstStyle/>
          <a:p>
            <a:pPr marL="0" indent="0" defTabSz="386790">
              <a:spcBef>
                <a:spcPts val="0"/>
              </a:spcBef>
              <a:buSzTx/>
              <a:buNone/>
              <a:defRPr b="1" sz="2500">
                <a:uFill>
                  <a:solidFill>
                    <a:srgbClr val="000000"/>
                  </a:solidFill>
                </a:uFill>
                <a:latin typeface="+mj-lt"/>
                <a:ea typeface="+mj-ea"/>
                <a:cs typeface="+mj-cs"/>
                <a:sym typeface="Helvetica"/>
              </a:defRPr>
            </a:pPr>
            <a:r>
              <a:t>Playing by the rules of the game that Britain-as-hegemon imposed—made it dangerous to deviate from—had powerful consequences for how your economy and the world economy worked:</a:t>
            </a:r>
          </a:p>
          <a:p>
            <a:pPr marL="0" indent="0" defTabSz="386790">
              <a:spcBef>
                <a:spcPts val="0"/>
              </a:spcBef>
              <a:buSzTx/>
              <a:buNone/>
              <a:defRPr b="1" sz="2500">
                <a:uFill>
                  <a:solidFill>
                    <a:srgbClr val="000000"/>
                  </a:solidFill>
                </a:uFill>
                <a:latin typeface="+mj-lt"/>
                <a:ea typeface="+mj-ea"/>
                <a:cs typeface="+mj-cs"/>
                <a:sym typeface="Helvetica"/>
              </a:defRPr>
            </a:pPr>
          </a:p>
          <a:p>
            <a:pPr marL="198520" indent="-198520" defTabSz="386790">
              <a:spcBef>
                <a:spcPts val="0"/>
              </a:spcBef>
              <a:buSzPct val="100000"/>
              <a:defRPr sz="2500">
                <a:uFill>
                  <a:solidFill>
                    <a:srgbClr val="000000"/>
                  </a:solidFill>
                </a:uFill>
                <a:latin typeface="Times New Roman"/>
                <a:ea typeface="Times New Roman"/>
                <a:cs typeface="Times New Roman"/>
                <a:sym typeface="Times New Roman"/>
              </a:defRPr>
            </a:pPr>
            <a:r>
              <a:t>Free trade…</a:t>
            </a:r>
          </a:p>
          <a:p>
            <a:pPr marL="198520" indent="-198520" defTabSz="386790">
              <a:spcBef>
                <a:spcPts val="0"/>
              </a:spcBef>
              <a:buSzPct val="100000"/>
              <a:defRPr sz="2500">
                <a:uFill>
                  <a:solidFill>
                    <a:srgbClr val="000000"/>
                  </a:solidFill>
                </a:uFill>
                <a:latin typeface="Times New Roman"/>
                <a:ea typeface="Times New Roman"/>
                <a:cs typeface="Times New Roman"/>
                <a:sym typeface="Times New Roman"/>
              </a:defRPr>
            </a:pPr>
          </a:p>
          <a:p>
            <a:pPr marL="198520" indent="-198520" defTabSz="386790">
              <a:spcBef>
                <a:spcPts val="0"/>
              </a:spcBef>
              <a:buSzPct val="100000"/>
              <a:defRPr sz="2500">
                <a:uFill>
                  <a:solidFill>
                    <a:srgbClr val="000000"/>
                  </a:solidFill>
                </a:uFill>
                <a:latin typeface="Times New Roman"/>
                <a:ea typeface="Times New Roman"/>
                <a:cs typeface="Times New Roman"/>
                <a:sym typeface="Times New Roman"/>
              </a:defRPr>
            </a:pPr>
            <a:r>
              <a:t>The concentration of manufacturing in the global north… </a:t>
            </a:r>
          </a:p>
          <a:p>
            <a:pPr marL="198520" indent="-198520" defTabSz="386790">
              <a:spcBef>
                <a:spcPts val="0"/>
              </a:spcBef>
              <a:buSzPct val="100000"/>
              <a:defRPr sz="2500">
                <a:uFill>
                  <a:solidFill>
                    <a:srgbClr val="000000"/>
                  </a:solidFill>
                </a:uFill>
                <a:latin typeface="Times New Roman"/>
                <a:ea typeface="Times New Roman"/>
                <a:cs typeface="Times New Roman"/>
                <a:sym typeface="Times New Roman"/>
              </a:defRPr>
            </a:pPr>
          </a:p>
          <a:p>
            <a:pPr marL="198520" indent="-198520" defTabSz="386790">
              <a:spcBef>
                <a:spcPts val="0"/>
              </a:spcBef>
              <a:buSzPct val="100000"/>
              <a:defRPr sz="2500">
                <a:uFill>
                  <a:solidFill>
                    <a:srgbClr val="000000"/>
                  </a:solidFill>
                </a:uFill>
                <a:latin typeface="Times New Roman"/>
                <a:ea typeface="Times New Roman"/>
                <a:cs typeface="Times New Roman"/>
                <a:sym typeface="Times New Roman"/>
              </a:defRPr>
            </a:pPr>
            <a:r>
              <a:t>Free migration…</a:t>
            </a:r>
          </a:p>
          <a:p>
            <a:pPr marL="198520" indent="-198520" defTabSz="386790">
              <a:spcBef>
                <a:spcPts val="0"/>
              </a:spcBef>
              <a:buSzPct val="100000"/>
              <a:defRPr sz="2500">
                <a:uFill>
                  <a:solidFill>
                    <a:srgbClr val="000000"/>
                  </a:solidFill>
                </a:uFill>
                <a:latin typeface="Times New Roman"/>
                <a:ea typeface="Times New Roman"/>
                <a:cs typeface="Times New Roman"/>
                <a:sym typeface="Times New Roman"/>
              </a:defRPr>
            </a:pPr>
          </a:p>
          <a:p>
            <a:pPr marL="198520" indent="-198520" defTabSz="386790">
              <a:spcBef>
                <a:spcPts val="0"/>
              </a:spcBef>
              <a:buSzPct val="100000"/>
              <a:defRPr sz="2500">
                <a:uFill>
                  <a:solidFill>
                    <a:srgbClr val="000000"/>
                  </a:solidFill>
                </a:uFill>
                <a:latin typeface="Times New Roman"/>
                <a:ea typeface="Times New Roman"/>
                <a:cs typeface="Times New Roman"/>
                <a:sym typeface="Times New Roman"/>
              </a:defRPr>
            </a:pPr>
            <a:r>
              <a:t>Freedom of investment</a:t>
            </a:r>
          </a:p>
        </p:txBody>
      </p:sp>
      <p:sp>
        <p:nvSpPr>
          <p:cNvPr id="162" name="4:15 of audio in this slide\"/>
          <p:cNvSpPr txBox="1"/>
          <p:nvPr/>
        </p:nvSpPr>
        <p:spPr>
          <a:xfrm>
            <a:off x="3976478" y="6540497"/>
            <a:ext cx="5167522"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600"/>
            </a:lvl1pPr>
          </a:lstStyle>
          <a:p>
            <a:pPr/>
            <a:r>
              <a:t>4:15 of audio in this slide\</a:t>
            </a:r>
          </a:p>
        </p:txBody>
      </p:sp>
      <p:pic>
        <p:nvPicPr>
          <p:cNvPr id="163" name="Audio Recording.m4a" descr="Audio Recording.m4a"/>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4572000" y="3429000"/>
            <a:ext cx="571500" cy="5715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250046661" fill="hold"/>
                                        <p:tgtEl>
                                          <p:spTgt spid="163"/>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6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Preview: Next Time"/>
          <p:cNvSpPr txBox="1"/>
          <p:nvPr>
            <p:ph type="title" idx="4294967295"/>
          </p:nvPr>
        </p:nvSpPr>
        <p:spPr>
          <a:xfrm>
            <a:off x="277663" y="-3"/>
            <a:ext cx="8572501" cy="1267128"/>
          </a:xfrm>
          <a:prstGeom prst="rect">
            <a:avLst/>
          </a:prstGeom>
        </p:spPr>
        <p:txBody>
          <a:bodyPr lIns="45718" tIns="45718" rIns="45718" bIns="45718"/>
          <a:lstStyle>
            <a:lvl1pPr>
              <a:defRPr sz="6000">
                <a:solidFill>
                  <a:srgbClr val="000080"/>
                </a:solidFill>
              </a:defRPr>
            </a:lvl1pPr>
          </a:lstStyle>
          <a:p>
            <a:pPr/>
            <a:r>
              <a:t>Emulation</a:t>
            </a:r>
          </a:p>
        </p:txBody>
      </p:sp>
      <p:sp>
        <p:nvSpPr>
          <p:cNvPr id="168" name="On to Chapter 3: Globalizing the World, 1870-1914 (&amp; Eichengreen, 1&amp;2):…"/>
          <p:cNvSpPr txBox="1"/>
          <p:nvPr>
            <p:ph type="body" idx="4294967295"/>
          </p:nvPr>
        </p:nvSpPr>
        <p:spPr>
          <a:xfrm>
            <a:off x="277663" y="1267121"/>
            <a:ext cx="8572501" cy="5339213"/>
          </a:xfrm>
          <a:prstGeom prst="rect">
            <a:avLst/>
          </a:prstGeom>
        </p:spPr>
        <p:txBody>
          <a:bodyPr lIns="45718" tIns="45718" rIns="45718" bIns="45718" anchor="t"/>
          <a:lstStyle/>
          <a:p>
            <a:pPr marL="0" indent="0" defTabSz="386790">
              <a:spcBef>
                <a:spcPts val="0"/>
              </a:spcBef>
              <a:buSzTx/>
              <a:buNone/>
              <a:defRPr b="1">
                <a:uFill>
                  <a:solidFill>
                    <a:srgbClr val="000000"/>
                  </a:solidFill>
                </a:uFill>
                <a:latin typeface="+mj-lt"/>
                <a:ea typeface="+mj-ea"/>
                <a:cs typeface="+mj-cs"/>
                <a:sym typeface="Helvetica"/>
              </a:defRPr>
            </a:pPr>
            <a:r>
              <a:t>And even where policies were not constrained, the fact that Britain was so successful made others want to be like Britain:</a:t>
            </a:r>
          </a:p>
          <a:p>
            <a:pPr marL="0" indent="0" defTabSz="386790">
              <a:spcBef>
                <a:spcPts val="0"/>
              </a:spcBef>
              <a:buSzTx/>
              <a:buNone/>
              <a:defRPr b="1">
                <a:uFill>
                  <a:solidFill>
                    <a:srgbClr val="000000"/>
                  </a:solidFill>
                </a:uFill>
                <a:latin typeface="+mj-lt"/>
                <a:ea typeface="+mj-ea"/>
                <a:cs typeface="+mj-cs"/>
                <a:sym typeface="Helvetica"/>
              </a:defRPr>
            </a:pPr>
          </a:p>
          <a:p>
            <a:pPr marL="198520" indent="-198520" defTabSz="386790">
              <a:spcBef>
                <a:spcPts val="1200"/>
              </a:spcBef>
              <a:buSzPct val="100000"/>
              <a:defRPr>
                <a:uFill>
                  <a:solidFill>
                    <a:srgbClr val="000000"/>
                  </a:solidFill>
                </a:uFill>
                <a:latin typeface="Times New Roman"/>
                <a:ea typeface="Times New Roman"/>
                <a:cs typeface="Times New Roman"/>
                <a:sym typeface="Times New Roman"/>
              </a:defRPr>
            </a:pPr>
            <a:r>
              <a:t>Why do the Japanese today wear British business suits?</a:t>
            </a:r>
          </a:p>
          <a:p>
            <a:pPr marL="198520" indent="-198520" defTabSz="386790">
              <a:spcBef>
                <a:spcPts val="1200"/>
              </a:spcBef>
              <a:buSzPct val="100000"/>
              <a:defRPr>
                <a:uFill>
                  <a:solidFill>
                    <a:srgbClr val="000000"/>
                  </a:solidFill>
                </a:uFill>
                <a:latin typeface="Times New Roman"/>
                <a:ea typeface="Times New Roman"/>
                <a:cs typeface="Times New Roman"/>
                <a:sym typeface="Times New Roman"/>
              </a:defRPr>
            </a:pPr>
            <a:r>
              <a:t>Previous powerful nations had exerted a very strong cultural and even institutional influence over everyplace that could see and envy their success…</a:t>
            </a:r>
          </a:p>
          <a:p>
            <a:pPr marL="198520" indent="-198520" defTabSz="386790">
              <a:spcBef>
                <a:spcPts val="1200"/>
              </a:spcBef>
              <a:buSzPct val="100000"/>
              <a:defRPr>
                <a:uFill>
                  <a:solidFill>
                    <a:srgbClr val="000000"/>
                  </a:solidFill>
                </a:uFill>
                <a:latin typeface="Times New Roman"/>
                <a:ea typeface="Times New Roman"/>
                <a:cs typeface="Times New Roman"/>
                <a:sym typeface="Times New Roman"/>
              </a:defRPr>
            </a:pPr>
            <a:r>
              <a:t>Late Victorian Britain was no exception…</a:t>
            </a:r>
          </a:p>
          <a:p>
            <a:pPr marL="198520" indent="-198520" defTabSz="386790">
              <a:spcBef>
                <a:spcPts val="1200"/>
              </a:spcBef>
              <a:buSzPct val="100000"/>
              <a:defRPr>
                <a:uFill>
                  <a:solidFill>
                    <a:srgbClr val="000000"/>
                  </a:solidFill>
                </a:uFill>
                <a:latin typeface="Times New Roman"/>
                <a:ea typeface="Times New Roman"/>
                <a:cs typeface="Times New Roman"/>
                <a:sym typeface="Times New Roman"/>
              </a:defRPr>
            </a:pPr>
            <a:r>
              <a:t>The difference was that its reach was not confined to one subcontinent or continent, but extended across the entire globe…</a:t>
            </a:r>
          </a:p>
        </p:txBody>
      </p:sp>
      <p:sp>
        <p:nvSpPr>
          <p:cNvPr id="169" name="0:30 of audio in this slide"/>
          <p:cNvSpPr txBox="1"/>
          <p:nvPr/>
        </p:nvSpPr>
        <p:spPr>
          <a:xfrm>
            <a:off x="3976478" y="6540497"/>
            <a:ext cx="5167522"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600"/>
            </a:lvl1pPr>
          </a:lstStyle>
          <a:p>
            <a:pPr/>
            <a:r>
              <a:t>0:30 of audio in this slide</a:t>
            </a:r>
          </a:p>
        </p:txBody>
      </p:sp>
      <p:pic>
        <p:nvPicPr>
          <p:cNvPr id="170" name="Audio Recording.m4a" descr="Audio Recording.m4a"/>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3991707" y="1846384"/>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34281665" fill="hold"/>
                                        <p:tgtEl>
                                          <p:spTgt spid="170"/>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70"/>
                </p:tgtEl>
              </p:cMediaNode>
            </p:audio>
          </p:childTnLst>
        </p:cTn>
      </p:par>
    </p:tn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