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1pPr>
    <a:lvl2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2pPr>
    <a:lvl3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3pPr>
    <a:lvl4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4pPr>
    <a:lvl5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5pPr>
    <a:lvl6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6pPr>
    <a:lvl7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7pPr>
    <a:lvl8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8pPr>
    <a:lvl9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a:pPr/>
          </a:p>
        </p:txBody>
      </p:sp>
      <p:sp>
        <p:nvSpPr>
          <p:cNvPr id="153" name="Shape 1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As to the logistics of this course… They are standard: the syllabus and course policies are in their usual bCourses place; our course number for bCourses is 1493152. You are responsible for reading and knowing the syllabus and course policies.</a:t>
            </a:r>
          </a:p>
          <a:p>
            <a:pPr/>
          </a:p>
          <a:p>
            <a:pPr/>
            <a:r>
              <a:t>The principal required reading for the course is the draft of my 20th century economic history book, which I am distributing to you.</a:t>
            </a:r>
          </a:p>
          <a:p>
            <a:pPr/>
          </a:p>
          <a:p>
            <a:pPr/>
            <a:r>
              <a:t>That is not the only required book, however. We require you—as class begins—to read Partha Dasgupta’s Economics: A Very Short Introduction as a warmup exercise: it is not a substitute for but rather a complement to Econ 1, and it is meant to remind you of economics as a discipline and get your thoughts moving as to what a history course like this that is an economic history course is likely both to see clearly and not see at all as we look at world history in the 20th century.</a:t>
            </a:r>
          </a:p>
          <a:p>
            <a:pPr/>
          </a:p>
          <a:p>
            <a:pPr/>
            <a:r>
              <a:t>We require you—as class begins—to read Robert Allen’s Global Economic History: A Very Short Introduction as a cooldown exercise and as a review. Allen has a somewhat different take on the world economy in the 20th century than I do. Reading him will: (a) provide a critique of my interpretation that you may find useful, (b) remind you of my interpretation, especially where it differs from his, and so aid in active learning, and (c) possibly strike sparks for questions you might investigate as you go about researching for your final papers.</a:t>
            </a:r>
          </a:p>
          <a:p>
            <a:pPr/>
          </a:p>
          <a:p>
            <a:pPr/>
            <a:r>
              <a:t>In between, we have Barry Eichengreen (2008): Globalizing Capital: A Short History of the World Monetary System, which we will read throughout the course. The international monetary system is the nervous system of the world economy. Its functions and dysfunctions are key. Barry provides a lot more background into how it functioned in different eras and thus how it fed into the rest of world economic history than I do. In between, we also have Robert Skidelsky (2010): Keynes: A Very Short Introduction. It is said that the history of the fall of the Roman Republic in the -100s is, given our source limitations, essentially the biography of the Roman consul and politician Marcus Tullius Cicero. A huge chunk of 20th century global economic history is the biography of John Maynard Keynes and his ideas. And Skidelsky is a brilliant writer: truly a pleasure to read or so I find him.</a:t>
            </a:r>
          </a:p>
          <a:p>
            <a:pPr/>
          </a:p>
          <a:p>
            <a:pPr/>
            <a:r>
              <a:t>Plus we will assign a number of articles—the first of which, Andy Matuschak: Why Books Don’t Work, you should have already read before you got to this lecture.</a:t>
            </a:r>
          </a:p>
          <a:p>
            <a:pPr/>
          </a:p>
          <a:p>
            <a:pPr/>
            <a:r>
              <a:t>A note on grading. We will bump up the grades of people whose contributions to synchronous discussions make us think that they got the shaft in the formal point-attribution grading process—that is what the 20 “participation” points are. Quizzes are ungraded: they are supposed to be low stakes exercises. Otherwise, we will split points between asynchronous web discussions, problem sets, and the final paper 1/3-1/3/-1/3.</a:t>
            </a:r>
          </a:p>
          <a:p>
            <a:pPr/>
          </a:p>
          <a:p>
            <a:pPr/>
            <a:r>
              <a:t>Contributions to each of the 30 discussion threads will be graded on a 0-2 scale: 0 means that you did not complete the assignment before it closed; 1 means that in our view you simply phoned in your contribution, and did not make an effort; 2 means that you attempted to make a serious contribution to the discussion; 3 we reserve for someone whose contribution genuinely taught us something.</a:t>
            </a:r>
          </a:p>
          <a:p>
            <a:pPr/>
          </a:p>
          <a:p>
            <a:pPr/>
            <a:r>
              <a:t>The 15 problem sets will be graded on a 0-4 scale. 0 means that no assignment was submitted or that it was submitted more than 48 hrs after the assignment closed; 1 means that the assignment was submitted up to 48 hrs late; 2 means that the assignment was phoned in, with major components not seriously attempted; 3 means that you attempted all the major pieces but did not successfully complete some important aspects; 4 means that you successfully completed the problem set; 5 means that your problem set was sufficiently ingenious and excellent that it taught us, the instructors, something.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As to the logistics of this course… They are standard: the syllabus and course policies are in their usual bCourses place; our course number for bCourses is 1493152. You are responsible for reading and knowing the syllabus and course policies.</a:t>
            </a:r>
          </a:p>
          <a:p>
            <a:pPr/>
          </a:p>
          <a:p>
            <a:pPr/>
            <a:r>
              <a:t>The principal required reading for the course is the draft of my 20th century economic history book, which I am distributing to you.</a:t>
            </a:r>
          </a:p>
          <a:p>
            <a:pPr/>
          </a:p>
          <a:p>
            <a:pPr/>
            <a:r>
              <a:t>That is not the only required book, however. We require you—as class begins—to read Partha Dasgupta’s Economics: A Very Short Introduction as a warmup exercise: it is not a substitute for but rather a complement to Econ 1, and it is meant to remind you of economics as a discipline and get your thoughts moving as to what a history course like this that is an economic history course is likely both to see clearly and not see at all as we look at world history in the 20th century.</a:t>
            </a:r>
          </a:p>
          <a:p>
            <a:pPr/>
          </a:p>
          <a:p>
            <a:pPr/>
            <a:r>
              <a:t>We require you—as class begins—to read Robert Allen’s Global Economic History: A Very Short Introduction as a cooldown exercise and as a review. Allen has a somewhat different take on the world economy in the 20th century than I do. Reading him will: (a) provide a critique of my interpretation that you may find useful, (b) remind you of my interpretation, especially where it differs from his, and so aid in active learning, and (c) possibly strike sparks for questions you might investigate as you go about researching for your final papers.</a:t>
            </a:r>
          </a:p>
          <a:p>
            <a:pPr/>
          </a:p>
          <a:p>
            <a:pPr/>
            <a:r>
              <a:t>In between, we have Barry Eichengreen (2008): Globalizing Capital: A Short History of the World Monetary System, which we will read throughout the course. The international monetary system is the nervous system of the world economy. Its functions and dysfunctions are key. Barry provides a lot more background into how it functioned in different eras and thus how it fed into the rest of world economic history than I do. In between, we also have Robert Skidelsky (2010): Keynes: A Very Short Introduction. It is said that the history of the fall of the Roman Republic in the -100s is, given our source limitations, essentially the biography of the Roman consul and politician Marcus Tullius Cicero. A huge chunk of 20th century global economic history is the biography of John Maynard Keynes and his ideas. And Skidelsky is a brilliant writer: truly a pleasure to read or so I find him.</a:t>
            </a:r>
          </a:p>
          <a:p>
            <a:pPr/>
          </a:p>
          <a:p>
            <a:pPr/>
            <a:r>
              <a:t>Plus we will assign a number of articles—the first of which, Andy Matuschak: Why Books Don’t Work, you should have already read before you got to this lecture.</a:t>
            </a:r>
          </a:p>
          <a:p>
            <a:pPr/>
          </a:p>
          <a:p>
            <a:pPr/>
            <a:r>
              <a:t>A note on grading. We will bump up the grades of people whose contributions to synchronous discussions make us think that they got the shaft in the formal point-attribution grading process—that is what the 20 “participation” points are. Quizzes are ungraded: they are supposed to be low stakes exercises. Otherwise, we will split points between asynchronous web discussions, problem sets, and the final paper 1/3-1/3/-1/3.</a:t>
            </a:r>
          </a:p>
          <a:p>
            <a:pPr/>
          </a:p>
          <a:p>
            <a:pPr/>
            <a:r>
              <a:t>Contributions to each of the 30 discussion threads will be graded on a 0-2 scale: 0 means that you did not complete the assignment before it closed; 1 means that in our view you simply phoned in your contribution, and did not make an effort; 2 means that you attempted to make a serious contribution to the discussion; 3 we reserve for someone whose contribution genuinely taught us something.</a:t>
            </a:r>
          </a:p>
          <a:p>
            <a:pPr/>
          </a:p>
          <a:p>
            <a:pPr/>
            <a:r>
              <a:t>The 15 problem sets will be graded on a 0-4 scale. 0 means that no assignment was submitted or that it was submitted more than 48 hrs after the assignment closed; 1 means that the assignment was submitted up to 48 hrs late; 2 means that the assignment was phoned in, with major components not seriously attempted; 3 means that you attempted all the major pieces but did not successfully complete some important aspects; 4 means that you successfully completed the problem set; 5 means that your problem set was sufficiently ingenious and excellent that it taught us, the instructors, something.</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88" name="Title Text"/>
          <p:cNvSpPr txBox="1"/>
          <p:nvPr>
            <p:ph type="title"/>
          </p:nvPr>
        </p:nvSpPr>
        <p:spPr>
          <a:xfrm>
            <a:off x="669726" y="312539"/>
            <a:ext cx="7804548" cy="1518047"/>
          </a:xfrm>
          <a:prstGeom prst="rect">
            <a:avLst/>
          </a:prstGeom>
        </p:spPr>
        <p:txBody>
          <a:bodyPr lIns="35718" tIns="35718" rIns="35718" bIns="35718"/>
          <a:lstStyle>
            <a:lvl1pPr defTabSz="410765">
              <a:defRPr sz="5600">
                <a:solidFill>
                  <a:srgbClr val="000080"/>
                </a:solidFill>
                <a:uFillTx/>
              </a:defRPr>
            </a:lvl1pPr>
          </a:lstStyle>
          <a:p>
            <a:pPr/>
            <a:r>
              <a:t>Title Text</a:t>
            </a:r>
          </a:p>
        </p:txBody>
      </p:sp>
      <p:sp>
        <p:nvSpPr>
          <p:cNvPr id="89"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defRPr>
                <a:latin typeface="Times New Roman"/>
                <a:ea typeface="Times New Roman"/>
                <a:cs typeface="Times New Roman"/>
                <a:sym typeface="Times New Roman"/>
              </a:defRPr>
            </a:lvl1pPr>
            <a:lvl2pPr marL="740833" indent="-296333" defTabSz="410765">
              <a:defRPr>
                <a:latin typeface="Times New Roman"/>
                <a:ea typeface="Times New Roman"/>
                <a:cs typeface="Times New Roman"/>
                <a:sym typeface="Times New Roman"/>
              </a:defRPr>
            </a:lvl2pPr>
            <a:lvl3pPr marL="1185333" indent="-296333" defTabSz="410765">
              <a:defRPr>
                <a:latin typeface="Times New Roman"/>
                <a:ea typeface="Times New Roman"/>
                <a:cs typeface="Times New Roman"/>
                <a:sym typeface="Times New Roman"/>
              </a:defRPr>
            </a:lvl3pPr>
            <a:lvl4pPr marL="1629833" indent="-296333" defTabSz="410765">
              <a:defRPr>
                <a:latin typeface="Times New Roman"/>
                <a:ea typeface="Times New Roman"/>
                <a:cs typeface="Times New Roman"/>
                <a:sym typeface="Times New Roman"/>
              </a:defRPr>
            </a:lvl4pPr>
            <a:lvl5pPr marL="2074333" indent="-296333" defTabSz="410765">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97" name="Title Text"/>
          <p:cNvSpPr txBox="1"/>
          <p:nvPr>
            <p:ph type="title"/>
          </p:nvPr>
        </p:nvSpPr>
        <p:spPr>
          <a:xfrm>
            <a:off x="892968" y="1151929"/>
            <a:ext cx="7358064" cy="2321720"/>
          </a:xfrm>
          <a:prstGeom prst="rect">
            <a:avLst/>
          </a:prstGeom>
        </p:spPr>
        <p:txBody>
          <a:bodyPr lIns="35718" tIns="35718" rIns="35718" bIns="35718" anchor="b"/>
          <a:lstStyle>
            <a:lvl1pPr defTabSz="410765">
              <a:defRPr sz="5600">
                <a:solidFill>
                  <a:srgbClr val="000080"/>
                </a:solidFill>
                <a:uFillTx/>
              </a:defRPr>
            </a:lvl1pPr>
          </a:lstStyle>
          <a:p>
            <a:pPr/>
            <a:r>
              <a:t>Title Text</a:t>
            </a:r>
          </a:p>
        </p:txBody>
      </p:sp>
      <p:sp>
        <p:nvSpPr>
          <p:cNvPr id="98" name="Body Level One…"/>
          <p:cNvSpPr txBox="1"/>
          <p:nvPr>
            <p:ph type="body" sz="quarter" idx="1"/>
          </p:nvPr>
        </p:nvSpPr>
        <p:spPr>
          <a:xfrm>
            <a:off x="892968" y="3536156"/>
            <a:ext cx="7358064" cy="794743"/>
          </a:xfrm>
          <a:prstGeom prst="rect">
            <a:avLst/>
          </a:prstGeom>
        </p:spPr>
        <p:txBody>
          <a:bodyPr lIns="35718" tIns="35718" rIns="35718" bIns="35718" anchor="t"/>
          <a:lstStyle>
            <a:lvl1pPr marL="0" indent="0" algn="ctr" defTabSz="410765">
              <a:spcBef>
                <a:spcPts val="0"/>
              </a:spcBef>
              <a:buSzTx/>
              <a:buNone/>
              <a:defRPr sz="2200"/>
            </a:lvl1pPr>
            <a:lvl2pPr marL="0" indent="228600" algn="ctr" defTabSz="410765">
              <a:spcBef>
                <a:spcPts val="0"/>
              </a:spcBef>
              <a:buSzTx/>
              <a:buNone/>
              <a:defRPr sz="2200"/>
            </a:lvl2pPr>
            <a:lvl3pPr marL="0" indent="457200" algn="ctr" defTabSz="410765">
              <a:spcBef>
                <a:spcPts val="0"/>
              </a:spcBef>
              <a:buSzTx/>
              <a:buNone/>
              <a:defRPr sz="2200"/>
            </a:lvl3pPr>
            <a:lvl4pPr marL="0" indent="685800" algn="ctr" defTabSz="410765">
              <a:spcBef>
                <a:spcPts val="0"/>
              </a:spcBef>
              <a:buSzTx/>
              <a:buNone/>
              <a:defRPr sz="2200"/>
            </a:lvl4pPr>
            <a:lvl5pPr marL="0" indent="914400" algn="ctr" defTabSz="410765">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06" name="Title Text"/>
          <p:cNvSpPr txBox="1"/>
          <p:nvPr>
            <p:ph type="title"/>
          </p:nvPr>
        </p:nvSpPr>
        <p:spPr>
          <a:xfrm>
            <a:off x="892968" y="1151929"/>
            <a:ext cx="7358064" cy="2321720"/>
          </a:xfrm>
          <a:prstGeom prst="rect">
            <a:avLst/>
          </a:prstGeom>
        </p:spPr>
        <p:txBody>
          <a:bodyPr lIns="35718" tIns="35718" rIns="35718" bIns="35718" anchor="b"/>
          <a:lstStyle>
            <a:lvl1pPr defTabSz="410765">
              <a:defRPr b="0" sz="5600">
                <a:solidFill>
                  <a:srgbClr val="000000"/>
                </a:solidFill>
                <a:uFillTx/>
                <a:latin typeface="Helvetica Neue Medium"/>
                <a:ea typeface="Helvetica Neue Medium"/>
                <a:cs typeface="Helvetica Neue Medium"/>
                <a:sym typeface="Helvetica Neue Medium"/>
              </a:defRPr>
            </a:lvl1pPr>
          </a:lstStyle>
          <a:p>
            <a:pPr/>
            <a:r>
              <a:t>Title Text</a:t>
            </a:r>
          </a:p>
        </p:txBody>
      </p:sp>
      <p:sp>
        <p:nvSpPr>
          <p:cNvPr id="107" name="Body Level One…"/>
          <p:cNvSpPr txBox="1"/>
          <p:nvPr>
            <p:ph type="body" sz="quarter" idx="1"/>
          </p:nvPr>
        </p:nvSpPr>
        <p:spPr>
          <a:xfrm>
            <a:off x="892968" y="3545085"/>
            <a:ext cx="7358064" cy="794744"/>
          </a:xfrm>
          <a:prstGeom prst="rect">
            <a:avLst/>
          </a:prstGeom>
        </p:spPr>
        <p:txBody>
          <a:bodyPr lIns="35718" tIns="35718" rIns="35718" bIns="35718" anchor="t"/>
          <a:lstStyle>
            <a:lvl1pPr marL="0" indent="0" algn="ctr" defTabSz="410765">
              <a:spcBef>
                <a:spcPts val="0"/>
              </a:spcBef>
              <a:buSzTx/>
              <a:buNone/>
              <a:defRPr sz="2600">
                <a:latin typeface="Helvetica Neue"/>
                <a:ea typeface="Helvetica Neue"/>
                <a:cs typeface="Helvetica Neue"/>
                <a:sym typeface="Helvetica Neue"/>
              </a:defRPr>
            </a:lvl1pPr>
            <a:lvl2pPr marL="0" indent="0" algn="ctr" defTabSz="410765">
              <a:spcBef>
                <a:spcPts val="0"/>
              </a:spcBef>
              <a:buSzTx/>
              <a:buNone/>
              <a:defRPr sz="2600">
                <a:latin typeface="Helvetica Neue"/>
                <a:ea typeface="Helvetica Neue"/>
                <a:cs typeface="Helvetica Neue"/>
                <a:sym typeface="Helvetica Neue"/>
              </a:defRPr>
            </a:lvl2pPr>
            <a:lvl3pPr marL="0" indent="0" algn="ctr" defTabSz="410765">
              <a:spcBef>
                <a:spcPts val="0"/>
              </a:spcBef>
              <a:buSzTx/>
              <a:buNone/>
              <a:defRPr sz="2600">
                <a:latin typeface="Helvetica Neue"/>
                <a:ea typeface="Helvetica Neue"/>
                <a:cs typeface="Helvetica Neue"/>
                <a:sym typeface="Helvetica Neue"/>
              </a:defRPr>
            </a:lvl3pPr>
            <a:lvl4pPr marL="0" indent="0" algn="ctr" defTabSz="410765">
              <a:spcBef>
                <a:spcPts val="0"/>
              </a:spcBef>
              <a:buSzTx/>
              <a:buNone/>
              <a:defRPr sz="2600">
                <a:latin typeface="Helvetica Neue"/>
                <a:ea typeface="Helvetica Neue"/>
                <a:cs typeface="Helvetica Neue"/>
                <a:sym typeface="Helvetica Neue"/>
              </a:defRPr>
            </a:lvl4pPr>
            <a:lvl5pPr marL="0" indent="0" algn="ctr" defTabSz="410765">
              <a:spcBef>
                <a:spcPts val="0"/>
              </a:spcBef>
              <a:buSz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4449876" y="6536531"/>
            <a:ext cx="239485" cy="232486"/>
          </a:xfrm>
          <a:prstGeom prst="rect">
            <a:avLst/>
          </a:prstGeom>
        </p:spPr>
        <p:txBody>
          <a:bodyPr lIns="35718" tIns="35718" rIns="35718" bIns="35718"/>
          <a:lstStyle>
            <a:lvl1pPr defTabSz="410765">
              <a:defRPr sz="11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5" name="Title Text"/>
          <p:cNvSpPr txBox="1"/>
          <p:nvPr>
            <p:ph type="title"/>
          </p:nvPr>
        </p:nvSpPr>
        <p:spPr>
          <a:xfrm>
            <a:off x="669726" y="312539"/>
            <a:ext cx="7804548" cy="1518047"/>
          </a:xfrm>
          <a:prstGeom prst="rect">
            <a:avLst/>
          </a:prstGeom>
        </p:spPr>
        <p:txBody>
          <a:bodyPr lIns="35718" tIns="35718" rIns="35718" bIns="35718"/>
          <a:lstStyle>
            <a:lvl1pPr defTabSz="410765">
              <a:lnSpc>
                <a:spcPts val="11600"/>
              </a:lnSpc>
              <a:defRPr>
                <a:uFillTx/>
              </a:defRPr>
            </a:lvl1pPr>
          </a:lstStyle>
          <a:p>
            <a:pPr/>
            <a:r>
              <a:t>Title Text</a:t>
            </a:r>
          </a:p>
        </p:txBody>
      </p:sp>
      <p:sp>
        <p:nvSpPr>
          <p:cNvPr id="116"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lvl1pPr defTabSz="370331">
              <a:spcBef>
                <a:spcPts val="800"/>
              </a:spcBef>
              <a:tabLst>
                <a:tab pos="215900" algn="l"/>
              </a:tabLst>
              <a:defRPr>
                <a:uFill>
                  <a:solidFill>
                    <a:srgbClr val="000000"/>
                  </a:solidFill>
                </a:uFill>
                <a:latin typeface="Times New Roman"/>
                <a:ea typeface="Times New Roman"/>
                <a:cs typeface="Times New Roman"/>
                <a:sym typeface="Times New Roman"/>
              </a:defRPr>
            </a:lvl1pPr>
            <a:lvl2pPr defTabSz="370331">
              <a:spcBef>
                <a:spcPts val="800"/>
              </a:spcBef>
              <a:tabLst>
                <a:tab pos="215900" algn="l"/>
              </a:tabLst>
              <a:defRPr>
                <a:uFill>
                  <a:solidFill>
                    <a:srgbClr val="000000"/>
                  </a:solidFill>
                </a:uFill>
                <a:latin typeface="Times New Roman"/>
                <a:ea typeface="Times New Roman"/>
                <a:cs typeface="Times New Roman"/>
                <a:sym typeface="Times New Roman"/>
              </a:defRPr>
            </a:lvl2pPr>
            <a:lvl3pPr defTabSz="370331">
              <a:spcBef>
                <a:spcPts val="800"/>
              </a:spcBef>
              <a:tabLst>
                <a:tab pos="215900" algn="l"/>
              </a:tabLst>
              <a:defRPr>
                <a:uFill>
                  <a:solidFill>
                    <a:srgbClr val="000000"/>
                  </a:solidFill>
                </a:uFill>
                <a:latin typeface="Times New Roman"/>
                <a:ea typeface="Times New Roman"/>
                <a:cs typeface="Times New Roman"/>
                <a:sym typeface="Times New Roman"/>
              </a:defRPr>
            </a:lvl3pPr>
            <a:lvl4pPr defTabSz="370331">
              <a:spcBef>
                <a:spcPts val="800"/>
              </a:spcBef>
              <a:tabLst>
                <a:tab pos="215900" algn="l"/>
              </a:tabLst>
              <a:defRPr>
                <a:uFill>
                  <a:solidFill>
                    <a:srgbClr val="000000"/>
                  </a:solidFill>
                </a:uFill>
                <a:latin typeface="Times New Roman"/>
                <a:ea typeface="Times New Roman"/>
                <a:cs typeface="Times New Roman"/>
                <a:sym typeface="Times New Roman"/>
              </a:defRPr>
            </a:lvl4pPr>
            <a:lvl5pPr defTabSz="370331">
              <a:spcBef>
                <a:spcPts val="800"/>
              </a:spcBef>
              <a:tabLst>
                <a:tab pos="215900" algn="l"/>
              </a:tabLst>
              <a:defRPr>
                <a:uFill>
                  <a:solidFill>
                    <a:srgbClr val="000000"/>
                  </a:solidFill>
                </a:u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3" name="Slide Title"/>
          <p:cNvSpPr txBox="1"/>
          <p:nvPr>
            <p:ph type="title" hasCustomPrompt="1"/>
          </p:nvPr>
        </p:nvSpPr>
        <p:spPr>
          <a:xfrm>
            <a:off x="452437" y="1262062"/>
            <a:ext cx="8239126" cy="537437"/>
          </a:xfrm>
          <a:prstGeom prst="rect">
            <a:avLst/>
          </a:prstGeom>
        </p:spPr>
        <p:txBody>
          <a:bodyPr lIns="19050" tIns="19050" rIns="19050" bIns="19050" anchor="t"/>
          <a:lstStyle>
            <a:lvl1pPr algn="l" defTabSz="1219169">
              <a:lnSpc>
                <a:spcPct val="80000"/>
              </a:lnSpc>
              <a:defRPr spc="-84" sz="4200">
                <a:solidFill>
                  <a:srgbClr val="000000"/>
                </a:solidFill>
                <a:uFillTx/>
                <a:latin typeface="Helvetica Neue"/>
                <a:ea typeface="Helvetica Neue"/>
                <a:cs typeface="Helvetica Neue"/>
                <a:sym typeface="Helvetica Neue"/>
              </a:defRPr>
            </a:lvl1pPr>
          </a:lstStyle>
          <a:p>
            <a:pPr/>
            <a:r>
              <a:t>Slide Title</a:t>
            </a:r>
          </a:p>
        </p:txBody>
      </p:sp>
      <p:sp>
        <p:nvSpPr>
          <p:cNvPr id="134" name="Slide Subtitle"/>
          <p:cNvSpPr txBox="1"/>
          <p:nvPr>
            <p:ph type="body" sz="quarter" idx="21" hasCustomPrompt="1"/>
          </p:nvPr>
        </p:nvSpPr>
        <p:spPr>
          <a:xfrm>
            <a:off x="452437" y="1747110"/>
            <a:ext cx="8239126" cy="350544"/>
          </a:xfrm>
          <a:prstGeom prst="rect">
            <a:avLst/>
          </a:prstGeom>
          <a:ln w="3175"/>
        </p:spPr>
        <p:txBody>
          <a:bodyPr lIns="17144" tIns="17144" rIns="17144" bIns="17144" anchor="t"/>
          <a:lstStyle>
            <a:lvl1pPr marL="0" indent="0" defTabSz="330200">
              <a:spcBef>
                <a:spcPts val="0"/>
              </a:spcBef>
              <a:buSzTx/>
              <a:buNone/>
              <a:defRPr b="1" sz="2080">
                <a:latin typeface="Helvetica Neue"/>
                <a:ea typeface="Helvetica Neue"/>
                <a:cs typeface="Helvetica Neue"/>
                <a:sym typeface="Helvetica Neue"/>
              </a:defRPr>
            </a:lvl1pPr>
          </a:lstStyle>
          <a:p>
            <a:pPr/>
            <a:r>
              <a:t>Slide Subtitle</a:t>
            </a:r>
          </a:p>
        </p:txBody>
      </p:sp>
      <p:sp>
        <p:nvSpPr>
          <p:cNvPr id="135" name="Body Level One…"/>
          <p:cNvSpPr txBox="1"/>
          <p:nvPr>
            <p:ph type="body" idx="1" hasCustomPrompt="1"/>
          </p:nvPr>
        </p:nvSpPr>
        <p:spPr>
          <a:xfrm>
            <a:off x="452437" y="2450439"/>
            <a:ext cx="8239126" cy="3096005"/>
          </a:xfrm>
          <a:prstGeom prst="rect">
            <a:avLst/>
          </a:prstGeom>
        </p:spPr>
        <p:txBody>
          <a:bodyPr lIns="19050" tIns="19050" rIns="19050" bIns="19050" anchor="t"/>
          <a:lstStyle>
            <a:lvl1pPr marL="304800" indent="-304800" defTabSz="1219169">
              <a:lnSpc>
                <a:spcPct val="90000"/>
              </a:lnSpc>
              <a:spcBef>
                <a:spcPts val="2200"/>
              </a:spcBef>
              <a:buSzPct val="123000"/>
              <a:defRPr>
                <a:latin typeface="Helvetica Neue"/>
                <a:ea typeface="Helvetica Neue"/>
                <a:cs typeface="Helvetica Neue"/>
                <a:sym typeface="Helvetica Neue"/>
              </a:defRPr>
            </a:lvl1pPr>
            <a:lvl2pPr marL="914400" indent="-304800" defTabSz="1219169">
              <a:lnSpc>
                <a:spcPct val="90000"/>
              </a:lnSpc>
              <a:spcBef>
                <a:spcPts val="2200"/>
              </a:spcBef>
              <a:buSzPct val="123000"/>
              <a:defRPr>
                <a:latin typeface="Helvetica Neue"/>
                <a:ea typeface="Helvetica Neue"/>
                <a:cs typeface="Helvetica Neue"/>
                <a:sym typeface="Helvetica Neue"/>
              </a:defRPr>
            </a:lvl2pPr>
            <a:lvl3pPr marL="1524000" indent="-304800" defTabSz="1219169">
              <a:lnSpc>
                <a:spcPct val="90000"/>
              </a:lnSpc>
              <a:spcBef>
                <a:spcPts val="2200"/>
              </a:spcBef>
              <a:buSzPct val="123000"/>
              <a:defRPr>
                <a:latin typeface="Helvetica Neue"/>
                <a:ea typeface="Helvetica Neue"/>
                <a:cs typeface="Helvetica Neue"/>
                <a:sym typeface="Helvetica Neue"/>
              </a:defRPr>
            </a:lvl3pPr>
            <a:lvl4pPr marL="2133600" indent="-304800" defTabSz="1219169">
              <a:lnSpc>
                <a:spcPct val="90000"/>
              </a:lnSpc>
              <a:spcBef>
                <a:spcPts val="2200"/>
              </a:spcBef>
              <a:buSzPct val="123000"/>
              <a:defRPr>
                <a:latin typeface="Helvetica Neue"/>
                <a:ea typeface="Helvetica Neue"/>
                <a:cs typeface="Helvetica Neue"/>
                <a:sym typeface="Helvetica Neue"/>
              </a:defRPr>
            </a:lvl4pPr>
            <a:lvl5pPr marL="2743200" indent="-304800" defTabSz="1219169">
              <a:lnSpc>
                <a:spcPct val="90000"/>
              </a:lnSpc>
              <a:spcBef>
                <a:spcPts val="2200"/>
              </a:spcBef>
              <a:buSzPct val="123000"/>
              <a:defRPr>
                <a:latin typeface="Helvetica Neue"/>
                <a:ea typeface="Helvetica Neue"/>
                <a:cs typeface="Helvetica Neue"/>
                <a:sym typeface="Helvetica Neue"/>
              </a:defRPr>
            </a:lvl5pPr>
          </a:lstStyle>
          <a:p>
            <a:pPr/>
            <a:r>
              <a:t>Slide bullet text</a:t>
            </a:r>
          </a:p>
          <a:p>
            <a:pPr lvl="1"/>
            <a:r>
              <a:t/>
            </a:r>
          </a:p>
          <a:p>
            <a:pPr lvl="2"/>
            <a:r>
              <a:t/>
            </a:r>
          </a:p>
          <a:p>
            <a:pPr lvl="3"/>
            <a:r>
              <a:t/>
            </a:r>
          </a:p>
          <a:p>
            <a:pPr lvl="4"/>
            <a:r>
              <a:t/>
            </a:r>
          </a:p>
        </p:txBody>
      </p:sp>
      <p:sp>
        <p:nvSpPr>
          <p:cNvPr id="136" name="Slide Number"/>
          <p:cNvSpPr txBox="1"/>
          <p:nvPr>
            <p:ph type="sldNum" sz="quarter" idx="2"/>
          </p:nvPr>
        </p:nvSpPr>
        <p:spPr>
          <a:xfrm>
            <a:off x="4480705" y="5728499"/>
            <a:ext cx="177903" cy="174601"/>
          </a:xfrm>
          <a:prstGeom prst="rect">
            <a:avLst/>
          </a:prstGeom>
        </p:spPr>
        <p:txBody>
          <a:bodyPr lIns="19050" tIns="19050" rIns="19050" bIns="19050" anchor="b"/>
          <a:lstStyle>
            <a:lvl1pPr defTabSz="292100">
              <a:defRPr sz="900">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43" name="Author and Date"/>
          <p:cNvSpPr txBox="1"/>
          <p:nvPr>
            <p:ph type="body" sz="quarter" idx="21" hasCustomPrompt="1"/>
          </p:nvPr>
        </p:nvSpPr>
        <p:spPr>
          <a:xfrm>
            <a:off x="450502" y="5304698"/>
            <a:ext cx="8239127" cy="238868"/>
          </a:xfrm>
          <a:prstGeom prst="rect">
            <a:avLst/>
          </a:prstGeom>
          <a:ln w="3175"/>
        </p:spPr>
        <p:txBody>
          <a:bodyPr lIns="17144" tIns="17144" rIns="17144" bIns="17144" anchor="t"/>
          <a:lstStyle>
            <a:lvl1pPr marL="0" indent="0" defTabSz="338454">
              <a:spcBef>
                <a:spcPts val="0"/>
              </a:spcBef>
              <a:buSzTx/>
              <a:buNone/>
              <a:defRPr b="1" sz="1476">
                <a:latin typeface="Helvetica Neue"/>
                <a:ea typeface="Helvetica Neue"/>
                <a:cs typeface="Helvetica Neue"/>
                <a:sym typeface="Helvetica Neue"/>
              </a:defRPr>
            </a:lvl1pPr>
          </a:lstStyle>
          <a:p>
            <a:pPr/>
            <a:r>
              <a:t>Author and Date</a:t>
            </a:r>
          </a:p>
        </p:txBody>
      </p:sp>
      <p:sp>
        <p:nvSpPr>
          <p:cNvPr id="144" name="Presentation Title"/>
          <p:cNvSpPr txBox="1"/>
          <p:nvPr>
            <p:ph type="title" hasCustomPrompt="1"/>
          </p:nvPr>
        </p:nvSpPr>
        <p:spPr>
          <a:xfrm>
            <a:off x="452436" y="1822871"/>
            <a:ext cx="8239127" cy="1743076"/>
          </a:xfrm>
          <a:prstGeom prst="rect">
            <a:avLst/>
          </a:prstGeom>
        </p:spPr>
        <p:txBody>
          <a:bodyPr lIns="19050" tIns="19050" rIns="19050" bIns="19050" anchor="b"/>
          <a:lstStyle>
            <a:lvl1pPr algn="l" defTabSz="1219169">
              <a:lnSpc>
                <a:spcPct val="80000"/>
              </a:lnSpc>
              <a:defRPr spc="-116" sz="5800">
                <a:solidFill>
                  <a:srgbClr val="000000"/>
                </a:solidFill>
                <a:uFillTx/>
                <a:latin typeface="Helvetica Neue"/>
                <a:ea typeface="Helvetica Neue"/>
                <a:cs typeface="Helvetica Neue"/>
                <a:sym typeface="Helvetica Neue"/>
              </a:defRPr>
            </a:lvl1pPr>
          </a:lstStyle>
          <a:p>
            <a:pPr/>
            <a:r>
              <a:t>Presentation Title</a:t>
            </a:r>
          </a:p>
        </p:txBody>
      </p:sp>
      <p:sp>
        <p:nvSpPr>
          <p:cNvPr id="145" name="Body Level One…"/>
          <p:cNvSpPr txBox="1"/>
          <p:nvPr>
            <p:ph type="body" sz="quarter" idx="1" hasCustomPrompt="1"/>
          </p:nvPr>
        </p:nvSpPr>
        <p:spPr>
          <a:xfrm>
            <a:off x="450503" y="3565946"/>
            <a:ext cx="8239126" cy="714376"/>
          </a:xfrm>
          <a:prstGeom prst="rect">
            <a:avLst/>
          </a:prstGeom>
        </p:spPr>
        <p:txBody>
          <a:bodyPr lIns="19050" tIns="19050" rIns="19050" bIns="19050" anchor="t"/>
          <a:lstStyle>
            <a:lvl1pPr marL="0" indent="0" defTabSz="412750">
              <a:spcBef>
                <a:spcPts val="0"/>
              </a:spcBef>
              <a:buSzTx/>
              <a:buNone/>
              <a:defRPr b="1" sz="2600">
                <a:latin typeface="Helvetica Neue"/>
                <a:ea typeface="Helvetica Neue"/>
                <a:cs typeface="Helvetica Neue"/>
                <a:sym typeface="Helvetica Neue"/>
              </a:defRPr>
            </a:lvl1pPr>
            <a:lvl2pPr marL="0" indent="457200" defTabSz="412750">
              <a:spcBef>
                <a:spcPts val="0"/>
              </a:spcBef>
              <a:buSzTx/>
              <a:buNone/>
              <a:defRPr b="1" sz="2600">
                <a:latin typeface="Helvetica Neue"/>
                <a:ea typeface="Helvetica Neue"/>
                <a:cs typeface="Helvetica Neue"/>
                <a:sym typeface="Helvetica Neue"/>
              </a:defRPr>
            </a:lvl2pPr>
            <a:lvl3pPr marL="0" indent="914400" defTabSz="412750">
              <a:spcBef>
                <a:spcPts val="0"/>
              </a:spcBef>
              <a:buSzTx/>
              <a:buNone/>
              <a:defRPr b="1" sz="2600">
                <a:latin typeface="Helvetica Neue"/>
                <a:ea typeface="Helvetica Neue"/>
                <a:cs typeface="Helvetica Neue"/>
                <a:sym typeface="Helvetica Neue"/>
              </a:defRPr>
            </a:lvl3pPr>
            <a:lvl4pPr marL="0" indent="1371600" defTabSz="412750">
              <a:spcBef>
                <a:spcPts val="0"/>
              </a:spcBef>
              <a:buSzTx/>
              <a:buNone/>
              <a:defRPr b="1" sz="2600">
                <a:latin typeface="Helvetica Neue"/>
                <a:ea typeface="Helvetica Neue"/>
                <a:cs typeface="Helvetica Neue"/>
                <a:sym typeface="Helvetica Neue"/>
              </a:defRPr>
            </a:lvl4pPr>
            <a:lvl5pPr marL="0" indent="1828800" defTabSz="412750">
              <a:spcBef>
                <a:spcPts val="0"/>
              </a:spcBef>
              <a:buSzTx/>
              <a:buNone/>
              <a:defRPr b="1" sz="2600">
                <a:latin typeface="Helvetica Neue"/>
                <a:ea typeface="Helvetica Neue"/>
                <a:cs typeface="Helvetica Neue"/>
                <a:sym typeface="Helvetica Neue"/>
              </a:defRPr>
            </a:lvl5pPr>
          </a:lstStyle>
          <a:p>
            <a:pPr/>
            <a:r>
              <a:t>Presentation Subtitle</a:t>
            </a:r>
          </a:p>
          <a:p>
            <a:pPr lvl="1"/>
            <a:r>
              <a:t/>
            </a:r>
          </a:p>
          <a:p>
            <a:pPr lvl="2"/>
            <a:r>
              <a:t/>
            </a:r>
          </a:p>
          <a:p>
            <a:pPr lvl="3"/>
            <a:r>
              <a:t/>
            </a:r>
          </a:p>
          <a:p>
            <a:pPr lvl="4"/>
            <a:r>
              <a:t/>
            </a:r>
          </a:p>
        </p:txBody>
      </p:sp>
      <p:sp>
        <p:nvSpPr>
          <p:cNvPr id="146" name="Slide Number"/>
          <p:cNvSpPr txBox="1"/>
          <p:nvPr>
            <p:ph type="sldNum" sz="quarter" idx="2"/>
          </p:nvPr>
        </p:nvSpPr>
        <p:spPr>
          <a:xfrm>
            <a:off x="4480705" y="5728499"/>
            <a:ext cx="177903" cy="174601"/>
          </a:xfrm>
          <a:prstGeom prst="rect">
            <a:avLst/>
          </a:prstGeom>
        </p:spPr>
        <p:txBody>
          <a:bodyPr lIns="19050" tIns="19050" rIns="19050" bIns="19050" anchor="b"/>
          <a:lstStyle>
            <a:lvl1pPr defTabSz="292100">
              <a:defRPr sz="900">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5" y="312538"/>
            <a:ext cx="7804549" cy="1518048"/>
          </a:xfrm>
          <a:prstGeom prst="rect">
            <a:avLst/>
          </a:prstGeom>
        </p:spPr>
        <p:txBody>
          <a:bodyPr lIns="35717" tIns="35717" rIns="35717" bIns="35717"/>
          <a:lstStyle>
            <a:lvl1pPr>
              <a:defRPr sz="5600">
                <a:solidFill>
                  <a:srgbClr val="000080"/>
                </a:solidFill>
                <a:latin typeface="Calibri"/>
                <a:ea typeface="Calibri"/>
                <a:cs typeface="Calibri"/>
                <a:sym typeface="Calibri"/>
              </a:defRPr>
            </a:lvl1pPr>
          </a:lstStyle>
          <a:p>
            <a:pPr/>
            <a:r>
              <a:t>Title Text</a:t>
            </a:r>
          </a:p>
        </p:txBody>
      </p:sp>
      <p:sp>
        <p:nvSpPr>
          <p:cNvPr id="35"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43" name="Title Text"/>
          <p:cNvSpPr txBox="1"/>
          <p:nvPr>
            <p:ph type="title"/>
          </p:nvPr>
        </p:nvSpPr>
        <p:spPr>
          <a:xfrm>
            <a:off x="892967" y="1151929"/>
            <a:ext cx="7358066" cy="2321720"/>
          </a:xfrm>
          <a:prstGeom prst="rect">
            <a:avLst/>
          </a:prstGeom>
        </p:spPr>
        <p:txBody>
          <a:bodyPr lIns="35717" tIns="35717" rIns="35717" bIns="35717" anchor="b"/>
          <a:lstStyle>
            <a:lvl1pPr defTabSz="410764">
              <a:defRPr>
                <a:solidFill>
                  <a:srgbClr val="000080"/>
                </a:solidFill>
                <a:uFillTx/>
              </a:defRPr>
            </a:lvl1pPr>
          </a:lstStyle>
          <a:p>
            <a:pPr/>
            <a:r>
              <a:t>Title Text</a:t>
            </a:r>
          </a:p>
        </p:txBody>
      </p:sp>
      <p:sp>
        <p:nvSpPr>
          <p:cNvPr id="44" name="Body Level One…"/>
          <p:cNvSpPr txBox="1"/>
          <p:nvPr>
            <p:ph type="body" sz="quarter" idx="1"/>
          </p:nvPr>
        </p:nvSpPr>
        <p:spPr>
          <a:xfrm>
            <a:off x="892967" y="3536155"/>
            <a:ext cx="7358066" cy="794744"/>
          </a:xfrm>
          <a:prstGeom prst="rect">
            <a:avLst/>
          </a:prstGeom>
        </p:spPr>
        <p:txBody>
          <a:bodyPr lIns="35717" tIns="35717" rIns="35717" bIns="35717" anchor="t"/>
          <a:lstStyle>
            <a:lvl1pPr marL="0" indent="0" defTabSz="410764">
              <a:spcBef>
                <a:spcPts val="600"/>
              </a:spcBef>
              <a:buSzTx/>
              <a:buNone/>
              <a:defRPr>
                <a:latin typeface="Times New Roman"/>
                <a:ea typeface="Times New Roman"/>
                <a:cs typeface="Times New Roman"/>
                <a:sym typeface="Times New Roman"/>
              </a:defRPr>
            </a:lvl1pPr>
            <a:lvl2pPr marL="0" indent="0" defTabSz="410764">
              <a:spcBef>
                <a:spcPts val="600"/>
              </a:spcBef>
              <a:buSzTx/>
              <a:buNone/>
              <a:defRPr>
                <a:latin typeface="Times New Roman"/>
                <a:ea typeface="Times New Roman"/>
                <a:cs typeface="Times New Roman"/>
                <a:sym typeface="Times New Roman"/>
              </a:defRPr>
            </a:lvl2pPr>
            <a:lvl3pPr marL="0" indent="0" defTabSz="410764">
              <a:spcBef>
                <a:spcPts val="600"/>
              </a:spcBef>
              <a:buSzTx/>
              <a:buNone/>
              <a:defRPr>
                <a:latin typeface="Times New Roman"/>
                <a:ea typeface="Times New Roman"/>
                <a:cs typeface="Times New Roman"/>
                <a:sym typeface="Times New Roman"/>
              </a:defRPr>
            </a:lvl3pPr>
            <a:lvl4pPr marL="0" indent="0" defTabSz="410764">
              <a:spcBef>
                <a:spcPts val="600"/>
              </a:spcBef>
              <a:buSzTx/>
              <a:buNone/>
              <a:defRPr>
                <a:latin typeface="Times New Roman"/>
                <a:ea typeface="Times New Roman"/>
                <a:cs typeface="Times New Roman"/>
                <a:sym typeface="Times New Roman"/>
              </a:defRPr>
            </a:lvl4pPr>
            <a:lvl5pPr marL="0" indent="0" defTabSz="410764">
              <a:spcBef>
                <a:spcPts val="600"/>
              </a:spcBef>
              <a:buSzTx/>
              <a:buNone/>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53"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Title Text"/>
          <p:cNvSpPr txBox="1"/>
          <p:nvPr>
            <p:ph type="title"/>
          </p:nvPr>
        </p:nvSpPr>
        <p:spPr>
          <a:xfrm>
            <a:off x="685798" y="380999"/>
            <a:ext cx="7772402" cy="1600201"/>
          </a:xfrm>
          <a:prstGeom prst="rect">
            <a:avLst/>
          </a:prstGeom>
        </p:spPr>
        <p:txBody>
          <a:bodyPr lIns="45718" tIns="45718" rIns="45718" bIns="45718"/>
          <a:lstStyle>
            <a:lvl1pPr defTabSz="914400">
              <a:defRPr b="0" sz="4200">
                <a:solidFill>
                  <a:srgbClr val="000000"/>
                </a:solidFill>
                <a:uFillTx/>
                <a:latin typeface="Times Roman"/>
                <a:ea typeface="Times Roman"/>
                <a:cs typeface="Times Roman"/>
                <a:sym typeface="Times Roman"/>
              </a:defRPr>
            </a:lvl1pPr>
          </a:lstStyle>
          <a:p>
            <a:pPr/>
            <a:r>
              <a:t>Title Text</a:t>
            </a:r>
          </a:p>
        </p:txBody>
      </p:sp>
      <p:sp>
        <p:nvSpPr>
          <p:cNvPr id="62" name="Body Level One…"/>
          <p:cNvSpPr txBox="1"/>
          <p:nvPr>
            <p:ph type="body" idx="1"/>
          </p:nvPr>
        </p:nvSpPr>
        <p:spPr>
          <a:xfrm>
            <a:off x="685798" y="1981200"/>
            <a:ext cx="7772402" cy="4876802"/>
          </a:xfrm>
          <a:prstGeom prst="rect">
            <a:avLst/>
          </a:prstGeom>
        </p:spPr>
        <p:txBody>
          <a:bodyPr lIns="45718" tIns="45718" rIns="45718" bIns="45718" anchor="t"/>
          <a:lstStyle>
            <a:lvl1pPr marL="321467" indent="-321467" defTabSz="914400">
              <a:spcBef>
                <a:spcPts val="700"/>
              </a:spcBef>
              <a:buSzPct val="100000"/>
              <a:buChar char="»"/>
              <a:defRPr sz="3000">
                <a:latin typeface="Times Roman"/>
                <a:ea typeface="Times Roman"/>
                <a:cs typeface="Times Roman"/>
                <a:sym typeface="Times Roman"/>
              </a:defRPr>
            </a:lvl1pPr>
            <a:lvl2pPr marL="763359" indent="-306159" defTabSz="914400">
              <a:spcBef>
                <a:spcPts val="700"/>
              </a:spcBef>
              <a:buSzPct val="100000"/>
              <a:buChar char="–"/>
              <a:defRPr sz="3000">
                <a:latin typeface="Times Roman"/>
                <a:ea typeface="Times Roman"/>
                <a:cs typeface="Times Roman"/>
                <a:sym typeface="Times Roman"/>
              </a:defRPr>
            </a:lvl2pPr>
            <a:lvl3pPr marL="1200150" indent="-285750" defTabSz="914400">
              <a:spcBef>
                <a:spcPts val="700"/>
              </a:spcBef>
              <a:buSzPct val="100000"/>
              <a:defRPr sz="3000">
                <a:latin typeface="Times Roman"/>
                <a:ea typeface="Times Roman"/>
                <a:cs typeface="Times Roman"/>
                <a:sym typeface="Times Roman"/>
              </a:defRPr>
            </a:lvl3pPr>
            <a:lvl4pPr marL="1714500" indent="-342900" defTabSz="914400">
              <a:spcBef>
                <a:spcPts val="700"/>
              </a:spcBef>
              <a:buSzPct val="100000"/>
              <a:buChar char="–"/>
              <a:defRPr sz="3000">
                <a:latin typeface="Times Roman"/>
                <a:ea typeface="Times Roman"/>
                <a:cs typeface="Times Roman"/>
                <a:sym typeface="Times Roman"/>
              </a:defRPr>
            </a:lvl4pPr>
            <a:lvl5pPr marL="2209800" indent="-381000" defTabSz="914400">
              <a:spcBef>
                <a:spcPts val="700"/>
              </a:spcBef>
              <a:buSzPct val="100000"/>
              <a:buChar char="»"/>
              <a:defRPr sz="3000">
                <a:latin typeface="Times Roman"/>
                <a:ea typeface="Times Roman"/>
                <a:cs typeface="Times Roman"/>
                <a:sym typeface="Times Roman"/>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8201661" y="6248400"/>
            <a:ext cx="256539" cy="269238"/>
          </a:xfrm>
          <a:prstGeom prst="rect">
            <a:avLst/>
          </a:prstGeom>
        </p:spPr>
        <p:txBody>
          <a:bodyPr lIns="45718" tIns="45718" rIns="45718" bIns="45718"/>
          <a:lstStyle>
            <a:lvl1pPr algn="r" defTabSz="914400">
              <a:defRPr>
                <a:latin typeface="Times Roman"/>
                <a:ea typeface="Times Roman"/>
                <a:cs typeface="Times Roman"/>
                <a:sym typeface="Times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xfrm>
            <a:off x="669725" y="312537"/>
            <a:ext cx="7804549" cy="1518050"/>
          </a:xfrm>
          <a:prstGeom prst="rect">
            <a:avLst/>
          </a:prstGeom>
        </p:spPr>
        <p:txBody>
          <a:bodyPr lIns="35717" tIns="35717" rIns="35717" bIns="35717"/>
          <a:lstStyle>
            <a:lvl1pPr defTabSz="410764">
              <a:defRPr b="0" sz="5400">
                <a:solidFill>
                  <a:srgbClr val="000000"/>
                </a:solidFill>
                <a:uFillTx/>
                <a:latin typeface="Helvetica Light"/>
                <a:ea typeface="Helvetica Light"/>
                <a:cs typeface="Helvetica Light"/>
                <a:sym typeface="Helvetica Light"/>
              </a:defRPr>
            </a:lvl1pPr>
          </a:lstStyle>
          <a:p>
            <a:pPr/>
            <a:r>
              <a:t>Title Text</a:t>
            </a:r>
          </a:p>
        </p:txBody>
      </p:sp>
      <p:sp>
        <p:nvSpPr>
          <p:cNvPr id="71" name="Body Level One…"/>
          <p:cNvSpPr txBox="1"/>
          <p:nvPr>
            <p:ph type="body" idx="1"/>
          </p:nvPr>
        </p:nvSpPr>
        <p:spPr>
          <a:xfrm>
            <a:off x="669725" y="1830584"/>
            <a:ext cx="7804549" cy="4420198"/>
          </a:xfrm>
          <a:prstGeom prst="rect">
            <a:avLst/>
          </a:prstGeom>
        </p:spPr>
        <p:txBody>
          <a:bodyPr lIns="35717" tIns="35717" rIns="35717" bIns="35717"/>
          <a:lstStyle>
            <a:lvl1pPr marL="271637" indent="-271637" defTabSz="410764">
              <a:defRPr sz="2200"/>
            </a:lvl1pPr>
            <a:lvl2pPr marL="716138" indent="-271638" defTabSz="410764">
              <a:defRPr sz="2200"/>
            </a:lvl2pPr>
            <a:lvl3pPr marL="1160637" indent="-271637" defTabSz="410764">
              <a:defRPr sz="2200"/>
            </a:lvl3pPr>
            <a:lvl4pPr marL="1605137" indent="-271637" defTabSz="410764">
              <a:defRPr sz="2200"/>
            </a:lvl4pPr>
            <a:lvl5pPr marL="2049638" indent="-271638" defTabSz="410764">
              <a:defRPr sz="2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4447793" y="6505277"/>
            <a:ext cx="239484" cy="236537"/>
          </a:xfrm>
          <a:prstGeom prst="rect">
            <a:avLst/>
          </a:prstGeom>
        </p:spPr>
        <p:txBody>
          <a:bodyPr lIns="35717" tIns="35717" rIns="35717" bIns="35717"/>
          <a:lstStyle>
            <a:lvl1pPr defTabSz="410764">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9"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80"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7"/>
            <a:ext cx="7804550" cy="151805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Title Text</a:t>
            </a:r>
          </a:p>
        </p:txBody>
      </p:sp>
      <p:sp>
        <p:nvSpPr>
          <p:cNvPr id="3" name="Body Level One…"/>
          <p:cNvSpPr txBox="1"/>
          <p:nvPr>
            <p:ph type="body" idx="1"/>
          </p:nvPr>
        </p:nvSpPr>
        <p:spPr>
          <a:xfrm>
            <a:off x="669725" y="1830583"/>
            <a:ext cx="7804550" cy="442020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4" cy="249235"/>
          </a:xfrm>
          <a:prstGeom prst="rect">
            <a:avLst/>
          </a:prstGeom>
          <a:ln w="12700">
            <a:miter lim="400000"/>
          </a:ln>
        </p:spPr>
        <p:txBody>
          <a:bodyPr wrap="none" lIns="35716" tIns="35716" rIns="35716" bIns="35716">
            <a:spAutoFit/>
          </a:bodyPr>
          <a:lstStyle>
            <a:lvl1pPr algn="ctr" defTabSz="410763">
              <a:spcBef>
                <a:spcPts val="0"/>
              </a:spcBef>
              <a:defRPr b="0"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1pPr>
      <a:lvl2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2pPr>
      <a:lvl3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3pPr>
      <a:lvl4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4pPr>
      <a:lvl5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5pPr>
      <a:lvl6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6pPr>
      <a:lvl7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7pPr>
      <a:lvl8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8pPr>
      <a:lvl9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9pPr>
    </p:titleStyle>
    <p:bodyStyle>
      <a:lvl1pPr marL="296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J._Bradford_DeLong" TargetMode="External"/><Relationship Id="rId3" Type="http://schemas.openxmlformats.org/officeDocument/2006/relationships/image" Target="../media/image1.tif"/><Relationship Id="rId4" Type="http://schemas.openxmlformats.org/officeDocument/2006/relationships/hyperlink" Target="https://en.wikipedia.org/wiki/University_of_al-Qarawiyyin" TargetMode="External"/><Relationship Id="rId5" Type="http://schemas.openxmlformats.org/officeDocument/2006/relationships/image" Target="../media/image1.png"/><Relationship Id="rId6" Type="http://schemas.openxmlformats.org/officeDocument/2006/relationships/hyperlink" Target="https://github.com/braddelong/public-files/blob/master/econ-115-module-0-lecture-1-activities-%23tceh.pptx" TargetMode="External"/><Relationship Id="rId7" Type="http://schemas.openxmlformats.org/officeDocument/2006/relationships/hyperlink" Target="https://github.com/braddelong/public-files/blob/master/econ-115-module-0-lecture-2-education-process-%23tceh.pptx" TargetMode="External"/><Relationship Id="rId8" Type="http://schemas.openxmlformats.org/officeDocument/2006/relationships/hyperlink" Target="https://github.com/braddelong/public-files/blob/master/econ-115-module-0-lecture-3-dasguptas-takes-%23tceh.pptx" TargetMode="External"/><Relationship Id="rId9" Type="http://schemas.openxmlformats.org/officeDocument/2006/relationships/hyperlink" Target="https://github.com/braddelong/public-files/blob/master/econ-115-module-0-lecture-4-logistics-%23tceh.pptx"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bcourses.berkeley.edu/courses/1493152/assignments/syllabus" TargetMode="External"/><Relationship Id="rId4" Type="http://schemas.openxmlformats.org/officeDocument/2006/relationships/hyperlink" Target="https://delong.typepad.com/files/dasgupta-economics.pdf" TargetMode="External"/><Relationship Id="rId5" Type="http://schemas.openxmlformats.org/officeDocument/2006/relationships/hyperlink" Target="https://delong.typepad.com/files/eichengreen-globalizing.pdf" TargetMode="External"/><Relationship Id="rId6" Type="http://schemas.openxmlformats.org/officeDocument/2006/relationships/hyperlink" Target="https://delong.typepad.com/files/skidelsky-keynes.pdf" TargetMode="External"/><Relationship Id="rId7" Type="http://schemas.openxmlformats.org/officeDocument/2006/relationships/hyperlink" Target="https://delong.typepad.com/files/allen-geh.pdf" TargetMode="External"/><Relationship Id="rId8" Type="http://schemas.openxmlformats.org/officeDocument/2006/relationships/hyperlink" Target="https://www.icloud.com/pages/0jK0cjqqw-D4wRayNOo87pLYw" TargetMode="External"/><Relationship Id="rId9"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About the Course"/>
          <p:cNvSpPr txBox="1"/>
          <p:nvPr>
            <p:ph type="title" idx="4294967295"/>
          </p:nvPr>
        </p:nvSpPr>
        <p:spPr>
          <a:xfrm>
            <a:off x="112563" y="-3"/>
            <a:ext cx="8890001" cy="1143001"/>
          </a:xfrm>
          <a:prstGeom prst="rect">
            <a:avLst/>
          </a:prstGeom>
        </p:spPr>
        <p:txBody>
          <a:bodyPr lIns="45718" tIns="45718" rIns="45718" bIns="45718"/>
          <a:lstStyle>
            <a:lvl1pPr defTabSz="224027">
              <a:defRPr sz="3920"/>
            </a:lvl1pPr>
          </a:lstStyle>
          <a:p>
            <a:pPr/>
            <a:r>
              <a:t>Lectures, Slides, &amp; Q&amp;A: 4. Logistics</a:t>
            </a:r>
          </a:p>
        </p:txBody>
      </p:sp>
      <p:pic>
        <p:nvPicPr>
          <p:cNvPr id="156" name="Image" descr="Image">
            <a:hlinkClick r:id="rId2" invalidUrl="" action="" tgtFrame="" tooltip="" history="1" highlightClick="0" endSnd="0"/>
          </p:cNvPr>
          <p:cNvPicPr>
            <a:picLocks noChangeAspect="1"/>
          </p:cNvPicPr>
          <p:nvPr/>
        </p:nvPicPr>
        <p:blipFill>
          <a:blip r:embed="rId3">
            <a:extLst/>
          </a:blip>
          <a:stretch>
            <a:fillRect/>
          </a:stretch>
        </p:blipFill>
        <p:spPr>
          <a:xfrm>
            <a:off x="5827563" y="1142997"/>
            <a:ext cx="3175001" cy="3175000"/>
          </a:xfrm>
          <a:prstGeom prst="rect">
            <a:avLst/>
          </a:prstGeom>
          <a:ln w="12700">
            <a:miter lim="400000"/>
          </a:ln>
        </p:spPr>
      </p:pic>
      <p:pic>
        <p:nvPicPr>
          <p:cNvPr id="157" name="Image" descr="Image">
            <a:hlinkClick r:id="rId4" invalidUrl="" action="" tgtFrame="" tooltip="" history="1" highlightClick="0" endSnd="0"/>
          </p:cNvPr>
          <p:cNvPicPr>
            <a:picLocks noChangeAspect="1"/>
          </p:cNvPicPr>
          <p:nvPr/>
        </p:nvPicPr>
        <p:blipFill>
          <a:blip r:embed="rId5">
            <a:extLst/>
          </a:blip>
          <a:stretch>
            <a:fillRect/>
          </a:stretch>
        </p:blipFill>
        <p:spPr>
          <a:xfrm>
            <a:off x="5827563" y="4298672"/>
            <a:ext cx="3175001" cy="2241827"/>
          </a:xfrm>
          <a:prstGeom prst="rect">
            <a:avLst/>
          </a:prstGeom>
          <a:ln w="12700">
            <a:miter lim="400000"/>
          </a:ln>
        </p:spPr>
      </p:pic>
      <p:sp>
        <p:nvSpPr>
          <p:cNvPr id="158" name="Link"/>
          <p:cNvSpPr txBox="1"/>
          <p:nvPr/>
        </p:nvSpPr>
        <p:spPr>
          <a:xfrm>
            <a:off x="5827563" y="4029435"/>
            <a:ext cx="417420" cy="269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solidFill>
                  <a:srgbClr val="00BFFF"/>
                </a:solidFill>
              </a:defRPr>
            </a:lvl1pPr>
          </a:lstStyle>
          <a:p>
            <a:pPr/>
            <a:r>
              <a:t>Link</a:t>
            </a:r>
          </a:p>
        </p:txBody>
      </p:sp>
      <p:sp>
        <p:nvSpPr>
          <p:cNvPr id="159" name="Link"/>
          <p:cNvSpPr txBox="1"/>
          <p:nvPr/>
        </p:nvSpPr>
        <p:spPr>
          <a:xfrm>
            <a:off x="5827563" y="6271261"/>
            <a:ext cx="417420" cy="269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200">
                <a:solidFill>
                  <a:srgbClr val="00BFFF"/>
                </a:solidFill>
              </a:defRPr>
            </a:lvl1pPr>
          </a:lstStyle>
          <a:p>
            <a:pPr/>
            <a:r>
              <a:t>Link</a:t>
            </a:r>
          </a:p>
        </p:txBody>
      </p:sp>
      <p:sp>
        <p:nvSpPr>
          <p:cNvPr id="160" name="The long 20th century will in all likelihood be seen in the future as the watershed in human experience:…"/>
          <p:cNvSpPr txBox="1"/>
          <p:nvPr>
            <p:ph type="body" idx="4294967295"/>
          </p:nvPr>
        </p:nvSpPr>
        <p:spPr>
          <a:xfrm>
            <a:off x="112563" y="1142997"/>
            <a:ext cx="5715001" cy="5397501"/>
          </a:xfrm>
          <a:prstGeom prst="rect">
            <a:avLst/>
          </a:prstGeom>
        </p:spPr>
        <p:txBody>
          <a:bodyPr lIns="45718" tIns="45718" rIns="45718" bIns="45718" anchor="t">
            <a:noAutofit/>
          </a:bodyPr>
          <a:lstStyle/>
          <a:p>
            <a:pPr marL="0" indent="0" defTabSz="370331">
              <a:spcBef>
                <a:spcPts val="1200"/>
              </a:spcBef>
              <a:buSzTx/>
              <a:buNone/>
              <a:tabLst>
                <a:tab pos="215900" algn="l"/>
              </a:tabLst>
              <a:defRPr sz="3000">
                <a:uFill>
                  <a:solidFill>
                    <a:srgbClr val="000000"/>
                  </a:solidFill>
                </a:uFill>
                <a:latin typeface="Times New Roman"/>
                <a:ea typeface="Times New Roman"/>
                <a:cs typeface="Times New Roman"/>
                <a:sym typeface="Times New Roman"/>
              </a:defRPr>
            </a:pPr>
            <a:r>
              <a:rPr b="1"/>
              <a:t>Lecture slides</a:t>
            </a:r>
            <a:r>
              <a:t> with audio:</a:t>
            </a:r>
          </a:p>
          <a:p>
            <a:pPr lvl="1" marL="0" indent="0" defTabSz="370331">
              <a:spcBef>
                <a:spcPts val="0"/>
              </a:spcBef>
              <a:buSzTx/>
              <a:buNone/>
              <a:tabLst>
                <a:tab pos="215900" algn="l"/>
              </a:tabLst>
              <a:defRPr sz="3000">
                <a:solidFill>
                  <a:srgbClr val="A7A7A7"/>
                </a:solidFill>
                <a:uFill>
                  <a:solidFill>
                    <a:srgbClr val="000000"/>
                  </a:solidFill>
                </a:uFill>
                <a:latin typeface="Times New Roman"/>
                <a:ea typeface="Times New Roman"/>
                <a:cs typeface="Times New Roman"/>
                <a:sym typeface="Times New Roman"/>
              </a:defRPr>
            </a:pPr>
            <a:r>
              <a:t>Activity flow</a:t>
            </a:r>
          </a:p>
          <a:p>
            <a:pPr marL="228599" indent="-228599" defTabSz="457200">
              <a:spcBef>
                <a:spcPts val="600"/>
              </a:spcBef>
              <a:buSzPct val="100000"/>
              <a:defRPr sz="1500">
                <a:solidFill>
                  <a:srgbClr val="A7A7A7"/>
                </a:solidFill>
                <a:uFill>
                  <a:solidFill>
                    <a:srgbClr val="000000"/>
                  </a:solidFill>
                </a:uFill>
                <a:latin typeface="Times New Roman"/>
                <a:ea typeface="Times New Roman"/>
                <a:cs typeface="Times New Roman"/>
                <a:sym typeface="Times New Roman"/>
              </a:defRPr>
            </a:pPr>
            <a:r>
              <a:t>&lt;</a:t>
            </a:r>
            <a:r>
              <a:rPr u="sng">
                <a:uFill>
                  <a:solidFill>
                    <a:srgbClr val="0000FF"/>
                  </a:solidFill>
                </a:uFill>
                <a:hlinkClick r:id="rId6" invalidUrl="" action="" tgtFrame="" tooltip="" history="1" highlightClick="0" endSnd="0"/>
              </a:rPr>
              <a:t>https://github.com/braddelong/public-files/blob/master/econ-115-module-0-lecture-1-activities-%23tceh.pptx</a:t>
            </a:r>
            <a:r>
              <a:t>&gt;</a:t>
            </a:r>
          </a:p>
          <a:p>
            <a:pPr lvl="1" marL="0" indent="0" defTabSz="370331">
              <a:spcBef>
                <a:spcPts val="0"/>
              </a:spcBef>
              <a:buSzTx/>
              <a:buNone/>
              <a:tabLst>
                <a:tab pos="215900" algn="l"/>
              </a:tabLst>
              <a:defRPr sz="3000">
                <a:solidFill>
                  <a:srgbClr val="A7A7A7"/>
                </a:solidFill>
                <a:uFill>
                  <a:solidFill>
                    <a:srgbClr val="000000"/>
                  </a:solidFill>
                </a:uFill>
                <a:latin typeface="Times New Roman"/>
                <a:ea typeface="Times New Roman"/>
                <a:cs typeface="Times New Roman"/>
                <a:sym typeface="Times New Roman"/>
              </a:defRPr>
            </a:pPr>
            <a:r>
              <a:t>The educational process</a:t>
            </a:r>
          </a:p>
          <a:p>
            <a:pPr lvl="1" marL="228600" indent="-228600" defTabSz="370331">
              <a:spcBef>
                <a:spcPts val="1200"/>
              </a:spcBef>
              <a:buSzPct val="100000"/>
              <a:tabLst>
                <a:tab pos="215900" algn="l"/>
              </a:tabLst>
              <a:defRPr sz="1500">
                <a:solidFill>
                  <a:srgbClr val="A7A7A7"/>
                </a:solidFill>
                <a:uFill>
                  <a:solidFill>
                    <a:srgbClr val="000000"/>
                  </a:solidFill>
                </a:uFill>
                <a:latin typeface="Times New Roman"/>
                <a:ea typeface="Times New Roman"/>
                <a:cs typeface="Times New Roman"/>
                <a:sym typeface="Times New Roman"/>
              </a:defRPr>
            </a:pPr>
            <a:r>
              <a:t>&lt;</a:t>
            </a:r>
            <a:r>
              <a:rPr u="sng">
                <a:uFill>
                  <a:solidFill>
                    <a:srgbClr val="0000FF"/>
                  </a:solidFill>
                </a:uFill>
                <a:hlinkClick r:id="rId7" invalidUrl="" action="" tgtFrame="" tooltip="" history="1" highlightClick="0" endSnd="0"/>
              </a:rPr>
              <a:t>https://github.com/braddelong/public-files/blob/master/econ-115-module-0-lecture-2-education-process-%23tceh.pptx</a:t>
            </a:r>
            <a:r>
              <a:t>&gt;</a:t>
            </a:r>
          </a:p>
          <a:p>
            <a:pPr lvl="1" marL="0" indent="0" defTabSz="370331">
              <a:spcBef>
                <a:spcPts val="0"/>
              </a:spcBef>
              <a:buSzTx/>
              <a:buNone/>
              <a:tabLst>
                <a:tab pos="215900" algn="l"/>
              </a:tabLst>
              <a:defRPr sz="3000">
                <a:solidFill>
                  <a:srgbClr val="A7A7A7"/>
                </a:solidFill>
                <a:uFill>
                  <a:solidFill>
                    <a:srgbClr val="000000"/>
                  </a:solidFill>
                </a:uFill>
                <a:latin typeface="Times New Roman"/>
                <a:ea typeface="Times New Roman"/>
                <a:cs typeface="Times New Roman"/>
                <a:sym typeface="Times New Roman"/>
              </a:defRPr>
            </a:pPr>
            <a:r>
              <a:t>Dasgupta’s take on economics</a:t>
            </a:r>
          </a:p>
          <a:p>
            <a:pPr lvl="1" marL="228600" indent="-228600" defTabSz="370331">
              <a:spcBef>
                <a:spcPts val="1200"/>
              </a:spcBef>
              <a:buSzPct val="100000"/>
              <a:tabLst>
                <a:tab pos="215900" algn="l"/>
              </a:tabLst>
              <a:defRPr sz="1500">
                <a:solidFill>
                  <a:srgbClr val="A7A7A7"/>
                </a:solidFill>
                <a:uFill>
                  <a:solidFill>
                    <a:srgbClr val="000000"/>
                  </a:solidFill>
                </a:uFill>
                <a:latin typeface="Times New Roman"/>
                <a:ea typeface="Times New Roman"/>
                <a:cs typeface="Times New Roman"/>
                <a:sym typeface="Times New Roman"/>
              </a:defRPr>
            </a:pPr>
            <a:r>
              <a:t>&lt;</a:t>
            </a:r>
            <a:r>
              <a:rPr u="sng">
                <a:uFill>
                  <a:solidFill>
                    <a:srgbClr val="0000FF"/>
                  </a:solidFill>
                </a:uFill>
                <a:hlinkClick r:id="rId8" invalidUrl="" action="" tgtFrame="" tooltip="" history="1" highlightClick="0" endSnd="0"/>
              </a:rPr>
              <a:t>https://github.com/braddelong/public-files/blob/master/econ-115-module-0-lecture-3-dasguptas-takes-%23tceh.pptx</a:t>
            </a:r>
            <a:r>
              <a:t>&gt;</a:t>
            </a:r>
          </a:p>
          <a:p>
            <a:pPr lvl="1" marL="0" indent="0" defTabSz="370331">
              <a:spcBef>
                <a:spcPts val="1200"/>
              </a:spcBef>
              <a:buSzTx/>
              <a:buNone/>
              <a:tabLst>
                <a:tab pos="215900" algn="l"/>
              </a:tabLst>
              <a:defRPr sz="3000">
                <a:uFill>
                  <a:solidFill>
                    <a:srgbClr val="000000"/>
                  </a:solidFill>
                </a:uFill>
                <a:latin typeface="Times New Roman"/>
                <a:ea typeface="Times New Roman"/>
                <a:cs typeface="Times New Roman"/>
                <a:sym typeface="Times New Roman"/>
              </a:defRPr>
            </a:pPr>
            <a:r>
              <a:t>Logistics</a:t>
            </a:r>
          </a:p>
          <a:p>
            <a:pPr lvl="1" marL="228600" indent="-228600" defTabSz="370331">
              <a:spcBef>
                <a:spcPts val="1200"/>
              </a:spcBef>
              <a:buSzPct val="100000"/>
              <a:tabLst>
                <a:tab pos="215900" algn="l"/>
              </a:tabLst>
              <a:defRPr sz="1500">
                <a:uFill>
                  <a:solidFill>
                    <a:srgbClr val="000000"/>
                  </a:solidFill>
                </a:uFill>
                <a:latin typeface="Times New Roman"/>
                <a:ea typeface="Times New Roman"/>
                <a:cs typeface="Times New Roman"/>
                <a:sym typeface="Times New Roman"/>
              </a:defRPr>
            </a:pPr>
            <a:r>
              <a:t>&lt;</a:t>
            </a:r>
            <a:r>
              <a:rPr u="sng">
                <a:uFill>
                  <a:solidFill>
                    <a:srgbClr val="0000FF"/>
                  </a:solidFill>
                </a:uFill>
                <a:hlinkClick r:id="rId9" invalidUrl="" action="" tgtFrame="" tooltip="" history="1" highlightClick="0" endSnd="0"/>
              </a:rPr>
              <a:t>https://github.com/braddelong/public-files/blob/master/econ-115-module-0-lecture-4-logistics-%23tceh.pptx</a:t>
            </a:r>
            <a:r>
              <a:t>&gt;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About the Course"/>
          <p:cNvSpPr txBox="1"/>
          <p:nvPr>
            <p:ph type="title" idx="4294967295"/>
          </p:nvPr>
        </p:nvSpPr>
        <p:spPr>
          <a:xfrm>
            <a:off x="112563" y="-3"/>
            <a:ext cx="8890001" cy="1143001"/>
          </a:xfrm>
          <a:prstGeom prst="rect">
            <a:avLst/>
          </a:prstGeom>
        </p:spPr>
        <p:txBody>
          <a:bodyPr lIns="45718" tIns="45718" rIns="45718" bIns="45718"/>
          <a:lstStyle>
            <a:lvl1pPr defTabSz="393192">
              <a:defRPr sz="6880"/>
            </a:lvl1pPr>
          </a:lstStyle>
          <a:p>
            <a:pPr/>
            <a:r>
              <a:t>Lecture: Logistics</a:t>
            </a:r>
          </a:p>
        </p:txBody>
      </p:sp>
      <p:sp>
        <p:nvSpPr>
          <p:cNvPr id="163" name="The long 20th century will in all likelihood be seen in the future as the watershed in human experience:…"/>
          <p:cNvSpPr txBox="1"/>
          <p:nvPr>
            <p:ph type="body" idx="4294967295"/>
          </p:nvPr>
        </p:nvSpPr>
        <p:spPr>
          <a:xfrm>
            <a:off x="112563" y="1142997"/>
            <a:ext cx="6099004" cy="5397501"/>
          </a:xfrm>
          <a:prstGeom prst="rect">
            <a:avLst/>
          </a:prstGeom>
        </p:spPr>
        <p:txBody>
          <a:bodyPr lIns="45718" tIns="45718" rIns="45718" bIns="45718" anchor="t"/>
          <a:lstStyle/>
          <a:p>
            <a:pPr marL="0" indent="0" defTabSz="181462">
              <a:spcBef>
                <a:spcPts val="300"/>
              </a:spcBef>
              <a:buSzTx/>
              <a:buNone/>
              <a:defRPr b="1" sz="1470">
                <a:uFill>
                  <a:solidFill>
                    <a:srgbClr val="000000"/>
                  </a:solidFill>
                </a:uFill>
                <a:latin typeface="+mj-lt"/>
                <a:ea typeface="+mj-ea"/>
                <a:cs typeface="+mj-cs"/>
                <a:sym typeface="Helvetica"/>
              </a:defRPr>
            </a:pPr>
            <a:r>
              <a:t>Syllabus &amp; course policies:</a:t>
            </a:r>
            <a:endParaRPr sz="931"/>
          </a:p>
          <a:p>
            <a:pPr marL="0" indent="0" defTabSz="181462">
              <a:spcBef>
                <a:spcPts val="300"/>
              </a:spcBef>
              <a:buSzTx/>
              <a:buNone/>
              <a:defRPr sz="1176">
                <a:uFill>
                  <a:solidFill>
                    <a:srgbClr val="000000"/>
                  </a:solidFill>
                </a:uFill>
                <a:latin typeface="Times New Roman"/>
                <a:ea typeface="Times New Roman"/>
                <a:cs typeface="Times New Roman"/>
                <a:sym typeface="Times New Roman"/>
              </a:defRPr>
            </a:pPr>
            <a:r>
              <a:t>In the usual bCourses place: &lt;</a:t>
            </a:r>
            <a:r>
              <a:rPr u="sng">
                <a:solidFill>
                  <a:srgbClr val="0000FF"/>
                </a:solidFill>
                <a:uFill>
                  <a:solidFill>
                    <a:srgbClr val="0000FF"/>
                  </a:solidFill>
                </a:uFill>
                <a:hlinkClick r:id="rId3" invalidUrl="" action="" tgtFrame="" tooltip="" history="1" highlightClick="0" endSnd="0"/>
              </a:rPr>
              <a:t>https://bcourses.berkeley.edu/courses/1493152/assignments/syllabus</a:t>
            </a:r>
            <a:r>
              <a:t>&gt;</a:t>
            </a:r>
          </a:p>
          <a:p>
            <a:pPr marL="0" indent="0" defTabSz="255391">
              <a:spcBef>
                <a:spcPts val="200"/>
              </a:spcBef>
              <a:buSzTx/>
              <a:buNone/>
              <a:defRPr sz="1470">
                <a:uFill>
                  <a:solidFill>
                    <a:srgbClr val="000000"/>
                  </a:solidFill>
                </a:uFill>
                <a:latin typeface="+mj-lt"/>
                <a:ea typeface="+mj-ea"/>
                <a:cs typeface="+mj-cs"/>
                <a:sym typeface="Helvetica"/>
              </a:defRPr>
            </a:pPr>
          </a:p>
          <a:p>
            <a:pPr marL="0" indent="0" defTabSz="255391">
              <a:spcBef>
                <a:spcPts val="200"/>
              </a:spcBef>
              <a:buSzTx/>
              <a:buNone/>
              <a:defRPr sz="1470">
                <a:uFill>
                  <a:solidFill>
                    <a:srgbClr val="000000"/>
                  </a:solidFill>
                </a:uFill>
                <a:latin typeface="+mj-lt"/>
                <a:ea typeface="+mj-ea"/>
                <a:cs typeface="+mj-cs"/>
                <a:sym typeface="Helvetica"/>
              </a:defRPr>
            </a:pPr>
            <a:r>
              <a:rPr b="1"/>
              <a:t>Required readings for the course:</a:t>
            </a:r>
            <a:endParaRPr b="1"/>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r>
              <a:t>Principally: </a:t>
            </a:r>
            <a:r>
              <a:rPr b="1"/>
              <a:t>J. Bradford DeLong</a:t>
            </a:r>
            <a:r>
              <a:t> (2020): </a:t>
            </a:r>
            <a:r>
              <a:rPr i="1"/>
              <a:t>Slouching Towards Utopia?: An Economic History of the Long 20th Century</a:t>
            </a:r>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r>
              <a:t>And also: </a:t>
            </a:r>
            <a:r>
              <a:rPr b="1"/>
              <a:t>Partha Dasgupta</a:t>
            </a:r>
            <a:r>
              <a:t> (2007): </a:t>
            </a:r>
            <a:r>
              <a:rPr i="1"/>
              <a:t>Economics: A Very Short Introduction</a:t>
            </a:r>
            <a:r>
              <a:t> &lt;</a:t>
            </a:r>
            <a:r>
              <a:rPr u="sng">
                <a:solidFill>
                  <a:srgbClr val="0000FF"/>
                </a:solidFill>
                <a:uFill>
                  <a:solidFill>
                    <a:srgbClr val="0000FF"/>
                  </a:solidFill>
                </a:uFill>
                <a:hlinkClick r:id="rId4" invalidUrl="" action="" tgtFrame="" tooltip="" history="1" highlightClick="0" endSnd="0"/>
              </a:rPr>
              <a:t>https://delong.typepad.com/files/dasgupta-economics.pdf</a:t>
            </a:r>
            <a:r>
              <a:t>&gt;</a:t>
            </a:r>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r>
              <a:rPr b="1"/>
              <a:t>Barry Eichengreen</a:t>
            </a:r>
            <a:r>
              <a:t> (2008): </a:t>
            </a:r>
            <a:r>
              <a:rPr i="1"/>
              <a:t>Globalizing Capital: A Short History of the World Monetary System</a:t>
            </a:r>
            <a:r>
              <a:t> &lt;</a:t>
            </a:r>
            <a:r>
              <a:rPr u="sng">
                <a:solidFill>
                  <a:srgbClr val="0000FF"/>
                </a:solidFill>
                <a:uFill>
                  <a:solidFill>
                    <a:srgbClr val="0000FF"/>
                  </a:solidFill>
                </a:uFill>
                <a:hlinkClick r:id="rId5" invalidUrl="" action="" tgtFrame="" tooltip="" history="1" highlightClick="0" endSnd="0"/>
              </a:rPr>
              <a:t>https://delong.typepad.com/files/eichengreen-globalizing.pdf</a:t>
            </a:r>
            <a:r>
              <a:t>&gt;</a:t>
            </a:r>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r>
              <a:rPr b="1"/>
              <a:t>Robert Skidelsky</a:t>
            </a:r>
            <a:r>
              <a:t> (2010): </a:t>
            </a:r>
            <a:r>
              <a:rPr i="1"/>
              <a:t>Keynes: A Very Short Introduction</a:t>
            </a:r>
            <a:r>
              <a:t> &lt;</a:t>
            </a:r>
            <a:r>
              <a:rPr u="sng">
                <a:solidFill>
                  <a:srgbClr val="0000FF"/>
                </a:solidFill>
                <a:uFill>
                  <a:solidFill>
                    <a:srgbClr val="0000FF"/>
                  </a:solidFill>
                </a:uFill>
                <a:hlinkClick r:id="rId6" invalidUrl="" action="" tgtFrame="" tooltip="" history="1" highlightClick="0" endSnd="0"/>
              </a:rPr>
              <a:t>https://delong.typepad.com/files/skidelsky-keynes.pdf</a:t>
            </a:r>
            <a:r>
              <a:t>&gt;</a:t>
            </a:r>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r>
              <a:rPr b="1"/>
              <a:t>Robert Allen</a:t>
            </a:r>
            <a:r>
              <a:t> (2011): </a:t>
            </a:r>
            <a:r>
              <a:rPr i="1"/>
              <a:t>Global Economic History: A Very Short Introduction </a:t>
            </a:r>
            <a:r>
              <a:t>&lt;</a:t>
            </a:r>
            <a:r>
              <a:rPr u="sng">
                <a:solidFill>
                  <a:srgbClr val="0000FF"/>
                </a:solidFill>
                <a:uFill>
                  <a:solidFill>
                    <a:srgbClr val="0000FF"/>
                  </a:solidFill>
                </a:uFill>
                <a:hlinkClick r:id="rId7" invalidUrl="" action="" tgtFrame="" tooltip="" history="1" highlightClick="0" endSnd="0"/>
              </a:rPr>
              <a:t>https://delong.typepad.com/files/allen-geh.pdf</a:t>
            </a:r>
            <a:r>
              <a:t>&gt; &lt;</a:t>
            </a:r>
            <a:r>
              <a:rPr u="sng">
                <a:solidFill>
                  <a:srgbClr val="0000FF"/>
                </a:solidFill>
                <a:uFill>
                  <a:solidFill>
                    <a:srgbClr val="0000FF"/>
                  </a:solidFill>
                </a:uFill>
                <a:hlinkClick r:id="rId8" invalidUrl="" action="" tgtFrame="" tooltip="" history="1" highlightClick="0" endSnd="0"/>
              </a:rPr>
              <a:t>https://www.icloud.com/pages/0jK0cjqqw-D4wRayNOo87pLYw</a:t>
            </a:r>
            <a:r>
              <a:t>&gt;</a:t>
            </a:r>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r>
              <a:t>Plus:</a:t>
            </a:r>
            <a:r>
              <a:rPr b="1"/>
              <a:t> Andy Matuschak </a:t>
            </a:r>
            <a:r>
              <a:t>(2019): </a:t>
            </a:r>
            <a:r>
              <a:rPr i="1"/>
              <a:t>Why Books Don’t Work</a:t>
            </a:r>
            <a:endParaRPr sz="784"/>
          </a:p>
          <a:p>
            <a:pPr marL="0" indent="0" defTabSz="255391">
              <a:spcBef>
                <a:spcPts val="200"/>
              </a:spcBef>
              <a:buSzTx/>
              <a:buNone/>
              <a:defRPr b="1" sz="1470">
                <a:uFill>
                  <a:solidFill>
                    <a:srgbClr val="000000"/>
                  </a:solidFill>
                </a:uFill>
                <a:latin typeface="+mj-lt"/>
                <a:ea typeface="+mj-ea"/>
                <a:cs typeface="+mj-cs"/>
                <a:sym typeface="Helvetica"/>
              </a:defRPr>
            </a:pPr>
          </a:p>
          <a:p>
            <a:pPr marL="0" indent="0" defTabSz="255391">
              <a:spcBef>
                <a:spcPts val="200"/>
              </a:spcBef>
              <a:buSzTx/>
              <a:buNone/>
              <a:defRPr b="1" sz="1470">
                <a:uFill>
                  <a:solidFill>
                    <a:srgbClr val="000000"/>
                  </a:solidFill>
                </a:uFill>
                <a:latin typeface="+mj-lt"/>
                <a:ea typeface="+mj-ea"/>
                <a:cs typeface="+mj-cs"/>
                <a:sym typeface="Helvetica"/>
              </a:defRPr>
            </a:pPr>
            <a:r>
              <a:t>Grading:</a:t>
            </a:r>
            <a:endParaRPr>
              <a:latin typeface="Times New Roman"/>
              <a:ea typeface="Times New Roman"/>
              <a:cs typeface="Times New Roman"/>
              <a:sym typeface="Times New Roman"/>
            </a:endParaRPr>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r>
              <a:t>Quizes:                                                           0</a:t>
            </a:r>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r>
              <a:t>Discussion threads:                        30 x 2 = 60 (0, 1, 2, 3)</a:t>
            </a:r>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r>
              <a:t>Problem sets:                                  15 x 4 = 60 (0, 1, 2, 4, 5)</a:t>
            </a:r>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r>
              <a:t>Zoom breakout &amp; other participation:          20</a:t>
            </a:r>
            <a:endParaRPr b="1"/>
          </a:p>
          <a:p>
            <a:pPr marL="0" indent="0" defTabSz="255391">
              <a:spcBef>
                <a:spcPts val="200"/>
              </a:spcBef>
              <a:buSzTx/>
              <a:buNone/>
              <a:defRPr sz="1176">
                <a:uFill>
                  <a:solidFill>
                    <a:srgbClr val="000000"/>
                  </a:solidFill>
                </a:uFill>
                <a:latin typeface="Times New Roman"/>
                <a:ea typeface="Times New Roman"/>
                <a:cs typeface="Times New Roman"/>
                <a:sym typeface="Times New Roman"/>
              </a:defRPr>
            </a:pPr>
            <a:r>
              <a:t>Final paper:                                                   60</a:t>
            </a:r>
          </a:p>
        </p:txBody>
      </p:sp>
      <p:sp>
        <p:nvSpPr>
          <p:cNvPr id="164" name="UNWRITTEN"/>
          <p:cNvSpPr txBox="1"/>
          <p:nvPr/>
        </p:nvSpPr>
        <p:spPr>
          <a:xfrm>
            <a:off x="4381500" y="6540497"/>
            <a:ext cx="4762500"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600"/>
            </a:lvl1pPr>
          </a:lstStyle>
          <a:p>
            <a:pPr/>
            <a:r>
              <a:t>UNWRITTEN</a:t>
            </a:r>
          </a:p>
        </p:txBody>
      </p:sp>
      <p:pic>
        <p:nvPicPr>
          <p:cNvPr id="165" name="Image" descr="Image"/>
          <p:cNvPicPr>
            <a:picLocks noChangeAspect="1"/>
          </p:cNvPicPr>
          <p:nvPr/>
        </p:nvPicPr>
        <p:blipFill>
          <a:blip r:embed="rId9">
            <a:extLst/>
          </a:blip>
          <a:srcRect l="34681" t="0" r="0" b="0"/>
          <a:stretch>
            <a:fillRect/>
          </a:stretch>
        </p:blipFill>
        <p:spPr>
          <a:xfrm>
            <a:off x="6308643" y="1142997"/>
            <a:ext cx="2693921" cy="53975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About the Course"/>
          <p:cNvSpPr txBox="1"/>
          <p:nvPr>
            <p:ph type="title" idx="4294967295"/>
          </p:nvPr>
        </p:nvSpPr>
        <p:spPr>
          <a:xfrm>
            <a:off x="112563" y="-3"/>
            <a:ext cx="8890001" cy="1143001"/>
          </a:xfrm>
          <a:prstGeom prst="rect">
            <a:avLst/>
          </a:prstGeom>
        </p:spPr>
        <p:txBody>
          <a:bodyPr lIns="45718" tIns="45718" rIns="45718" bIns="45718"/>
          <a:lstStyle>
            <a:lvl1pPr defTabSz="353257">
              <a:defRPr sz="6880">
                <a:solidFill>
                  <a:srgbClr val="000080"/>
                </a:solidFill>
                <a:uFillTx/>
              </a:defRPr>
            </a:lvl1pPr>
          </a:lstStyle>
          <a:p>
            <a:pPr/>
            <a:r>
              <a:t>Grading</a:t>
            </a:r>
          </a:p>
        </p:txBody>
      </p:sp>
      <p:sp>
        <p:nvSpPr>
          <p:cNvPr id="170" name="The long 20th century will in all likelihood be seen in the future as the watershed in human experience:…"/>
          <p:cNvSpPr txBox="1"/>
          <p:nvPr>
            <p:ph type="body" idx="4294967295"/>
          </p:nvPr>
        </p:nvSpPr>
        <p:spPr>
          <a:xfrm>
            <a:off x="112563" y="1142997"/>
            <a:ext cx="6099004" cy="5397501"/>
          </a:xfrm>
          <a:prstGeom prst="rect">
            <a:avLst/>
          </a:prstGeom>
        </p:spPr>
        <p:txBody>
          <a:bodyPr lIns="45718" tIns="45718" rIns="45718" bIns="45718" anchor="t"/>
          <a:lstStyle/>
          <a:p>
            <a:pPr marL="0" indent="0" defTabSz="177758">
              <a:spcBef>
                <a:spcPts val="300"/>
              </a:spcBef>
              <a:buSzTx/>
              <a:buNone/>
              <a:defRPr b="1" sz="1440">
                <a:uFill>
                  <a:solidFill>
                    <a:srgbClr val="000000"/>
                  </a:solidFill>
                </a:uFill>
                <a:latin typeface="+mj-lt"/>
                <a:ea typeface="+mj-ea"/>
                <a:cs typeface="+mj-cs"/>
                <a:sym typeface="Helvetica"/>
              </a:defRPr>
            </a:pPr>
            <a:r>
              <a:t>Haas:</a:t>
            </a:r>
            <a:endParaRPr sz="912"/>
          </a:p>
          <a:p>
            <a:pPr marL="0" indent="0" defTabSz="177758">
              <a:spcBef>
                <a:spcPts val="300"/>
              </a:spcBef>
              <a:buSzTx/>
              <a:buNone/>
              <a:defRPr sz="1152">
                <a:uFill>
                  <a:solidFill>
                    <a:srgbClr val="000000"/>
                  </a:solidFill>
                </a:uFill>
                <a:latin typeface="Times New Roman"/>
                <a:ea typeface="Times New Roman"/>
                <a:cs typeface="Times New Roman"/>
                <a:sym typeface="Times New Roman"/>
              </a:defRPr>
            </a:pPr>
            <a:r>
              <a:t>Mean elective grade: about 3.5</a:t>
            </a:r>
          </a:p>
          <a:p>
            <a:pPr marL="219455" indent="-219455" defTabSz="177758">
              <a:spcBef>
                <a:spcPts val="300"/>
              </a:spcBef>
              <a:buSzPct val="100000"/>
              <a:defRPr sz="1152">
                <a:uFill>
                  <a:solidFill>
                    <a:srgbClr val="000000"/>
                  </a:solidFill>
                </a:uFill>
                <a:latin typeface="Times New Roman"/>
                <a:ea typeface="Times New Roman"/>
                <a:cs typeface="Times New Roman"/>
                <a:sym typeface="Times New Roman"/>
              </a:defRPr>
            </a:pPr>
            <a:r>
              <a:t>That seems reasonable: B+/A-</a:t>
            </a:r>
          </a:p>
          <a:p>
            <a:pPr marL="0" indent="0" defTabSz="250179">
              <a:spcBef>
                <a:spcPts val="200"/>
              </a:spcBef>
              <a:buSzTx/>
              <a:buNone/>
              <a:defRPr sz="1440">
                <a:uFill>
                  <a:solidFill>
                    <a:srgbClr val="000000"/>
                  </a:solidFill>
                </a:uFill>
                <a:latin typeface="+mj-lt"/>
                <a:ea typeface="+mj-ea"/>
                <a:cs typeface="+mj-cs"/>
                <a:sym typeface="Helvetica"/>
              </a:defRPr>
            </a:pPr>
          </a:p>
          <a:p>
            <a:pPr marL="0" indent="0" defTabSz="250179">
              <a:spcBef>
                <a:spcPts val="200"/>
              </a:spcBef>
              <a:buSzTx/>
              <a:buNone/>
              <a:defRPr b="1" sz="1440">
                <a:uFill>
                  <a:solidFill>
                    <a:srgbClr val="000000"/>
                  </a:solidFill>
                </a:uFill>
                <a:latin typeface="+mj-lt"/>
                <a:ea typeface="+mj-ea"/>
                <a:cs typeface="+mj-cs"/>
                <a:sym typeface="Helvetica"/>
              </a:defRPr>
            </a:pPr>
            <a:r>
              <a:t>Grading:</a:t>
            </a:r>
            <a:endParaRPr>
              <a:latin typeface="Times New Roman"/>
              <a:ea typeface="Times New Roman"/>
              <a:cs typeface="Times New Roman"/>
              <a:sym typeface="Times New Roman"/>
            </a:endParaRPr>
          </a:p>
          <a:p>
            <a:pPr marL="0" indent="0" defTabSz="250179">
              <a:spcBef>
                <a:spcPts val="200"/>
              </a:spcBef>
              <a:buSzTx/>
              <a:buNone/>
              <a:defRPr sz="1152">
                <a:uFill>
                  <a:solidFill>
                    <a:srgbClr val="000000"/>
                  </a:solidFill>
                </a:uFill>
                <a:latin typeface="Times New Roman"/>
                <a:ea typeface="Times New Roman"/>
                <a:cs typeface="Times New Roman"/>
                <a:sym typeface="Times New Roman"/>
              </a:defRPr>
            </a:pPr>
            <a:r>
              <a:t>Quizes:                                                           0</a:t>
            </a:r>
          </a:p>
          <a:p>
            <a:pPr marL="0" indent="0" defTabSz="250179">
              <a:spcBef>
                <a:spcPts val="200"/>
              </a:spcBef>
              <a:buSzTx/>
              <a:buNone/>
              <a:defRPr sz="1152">
                <a:uFill>
                  <a:solidFill>
                    <a:srgbClr val="000000"/>
                  </a:solidFill>
                </a:uFill>
                <a:latin typeface="Times New Roman"/>
                <a:ea typeface="Times New Roman"/>
                <a:cs typeface="Times New Roman"/>
                <a:sym typeface="Times New Roman"/>
              </a:defRPr>
            </a:pPr>
            <a:r>
              <a:t>Discussion threads:                        30 x 2 = 60 (0, 1, 2, 3)</a:t>
            </a:r>
          </a:p>
          <a:p>
            <a:pPr marL="0" indent="0" defTabSz="250179">
              <a:spcBef>
                <a:spcPts val="200"/>
              </a:spcBef>
              <a:buSzTx/>
              <a:buNone/>
              <a:defRPr sz="1152">
                <a:uFill>
                  <a:solidFill>
                    <a:srgbClr val="000000"/>
                  </a:solidFill>
                </a:uFill>
                <a:latin typeface="Times New Roman"/>
                <a:ea typeface="Times New Roman"/>
                <a:cs typeface="Times New Roman"/>
                <a:sym typeface="Times New Roman"/>
              </a:defRPr>
            </a:pPr>
            <a:r>
              <a:t>Problem sets:                                  15 x 4 = 60 (0, 1, 2, 4, 5)</a:t>
            </a:r>
          </a:p>
          <a:p>
            <a:pPr marL="0" indent="0" defTabSz="250179">
              <a:spcBef>
                <a:spcPts val="200"/>
              </a:spcBef>
              <a:buSzTx/>
              <a:buNone/>
              <a:defRPr sz="1152">
                <a:uFill>
                  <a:solidFill>
                    <a:srgbClr val="000000"/>
                  </a:solidFill>
                </a:uFill>
                <a:latin typeface="Times New Roman"/>
                <a:ea typeface="Times New Roman"/>
                <a:cs typeface="Times New Roman"/>
                <a:sym typeface="Times New Roman"/>
              </a:defRPr>
            </a:pPr>
            <a:r>
              <a:t>Zoom breakout &amp; other participation:          20</a:t>
            </a:r>
            <a:endParaRPr b="1"/>
          </a:p>
          <a:p>
            <a:pPr marL="0" indent="0" defTabSz="250179">
              <a:spcBef>
                <a:spcPts val="200"/>
              </a:spcBef>
              <a:buSzTx/>
              <a:buNone/>
              <a:defRPr sz="1152">
                <a:uFill>
                  <a:solidFill>
                    <a:srgbClr val="000000"/>
                  </a:solidFill>
                </a:uFill>
                <a:latin typeface="Times New Roman"/>
                <a:ea typeface="Times New Roman"/>
                <a:cs typeface="Times New Roman"/>
                <a:sym typeface="Times New Roman"/>
              </a:defRPr>
            </a:pPr>
            <a:r>
              <a:t>Final paper:                                                   60</a:t>
            </a:r>
          </a:p>
          <a:p>
            <a:pPr marL="0" indent="0" defTabSz="250179">
              <a:spcBef>
                <a:spcPts val="200"/>
              </a:spcBef>
              <a:buSzTx/>
              <a:buNone/>
              <a:defRPr b="1" sz="1440">
                <a:uFill>
                  <a:solidFill>
                    <a:srgbClr val="000000"/>
                  </a:solidFill>
                </a:uFill>
                <a:latin typeface="+mj-lt"/>
                <a:ea typeface="+mj-ea"/>
                <a:cs typeface="+mj-cs"/>
                <a:sym typeface="Helvetica"/>
              </a:defRPr>
            </a:pPr>
            <a:endParaRPr>
              <a:latin typeface="Times New Roman"/>
              <a:ea typeface="Times New Roman"/>
              <a:cs typeface="Times New Roman"/>
              <a:sym typeface="Times New Roman"/>
            </a:endParaRPr>
          </a:p>
          <a:p>
            <a:pPr marL="0" indent="0" defTabSz="250179">
              <a:spcBef>
                <a:spcPts val="200"/>
              </a:spcBef>
              <a:buSzTx/>
              <a:buNone/>
              <a:defRPr b="1" sz="1440">
                <a:uFill>
                  <a:solidFill>
                    <a:srgbClr val="000000"/>
                  </a:solidFill>
                </a:uFill>
                <a:latin typeface="+mj-lt"/>
                <a:ea typeface="+mj-ea"/>
                <a:cs typeface="+mj-cs"/>
                <a:sym typeface="Helvetica"/>
              </a:defRPr>
            </a:pPr>
            <a:r>
              <a:t>Points to letter grades:</a:t>
            </a:r>
            <a:endParaRPr>
              <a:latin typeface="Times New Roman"/>
              <a:ea typeface="Times New Roman"/>
              <a:cs typeface="Times New Roman"/>
              <a:sym typeface="Times New Roman"/>
            </a:endParaRPr>
          </a:p>
          <a:p>
            <a:pPr marL="0" indent="0" defTabSz="250179">
              <a:spcBef>
                <a:spcPts val="200"/>
              </a:spcBef>
              <a:buSzTx/>
              <a:buNone/>
              <a:defRPr sz="1152">
                <a:uFill>
                  <a:solidFill>
                    <a:srgbClr val="000000"/>
                  </a:solidFill>
                </a:uFill>
                <a:latin typeface="Times New Roman"/>
                <a:ea typeface="Times New Roman"/>
                <a:cs typeface="Times New Roman"/>
                <a:sym typeface="Times New Roman"/>
              </a:defRPr>
            </a:pPr>
            <a:r>
              <a:t>The way it works is this: </a:t>
            </a:r>
          </a:p>
          <a:p>
            <a:pPr marL="219455" indent="-219455" defTabSz="250179">
              <a:spcBef>
                <a:spcPts val="200"/>
              </a:spcBef>
              <a:buSzPct val="100000"/>
              <a:defRPr sz="1152">
                <a:uFill>
                  <a:solidFill>
                    <a:srgbClr val="000000"/>
                  </a:solidFill>
                </a:uFill>
                <a:latin typeface="Times New Roman"/>
                <a:ea typeface="Times New Roman"/>
                <a:cs typeface="Times New Roman"/>
                <a:sym typeface="Times New Roman"/>
              </a:defRPr>
            </a:pPr>
            <a:r>
              <a:t>We form our holistic assessment of the degree of effort and accomplishment of the class as a whole, </a:t>
            </a:r>
          </a:p>
          <a:p>
            <a:pPr marL="219455" indent="-219455" defTabSz="250179">
              <a:spcBef>
                <a:spcPts val="200"/>
              </a:spcBef>
              <a:buSzPct val="100000"/>
              <a:defRPr sz="1152">
                <a:uFill>
                  <a:solidFill>
                    <a:srgbClr val="000000"/>
                  </a:solidFill>
                </a:uFill>
                <a:latin typeface="Times New Roman"/>
                <a:ea typeface="Times New Roman"/>
                <a:cs typeface="Times New Roman"/>
                <a:sym typeface="Times New Roman"/>
              </a:defRPr>
            </a:pPr>
            <a:r>
              <a:t>largely but not exclusively based on the scores people receive on assignments. </a:t>
            </a:r>
          </a:p>
          <a:p>
            <a:pPr marL="219455" indent="-219455" defTabSz="250179">
              <a:spcBef>
                <a:spcPts val="200"/>
              </a:spcBef>
              <a:buSzPct val="100000"/>
              <a:defRPr sz="1152">
                <a:uFill>
                  <a:solidFill>
                    <a:srgbClr val="000000"/>
                  </a:solidFill>
                </a:uFill>
                <a:latin typeface="Times New Roman"/>
                <a:ea typeface="Times New Roman"/>
                <a:cs typeface="Times New Roman"/>
                <a:sym typeface="Times New Roman"/>
              </a:defRPr>
            </a:pPr>
            <a:r>
              <a:t>That assessment then sets the grade distribution. </a:t>
            </a:r>
          </a:p>
          <a:p>
            <a:pPr marL="219455" indent="-219455" defTabSz="250179">
              <a:spcBef>
                <a:spcPts val="200"/>
              </a:spcBef>
              <a:buSzPct val="100000"/>
              <a:defRPr sz="1152">
                <a:uFill>
                  <a:solidFill>
                    <a:srgbClr val="000000"/>
                  </a:solidFill>
                </a:uFill>
                <a:latin typeface="Times New Roman"/>
                <a:ea typeface="Times New Roman"/>
                <a:cs typeface="Times New Roman"/>
                <a:sym typeface="Times New Roman"/>
              </a:defRPr>
            </a:pPr>
            <a:r>
              <a:t>We then take the assignment scores, adjust them for notable participation-based assistance in helping others learn, and rank all of you students. </a:t>
            </a:r>
          </a:p>
          <a:p>
            <a:pPr lvl="1" marL="298383" indent="-115503" defTabSz="250179">
              <a:spcBef>
                <a:spcPts val="200"/>
              </a:spcBef>
              <a:buSzPct val="100000"/>
              <a:defRPr sz="1152">
                <a:uFill>
                  <a:solidFill>
                    <a:srgbClr val="000000"/>
                  </a:solidFill>
                </a:uFill>
                <a:latin typeface="Times New Roman"/>
                <a:ea typeface="Times New Roman"/>
                <a:cs typeface="Times New Roman"/>
                <a:sym typeface="Times New Roman"/>
              </a:defRPr>
            </a:pPr>
            <a:r>
              <a:t>By effort &amp; achievement.</a:t>
            </a:r>
          </a:p>
          <a:p>
            <a:pPr lvl="1" marL="298383" indent="-115503" defTabSz="250179">
              <a:spcBef>
                <a:spcPts val="200"/>
              </a:spcBef>
              <a:buSzPct val="100000"/>
              <a:defRPr sz="1152">
                <a:uFill>
                  <a:solidFill>
                    <a:srgbClr val="000000"/>
                  </a:solidFill>
                </a:uFill>
                <a:latin typeface="Times New Roman"/>
                <a:ea typeface="Times New Roman"/>
                <a:cs typeface="Times New Roman"/>
                <a:sym typeface="Times New Roman"/>
              </a:defRPr>
            </a:pPr>
            <a:r>
              <a:t>Thus there is not a strict curve: </a:t>
            </a:r>
          </a:p>
          <a:p>
            <a:pPr lvl="1" marL="298383" indent="-115503" defTabSz="250179">
              <a:spcBef>
                <a:spcPts val="200"/>
              </a:spcBef>
              <a:buSzPct val="100000"/>
              <a:defRPr sz="1152">
                <a:uFill>
                  <a:solidFill>
                    <a:srgbClr val="000000"/>
                  </a:solidFill>
                </a:uFill>
                <a:latin typeface="Times New Roman"/>
                <a:ea typeface="Times New Roman"/>
                <a:cs typeface="Times New Roman"/>
                <a:sym typeface="Times New Roman"/>
              </a:defRPr>
            </a:pPr>
            <a:r>
              <a:t>someone else doing better does not lower your grade. </a:t>
            </a:r>
          </a:p>
          <a:p>
            <a:pPr lvl="1" marL="298383" indent="-115503" defTabSz="250179">
              <a:spcBef>
                <a:spcPts val="200"/>
              </a:spcBef>
              <a:buSzPct val="100000"/>
              <a:defRPr sz="1152">
                <a:uFill>
                  <a:solidFill>
                    <a:srgbClr val="000000"/>
                  </a:solidFill>
                </a:uFill>
                <a:latin typeface="Times New Roman"/>
                <a:ea typeface="Times New Roman"/>
                <a:cs typeface="Times New Roman"/>
                <a:sym typeface="Times New Roman"/>
              </a:defRPr>
            </a:pPr>
            <a:r>
              <a:t>In fact, it is the opposite—your helping someone else do better raises the average grade and, to the extent that we notice, directly raises yours as well. </a:t>
            </a:r>
          </a:p>
          <a:p>
            <a:pPr lvl="1" marL="298383" indent="-115503" defTabSz="250179">
              <a:spcBef>
                <a:spcPts val="200"/>
              </a:spcBef>
              <a:buSzPct val="100000"/>
              <a:defRPr sz="1152">
                <a:uFill>
                  <a:solidFill>
                    <a:srgbClr val="000000"/>
                  </a:solidFill>
                </a:uFill>
                <a:latin typeface="Times New Roman"/>
                <a:ea typeface="Times New Roman"/>
                <a:cs typeface="Times New Roman"/>
                <a:sym typeface="Times New Roman"/>
              </a:defRPr>
            </a:pPr>
            <a:r>
              <a:t>But there is also not a rigid set of numerical cutoffs you will be able to count on</a:t>
            </a:r>
          </a:p>
          <a:p>
            <a:pPr marL="219455" indent="-219455" defTabSz="250179">
              <a:spcBef>
                <a:spcPts val="200"/>
              </a:spcBef>
              <a:buSzPct val="100000"/>
              <a:defRPr sz="1152">
                <a:uFill>
                  <a:solidFill>
                    <a:srgbClr val="000000"/>
                  </a:solidFill>
                </a:uFill>
                <a:latin typeface="Times New Roman"/>
                <a:ea typeface="Times New Roman"/>
                <a:cs typeface="Times New Roman"/>
                <a:sym typeface="Times New Roman"/>
              </a:defRPr>
            </a:pPr>
            <a:r>
              <a:t>Oral exams for edge cases…</a:t>
            </a:r>
          </a:p>
        </p:txBody>
      </p:sp>
      <p:sp>
        <p:nvSpPr>
          <p:cNvPr id="171" name="UNWRITTEN"/>
          <p:cNvSpPr txBox="1"/>
          <p:nvPr/>
        </p:nvSpPr>
        <p:spPr>
          <a:xfrm>
            <a:off x="4381500" y="6540497"/>
            <a:ext cx="4762500"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1600"/>
            </a:lvl1pPr>
          </a:lstStyle>
          <a:p>
            <a:pPr/>
            <a:r>
              <a:t>UNWRITTEN</a:t>
            </a:r>
          </a:p>
        </p:txBody>
      </p:sp>
      <p:pic>
        <p:nvPicPr>
          <p:cNvPr id="172" name="Image" descr="Image"/>
          <p:cNvPicPr>
            <a:picLocks noChangeAspect="1"/>
          </p:cNvPicPr>
          <p:nvPr/>
        </p:nvPicPr>
        <p:blipFill>
          <a:blip r:embed="rId3">
            <a:extLst/>
          </a:blip>
          <a:srcRect l="34681" t="0" r="0" b="0"/>
          <a:stretch>
            <a:fillRect/>
          </a:stretch>
        </p:blipFill>
        <p:spPr>
          <a:xfrm>
            <a:off x="6308643" y="1142997"/>
            <a:ext cx="2693921" cy="53975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