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Override PartName="/ppt/notesSlides/notesSlide2.xml" ContentType="application/vnd.openxmlformats-officedocument.presentationml.notesSlide+xml"/>
  <Override PartName="/ppt/media/media2.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These lecture slides have focused on three key people whose lives made a difference during and profoundly reflected and served as examples of the world’s forward progress in invention, innovation, technology diffusion and implementation, and globalization in the first, 1870 to 1914, period of modern economic growth after the third post-1500 growth-acceleration watershed.</a:t>
            </a:r>
          </a:p>
          <a:p>
            <a:pPr/>
          </a:p>
          <a:p>
            <a:pPr/>
            <a:r>
              <a:t>The idea behind focusing on people and their stories is that we are human narrative-loving creatures. Statistics about leopard attacks go in one ear and out the other. Say "remember Uma? She went down to the waterhole at dusk alone. All we found were her bones and scraps of bloody flesh!” And you remember it. Telling interesting stories—especially if they involve physical threats, especially to children, who is going out with whom, or how to acquire and control resources—are how we think and remember. That is how we are wired. We should work with the grain of our minds, and not against it.</a:t>
            </a:r>
          </a:p>
          <a:p>
            <a:pPr/>
          </a:p>
          <a:p>
            <a:pPr/>
            <a:r>
              <a:t>But the stories have to be representative.</a:t>
            </a:r>
          </a:p>
          <a:p>
            <a:pPr/>
          </a:p>
          <a:p>
            <a:pPr/>
            <a:r>
              <a:t>And from them you should draw takeaways.</a:t>
            </a:r>
          </a:p>
          <a:p>
            <a:pPr/>
          </a:p>
          <a:p>
            <a:pPr/>
            <a:r>
              <a:t>What are the takeways you should draw about the 1870-1914 consequences of the third growth-acceleration watershed?</a:t>
            </a:r>
          </a:p>
          <a:p>
            <a:pPr/>
          </a:p>
          <a:p>
            <a:pPr/>
            <a:r>
              <a:t>The Watershed: 1870 as the Inflection Point, After Which Things Start to Get Better—for Pretty Much Everyone. The proportional rate of ideas-stock growth h growth up from 0.44%/year to 2.06%/year—from doubling every 150 years to doubling every 35.</a:t>
            </a:r>
          </a:p>
          <a:p>
            <a:pPr/>
          </a:p>
          <a:p>
            <a:pPr/>
            <a:r>
              <a:t>One of the two doublings needed to get from 0.5 to 2 is due to globalization. Transportation: iron-hulled screw-propellered steamships, plus railroads. Trade in goods: every place on railroad or with a dock cheek-by-jowl with every other place. Migration: 100 million people switch continents. Communication: the telegraph—and the submarine telegraph. Investment: western Europe financing global industry. A world in some ways very modern, in other ways very old-style. </a:t>
            </a:r>
          </a:p>
          <a:p>
            <a:pPr/>
          </a:p>
          <a:p>
            <a:pPr/>
            <a:r>
              <a:t>These are the big takeaways about globalization over 1870-1914.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The takeaways about the engine of innovation and diffusion over 1870-1914—the second of the two doublings that gets us from our pre-1870 0.5%/year to our post-1870 global 2.0%/year ideas-stock growth rate—are these:</a:t>
            </a:r>
          </a:p>
          <a:p>
            <a:pPr/>
          </a:p>
          <a:p>
            <a:pPr/>
            <a:r>
              <a:t>The components of the Engine of Growth are:</a:t>
            </a:r>
          </a:p>
          <a:p>
            <a:pPr/>
          </a:p>
          <a:p>
            <a:pPr/>
            <a:r>
              <a:t>* The industrial research lab, to routinize &amp; rationalize invention</a:t>
            </a:r>
          </a:p>
          <a:p>
            <a:pPr/>
            <a:r>
              <a:t>* The modern corporation, to routinize &amp; rationalize diffusion and deployment</a:t>
            </a:r>
          </a:p>
          <a:p>
            <a:pPr/>
            <a:r>
              <a:t>* Plus the key general purpose technologies—machine tools, non-human power sources, &amp;c….</a:t>
            </a:r>
          </a:p>
          <a:p>
            <a:pPr/>
          </a:p>
          <a:p>
            <a:pPr/>
            <a:r>
              <a:t>And useful to remember through stories about three people:</a:t>
            </a:r>
          </a:p>
          <a:p>
            <a:pPr/>
          </a:p>
          <a:p>
            <a:pPr/>
            <a:r>
              <a:t>* Nicola Tesla: savant, but without proper support simply an idiot…</a:t>
            </a:r>
          </a:p>
          <a:p>
            <a:pPr/>
            <a:r>
              <a:t>* Herbert Hoover: orphan on the make, and globalization (and imperialism!) made him…</a:t>
            </a:r>
          </a:p>
          <a:p>
            <a:pPr/>
            <a:r>
              <a:t>* Leon Trotsky: in New York “a peek into the furnace where the fate of humanity is being forged…”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audio" Target="../media/media1.m4a"/><Relationship Id="rId4" Type="http://schemas.microsoft.com/office/2007/relationships/media" Target="../media/media1.m4a"/><Relationship Id="rId5"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audio" Target="../media/media2.m4a"/><Relationship Id="rId4" Type="http://schemas.microsoft.com/office/2007/relationships/media" Target="../media/media2.m4a"/><Relationship Id="rId5"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Preview: Next Time"/>
          <p:cNvSpPr txBox="1"/>
          <p:nvPr>
            <p:ph type="title" idx="4294967295"/>
          </p:nvPr>
        </p:nvSpPr>
        <p:spPr>
          <a:xfrm>
            <a:off x="277663" y="-3"/>
            <a:ext cx="8572501" cy="1267128"/>
          </a:xfrm>
          <a:prstGeom prst="rect">
            <a:avLst/>
          </a:prstGeom>
        </p:spPr>
        <p:txBody>
          <a:bodyPr lIns="45718" tIns="45718" rIns="45718" bIns="45718"/>
          <a:lstStyle>
            <a:lvl1pPr>
              <a:defRPr sz="6000"/>
            </a:lvl1pPr>
          </a:lstStyle>
          <a:p>
            <a:pPr/>
            <a:r>
              <a:t>Takeaways</a:t>
            </a:r>
          </a:p>
        </p:txBody>
      </p:sp>
      <p:sp>
        <p:nvSpPr>
          <p:cNvPr id="136" name="On to Chapter 3: Globalizing the World, 1870-1914 (&amp; Eichengreen, 1&amp;2):…"/>
          <p:cNvSpPr txBox="1"/>
          <p:nvPr>
            <p:ph type="body" idx="4294967295"/>
          </p:nvPr>
        </p:nvSpPr>
        <p:spPr>
          <a:xfrm>
            <a:off x="277663" y="1267120"/>
            <a:ext cx="8572501" cy="5397505"/>
          </a:xfrm>
          <a:prstGeom prst="rect">
            <a:avLst/>
          </a:prstGeom>
        </p:spPr>
        <p:txBody>
          <a:bodyPr lIns="45718" tIns="45718" rIns="45718" bIns="45718" anchor="t"/>
          <a:lstStyle/>
          <a:p>
            <a:pPr marL="0" indent="0" defTabSz="429768">
              <a:spcBef>
                <a:spcPts val="0"/>
              </a:spcBef>
              <a:buSzTx/>
              <a:buNone/>
              <a:defRPr b="1" sz="2200">
                <a:uFill>
                  <a:solidFill>
                    <a:srgbClr val="000000"/>
                  </a:solidFill>
                </a:uFill>
                <a:latin typeface="+mj-lt"/>
                <a:ea typeface="+mj-ea"/>
                <a:cs typeface="+mj-cs"/>
                <a:sym typeface="Helvetica"/>
              </a:defRPr>
            </a:pPr>
            <a:r>
              <a:t>DeLong chapters 3 &amp; 4: The Watershed: Globalization, and the Engine of Growth</a:t>
            </a:r>
          </a:p>
          <a:p>
            <a:pPr marL="0" indent="0" defTabSz="429768">
              <a:spcBef>
                <a:spcPts val="0"/>
              </a:spcBef>
              <a:buSzTx/>
              <a:buNone/>
              <a:defRPr b="1" sz="2200">
                <a:uFill>
                  <a:solidFill>
                    <a:srgbClr val="000000"/>
                  </a:solidFill>
                </a:uFill>
                <a:latin typeface="+mj-lt"/>
                <a:ea typeface="+mj-ea"/>
                <a:cs typeface="+mj-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0.44%/year to 2.06%/year</a:t>
            </a:r>
          </a:p>
          <a:p>
            <a:pPr lvl="1" marL="0" indent="228600" defTabSz="429768">
              <a:spcBef>
                <a:spcPts val="0"/>
              </a:spcBef>
              <a:buSzTx/>
              <a:buNone/>
              <a:defRPr sz="1800">
                <a:uFill>
                  <a:solidFill>
                    <a:srgbClr val="000000"/>
                  </a:solidFill>
                </a:uFill>
                <a:latin typeface="Times New Roman"/>
                <a:ea typeface="Times New Roman"/>
                <a:cs typeface="Times New Roman"/>
                <a:sym typeface="Times New Roman"/>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Globalization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Transportation: iron-hulled screw-propellered steamships plus railroads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Trade in goods: every place on railroad or with a dock cheek-by-jowl with every other place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Migration: 100 million people switch continents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Communication: the telegraph—and the submarine telegraph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Investment: western Europe financing global industry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 world in some ways very modern, in other ways very old-style</a:t>
            </a:r>
          </a:p>
        </p:txBody>
      </p:sp>
      <p:pic>
        <p:nvPicPr>
          <p:cNvPr id="137"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572000" y="3429000"/>
            <a:ext cx="571500" cy="571500"/>
          </a:xfrm>
          <a:prstGeom prst="rect">
            <a:avLst/>
          </a:prstGeom>
          <a:ln w="12700">
            <a:miter lim="400000"/>
          </a:ln>
        </p:spPr>
      </p:pic>
      <p:sp>
        <p:nvSpPr>
          <p:cNvPr id="138" name="2:30 of audio in this slide; 3:45 in this slide group"/>
          <p:cNvSpPr txBox="1"/>
          <p:nvPr/>
        </p:nvSpPr>
        <p:spPr>
          <a:xfrm>
            <a:off x="4275280" y="6525263"/>
            <a:ext cx="4868720"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2:30 of audio in this slide; 3:45 in this slide group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43636672" fill="hold"/>
                                        <p:tgtEl>
                                          <p:spTgt spid="137"/>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3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Preview: Next Time"/>
          <p:cNvSpPr txBox="1"/>
          <p:nvPr>
            <p:ph type="title" idx="4294967295"/>
          </p:nvPr>
        </p:nvSpPr>
        <p:spPr>
          <a:xfrm>
            <a:off x="277663" y="-3"/>
            <a:ext cx="8572501" cy="1267128"/>
          </a:xfrm>
          <a:prstGeom prst="rect">
            <a:avLst/>
          </a:prstGeom>
        </p:spPr>
        <p:txBody>
          <a:bodyPr lIns="45718" tIns="45718" rIns="45718" bIns="45718"/>
          <a:lstStyle>
            <a:lvl1pPr>
              <a:defRPr sz="6000"/>
            </a:lvl1pPr>
          </a:lstStyle>
          <a:p>
            <a:pPr/>
            <a:r>
              <a:t>Takeaways II</a:t>
            </a:r>
          </a:p>
        </p:txBody>
      </p:sp>
      <p:sp>
        <p:nvSpPr>
          <p:cNvPr id="143" name="On to Chapter 3: Globalizing the World, 1870-1914 (&amp; Eichengreen, 1&amp;2):…"/>
          <p:cNvSpPr txBox="1"/>
          <p:nvPr>
            <p:ph type="body" idx="4294967295"/>
          </p:nvPr>
        </p:nvSpPr>
        <p:spPr>
          <a:xfrm>
            <a:off x="277663" y="1267120"/>
            <a:ext cx="8572501" cy="5397505"/>
          </a:xfrm>
          <a:prstGeom prst="rect">
            <a:avLst/>
          </a:prstGeom>
        </p:spPr>
        <p:txBody>
          <a:bodyPr lIns="45718" tIns="45718" rIns="45718" bIns="45718" anchor="t"/>
          <a:lstStyle/>
          <a:p>
            <a:pPr marL="0" indent="0" defTabSz="429768">
              <a:spcBef>
                <a:spcPts val="0"/>
              </a:spcBef>
              <a:buSzTx/>
              <a:buNone/>
              <a:defRPr b="1" sz="2200">
                <a:uFill>
                  <a:solidFill>
                    <a:srgbClr val="000000"/>
                  </a:solidFill>
                </a:uFill>
                <a:latin typeface="+mj-lt"/>
                <a:ea typeface="+mj-ea"/>
                <a:cs typeface="+mj-cs"/>
                <a:sym typeface="Helvetica"/>
              </a:defRPr>
            </a:pPr>
            <a:r>
              <a:t>Chapters 3 &amp; 4: The Watershed: Globalization, and the Engine of Growth</a:t>
            </a:r>
          </a:p>
          <a:p>
            <a:pPr marL="0" indent="0" defTabSz="429768">
              <a:spcBef>
                <a:spcPts val="0"/>
              </a:spcBef>
              <a:buSzTx/>
              <a:buNone/>
              <a:defRPr b="1" sz="2200">
                <a:uFill>
                  <a:solidFill>
                    <a:srgbClr val="000000"/>
                  </a:solidFill>
                </a:uFill>
                <a:latin typeface="+mj-lt"/>
                <a:ea typeface="+mj-ea"/>
                <a:cs typeface="+mj-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0.44%/year to 2.06%/year</a:t>
            </a:r>
          </a:p>
          <a:p>
            <a:pPr lvl="1" marL="0" indent="228600" defTabSz="429768">
              <a:spcBef>
                <a:spcPts val="0"/>
              </a:spcBef>
              <a:buSzTx/>
              <a:buNone/>
              <a:defRPr sz="1800">
                <a:uFill>
                  <a:solidFill>
                    <a:srgbClr val="000000"/>
                  </a:solidFill>
                </a:uFill>
                <a:latin typeface="Times New Roman"/>
                <a:ea typeface="Times New Roman"/>
                <a:cs typeface="Times New Roman"/>
                <a:sym typeface="Times New Roman"/>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Engine of Growth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industrial research lab to routinize invention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modern corporation to routinize diffusion and deployment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Plus general purpose technologies—machine tools, non-human power sources, &amp;c….</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Nicola Tesla: savant, but without proper support simply an idiot…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Herbert Hoover: orphan on the make, and globalization (and imperialism!) made him…</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Leon Trotsky: in New York “a peek into the furnace where the fate of humanity is being forged…”</a:t>
            </a:r>
          </a:p>
        </p:txBody>
      </p:sp>
      <p:pic>
        <p:nvPicPr>
          <p:cNvPr id="144"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572000" y="3429000"/>
            <a:ext cx="571500" cy="571500"/>
          </a:xfrm>
          <a:prstGeom prst="rect">
            <a:avLst/>
          </a:prstGeom>
          <a:ln w="12700">
            <a:miter lim="400000"/>
          </a:ln>
        </p:spPr>
      </p:pic>
      <p:sp>
        <p:nvSpPr>
          <p:cNvPr id="145" name="1:15 of audio in this slide"/>
          <p:cNvSpPr txBox="1"/>
          <p:nvPr/>
        </p:nvSpPr>
        <p:spPr>
          <a:xfrm>
            <a:off x="6612378" y="6525263"/>
            <a:ext cx="2531623"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1:15 of audio in this slide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72169998" fill="hold"/>
                                        <p:tgtEl>
                                          <p:spTgt spid="144"/>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4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atch Our Breath…"/>
          <p:cNvSpPr txBox="1"/>
          <p:nvPr>
            <p:ph type="title"/>
          </p:nvPr>
        </p:nvSpPr>
        <p:spPr>
          <a:xfrm>
            <a:off x="127482" y="0"/>
            <a:ext cx="8890001" cy="1143001"/>
          </a:xfrm>
          <a:prstGeom prst="rect">
            <a:avLst/>
          </a:prstGeom>
        </p:spPr>
        <p:txBody>
          <a:bodyPr/>
          <a:lstStyle>
            <a:lvl1pPr defTabSz="406908">
              <a:defRPr sz="7119"/>
            </a:lvl1pPr>
          </a:lstStyle>
          <a:p>
            <a:pPr/>
            <a:r>
              <a:t>Catch Our Breath…</a:t>
            </a:r>
          </a:p>
        </p:txBody>
      </p:sp>
      <p:sp>
        <p:nvSpPr>
          <p:cNvPr id="150" name="Ask a couple of questions?…"/>
          <p:cNvSpPr txBox="1"/>
          <p:nvPr>
            <p:ph type="body" sz="half" idx="1"/>
          </p:nvPr>
        </p:nvSpPr>
        <p:spPr>
          <a:xfrm>
            <a:off x="127482" y="1143000"/>
            <a:ext cx="4445001"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51" name="Image" descr="Image"/>
          <p:cNvPicPr>
            <a:picLocks noChangeAspect="1"/>
          </p:cNvPicPr>
          <p:nvPr/>
        </p:nvPicPr>
        <p:blipFill>
          <a:blip r:embed="rId2">
            <a:extLst/>
          </a:blip>
          <a:stretch>
            <a:fillRect/>
          </a:stretch>
        </p:blipFill>
        <p:spPr>
          <a:xfrm>
            <a:off x="4572482" y="1143000"/>
            <a:ext cx="4445001"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