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media1.m4a" ContentType="audi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1pPr>
    <a:lvl2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2pPr>
    <a:lvl3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3pPr>
    <a:lvl4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4pPr>
    <a:lvl5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5pPr>
    <a:lvl6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6pPr>
    <a:lvl7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7pPr>
    <a:lvl8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8pPr>
    <a:lvl9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What are the takeaways I want you to get from the readings and the lectures about North Atlantic political economy?</a:t>
            </a:r>
          </a:p>
          <a:p>
            <a:pPr/>
          </a:p>
          <a:p>
            <a:pPr/>
            <a:r>
              <a:t>I want you to remember the insights of Karl Polanyi. What are they? Here is my take:</a:t>
            </a:r>
          </a:p>
          <a:p>
            <a:pPr/>
          </a:p>
          <a:p>
            <a:pPr/>
            <a:r>
              <a:t>The market economy believes that the only rights that matter are property rights, and the only property rights that matter are those that produce things for which the rich have high demand. </a:t>
            </a:r>
          </a:p>
          <a:p>
            <a:pPr/>
          </a:p>
          <a:p>
            <a:pPr/>
            <a:r>
              <a:t>But people believe that they have other rights:</a:t>
            </a:r>
          </a:p>
          <a:p>
            <a:pPr/>
          </a:p>
          <a:p>
            <a:pPr/>
            <a:r>
              <a:t>• With respect to land, people believe that they have rights to a stable community: that the natural and built environment in which they grew up or that they made with their hands is theirs, whether or not market logic says it would be more profitable and lucrative if it were different or if somebody else lived there.</a:t>
            </a:r>
          </a:p>
          <a:p>
            <a:pPr/>
          </a:p>
          <a:p>
            <a:pPr/>
            <a:r>
              <a:t>• With respect to labor, people believe that they have rights to a suitable income: they have prepared for their profession, they have played by the rules in so doing, and so society owes them a fair income commensurate with their preparation, whether or not the world market’s logic says that what they make has a free-market price that can support that income or not.</a:t>
            </a:r>
          </a:p>
          <a:p>
            <a:pPr/>
          </a:p>
          <a:p>
            <a:pPr/>
            <a:r>
              <a:t>• With respect to finance, people believe that as long as they do their job of working diligently, the flow of purchasing power through the economy should be such as to give people the wherewithal to buy. The decisions of rootless cosmopolite financiers who may be thousands of miles away that this or that flow of purchasing power through the economy is no longer sufficiently profitable, and so should be shut off, should not be able to make your job dry up and blow away.</a:t>
            </a:r>
          </a:p>
          <a:p>
            <a:pPr/>
          </a:p>
          <a:p>
            <a:pPr/>
            <a:r>
              <a:t>People have not just property rights but these other economic rights at all. But a pure market economy will not respect them. Hence society—by government decree or by mass action, left-wing or right-wing, for good or ill, whether led by far-sighted visionaries or grifters selling pure snake-oil—will intervene, and attempt to reembed the economy in its moral and religious logic so that these rights are satisfied.</a:t>
            </a:r>
          </a:p>
          <a:p>
            <a:pPr/>
          </a:p>
          <a:p>
            <a:pPr/>
            <a:r>
              <a:t>Note that these rights that society will attempt to validate do not—or might not be—rights to anything like an equal distribution of the fruits of industry and agriculture. And it is probably wrong to describe them as fair: they are what people expect given a certain social order of society. </a:t>
            </a:r>
          </a:p>
          <a:p>
            <a:pPr/>
          </a:p>
          <a:p>
            <a:pPr/>
            <a:r>
              <a:t>A market order that generates wages seen as too high for Chinese immigrants and opportunities seen as insufficient for white Californians seeking jobs in agriculture will call forth riots and a Chinese Exclusion Act in California late in the 1800s. </a:t>
            </a:r>
          </a:p>
          <a:p>
            <a:pPr/>
          </a:p>
          <a:p>
            <a:pPr/>
            <a:r>
              <a:t>A market order that generates too much Polish spoken on too many German-owned farms in the early 1900s will start German right-wingers thinking about the drang nach osten, by which the military-religious order of the Teutonic Knights pushed the German-Slavic language frontier a couple of hundred miles east in the Middle Ages. </a:t>
            </a:r>
          </a:p>
          <a:p>
            <a:pPr/>
          </a:p>
          <a:p>
            <a:pPr/>
            <a:r>
              <a:t>A market order that replaces blue-collar assembly-line worker jobs with robots while generating new jobs only in big liberal cities early in the 2000s will generate “economic anxiety”.</a:t>
            </a:r>
          </a:p>
          <a:p>
            <a:pPr/>
          </a:p>
          <a:p>
            <a:pPr/>
            <a:r>
              <a:t>But there are other thinkers with powerful insights as well. I want you to remember insights from Marx, Keynes, Hayek, Gellner, Tocqueville. I want you to remember Tocqueville’s fears and Lincoln’s hopes. Remember the Populists’ and Progressives’ fears that it was all going wrong. Remember the conflict between left-wing rubber-meets-the-road policies and utopian aspirations.</a:t>
            </a:r>
          </a:p>
          <a:p>
            <a:pPr/>
          </a:p>
          <a:p>
            <a:pPr/>
            <a:r>
              <a:t>And I want you to remember the ideas around appeals to social order and to playing by the rules; preservation of hierarchy and traditions; disruptions of changes; deserved rewards to the successful; social darwinism &amp; nationalism</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88" name="Title Text"/>
          <p:cNvSpPr txBox="1"/>
          <p:nvPr>
            <p:ph type="title"/>
          </p:nvPr>
        </p:nvSpPr>
        <p:spPr>
          <a:xfrm>
            <a:off x="669726" y="312539"/>
            <a:ext cx="7804548" cy="1518047"/>
          </a:xfrm>
          <a:prstGeom prst="rect">
            <a:avLst/>
          </a:prstGeom>
        </p:spPr>
        <p:txBody>
          <a:bodyPr lIns="35718" tIns="35718" rIns="35718" bIns="35718"/>
          <a:lstStyle>
            <a:lvl1pPr defTabSz="410765">
              <a:defRPr sz="5600">
                <a:solidFill>
                  <a:srgbClr val="000080"/>
                </a:solidFill>
                <a:uFillTx/>
              </a:defRPr>
            </a:lvl1pPr>
          </a:lstStyle>
          <a:p>
            <a:pPr/>
            <a:r>
              <a:t>Title Text</a:t>
            </a:r>
          </a:p>
        </p:txBody>
      </p:sp>
      <p:sp>
        <p:nvSpPr>
          <p:cNvPr id="89"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defRPr>
                <a:latin typeface="Times New Roman"/>
                <a:ea typeface="Times New Roman"/>
                <a:cs typeface="Times New Roman"/>
                <a:sym typeface="Times New Roman"/>
              </a:defRPr>
            </a:lvl1pPr>
            <a:lvl2pPr marL="740833" indent="-296333" defTabSz="410765">
              <a:defRPr>
                <a:latin typeface="Times New Roman"/>
                <a:ea typeface="Times New Roman"/>
                <a:cs typeface="Times New Roman"/>
                <a:sym typeface="Times New Roman"/>
              </a:defRPr>
            </a:lvl2pPr>
            <a:lvl3pPr marL="1185333" indent="-296333" defTabSz="410765">
              <a:defRPr>
                <a:latin typeface="Times New Roman"/>
                <a:ea typeface="Times New Roman"/>
                <a:cs typeface="Times New Roman"/>
                <a:sym typeface="Times New Roman"/>
              </a:defRPr>
            </a:lvl3pPr>
            <a:lvl4pPr marL="1629833" indent="-296333" defTabSz="410765">
              <a:defRPr>
                <a:latin typeface="Times New Roman"/>
                <a:ea typeface="Times New Roman"/>
                <a:cs typeface="Times New Roman"/>
                <a:sym typeface="Times New Roman"/>
              </a:defRPr>
            </a:lvl4pPr>
            <a:lvl5pPr marL="2074333" indent="-296333" defTabSz="410765">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97" name="Title Text"/>
          <p:cNvSpPr txBox="1"/>
          <p:nvPr>
            <p:ph type="title"/>
          </p:nvPr>
        </p:nvSpPr>
        <p:spPr>
          <a:xfrm>
            <a:off x="892968" y="1151929"/>
            <a:ext cx="7358064" cy="2321720"/>
          </a:xfrm>
          <a:prstGeom prst="rect">
            <a:avLst/>
          </a:prstGeom>
        </p:spPr>
        <p:txBody>
          <a:bodyPr lIns="35718" tIns="35718" rIns="35718" bIns="35718" anchor="b"/>
          <a:lstStyle>
            <a:lvl1pPr defTabSz="410765">
              <a:defRPr sz="5600">
                <a:solidFill>
                  <a:srgbClr val="000080"/>
                </a:solidFill>
                <a:uFillTx/>
              </a:defRPr>
            </a:lvl1pPr>
          </a:lstStyle>
          <a:p>
            <a:pPr/>
            <a:r>
              <a:t>Title Text</a:t>
            </a:r>
          </a:p>
        </p:txBody>
      </p:sp>
      <p:sp>
        <p:nvSpPr>
          <p:cNvPr id="98" name="Body Level One…"/>
          <p:cNvSpPr txBox="1"/>
          <p:nvPr>
            <p:ph type="body" sz="quarter" idx="1"/>
          </p:nvPr>
        </p:nvSpPr>
        <p:spPr>
          <a:xfrm>
            <a:off x="892968" y="3536156"/>
            <a:ext cx="7358064" cy="794743"/>
          </a:xfrm>
          <a:prstGeom prst="rect">
            <a:avLst/>
          </a:prstGeom>
        </p:spPr>
        <p:txBody>
          <a:bodyPr lIns="35718" tIns="35718" rIns="35718" bIns="35718" anchor="t"/>
          <a:lstStyle>
            <a:lvl1pPr marL="0" indent="0" algn="ctr" defTabSz="410765">
              <a:spcBef>
                <a:spcPts val="0"/>
              </a:spcBef>
              <a:buSzTx/>
              <a:buNone/>
              <a:defRPr sz="2200"/>
            </a:lvl1pPr>
            <a:lvl2pPr marL="0" indent="228600" algn="ctr" defTabSz="410765">
              <a:spcBef>
                <a:spcPts val="0"/>
              </a:spcBef>
              <a:buSzTx/>
              <a:buNone/>
              <a:defRPr sz="2200"/>
            </a:lvl2pPr>
            <a:lvl3pPr marL="0" indent="457200" algn="ctr" defTabSz="410765">
              <a:spcBef>
                <a:spcPts val="0"/>
              </a:spcBef>
              <a:buSzTx/>
              <a:buNone/>
              <a:defRPr sz="2200"/>
            </a:lvl3pPr>
            <a:lvl4pPr marL="0" indent="685800" algn="ctr" defTabSz="410765">
              <a:spcBef>
                <a:spcPts val="0"/>
              </a:spcBef>
              <a:buSzTx/>
              <a:buNone/>
              <a:defRPr sz="2200"/>
            </a:lvl4pPr>
            <a:lvl5pPr marL="0" indent="914400" algn="ctr" defTabSz="410765">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06" name="Title Text"/>
          <p:cNvSpPr txBox="1"/>
          <p:nvPr>
            <p:ph type="title"/>
          </p:nvPr>
        </p:nvSpPr>
        <p:spPr>
          <a:xfrm>
            <a:off x="892968" y="1151929"/>
            <a:ext cx="7358064" cy="2321720"/>
          </a:xfrm>
          <a:prstGeom prst="rect">
            <a:avLst/>
          </a:prstGeom>
        </p:spPr>
        <p:txBody>
          <a:bodyPr lIns="35718" tIns="35718" rIns="35718" bIns="35718" anchor="b"/>
          <a:lstStyle>
            <a:lvl1pPr defTabSz="410765">
              <a:defRPr b="0" sz="5600">
                <a:solidFill>
                  <a:srgbClr val="000000"/>
                </a:solidFill>
                <a:uFillTx/>
                <a:latin typeface="Helvetica Neue Medium"/>
                <a:ea typeface="Helvetica Neue Medium"/>
                <a:cs typeface="Helvetica Neue Medium"/>
                <a:sym typeface="Helvetica Neue Medium"/>
              </a:defRPr>
            </a:lvl1pPr>
          </a:lstStyle>
          <a:p>
            <a:pPr/>
            <a:r>
              <a:t>Title Text</a:t>
            </a:r>
          </a:p>
        </p:txBody>
      </p:sp>
      <p:sp>
        <p:nvSpPr>
          <p:cNvPr id="107" name="Body Level One…"/>
          <p:cNvSpPr txBox="1"/>
          <p:nvPr>
            <p:ph type="body" sz="quarter" idx="1"/>
          </p:nvPr>
        </p:nvSpPr>
        <p:spPr>
          <a:xfrm>
            <a:off x="892968" y="3545085"/>
            <a:ext cx="7358064" cy="794744"/>
          </a:xfrm>
          <a:prstGeom prst="rect">
            <a:avLst/>
          </a:prstGeom>
        </p:spPr>
        <p:txBody>
          <a:bodyPr lIns="35718" tIns="35718" rIns="35718" bIns="35718" anchor="t"/>
          <a:lstStyle>
            <a:lvl1pPr marL="0" indent="0" algn="ctr" defTabSz="410765">
              <a:spcBef>
                <a:spcPts val="0"/>
              </a:spcBef>
              <a:buSzTx/>
              <a:buNone/>
              <a:defRPr sz="2600">
                <a:latin typeface="Helvetica Neue"/>
                <a:ea typeface="Helvetica Neue"/>
                <a:cs typeface="Helvetica Neue"/>
                <a:sym typeface="Helvetica Neue"/>
              </a:defRPr>
            </a:lvl1pPr>
            <a:lvl2pPr marL="0" indent="0" algn="ctr" defTabSz="410765">
              <a:spcBef>
                <a:spcPts val="0"/>
              </a:spcBef>
              <a:buSzTx/>
              <a:buNone/>
              <a:defRPr sz="2600">
                <a:latin typeface="Helvetica Neue"/>
                <a:ea typeface="Helvetica Neue"/>
                <a:cs typeface="Helvetica Neue"/>
                <a:sym typeface="Helvetica Neue"/>
              </a:defRPr>
            </a:lvl2pPr>
            <a:lvl3pPr marL="0" indent="0" algn="ctr" defTabSz="410765">
              <a:spcBef>
                <a:spcPts val="0"/>
              </a:spcBef>
              <a:buSzTx/>
              <a:buNone/>
              <a:defRPr sz="2600">
                <a:latin typeface="Helvetica Neue"/>
                <a:ea typeface="Helvetica Neue"/>
                <a:cs typeface="Helvetica Neue"/>
                <a:sym typeface="Helvetica Neue"/>
              </a:defRPr>
            </a:lvl3pPr>
            <a:lvl4pPr marL="0" indent="0" algn="ctr" defTabSz="410765">
              <a:spcBef>
                <a:spcPts val="0"/>
              </a:spcBef>
              <a:buSzTx/>
              <a:buNone/>
              <a:defRPr sz="2600">
                <a:latin typeface="Helvetica Neue"/>
                <a:ea typeface="Helvetica Neue"/>
                <a:cs typeface="Helvetica Neue"/>
                <a:sym typeface="Helvetica Neue"/>
              </a:defRPr>
            </a:lvl4pPr>
            <a:lvl5pPr marL="0" indent="0" algn="ctr" defTabSz="410765">
              <a:spcBef>
                <a:spcPts val="0"/>
              </a:spcBef>
              <a:buSz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4449876" y="6536531"/>
            <a:ext cx="239485" cy="232486"/>
          </a:xfrm>
          <a:prstGeom prst="rect">
            <a:avLst/>
          </a:prstGeom>
        </p:spPr>
        <p:txBody>
          <a:bodyPr lIns="35718" tIns="35718" rIns="35718" bIns="35718"/>
          <a:lstStyle>
            <a:lvl1pPr defTabSz="410765">
              <a:defRPr sz="11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5" name="Title Text"/>
          <p:cNvSpPr txBox="1"/>
          <p:nvPr>
            <p:ph type="title"/>
          </p:nvPr>
        </p:nvSpPr>
        <p:spPr>
          <a:xfrm>
            <a:off x="669726" y="312539"/>
            <a:ext cx="7804548" cy="1518047"/>
          </a:xfrm>
          <a:prstGeom prst="rect">
            <a:avLst/>
          </a:prstGeom>
        </p:spPr>
        <p:txBody>
          <a:bodyPr lIns="35718" tIns="35718" rIns="35718" bIns="35718"/>
          <a:lstStyle>
            <a:lvl1pPr defTabSz="410765">
              <a:lnSpc>
                <a:spcPts val="11600"/>
              </a:lnSpc>
              <a:defRPr>
                <a:uFillTx/>
              </a:defRPr>
            </a:lvl1pPr>
          </a:lstStyle>
          <a:p>
            <a:pPr/>
            <a:r>
              <a:t>Title Text</a:t>
            </a:r>
          </a:p>
        </p:txBody>
      </p:sp>
      <p:sp>
        <p:nvSpPr>
          <p:cNvPr id="116"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lvl1pPr defTabSz="370331">
              <a:spcBef>
                <a:spcPts val="800"/>
              </a:spcBef>
              <a:tabLst>
                <a:tab pos="215900" algn="l"/>
              </a:tabLst>
              <a:defRPr>
                <a:uFill>
                  <a:solidFill>
                    <a:srgbClr val="000000"/>
                  </a:solidFill>
                </a:uFill>
                <a:latin typeface="Times New Roman"/>
                <a:ea typeface="Times New Roman"/>
                <a:cs typeface="Times New Roman"/>
                <a:sym typeface="Times New Roman"/>
              </a:defRPr>
            </a:lvl1pPr>
            <a:lvl2pPr defTabSz="370331">
              <a:spcBef>
                <a:spcPts val="800"/>
              </a:spcBef>
              <a:tabLst>
                <a:tab pos="215900" algn="l"/>
              </a:tabLst>
              <a:defRPr>
                <a:uFill>
                  <a:solidFill>
                    <a:srgbClr val="000000"/>
                  </a:solidFill>
                </a:uFill>
                <a:latin typeface="Times New Roman"/>
                <a:ea typeface="Times New Roman"/>
                <a:cs typeface="Times New Roman"/>
                <a:sym typeface="Times New Roman"/>
              </a:defRPr>
            </a:lvl2pPr>
            <a:lvl3pPr defTabSz="370331">
              <a:spcBef>
                <a:spcPts val="800"/>
              </a:spcBef>
              <a:tabLst>
                <a:tab pos="215900" algn="l"/>
              </a:tabLst>
              <a:defRPr>
                <a:uFill>
                  <a:solidFill>
                    <a:srgbClr val="000000"/>
                  </a:solidFill>
                </a:uFill>
                <a:latin typeface="Times New Roman"/>
                <a:ea typeface="Times New Roman"/>
                <a:cs typeface="Times New Roman"/>
                <a:sym typeface="Times New Roman"/>
              </a:defRPr>
            </a:lvl3pPr>
            <a:lvl4pPr defTabSz="370331">
              <a:spcBef>
                <a:spcPts val="800"/>
              </a:spcBef>
              <a:tabLst>
                <a:tab pos="215900" algn="l"/>
              </a:tabLst>
              <a:defRPr>
                <a:uFill>
                  <a:solidFill>
                    <a:srgbClr val="000000"/>
                  </a:solidFill>
                </a:uFill>
                <a:latin typeface="Times New Roman"/>
                <a:ea typeface="Times New Roman"/>
                <a:cs typeface="Times New Roman"/>
                <a:sym typeface="Times New Roman"/>
              </a:defRPr>
            </a:lvl4pPr>
            <a:lvl5pPr defTabSz="370331">
              <a:spcBef>
                <a:spcPts val="800"/>
              </a:spcBef>
              <a:tabLst>
                <a:tab pos="215900" algn="l"/>
              </a:tabLst>
              <a:defRPr>
                <a:uFill>
                  <a:solidFill>
                    <a:srgbClr val="000000"/>
                  </a:solidFill>
                </a:u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5" y="312538"/>
            <a:ext cx="7804549" cy="1518048"/>
          </a:xfrm>
          <a:prstGeom prst="rect">
            <a:avLst/>
          </a:prstGeom>
        </p:spPr>
        <p:txBody>
          <a:bodyPr lIns="35717" tIns="35717" rIns="35717" bIns="35717"/>
          <a:lstStyle>
            <a:lvl1pPr>
              <a:defRPr sz="5600">
                <a:solidFill>
                  <a:srgbClr val="000080"/>
                </a:solidFill>
                <a:latin typeface="Calibri"/>
                <a:ea typeface="Calibri"/>
                <a:cs typeface="Calibri"/>
                <a:sym typeface="Calibri"/>
              </a:defRPr>
            </a:lvl1pPr>
          </a:lstStyle>
          <a:p>
            <a:pPr/>
            <a:r>
              <a:t>Title Text</a:t>
            </a:r>
          </a:p>
        </p:txBody>
      </p:sp>
      <p:sp>
        <p:nvSpPr>
          <p:cNvPr id="35"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43" name="Title Text"/>
          <p:cNvSpPr txBox="1"/>
          <p:nvPr>
            <p:ph type="title"/>
          </p:nvPr>
        </p:nvSpPr>
        <p:spPr>
          <a:xfrm>
            <a:off x="892967" y="1151929"/>
            <a:ext cx="7358066" cy="2321720"/>
          </a:xfrm>
          <a:prstGeom prst="rect">
            <a:avLst/>
          </a:prstGeom>
        </p:spPr>
        <p:txBody>
          <a:bodyPr lIns="35717" tIns="35717" rIns="35717" bIns="35717" anchor="b"/>
          <a:lstStyle>
            <a:lvl1pPr defTabSz="410764">
              <a:defRPr>
                <a:solidFill>
                  <a:srgbClr val="000080"/>
                </a:solidFill>
                <a:uFillTx/>
              </a:defRPr>
            </a:lvl1pPr>
          </a:lstStyle>
          <a:p>
            <a:pPr/>
            <a:r>
              <a:t>Title Text</a:t>
            </a:r>
          </a:p>
        </p:txBody>
      </p:sp>
      <p:sp>
        <p:nvSpPr>
          <p:cNvPr id="44" name="Body Level One…"/>
          <p:cNvSpPr txBox="1"/>
          <p:nvPr>
            <p:ph type="body" sz="quarter" idx="1"/>
          </p:nvPr>
        </p:nvSpPr>
        <p:spPr>
          <a:xfrm>
            <a:off x="892967" y="3536155"/>
            <a:ext cx="7358066" cy="794744"/>
          </a:xfrm>
          <a:prstGeom prst="rect">
            <a:avLst/>
          </a:prstGeom>
        </p:spPr>
        <p:txBody>
          <a:bodyPr lIns="35717" tIns="35717" rIns="35717" bIns="35717" anchor="t"/>
          <a:lstStyle>
            <a:lvl1pPr marL="0" indent="0" defTabSz="410764">
              <a:spcBef>
                <a:spcPts val="600"/>
              </a:spcBef>
              <a:buSzTx/>
              <a:buNone/>
              <a:defRPr>
                <a:latin typeface="Times New Roman"/>
                <a:ea typeface="Times New Roman"/>
                <a:cs typeface="Times New Roman"/>
                <a:sym typeface="Times New Roman"/>
              </a:defRPr>
            </a:lvl1pPr>
            <a:lvl2pPr marL="0" indent="0" defTabSz="410764">
              <a:spcBef>
                <a:spcPts val="600"/>
              </a:spcBef>
              <a:buSzTx/>
              <a:buNone/>
              <a:defRPr>
                <a:latin typeface="Times New Roman"/>
                <a:ea typeface="Times New Roman"/>
                <a:cs typeface="Times New Roman"/>
                <a:sym typeface="Times New Roman"/>
              </a:defRPr>
            </a:lvl2pPr>
            <a:lvl3pPr marL="0" indent="0" defTabSz="410764">
              <a:spcBef>
                <a:spcPts val="600"/>
              </a:spcBef>
              <a:buSzTx/>
              <a:buNone/>
              <a:defRPr>
                <a:latin typeface="Times New Roman"/>
                <a:ea typeface="Times New Roman"/>
                <a:cs typeface="Times New Roman"/>
                <a:sym typeface="Times New Roman"/>
              </a:defRPr>
            </a:lvl3pPr>
            <a:lvl4pPr marL="0" indent="0" defTabSz="410764">
              <a:spcBef>
                <a:spcPts val="600"/>
              </a:spcBef>
              <a:buSzTx/>
              <a:buNone/>
              <a:defRPr>
                <a:latin typeface="Times New Roman"/>
                <a:ea typeface="Times New Roman"/>
                <a:cs typeface="Times New Roman"/>
                <a:sym typeface="Times New Roman"/>
              </a:defRPr>
            </a:lvl4pPr>
            <a:lvl5pPr marL="0" indent="0" defTabSz="410764">
              <a:spcBef>
                <a:spcPts val="600"/>
              </a:spcBef>
              <a:buSzTx/>
              <a:buNone/>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53"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Title Text"/>
          <p:cNvSpPr txBox="1"/>
          <p:nvPr>
            <p:ph type="title"/>
          </p:nvPr>
        </p:nvSpPr>
        <p:spPr>
          <a:xfrm>
            <a:off x="685798" y="380999"/>
            <a:ext cx="7772402" cy="1600201"/>
          </a:xfrm>
          <a:prstGeom prst="rect">
            <a:avLst/>
          </a:prstGeom>
        </p:spPr>
        <p:txBody>
          <a:bodyPr lIns="45718" tIns="45718" rIns="45718" bIns="45718"/>
          <a:lstStyle>
            <a:lvl1pPr defTabSz="914400">
              <a:defRPr b="0" sz="4200">
                <a:solidFill>
                  <a:srgbClr val="000000"/>
                </a:solidFill>
                <a:uFillTx/>
                <a:latin typeface="Times Roman"/>
                <a:ea typeface="Times Roman"/>
                <a:cs typeface="Times Roman"/>
                <a:sym typeface="Times Roman"/>
              </a:defRPr>
            </a:lvl1pPr>
          </a:lstStyle>
          <a:p>
            <a:pPr/>
            <a:r>
              <a:t>Title Text</a:t>
            </a:r>
          </a:p>
        </p:txBody>
      </p:sp>
      <p:sp>
        <p:nvSpPr>
          <p:cNvPr id="62" name="Body Level One…"/>
          <p:cNvSpPr txBox="1"/>
          <p:nvPr>
            <p:ph type="body" idx="1"/>
          </p:nvPr>
        </p:nvSpPr>
        <p:spPr>
          <a:xfrm>
            <a:off x="685798" y="1981200"/>
            <a:ext cx="7772402" cy="4876802"/>
          </a:xfrm>
          <a:prstGeom prst="rect">
            <a:avLst/>
          </a:prstGeom>
        </p:spPr>
        <p:txBody>
          <a:bodyPr lIns="45718" tIns="45718" rIns="45718" bIns="45718" anchor="t"/>
          <a:lstStyle>
            <a:lvl1pPr marL="321467" indent="-321467" defTabSz="914400">
              <a:spcBef>
                <a:spcPts val="700"/>
              </a:spcBef>
              <a:buSzPct val="100000"/>
              <a:buChar char="»"/>
              <a:defRPr sz="3000">
                <a:latin typeface="Times Roman"/>
                <a:ea typeface="Times Roman"/>
                <a:cs typeface="Times Roman"/>
                <a:sym typeface="Times Roman"/>
              </a:defRPr>
            </a:lvl1pPr>
            <a:lvl2pPr marL="763359" indent="-306159" defTabSz="914400">
              <a:spcBef>
                <a:spcPts val="700"/>
              </a:spcBef>
              <a:buSzPct val="100000"/>
              <a:buChar char="–"/>
              <a:defRPr sz="3000">
                <a:latin typeface="Times Roman"/>
                <a:ea typeface="Times Roman"/>
                <a:cs typeface="Times Roman"/>
                <a:sym typeface="Times Roman"/>
              </a:defRPr>
            </a:lvl2pPr>
            <a:lvl3pPr marL="1200150" indent="-285750" defTabSz="914400">
              <a:spcBef>
                <a:spcPts val="700"/>
              </a:spcBef>
              <a:buSzPct val="100000"/>
              <a:defRPr sz="3000">
                <a:latin typeface="Times Roman"/>
                <a:ea typeface="Times Roman"/>
                <a:cs typeface="Times Roman"/>
                <a:sym typeface="Times Roman"/>
              </a:defRPr>
            </a:lvl3pPr>
            <a:lvl4pPr marL="1714500" indent="-342900" defTabSz="914400">
              <a:spcBef>
                <a:spcPts val="700"/>
              </a:spcBef>
              <a:buSzPct val="100000"/>
              <a:buChar char="–"/>
              <a:defRPr sz="3000">
                <a:latin typeface="Times Roman"/>
                <a:ea typeface="Times Roman"/>
                <a:cs typeface="Times Roman"/>
                <a:sym typeface="Times Roman"/>
              </a:defRPr>
            </a:lvl4pPr>
            <a:lvl5pPr marL="2209800" indent="-381000" defTabSz="914400">
              <a:spcBef>
                <a:spcPts val="700"/>
              </a:spcBef>
              <a:buSzPct val="100000"/>
              <a:buChar char="»"/>
              <a:defRPr sz="3000">
                <a:latin typeface="Times Roman"/>
                <a:ea typeface="Times Roman"/>
                <a:cs typeface="Times Roman"/>
                <a:sym typeface="Times Roman"/>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8201661" y="6248400"/>
            <a:ext cx="256539" cy="269238"/>
          </a:xfrm>
          <a:prstGeom prst="rect">
            <a:avLst/>
          </a:prstGeom>
        </p:spPr>
        <p:txBody>
          <a:bodyPr lIns="45718" tIns="45718" rIns="45718" bIns="45718"/>
          <a:lstStyle>
            <a:lvl1pPr algn="r" defTabSz="914400">
              <a:defRPr>
                <a:latin typeface="Times Roman"/>
                <a:ea typeface="Times Roman"/>
                <a:cs typeface="Times Roman"/>
                <a:sym typeface="Times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xfrm>
            <a:off x="669725" y="312537"/>
            <a:ext cx="7804549" cy="1518050"/>
          </a:xfrm>
          <a:prstGeom prst="rect">
            <a:avLst/>
          </a:prstGeom>
        </p:spPr>
        <p:txBody>
          <a:bodyPr lIns="35717" tIns="35717" rIns="35717" bIns="35717"/>
          <a:lstStyle>
            <a:lvl1pPr defTabSz="410764">
              <a:defRPr b="0" sz="5400">
                <a:solidFill>
                  <a:srgbClr val="000000"/>
                </a:solidFill>
                <a:uFillTx/>
                <a:latin typeface="Helvetica Light"/>
                <a:ea typeface="Helvetica Light"/>
                <a:cs typeface="Helvetica Light"/>
                <a:sym typeface="Helvetica Light"/>
              </a:defRPr>
            </a:lvl1pPr>
          </a:lstStyle>
          <a:p>
            <a:pPr/>
            <a:r>
              <a:t>Title Text</a:t>
            </a:r>
          </a:p>
        </p:txBody>
      </p:sp>
      <p:sp>
        <p:nvSpPr>
          <p:cNvPr id="71" name="Body Level One…"/>
          <p:cNvSpPr txBox="1"/>
          <p:nvPr>
            <p:ph type="body" idx="1"/>
          </p:nvPr>
        </p:nvSpPr>
        <p:spPr>
          <a:xfrm>
            <a:off x="669725" y="1830584"/>
            <a:ext cx="7804549" cy="4420198"/>
          </a:xfrm>
          <a:prstGeom prst="rect">
            <a:avLst/>
          </a:prstGeom>
        </p:spPr>
        <p:txBody>
          <a:bodyPr lIns="35717" tIns="35717" rIns="35717" bIns="35717"/>
          <a:lstStyle>
            <a:lvl1pPr marL="271637" indent="-271637" defTabSz="410764">
              <a:defRPr sz="2200"/>
            </a:lvl1pPr>
            <a:lvl2pPr marL="716138" indent="-271638" defTabSz="410764">
              <a:defRPr sz="2200"/>
            </a:lvl2pPr>
            <a:lvl3pPr marL="1160637" indent="-271637" defTabSz="410764">
              <a:defRPr sz="2200"/>
            </a:lvl3pPr>
            <a:lvl4pPr marL="1605137" indent="-271637" defTabSz="410764">
              <a:defRPr sz="2200"/>
            </a:lvl4pPr>
            <a:lvl5pPr marL="2049638" indent="-271638" defTabSz="410764">
              <a:defRPr sz="2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4447793" y="6505277"/>
            <a:ext cx="239484" cy="236537"/>
          </a:xfrm>
          <a:prstGeom prst="rect">
            <a:avLst/>
          </a:prstGeom>
        </p:spPr>
        <p:txBody>
          <a:bodyPr lIns="35717" tIns="35717" rIns="35717" bIns="35717"/>
          <a:lstStyle>
            <a:lvl1pPr defTabSz="410764">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9"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80"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7"/>
            <a:ext cx="7804550" cy="151805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Title Text</a:t>
            </a:r>
          </a:p>
        </p:txBody>
      </p:sp>
      <p:sp>
        <p:nvSpPr>
          <p:cNvPr id="3" name="Body Level One…"/>
          <p:cNvSpPr txBox="1"/>
          <p:nvPr>
            <p:ph type="body" idx="1"/>
          </p:nvPr>
        </p:nvSpPr>
        <p:spPr>
          <a:xfrm>
            <a:off x="669725" y="1830583"/>
            <a:ext cx="7804550" cy="442020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4" cy="249235"/>
          </a:xfrm>
          <a:prstGeom prst="rect">
            <a:avLst/>
          </a:prstGeom>
          <a:ln w="12700">
            <a:miter lim="400000"/>
          </a:ln>
        </p:spPr>
        <p:txBody>
          <a:bodyPr wrap="none" lIns="35716" tIns="35716" rIns="35716" bIns="35716">
            <a:spAutoFit/>
          </a:bodyPr>
          <a:lstStyle>
            <a:lvl1pPr algn="ctr" defTabSz="410763">
              <a:spcBef>
                <a:spcPts val="0"/>
              </a:spcBef>
              <a:defRPr b="0"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1pPr>
      <a:lvl2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2pPr>
      <a:lvl3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3pPr>
      <a:lvl4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4pPr>
      <a:lvl5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5pPr>
      <a:lvl6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6pPr>
      <a:lvl7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7pPr>
      <a:lvl8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8pPr>
      <a:lvl9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9pPr>
    </p:titleStyle>
    <p:bodyStyle>
      <a:lvl1pPr marL="296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audio" Target="../media/media1.m4a"/><Relationship Id="rId4" Type="http://schemas.microsoft.com/office/2007/relationships/media" Target="../media/media1.m4a"/><Relationship Id="rId5"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Preview: Next Time"/>
          <p:cNvSpPr txBox="1"/>
          <p:nvPr>
            <p:ph type="title" idx="4294967295"/>
          </p:nvPr>
        </p:nvSpPr>
        <p:spPr>
          <a:xfrm>
            <a:off x="277663" y="-3"/>
            <a:ext cx="8572501" cy="1267128"/>
          </a:xfrm>
          <a:prstGeom prst="rect">
            <a:avLst/>
          </a:prstGeom>
        </p:spPr>
        <p:txBody>
          <a:bodyPr lIns="45718" tIns="45718" rIns="45718" bIns="45718"/>
          <a:lstStyle>
            <a:lvl1pPr>
              <a:defRPr sz="6000"/>
            </a:lvl1pPr>
          </a:lstStyle>
          <a:p>
            <a:pPr/>
            <a:r>
              <a:t>Lecture: Takeaways</a:t>
            </a:r>
          </a:p>
        </p:txBody>
      </p:sp>
      <p:sp>
        <p:nvSpPr>
          <p:cNvPr id="136" name="On to Chapter 3: Globalizing the World, 1870-1914 (&amp; Eichengreen, 1&amp;2):…"/>
          <p:cNvSpPr txBox="1"/>
          <p:nvPr>
            <p:ph type="body" idx="4294967295"/>
          </p:nvPr>
        </p:nvSpPr>
        <p:spPr>
          <a:xfrm>
            <a:off x="277663" y="1267120"/>
            <a:ext cx="8572501" cy="5397505"/>
          </a:xfrm>
          <a:prstGeom prst="rect">
            <a:avLst/>
          </a:prstGeom>
        </p:spPr>
        <p:txBody>
          <a:bodyPr lIns="45718" tIns="45718" rIns="45718" bIns="45718" anchor="t"/>
          <a:lstStyle/>
          <a:p>
            <a:pPr marL="0" indent="0" defTabSz="429768">
              <a:spcBef>
                <a:spcPts val="0"/>
              </a:spcBef>
              <a:buSzTx/>
              <a:buNone/>
              <a:defRPr b="1" sz="2200">
                <a:uFill>
                  <a:solidFill>
                    <a:srgbClr val="000000"/>
                  </a:solidFill>
                </a:uFill>
                <a:latin typeface="+mj-lt"/>
                <a:ea typeface="+mj-ea"/>
                <a:cs typeface="+mj-cs"/>
                <a:sym typeface="Helvetica"/>
              </a:defRPr>
            </a:pPr>
            <a:r>
              <a:t>DeLong chapter 5: North Atlantic Political Economy 1870-1913</a:t>
            </a:r>
          </a:p>
          <a:p>
            <a:pPr marL="0" indent="0" defTabSz="429768">
              <a:spcBef>
                <a:spcPts val="0"/>
              </a:spcBef>
              <a:buSzTx/>
              <a:buNone/>
              <a:defRPr b="1" sz="2200">
                <a:uFill>
                  <a:solidFill>
                    <a:srgbClr val="000000"/>
                  </a:solidFill>
                </a:uFill>
                <a:latin typeface="+mj-lt"/>
                <a:ea typeface="+mj-ea"/>
                <a:cs typeface="+mj-cs"/>
                <a:sym typeface="Helvetica"/>
              </a:defRPr>
            </a:pPr>
          </a:p>
          <a:p>
            <a:pPr marL="226193" indent="-226193" defTabSz="429768">
              <a:spcBef>
                <a:spcPts val="0"/>
              </a:spcBef>
              <a:buSzPct val="100000"/>
              <a:defRPr b="1" sz="1800">
                <a:uFill>
                  <a:solidFill>
                    <a:srgbClr val="000000"/>
                  </a:solidFill>
                </a:uFill>
                <a:latin typeface="Times New Roman"/>
                <a:ea typeface="Times New Roman"/>
                <a:cs typeface="Times New Roman"/>
                <a:sym typeface="Times New Roman"/>
              </a:defRPr>
            </a:pPr>
            <a:r>
              <a:t>Polanyi</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(Also Marx, Keynes, Hayek, Gellner, Tocqueville)</a:t>
            </a:r>
          </a:p>
          <a:p>
            <a:pPr lvl="1" marL="584332" indent="-226193" defTabSz="429768">
              <a:spcBef>
                <a:spcPts val="0"/>
              </a:spcBef>
              <a:buSzPct val="100000"/>
              <a:defRPr b="1" sz="1800">
                <a:uFill>
                  <a:solidFill>
                    <a:srgbClr val="000000"/>
                  </a:solidFill>
                </a:uFill>
                <a:latin typeface="Times New Roman"/>
                <a:ea typeface="Times New Roman"/>
                <a:cs typeface="Times New Roman"/>
                <a:sym typeface="Times New Roman"/>
              </a:defRPr>
            </a:pPr>
            <a:r>
              <a:t>land, labor, finance; fictitious commodities; double movement</a:t>
            </a:r>
          </a:p>
          <a:p>
            <a:pPr marL="226193" indent="-226193" defTabSz="429768">
              <a:spcBef>
                <a:spcPts val="0"/>
              </a:spcBef>
              <a:buSzPct val="100000"/>
              <a:defRPr b="1" sz="1800">
                <a:uFill>
                  <a:solidFill>
                    <a:srgbClr val="000000"/>
                  </a:solidFill>
                </a:uFill>
                <a:latin typeface="Times New Roman"/>
                <a:ea typeface="Times New Roman"/>
                <a:cs typeface="Times New Roman"/>
                <a:sym typeface="Times New Roman"/>
              </a:defRPr>
            </a:pPr>
            <a:r>
              <a:t>Tocqueville’s fears</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Lincoln’s hopes</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sense that it all was going wrong</a:t>
            </a:r>
          </a:p>
          <a:p>
            <a:pPr lvl="1" marL="584332" indent="-226193" defTabSz="429768">
              <a:spcBef>
                <a:spcPts val="0"/>
              </a:spcBef>
              <a:buSzPct val="100000"/>
              <a:defRPr b="1" sz="1800">
                <a:uFill>
                  <a:solidFill>
                    <a:srgbClr val="000000"/>
                  </a:solidFill>
                </a:uFill>
                <a:latin typeface="Times New Roman"/>
                <a:ea typeface="Times New Roman"/>
                <a:cs typeface="Times New Roman"/>
                <a:sym typeface="Times New Roman"/>
              </a:defRPr>
            </a:pPr>
            <a:r>
              <a:t>Populists</a:t>
            </a:r>
          </a:p>
          <a:p>
            <a:pPr lvl="1" marL="584332" indent="-226193" defTabSz="429768">
              <a:spcBef>
                <a:spcPts val="0"/>
              </a:spcBef>
              <a:buSzPct val="100000"/>
              <a:defRPr b="1" sz="1800">
                <a:uFill>
                  <a:solidFill>
                    <a:srgbClr val="000000"/>
                  </a:solidFill>
                </a:uFill>
                <a:latin typeface="Times New Roman"/>
                <a:ea typeface="Times New Roman"/>
                <a:cs typeface="Times New Roman"/>
                <a:sym typeface="Times New Roman"/>
              </a:defRPr>
            </a:pPr>
            <a:r>
              <a:t>Progressives</a:t>
            </a:r>
          </a:p>
          <a:p>
            <a:pPr marL="226193" indent="-226193" defTabSz="429768">
              <a:spcBef>
                <a:spcPts val="0"/>
              </a:spcBef>
              <a:buSzPct val="100000"/>
              <a:defRPr b="1" sz="1800">
                <a:uFill>
                  <a:solidFill>
                    <a:srgbClr val="000000"/>
                  </a:solidFill>
                </a:uFill>
                <a:latin typeface="Times New Roman"/>
                <a:ea typeface="Times New Roman"/>
                <a:cs typeface="Times New Roman"/>
                <a:sym typeface="Times New Roman"/>
              </a:defRPr>
            </a:pPr>
            <a:r>
              <a:t>Conflict between left-wing rubber-meets-the-road policies and utopian aspirations</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Appeals to social order and to playing by the rules</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Preservation of hierarchy and traditions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Disruptions of changes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Deserved rewards to the successful</a:t>
            </a:r>
          </a:p>
          <a:p>
            <a:pPr lvl="1" marL="584332" indent="-226193" defTabSz="429768">
              <a:spcBef>
                <a:spcPts val="0"/>
              </a:spcBef>
              <a:buSzPct val="100000"/>
              <a:defRPr b="1" sz="1800">
                <a:uFill>
                  <a:solidFill>
                    <a:srgbClr val="000000"/>
                  </a:solidFill>
                </a:uFill>
                <a:latin typeface="Times New Roman"/>
                <a:ea typeface="Times New Roman"/>
                <a:cs typeface="Times New Roman"/>
                <a:sym typeface="Times New Roman"/>
              </a:defRPr>
            </a:pPr>
            <a:r>
              <a:t>Social darwinism &amp; nationalism</a:t>
            </a:r>
          </a:p>
        </p:txBody>
      </p:sp>
      <p:pic>
        <p:nvPicPr>
          <p:cNvPr id="137" name="Audio Recording.m4a" descr="Audio Recording.m4a"/>
          <p:cNvPicPr>
            <a:picLocks noChangeAspect="0"/>
          </p:cNvPicPr>
          <p:nvPr>
            <a:audioFile r:link="rId3"/>
            <p:extLst>
              <p:ext uri="{DAA4B4D4-6D71-4841-9C94-3DE7FCFB9230}">
                <p14:media xmlns:p14="http://schemas.microsoft.com/office/powerpoint/2010/main" r:embed="rId4"/>
              </p:ext>
            </p:extLst>
          </p:nvPr>
        </p:nvPicPr>
        <p:blipFill>
          <a:blip r:embed="rId5">
            <a:extLst/>
          </a:blip>
          <a:stretch>
            <a:fillRect/>
          </a:stretch>
        </p:blipFill>
        <p:spPr>
          <a:xfrm>
            <a:off x="4572000" y="3429000"/>
            <a:ext cx="571500" cy="571500"/>
          </a:xfrm>
          <a:prstGeom prst="rect">
            <a:avLst/>
          </a:prstGeom>
          <a:ln w="12700">
            <a:miter lim="400000"/>
          </a:ln>
        </p:spPr>
      </p:pic>
      <p:sp>
        <p:nvSpPr>
          <p:cNvPr id="138" name="3:15 of audio in this slide and slide group"/>
          <p:cNvSpPr txBox="1"/>
          <p:nvPr/>
        </p:nvSpPr>
        <p:spPr>
          <a:xfrm>
            <a:off x="3976478" y="6540497"/>
            <a:ext cx="5167522"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600"/>
            </a:lvl1pPr>
          </a:lstStyle>
          <a:p>
            <a:pPr/>
            <a:r>
              <a:t>3:15 of audio in this slide and slide group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226485000" fill="hold"/>
                                        <p:tgtEl>
                                          <p:spTgt spid="137"/>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3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Catch Our Breath…"/>
          <p:cNvSpPr txBox="1"/>
          <p:nvPr>
            <p:ph type="title"/>
          </p:nvPr>
        </p:nvSpPr>
        <p:spPr>
          <a:xfrm>
            <a:off x="127482" y="0"/>
            <a:ext cx="8890001" cy="1143001"/>
          </a:xfrm>
          <a:prstGeom prst="rect">
            <a:avLst/>
          </a:prstGeom>
        </p:spPr>
        <p:txBody>
          <a:bodyPr/>
          <a:lstStyle>
            <a:lvl1pPr defTabSz="406908">
              <a:defRPr sz="7119"/>
            </a:lvl1pPr>
          </a:lstStyle>
          <a:p>
            <a:pPr/>
            <a:r>
              <a:t>Catch Our Breath…</a:t>
            </a:r>
          </a:p>
        </p:txBody>
      </p:sp>
      <p:sp>
        <p:nvSpPr>
          <p:cNvPr id="143" name="Ask a couple of questions?…"/>
          <p:cNvSpPr txBox="1"/>
          <p:nvPr>
            <p:ph type="body" sz="half" idx="1"/>
          </p:nvPr>
        </p:nvSpPr>
        <p:spPr>
          <a:xfrm>
            <a:off x="127482" y="1143000"/>
            <a:ext cx="4445001" cy="5397500"/>
          </a:xfrm>
          <a:prstGeom prst="rect">
            <a:avLst/>
          </a:prstGeom>
        </p:spPr>
        <p:txBody>
          <a:bodyPr anchor="t"/>
          <a:lstStyle/>
          <a:p>
            <a:pPr marL="457200" indent="-457200">
              <a:spcBef>
                <a:spcPts val="1600"/>
              </a:spcBef>
              <a:buSzPct val="100000"/>
              <a:defRPr>
                <a:latin typeface="Times New Roman"/>
                <a:ea typeface="Times New Roman"/>
                <a:cs typeface="Times New Roman"/>
                <a:sym typeface="Times New Roman"/>
              </a:defRPr>
            </a:pPr>
            <a:r>
              <a:t>Ask a couple of questions? </a:t>
            </a:r>
          </a:p>
          <a:p>
            <a:pPr marL="457200" indent="-457200">
              <a:spcBef>
                <a:spcPts val="1600"/>
              </a:spcBef>
              <a:buSzPct val="100000"/>
              <a:defRPr>
                <a:latin typeface="Times New Roman"/>
                <a:ea typeface="Times New Roman"/>
                <a:cs typeface="Times New Roman"/>
                <a:sym typeface="Times New Roman"/>
              </a:defRPr>
            </a:pPr>
            <a:r>
              <a:t>Make a couple of comments?</a:t>
            </a:r>
          </a:p>
          <a:p>
            <a:pPr marL="457200" indent="-457200">
              <a:spcBef>
                <a:spcPts val="1600"/>
              </a:spcBef>
              <a:buSzPct val="100000"/>
              <a:defRPr>
                <a:latin typeface="Times New Roman"/>
                <a:ea typeface="Times New Roman"/>
                <a:cs typeface="Times New Roman"/>
                <a:sym typeface="Times New Roman"/>
              </a:defRPr>
            </a:pPr>
            <a:r>
              <a:t>Any more readings to recommend?</a:t>
            </a: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sz="1600">
                <a:latin typeface="Times New Roman"/>
                <a:ea typeface="Times New Roman"/>
                <a:cs typeface="Times New Roman"/>
                <a:sym typeface="Times New Roman"/>
              </a:defRPr>
            </a:pPr>
            <a:r>
              <a:t>&lt;&gt;</a:t>
            </a:r>
          </a:p>
        </p:txBody>
      </p:sp>
      <p:pic>
        <p:nvPicPr>
          <p:cNvPr id="144" name="Image" descr="Image"/>
          <p:cNvPicPr>
            <a:picLocks noChangeAspect="1"/>
          </p:cNvPicPr>
          <p:nvPr/>
        </p:nvPicPr>
        <p:blipFill>
          <a:blip r:embed="rId2">
            <a:extLst/>
          </a:blip>
          <a:stretch>
            <a:fillRect/>
          </a:stretch>
        </p:blipFill>
        <p:spPr>
          <a:xfrm>
            <a:off x="4572482" y="1143000"/>
            <a:ext cx="4445001" cy="444499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