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</a:t>
            </a:r>
            <a:r>
              <a:rPr lang="en-US" dirty="0" smtClean="0"/>
              <a:t>Non-grouped messages</a:t>
            </a:r>
            <a:endParaRPr lang="en-US" dirty="0"/>
          </a:p>
        </c:rich>
      </c:tx>
      <c:layout>
        <c:manualLayout>
          <c:xMode val="edge"/>
          <c:yMode val="edge"/>
          <c:x val="0.43937398688108148"/>
          <c:y val="2.33490762578573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2355500399406598"/>
          <c:y val="0.11080890521490172"/>
          <c:w val="0.82226529376135671"/>
          <c:h val="0.78732484218509513"/>
        </c:manualLayout>
      </c:layout>
      <c:pieChart>
        <c:varyColors val="1"/>
        <c:ser>
          <c:idx val="0"/>
          <c:order val="0"/>
          <c:tx>
            <c:strRef>
              <c:f>'OA review'!$E$1</c:f>
              <c:strCache>
                <c:ptCount val="1"/>
                <c:pt idx="0">
                  <c:v>% Grouped Messages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'OA review'!$A$2:$A$12</c:f>
              <c:strCache>
                <c:ptCount val="11"/>
                <c:pt idx="0">
                  <c:v>0</c:v>
                </c:pt>
                <c:pt idx="1">
                  <c:v>1-2</c:v>
                </c:pt>
                <c:pt idx="2">
                  <c:v>3-5</c:v>
                </c:pt>
                <c:pt idx="3">
                  <c:v>6-10</c:v>
                </c:pt>
                <c:pt idx="4">
                  <c:v>11-15</c:v>
                </c:pt>
                <c:pt idx="5">
                  <c:v>16-20</c:v>
                </c:pt>
                <c:pt idx="6">
                  <c:v>21-30</c:v>
                </c:pt>
                <c:pt idx="7">
                  <c:v>31-50</c:v>
                </c:pt>
                <c:pt idx="8">
                  <c:v>51-70</c:v>
                </c:pt>
                <c:pt idx="9">
                  <c:v>71-100</c:v>
                </c:pt>
                <c:pt idx="10">
                  <c:v>101+</c:v>
                </c:pt>
              </c:strCache>
            </c:strRef>
          </c:cat>
          <c:val>
            <c:numRef>
              <c:f>'OA review'!$E$2:$E$12</c:f>
              <c:numCache>
                <c:formatCode>0.0%</c:formatCode>
                <c:ptCount val="11"/>
                <c:pt idx="0">
                  <c:v>0.87511375022750049</c:v>
                </c:pt>
                <c:pt idx="1">
                  <c:v>0.12474224948449897</c:v>
                </c:pt>
                <c:pt idx="2">
                  <c:v>1.44000288000576E-4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</a:t>
            </a:r>
            <a:r>
              <a:rPr lang="en-US" dirty="0" smtClean="0"/>
              <a:t>Grouped </a:t>
            </a:r>
            <a:r>
              <a:rPr lang="en-US" dirty="0"/>
              <a:t>messages</a:t>
            </a:r>
          </a:p>
        </c:rich>
      </c:tx>
      <c:layout>
        <c:manualLayout>
          <c:xMode val="edge"/>
          <c:yMode val="edge"/>
          <c:x val="0.3259687492334486"/>
          <c:y val="0.116504878119384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824922333810071"/>
          <c:y val="0.27608216513351053"/>
          <c:w val="0.68044296601962184"/>
          <c:h val="0.62272165282513081"/>
        </c:manualLayout>
      </c:layout>
      <c:pieChart>
        <c:varyColors val="1"/>
        <c:ser>
          <c:idx val="0"/>
          <c:order val="0"/>
          <c:tx>
            <c:strRef>
              <c:f>'OA review'!$C$1</c:f>
              <c:strCache>
                <c:ptCount val="1"/>
                <c:pt idx="0">
                  <c:v>% Non grouped messages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0.11916209575599457"/>
                  <c:y val="5.8898230653380646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'OA review'!$A$2:$A$12</c:f>
              <c:strCache>
                <c:ptCount val="11"/>
                <c:pt idx="0">
                  <c:v>0</c:v>
                </c:pt>
                <c:pt idx="1">
                  <c:v>1-2</c:v>
                </c:pt>
                <c:pt idx="2">
                  <c:v>3-5</c:v>
                </c:pt>
                <c:pt idx="3">
                  <c:v>6-10</c:v>
                </c:pt>
                <c:pt idx="4">
                  <c:v>11-15</c:v>
                </c:pt>
                <c:pt idx="5">
                  <c:v>16-20</c:v>
                </c:pt>
                <c:pt idx="6">
                  <c:v>21-30</c:v>
                </c:pt>
                <c:pt idx="7">
                  <c:v>31-50</c:v>
                </c:pt>
                <c:pt idx="8">
                  <c:v>51-70</c:v>
                </c:pt>
                <c:pt idx="9">
                  <c:v>71-100</c:v>
                </c:pt>
                <c:pt idx="10">
                  <c:v>101+</c:v>
                </c:pt>
              </c:strCache>
            </c:strRef>
          </c:cat>
          <c:val>
            <c:numRef>
              <c:f>'OA review'!$C$2:$C$12</c:f>
              <c:numCache>
                <c:formatCode>0.00%</c:formatCode>
                <c:ptCount val="11"/>
                <c:pt idx="0">
                  <c:v>0</c:v>
                </c:pt>
                <c:pt idx="1">
                  <c:v>0.15838501420405296</c:v>
                </c:pt>
                <c:pt idx="2">
                  <c:v>0.84161498579594707</c:v>
                </c:pt>
                <c:pt idx="3">
                  <c:v>7.3475057960395079E-2</c:v>
                </c:pt>
                <c:pt idx="4">
                  <c:v>2.6119739357361952E-2</c:v>
                </c:pt>
                <c:pt idx="5">
                  <c:v>1.4721824775844095E-2</c:v>
                </c:pt>
                <c:pt idx="6">
                  <c:v>1.5939975452067968E-2</c:v>
                </c:pt>
                <c:pt idx="7">
                  <c:v>1.3388100031667294E-2</c:v>
                </c:pt>
                <c:pt idx="8">
                  <c:v>5.3094726817575584E-3</c:v>
                </c:pt>
                <c:pt idx="9">
                  <c:v>3.4556646317925768E-3</c:v>
                </c:pt>
                <c:pt idx="10">
                  <c:v>3.3285331570443552E-3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User read</a:t>
            </a:r>
            <a:r>
              <a:rPr lang="en-US" baseline="0" dirty="0"/>
              <a:t> OA </a:t>
            </a:r>
            <a:r>
              <a:rPr lang="en-US" baseline="0" dirty="0" err="1" smtClean="0"/>
              <a:t>msg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327362068699211"/>
          <c:y val="0.20062036089135218"/>
          <c:w val="0.71937377304299011"/>
          <c:h val="0.63461788900829597"/>
        </c:manualLayout>
      </c:layout>
      <c:pieChart>
        <c:varyColors val="1"/>
        <c:ser>
          <c:idx val="0"/>
          <c:order val="0"/>
          <c:tx>
            <c:strRef>
              <c:f>'OA review'!$C$29</c:f>
              <c:strCache>
                <c:ptCount val="1"/>
                <c:pt idx="0">
                  <c:v>% Seen Messges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8268742611037947"/>
                  <c:y val="-8.70687635156672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'OA review'!$B$30:$B$33</c:f>
              <c:strCache>
                <c:ptCount val="4"/>
                <c:pt idx="0">
                  <c:v>0</c:v>
                </c:pt>
                <c:pt idx="1">
                  <c:v>1-2</c:v>
                </c:pt>
                <c:pt idx="2">
                  <c:v>3-5</c:v>
                </c:pt>
                <c:pt idx="3">
                  <c:v>Other</c:v>
                </c:pt>
              </c:strCache>
            </c:strRef>
          </c:cat>
          <c:val>
            <c:numRef>
              <c:f>'OA review'!$C$30:$C$33</c:f>
              <c:numCache>
                <c:formatCode>0.00%</c:formatCode>
                <c:ptCount val="4"/>
                <c:pt idx="0">
                  <c:v>0.77360154720309438</c:v>
                </c:pt>
                <c:pt idx="1">
                  <c:v>0.19433438866877734</c:v>
                </c:pt>
                <c:pt idx="2">
                  <c:v>2.9736059472118943E-2</c:v>
                </c:pt>
                <c:pt idx="3">
                  <c:v>2.3280046560093122E-3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77352399915527"/>
          <c:y val="0.13927559849049023"/>
          <c:w val="0.701367604911455"/>
          <c:h val="0.75988759214787172"/>
        </c:manualLayout>
      </c:layout>
      <c:pieChart>
        <c:varyColors val="1"/>
        <c:ser>
          <c:idx val="0"/>
          <c:order val="0"/>
          <c:tx>
            <c:strRef>
              <c:f>'OA review'!$D$29</c:f>
              <c:strCache>
                <c:ptCount val="1"/>
                <c:pt idx="0">
                  <c:v>% Clicked Messages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2.145593869731801E-2"/>
                  <c:y val="-0.1440181811557316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DA18AFB-1DAB-48F6-9DD3-86E1F5943D70}" type="CATEGORYNAME">
                      <a:rPr lang="en-US" sz="1100" b="1" dirty="0"/>
                      <a:pPr>
                        <a:defRPr sz="1100" b="1"/>
                      </a:pPr>
                      <a:t>[CATEGORY NAME]</a:t>
                    </a:fld>
                    <a:r>
                      <a:rPr lang="en-US" sz="1100" b="1" baseline="0" dirty="0"/>
                      <a:t>, </a:t>
                    </a:r>
                    <a:r>
                      <a:rPr lang="en-US" sz="1100" b="1" baseline="0" dirty="0" smtClean="0"/>
                      <a:t>94.5%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421455938697317"/>
                      <c:h val="9.6957529074622392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1220928590822699"/>
                  <c:y val="3.814755668570601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8F1BEB5-A9DC-499F-A1EC-BE70F1B582A4}" type="CATEGORYNAME">
                      <a:rPr lang="en-US" sz="1100" b="1"/>
                      <a:pPr>
                        <a:defRPr sz="1100" b="1"/>
                      </a:pPr>
                      <a:t>[CATEGORY NAME]</a:t>
                    </a:fld>
                    <a:r>
                      <a:rPr lang="en-US" sz="1100" b="1" baseline="0" dirty="0"/>
                      <a:t>, </a:t>
                    </a:r>
                    <a:r>
                      <a:rPr lang="en-US" sz="1100" b="1" baseline="0" dirty="0" smtClean="0"/>
                      <a:t>3.5%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226053639846744"/>
                      <c:h val="0.12438511077746513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1.4720125501553633E-2"/>
                  <c:y val="-2.64919378225886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8A4EB5D-25F0-4DCC-9CE8-C88BA831B174}" type="CATEGORYNAME">
                      <a:rPr lang="en-US"/>
                      <a:pPr>
                        <a:defRPr sz="1100" b="1"/>
                      </a:pPr>
                      <a:t>[CATEGORY NAME]</a:t>
                    </a:fld>
                    <a:r>
                      <a:rPr lang="en-US" baseline="0" dirty="0"/>
                      <a:t>, </a:t>
                    </a:r>
                    <a:r>
                      <a:rPr lang="en-US" baseline="0" dirty="0" smtClean="0"/>
                      <a:t>1.3%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9348659003831418E-2"/>
                      <c:h val="8.444461105683338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0.14342365824961523"/>
                  <c:y val="2.594892015164442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73172D8-12EB-4CB1-850E-4DAE94C5A4E1}" type="CATEGORYNAME">
                      <a:rPr lang="en-US"/>
                      <a:pPr>
                        <a:defRPr sz="1100" b="1"/>
                      </a:pPr>
                      <a:t>[CATEGORY NAME]</a:t>
                    </a:fld>
                    <a:r>
                      <a:rPr lang="en-US" baseline="0" dirty="0"/>
                      <a:t>, </a:t>
                    </a:r>
                    <a:r>
                      <a:rPr lang="en-US" baseline="0" dirty="0" smtClean="0"/>
                      <a:t>0.7%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498850574712642"/>
                      <c:h val="9.4764282899693006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'OA review'!$B$30:$B$33</c:f>
              <c:strCache>
                <c:ptCount val="4"/>
                <c:pt idx="0">
                  <c:v>0</c:v>
                </c:pt>
                <c:pt idx="1">
                  <c:v>1-2</c:v>
                </c:pt>
                <c:pt idx="2">
                  <c:v>3-5</c:v>
                </c:pt>
                <c:pt idx="3">
                  <c:v>Other</c:v>
                </c:pt>
              </c:strCache>
            </c:strRef>
          </c:cat>
          <c:val>
            <c:numRef>
              <c:f>'OA review'!$D$30:$D$33</c:f>
              <c:numCache>
                <c:formatCode>0%</c:formatCode>
                <c:ptCount val="4"/>
                <c:pt idx="0">
                  <c:v>0.94510189020378044</c:v>
                </c:pt>
                <c:pt idx="1">
                  <c:v>3.6740073480146962E-2</c:v>
                </c:pt>
                <c:pt idx="2">
                  <c:v>1.2878025756051513E-2</c:v>
                </c:pt>
                <c:pt idx="3">
                  <c:v>5.2800105600211205E-3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'OA review'!$B$30</c15:sqref>
                        </c15:formulaRef>
                      </c:ext>
                    </c:extLst>
                    <c:strCache>
                      <c:ptCount val="1"/>
                      <c:pt idx="0">
                        <c:v>0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'OA review'!$B$30:$B$33</c15:sqref>
                        </c15:formulaRef>
                      </c:ext>
                    </c:extLst>
                    <c:strCache>
                      <c:ptCount val="4"/>
                      <c:pt idx="0">
                        <c:v>0</c:v>
                      </c:pt>
                      <c:pt idx="1">
                        <c:v>1-2</c:v>
                      </c:pt>
                      <c:pt idx="2">
                        <c:v>3-5</c:v>
                      </c:pt>
                      <c:pt idx="3">
                        <c:v>Other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'OA review'!$B$31:$B$33</c15:sqref>
                        </c15:formulaRef>
                      </c:ext>
                    </c:extLst>
                    <c:numCache>
                      <c:formatCode>@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 formatCode="General">
                        <c:v>0</c:v>
                      </c:pt>
                    </c:numCache>
                  </c:numRef>
                </c:val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0.37917</cdr:x>
      <cdr:y>0.02604</cdr:y>
    </cdr:from>
    <cdr:to>
      <cdr:x>0.6</cdr:x>
      <cdr:y>0.14063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33550" y="71438"/>
          <a:ext cx="1009650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0.35625</cdr:x>
      <cdr:y>0.04688</cdr:y>
    </cdr:from>
    <cdr:to>
      <cdr:x>0.59792</cdr:x>
      <cdr:y>0.11632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28775" y="128588"/>
          <a:ext cx="1104900" cy="190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0.35216</cdr:x>
      <cdr:y>0.0071</cdr:y>
    </cdr:from>
    <cdr:to>
      <cdr:x>0.65216</cdr:x>
      <cdr:y>0.10085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459111" y="27145"/>
          <a:ext cx="1243012" cy="3585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0"/>
            <a:t>OA click OA's</a:t>
          </a:r>
          <a:r>
            <a:rPr lang="en-US" sz="1200" b="0" baseline="0"/>
            <a:t> msg</a:t>
          </a:r>
          <a:endParaRPr lang="en-US" sz="1200" b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C87B-EC31-44D9-8946-A3DC1B9E6DD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71A-6980-4921-8E88-B1B23DAF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2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C87B-EC31-44D9-8946-A3DC1B9E6DD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71A-6980-4921-8E88-B1B23DAF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3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C87B-EC31-44D9-8946-A3DC1B9E6DD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71A-6980-4921-8E88-B1B23DAF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C87B-EC31-44D9-8946-A3DC1B9E6DD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71A-6980-4921-8E88-B1B23DAF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9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C87B-EC31-44D9-8946-A3DC1B9E6DD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71A-6980-4921-8E88-B1B23DAF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3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C87B-EC31-44D9-8946-A3DC1B9E6DD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71A-6980-4921-8E88-B1B23DAF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C87B-EC31-44D9-8946-A3DC1B9E6DD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71A-6980-4921-8E88-B1B23DAF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3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C87B-EC31-44D9-8946-A3DC1B9E6DD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71A-6980-4921-8E88-B1B23DAF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C87B-EC31-44D9-8946-A3DC1B9E6DD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71A-6980-4921-8E88-B1B23DAF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C87B-EC31-44D9-8946-A3DC1B9E6DD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71A-6980-4921-8E88-B1B23DAF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9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C87B-EC31-44D9-8946-A3DC1B9E6DD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71A-6980-4921-8E88-B1B23DAF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6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C87B-EC31-44D9-8946-A3DC1B9E6DDF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671A-6980-4921-8E88-B1B23DAF3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2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8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33" y="105481"/>
            <a:ext cx="10515600" cy="1066093"/>
          </a:xfrm>
        </p:spPr>
        <p:txBody>
          <a:bodyPr/>
          <a:lstStyle/>
          <a:p>
            <a:r>
              <a:rPr lang="en-US" dirty="0" smtClean="0"/>
              <a:t>Grouped </a:t>
            </a:r>
            <a:r>
              <a:rPr lang="en-US" dirty="0" err="1" smtClean="0"/>
              <a:t>msg</a:t>
            </a:r>
            <a:r>
              <a:rPr lang="en-US" dirty="0" smtClean="0"/>
              <a:t> vs Non-grouped </a:t>
            </a:r>
            <a:r>
              <a:rPr lang="en-US" dirty="0" err="1" smtClean="0"/>
              <a:t>msg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592708"/>
              </p:ext>
            </p:extLst>
          </p:nvPr>
        </p:nvGraphicFramePr>
        <p:xfrm>
          <a:off x="3390900" y="1466851"/>
          <a:ext cx="4752975" cy="467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396357"/>
              </p:ext>
            </p:extLst>
          </p:nvPr>
        </p:nvGraphicFramePr>
        <p:xfrm>
          <a:off x="7419975" y="400050"/>
          <a:ext cx="5343525" cy="5838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95275" y="1466850"/>
            <a:ext cx="39147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100% user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OA’s </a:t>
            </a:r>
            <a:r>
              <a:rPr lang="en-US" dirty="0" err="1" smtClean="0"/>
              <a:t>msg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b="1" dirty="0" smtClean="0"/>
              <a:t>Non-grouped </a:t>
            </a:r>
            <a:r>
              <a:rPr lang="en-US" b="1" dirty="0" err="1" smtClean="0"/>
              <a:t>msg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sz="1600" dirty="0" smtClean="0"/>
              <a:t>88% user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nhận</a:t>
            </a:r>
            <a:r>
              <a:rPr lang="en-US" sz="1600" dirty="0" smtClean="0"/>
              <a:t> </a:t>
            </a:r>
            <a:r>
              <a:rPr lang="en-US" sz="1600" dirty="0" err="1" smtClean="0"/>
              <a:t>msg</a:t>
            </a:r>
            <a:r>
              <a:rPr lang="en-US" sz="1600" dirty="0" smtClean="0"/>
              <a:t>, 12% user </a:t>
            </a:r>
            <a:r>
              <a:rPr lang="en-US" sz="1600" dirty="0" err="1" smtClean="0"/>
              <a:t>nhận</a:t>
            </a:r>
            <a:r>
              <a:rPr lang="en-US" sz="1600" dirty="0" smtClean="0"/>
              <a:t> 1-2 </a:t>
            </a:r>
            <a:r>
              <a:rPr lang="en-US" sz="1600" dirty="0" err="1" smtClean="0"/>
              <a:t>msg</a:t>
            </a:r>
            <a:r>
              <a:rPr lang="en-US" sz="1600" dirty="0" smtClean="0"/>
              <a:t>, ~0.01% user </a:t>
            </a:r>
            <a:r>
              <a:rPr lang="en-US" sz="1600" dirty="0" err="1" smtClean="0"/>
              <a:t>nhận</a:t>
            </a:r>
            <a:r>
              <a:rPr lang="en-US" sz="1600" dirty="0" smtClean="0"/>
              <a:t> 3-5 </a:t>
            </a:r>
            <a:r>
              <a:rPr lang="en-US" sz="1600" dirty="0" err="1" smtClean="0"/>
              <a:t>msg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b="1" dirty="0" smtClean="0"/>
              <a:t>Grouped </a:t>
            </a:r>
            <a:r>
              <a:rPr lang="en-US" b="1" dirty="0" err="1" smtClean="0"/>
              <a:t>msg</a:t>
            </a:r>
            <a:r>
              <a:rPr lang="en-US" b="1" dirty="0" smtClean="0"/>
              <a:t>: </a:t>
            </a:r>
            <a:r>
              <a:rPr lang="en-US" sz="1600" dirty="0" err="1" smtClean="0"/>
              <a:t>Tất</a:t>
            </a:r>
            <a:r>
              <a:rPr lang="en-US" sz="1600" dirty="0" smtClean="0"/>
              <a:t> </a:t>
            </a:r>
            <a:r>
              <a:rPr lang="en-US" sz="1600" dirty="0" err="1" smtClean="0"/>
              <a:t>cả</a:t>
            </a:r>
            <a:r>
              <a:rPr lang="en-US" sz="1600" dirty="0" smtClean="0"/>
              <a:t> user </a:t>
            </a:r>
            <a:r>
              <a:rPr lang="en-US" sz="1600" dirty="0" err="1" smtClean="0"/>
              <a:t>đều</a:t>
            </a:r>
            <a:r>
              <a:rPr lang="en-US" sz="1600" dirty="0" smtClean="0"/>
              <a:t> </a:t>
            </a:r>
            <a:r>
              <a:rPr lang="en-US" sz="1600" dirty="0" err="1" smtClean="0"/>
              <a:t>nhận</a:t>
            </a:r>
            <a:r>
              <a:rPr lang="en-US" sz="1600" dirty="0" smtClean="0"/>
              <a:t> </a:t>
            </a:r>
            <a:r>
              <a:rPr lang="en-US" sz="1600" dirty="0" err="1" smtClean="0"/>
              <a:t>msg</a:t>
            </a:r>
            <a:r>
              <a:rPr lang="en-US" sz="1600" dirty="0" smtClean="0"/>
              <a:t>, 86.30% user </a:t>
            </a:r>
            <a:r>
              <a:rPr lang="en-US" sz="1600" dirty="0" err="1" smtClean="0"/>
              <a:t>nhận</a:t>
            </a:r>
            <a:r>
              <a:rPr lang="en-US" sz="1600" dirty="0" smtClean="0"/>
              <a:t> </a:t>
            </a:r>
            <a:r>
              <a:rPr lang="en-US" sz="1600" dirty="0" err="1" smtClean="0"/>
              <a:t>trên</a:t>
            </a:r>
            <a:r>
              <a:rPr lang="en-US" sz="1600" dirty="0" smtClean="0"/>
              <a:t> 2 grouped msg.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476"/>
            <a:ext cx="10515600" cy="939800"/>
          </a:xfrm>
        </p:spPr>
        <p:txBody>
          <a:bodyPr/>
          <a:lstStyle/>
          <a:p>
            <a:r>
              <a:rPr lang="en-US" dirty="0" smtClean="0"/>
              <a:t>Read, click OA’s </a:t>
            </a:r>
            <a:r>
              <a:rPr lang="en-US" dirty="0" err="1" smtClean="0"/>
              <a:t>msg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1428750"/>
            <a:ext cx="41386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Read </a:t>
            </a:r>
            <a:r>
              <a:rPr lang="en-US" b="1" dirty="0" err="1" smtClean="0"/>
              <a:t>OA’msg</a:t>
            </a:r>
            <a:r>
              <a:rPr lang="en-US" dirty="0" smtClean="0"/>
              <a:t>: </a:t>
            </a:r>
            <a:r>
              <a:rPr lang="en-US" sz="1600" dirty="0" smtClean="0"/>
              <a:t>77% user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đọc</a:t>
            </a:r>
            <a:r>
              <a:rPr lang="en-US" sz="1600" dirty="0" smtClean="0"/>
              <a:t>,</a:t>
            </a:r>
            <a:r>
              <a:rPr lang="en-US" dirty="0" smtClean="0"/>
              <a:t> </a:t>
            </a:r>
            <a:r>
              <a:rPr lang="en-US" sz="1600" dirty="0" smtClean="0"/>
              <a:t>20% user </a:t>
            </a:r>
            <a:r>
              <a:rPr lang="en-US" sz="1600" dirty="0" err="1" smtClean="0"/>
              <a:t>đọc</a:t>
            </a:r>
            <a:r>
              <a:rPr lang="en-US" sz="1600" dirty="0" smtClean="0"/>
              <a:t> 1-2 OA’s </a:t>
            </a:r>
            <a:r>
              <a:rPr lang="en-US" sz="1600" dirty="0" err="1" smtClean="0"/>
              <a:t>msg</a:t>
            </a:r>
            <a:r>
              <a:rPr lang="en-US" sz="1600" dirty="0" smtClean="0"/>
              <a:t>/1 </a:t>
            </a:r>
            <a:r>
              <a:rPr lang="en-US" sz="1600" dirty="0" err="1" smtClean="0"/>
              <a:t>ngày</a:t>
            </a:r>
            <a:r>
              <a:rPr lang="en-US" sz="1600" dirty="0" smtClean="0"/>
              <a:t>, 3% user </a:t>
            </a:r>
            <a:r>
              <a:rPr lang="en-US" sz="1600" dirty="0" err="1" smtClean="0"/>
              <a:t>đọc</a:t>
            </a:r>
            <a:r>
              <a:rPr lang="en-US" sz="1600" dirty="0"/>
              <a:t> </a:t>
            </a:r>
            <a:r>
              <a:rPr lang="en-US" sz="1600" dirty="0" err="1" smtClean="0"/>
              <a:t>trên</a:t>
            </a:r>
            <a:r>
              <a:rPr lang="en-US" sz="1600" dirty="0" smtClean="0"/>
              <a:t> 2 OA’s </a:t>
            </a:r>
            <a:r>
              <a:rPr lang="en-US" sz="1600" dirty="0" err="1" smtClean="0"/>
              <a:t>msg</a:t>
            </a:r>
            <a:r>
              <a:rPr lang="en-US" sz="1600" dirty="0" smtClean="0"/>
              <a:t>/1 </a:t>
            </a:r>
            <a:r>
              <a:rPr lang="en-US" sz="1600" dirty="0" err="1" smtClean="0"/>
              <a:t>ngày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b="1" dirty="0" smtClean="0"/>
              <a:t>Click OA’s </a:t>
            </a:r>
            <a:r>
              <a:rPr lang="en-US" b="1" dirty="0" err="1" smtClean="0"/>
              <a:t>msg</a:t>
            </a:r>
            <a:r>
              <a:rPr lang="en-US" b="1" dirty="0" smtClean="0"/>
              <a:t>: </a:t>
            </a:r>
            <a:r>
              <a:rPr lang="en-US" sz="1600" dirty="0" smtClean="0"/>
              <a:t>94.5% user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click,</a:t>
            </a:r>
            <a:r>
              <a:rPr lang="en-US" sz="1600" b="1" dirty="0" smtClean="0"/>
              <a:t> </a:t>
            </a:r>
            <a:r>
              <a:rPr lang="en-US" sz="1600" dirty="0" smtClean="0"/>
              <a:t>3.5% user click </a:t>
            </a:r>
            <a:r>
              <a:rPr lang="en-US" sz="1600" dirty="0" err="1" smtClean="0"/>
              <a:t>vào</a:t>
            </a:r>
            <a:r>
              <a:rPr lang="en-US" sz="1600" dirty="0" smtClean="0"/>
              <a:t> 1-2 OA’s </a:t>
            </a:r>
            <a:r>
              <a:rPr lang="en-US" sz="1600" dirty="0" err="1" smtClean="0"/>
              <a:t>msg</a:t>
            </a:r>
            <a:r>
              <a:rPr lang="en-US" sz="1600" dirty="0" smtClean="0"/>
              <a:t>, 2% user click </a:t>
            </a:r>
            <a:r>
              <a:rPr lang="en-US" sz="1600" dirty="0" err="1" smtClean="0"/>
              <a:t>trên</a:t>
            </a:r>
            <a:r>
              <a:rPr lang="en-US" sz="1600" dirty="0" smtClean="0"/>
              <a:t> 2 OA’s </a:t>
            </a:r>
            <a:r>
              <a:rPr lang="en-US" sz="1600" dirty="0" err="1" smtClean="0"/>
              <a:t>msg</a:t>
            </a:r>
            <a:r>
              <a:rPr lang="en-US" sz="1600" dirty="0" smtClean="0"/>
              <a:t>/1 </a:t>
            </a:r>
            <a:r>
              <a:rPr lang="en-US" sz="1600" dirty="0" err="1" smtClean="0"/>
              <a:t>ngày</a:t>
            </a:r>
            <a:r>
              <a:rPr lang="en-US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802060"/>
              </p:ext>
            </p:extLst>
          </p:nvPr>
        </p:nvGraphicFramePr>
        <p:xfrm>
          <a:off x="4537472" y="1057276"/>
          <a:ext cx="3949303" cy="4476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919284"/>
              </p:ext>
            </p:extLst>
          </p:nvPr>
        </p:nvGraphicFramePr>
        <p:xfrm>
          <a:off x="8105775" y="921543"/>
          <a:ext cx="4143375" cy="4748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68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41276"/>
              </p:ext>
            </p:extLst>
          </p:nvPr>
        </p:nvGraphicFramePr>
        <p:xfrm>
          <a:off x="533399" y="1701006"/>
          <a:ext cx="10772776" cy="3848100"/>
        </p:xfrm>
        <a:graphic>
          <a:graphicData uri="http://schemas.openxmlformats.org/drawingml/2006/table">
            <a:tbl>
              <a:tblPr/>
              <a:tblGrid>
                <a:gridCol w="1457381"/>
                <a:gridCol w="1498378"/>
                <a:gridCol w="1292392"/>
                <a:gridCol w="857250"/>
                <a:gridCol w="909547"/>
                <a:gridCol w="1109753"/>
                <a:gridCol w="1206441"/>
                <a:gridCol w="1146234"/>
                <a:gridCol w="1295400"/>
              </a:tblGrid>
              <a:tr h="819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OA's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msg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nhận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rouped messages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nhận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on-grouped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essages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đọc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messages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lick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essages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User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nhận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rouped messages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User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nhận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on-grouped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essages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User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đọc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essges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User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lick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essages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437556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386800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472550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51-70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71-100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8175" y="666750"/>
            <a:ext cx="564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user </a:t>
            </a:r>
            <a:r>
              <a:rPr lang="en-US" dirty="0" err="1" smtClean="0"/>
              <a:t>nhận</a:t>
            </a:r>
            <a:r>
              <a:rPr lang="en-US" dirty="0" smtClean="0"/>
              <a:t>, </a:t>
            </a:r>
            <a:r>
              <a:rPr lang="en-US" dirty="0" err="1" smtClean="0"/>
              <a:t>đọc</a:t>
            </a:r>
            <a:r>
              <a:rPr lang="en-US" dirty="0" smtClean="0"/>
              <a:t>, click OA’s </a:t>
            </a:r>
            <a:r>
              <a:rPr lang="en-US" dirty="0" err="1" smtClean="0"/>
              <a:t>msg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21/6/2016 (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smtClean="0"/>
              <a:t>500 000 </a:t>
            </a:r>
            <a:r>
              <a:rPr lang="en-US" dirty="0" smtClean="0"/>
              <a:t>A1 </a:t>
            </a:r>
            <a:r>
              <a:rPr lang="en-US" dirty="0" err="1" smtClean="0"/>
              <a:t>ngày</a:t>
            </a:r>
            <a:r>
              <a:rPr lang="en-US" dirty="0" smtClean="0"/>
              <a:t> 21/6/2016)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4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352</Words>
  <Application>Microsoft Office PowerPoint</Application>
  <PresentationFormat>Widescreen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Office Theme</vt:lpstr>
      <vt:lpstr>OA review</vt:lpstr>
      <vt:lpstr>Grouped msg vs Non-grouped msg</vt:lpstr>
      <vt:lpstr>Read, click OA’s msg</vt:lpstr>
      <vt:lpstr>PowerPoint Presentation</vt:lpstr>
    </vt:vector>
  </TitlesOfParts>
  <Company>VNG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 review</dc:title>
  <dc:creator>CPU10788-local</dc:creator>
  <cp:lastModifiedBy>CPU10788-local</cp:lastModifiedBy>
  <cp:revision>26</cp:revision>
  <dcterms:created xsi:type="dcterms:W3CDTF">2016-06-28T12:15:55Z</dcterms:created>
  <dcterms:modified xsi:type="dcterms:W3CDTF">2016-06-29T07:18:25Z</dcterms:modified>
</cp:coreProperties>
</file>