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7"/>
  </p:notesMasterIdLst>
  <p:handoutMasterIdLst>
    <p:handoutMasterId r:id="rId28"/>
  </p:handoutMasterIdLst>
  <p:sldIdLst>
    <p:sldId id="262" r:id="rId10"/>
    <p:sldId id="258" r:id="rId11"/>
    <p:sldId id="307" r:id="rId12"/>
    <p:sldId id="300" r:id="rId13"/>
    <p:sldId id="269" r:id="rId14"/>
    <p:sldId id="270" r:id="rId15"/>
    <p:sldId id="308" r:id="rId16"/>
    <p:sldId id="301" r:id="rId17"/>
    <p:sldId id="305" r:id="rId18"/>
    <p:sldId id="298" r:id="rId19"/>
    <p:sldId id="297" r:id="rId20"/>
    <p:sldId id="285" r:id="rId21"/>
    <p:sldId id="299" r:id="rId22"/>
    <p:sldId id="282" r:id="rId23"/>
    <p:sldId id="291" r:id="rId24"/>
    <p:sldId id="290" r:id="rId25"/>
    <p:sldId id="260" r:id="rId26"/>
  </p:sldIdLst>
  <p:sldSz cx="9145588"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5">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6" autoAdjust="0"/>
    <p:restoredTop sz="98660" autoAdjust="0"/>
  </p:normalViewPr>
  <p:slideViewPr>
    <p:cSldViewPr showGuides="1">
      <p:cViewPr varScale="1">
        <p:scale>
          <a:sx n="67" d="100"/>
          <a:sy n="67" d="100"/>
        </p:scale>
        <p:origin x="1504" y="44"/>
      </p:cViewPr>
      <p:guideLst>
        <p:guide orient="horz" pos="436"/>
        <p:guide orient="horz" pos="618"/>
        <p:guide orient="horz" pos="845"/>
        <p:guide orient="horz" pos="2840"/>
        <p:guide orient="horz" pos="4020"/>
        <p:guide pos="5285"/>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2019/4/1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65785D-2DB2-4B98-BABA-5052FAB30A41}" type="datetimeFigureOut">
              <a:rPr lang="zh-CN" altLang="en-US" smtClean="0"/>
              <a:pPr/>
              <a:t>2019/4/1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E0CF4-3910-40A5-990D-41881B8AE46A}" type="slidenum">
              <a:rPr lang="zh-CN" altLang="en-US" smtClean="0"/>
              <a:pPr/>
              <a:t>‹#›</a:t>
            </a:fld>
            <a:endParaRPr lang="zh-CN" altLang="en-US"/>
          </a:p>
        </p:txBody>
      </p:sp>
    </p:spTree>
    <p:extLst>
      <p:ext uri="{BB962C8B-B14F-4D97-AF65-F5344CB8AC3E}">
        <p14:creationId xmlns:p14="http://schemas.microsoft.com/office/powerpoint/2010/main" val="135041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25E0CF4-3910-40A5-990D-41881B8AE46A}" type="slidenum">
              <a:rPr lang="zh-CN" altLang="en-US" smtClean="0"/>
              <a:pPr/>
              <a:t>1</a:t>
            </a:fld>
            <a:endParaRPr lang="zh-CN" altLang="en-US"/>
          </a:p>
        </p:txBody>
      </p:sp>
    </p:spTree>
    <p:extLst>
      <p:ext uri="{BB962C8B-B14F-4D97-AF65-F5344CB8AC3E}">
        <p14:creationId xmlns:p14="http://schemas.microsoft.com/office/powerpoint/2010/main" val="36391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25E0CF4-3910-40A5-990D-41881B8AE46A}" type="slidenum">
              <a:rPr lang="zh-CN" altLang="en-US" smtClean="0"/>
              <a:pPr/>
              <a:t>2</a:t>
            </a:fld>
            <a:endParaRPr lang="zh-CN" altLang="en-US"/>
          </a:p>
        </p:txBody>
      </p:sp>
    </p:spTree>
    <p:extLst>
      <p:ext uri="{BB962C8B-B14F-4D97-AF65-F5344CB8AC3E}">
        <p14:creationId xmlns:p14="http://schemas.microsoft.com/office/powerpoint/2010/main" val="170786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25E0CF4-3910-40A5-990D-41881B8AE46A}" type="slidenum">
              <a:rPr lang="zh-CN" altLang="en-US" smtClean="0"/>
              <a:pPr/>
              <a:t>17</a:t>
            </a:fld>
            <a:endParaRPr lang="zh-CN" altLang="en-US"/>
          </a:p>
        </p:txBody>
      </p:sp>
    </p:spTree>
    <p:extLst>
      <p:ext uri="{BB962C8B-B14F-4D97-AF65-F5344CB8AC3E}">
        <p14:creationId xmlns:p14="http://schemas.microsoft.com/office/powerpoint/2010/main" val="235256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783" y="2175092"/>
            <a:ext cx="5617550" cy="586957"/>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783" y="3068646"/>
            <a:ext cx="6401912" cy="461665"/>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r>
              <a:rPr lang="en-US" altLang="zh-CN" smtClean="0"/>
              <a:t>2014/3/13</a:t>
            </a: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783" y="2636846"/>
            <a:ext cx="5617550"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r>
              <a:rPr lang="en-US" altLang="zh-CN" smtClean="0"/>
              <a:t>2014/3/13</a:t>
            </a: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783" y="4747749"/>
            <a:ext cx="5617550"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r>
              <a:rPr lang="en-US" altLang="zh-CN" smtClean="0"/>
              <a:t>2014/3/13</a:t>
            </a: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783" y="4747749"/>
            <a:ext cx="5617550"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r>
              <a:rPr lang="en-US" altLang="zh-CN" smtClean="0"/>
              <a:t>2014/3/13</a:t>
            </a: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783" y="4747749"/>
            <a:ext cx="5617550"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r>
              <a:rPr lang="en-US" altLang="zh-CN" smtClean="0"/>
              <a:t>2014/3/13</a:t>
            </a: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783" y="4747749"/>
            <a:ext cx="5617550"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r>
              <a:rPr lang="en-US" altLang="zh-CN" smtClean="0"/>
              <a:t>2014/3/13</a:t>
            </a: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783" y="325441"/>
            <a:ext cx="7634026"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783" y="1628780"/>
            <a:ext cx="7634026"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6595" y="3503621"/>
            <a:ext cx="919323"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3558" y="1333502"/>
            <a:ext cx="1192420" cy="153669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3559" y="0"/>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973138"/>
            <a:ext cx="91455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30733" y="4011615"/>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783" y="2174299"/>
            <a:ext cx="561755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782" y="3068638"/>
            <a:ext cx="53301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7083" y="476251"/>
            <a:ext cx="14655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782" y="479426"/>
            <a:ext cx="213397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r>
              <a:rPr lang="en-US" altLang="zh-CN" smtClean="0"/>
              <a:t>2014/3/13</a:t>
            </a: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70547" y="5684838"/>
            <a:ext cx="7065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782" y="6219826"/>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hf hdr="0" dt="0"/>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412875"/>
            <a:ext cx="91455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782" y="2636846"/>
            <a:ext cx="55492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7083" y="476251"/>
            <a:ext cx="14655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782" y="479426"/>
            <a:ext cx="213397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r>
              <a:rPr lang="en-US" altLang="zh-CN" smtClean="0"/>
              <a:t>2014/3/13</a:t>
            </a:r>
            <a:endParaRPr lang="en-US" altLang="zh-CN"/>
          </a:p>
        </p:txBody>
      </p:sp>
      <p:sp>
        <p:nvSpPr>
          <p:cNvPr id="2055" name="Rectangle 21"/>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6595" y="3511550"/>
            <a:ext cx="919323"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3558" y="1341441"/>
            <a:ext cx="1192420" cy="153669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782" y="6230939"/>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30733" y="4019556"/>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70547" y="5684838"/>
            <a:ext cx="7065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782" y="6219826"/>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70547" y="5684838"/>
            <a:ext cx="7065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782" y="4508508"/>
            <a:ext cx="5549276"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7083" y="476251"/>
            <a:ext cx="14655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782" y="479426"/>
            <a:ext cx="213397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r>
              <a:rPr lang="en-US" altLang="zh-CN" smtClean="0"/>
              <a:t>2014/3/13</a:t>
            </a:r>
            <a:endParaRPr lang="en-US" altLang="zh-CN"/>
          </a:p>
        </p:txBody>
      </p:sp>
      <p:sp>
        <p:nvSpPr>
          <p:cNvPr id="5130" name="Rectangle 17"/>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6595" y="3511550"/>
            <a:ext cx="919323"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3558" y="1341441"/>
            <a:ext cx="1192420" cy="153669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 y="1268413"/>
            <a:ext cx="9145588"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4358" y="1268417"/>
            <a:ext cx="3061231"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30733" y="3795719"/>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782" y="4508500"/>
            <a:ext cx="554927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782" y="6219826"/>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70547" y="5684838"/>
            <a:ext cx="7065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7083" y="476251"/>
            <a:ext cx="14655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782" y="476251"/>
            <a:ext cx="213397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r>
              <a:rPr lang="en-US" altLang="zh-CN" smtClean="0"/>
              <a:t>2014/3/13</a:t>
            </a:r>
            <a:endParaRPr lang="en-US" altLang="zh-CN"/>
          </a:p>
        </p:txBody>
      </p:sp>
      <p:sp>
        <p:nvSpPr>
          <p:cNvPr id="6154" name="Rectangle 14"/>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6595" y="3511550"/>
            <a:ext cx="919323"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3558" y="1341442"/>
            <a:ext cx="1192420" cy="17398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 y="1268413"/>
            <a:ext cx="9145588"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4358" y="1268417"/>
            <a:ext cx="3061231"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30733" y="3795719"/>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782" y="4508500"/>
            <a:ext cx="554927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782" y="6219826"/>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70547" y="5684838"/>
            <a:ext cx="7065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7083" y="476251"/>
            <a:ext cx="14655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782" y="476251"/>
            <a:ext cx="213397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r>
              <a:rPr lang="en-US" altLang="zh-CN" smtClean="0"/>
              <a:t>2014/3/13</a:t>
            </a:r>
            <a:endParaRPr lang="en-US" altLang="zh-CN"/>
          </a:p>
        </p:txBody>
      </p:sp>
      <p:sp>
        <p:nvSpPr>
          <p:cNvPr id="7178" name="Rectangle 13"/>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6595" y="3511550"/>
            <a:ext cx="919323"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3558" y="1341442"/>
            <a:ext cx="1192420" cy="17398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 y="1268413"/>
            <a:ext cx="9145588"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4358" y="1268417"/>
            <a:ext cx="3061231"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30733" y="3795719"/>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782" y="4508500"/>
            <a:ext cx="554927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782" y="6219826"/>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70547" y="5684838"/>
            <a:ext cx="7065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7083" y="476251"/>
            <a:ext cx="14655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782" y="476251"/>
            <a:ext cx="213397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r>
              <a:rPr lang="en-US" altLang="zh-CN" smtClean="0"/>
              <a:t>2014/3/13</a:t>
            </a:r>
            <a:endParaRPr lang="en-US" altLang="zh-CN"/>
          </a:p>
        </p:txBody>
      </p:sp>
      <p:sp>
        <p:nvSpPr>
          <p:cNvPr id="8202" name="Rectangle 15"/>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6595" y="3511550"/>
            <a:ext cx="919323"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3558" y="1341442"/>
            <a:ext cx="1192420" cy="17398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 y="1268413"/>
            <a:ext cx="9145588"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4358" y="1268417"/>
            <a:ext cx="3061231"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30733" y="3795719"/>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 y="3232031"/>
            <a:ext cx="9145588"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783" y="325441"/>
            <a:ext cx="7634026"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783" y="1628780"/>
            <a:ext cx="7634026"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6595" y="3511550"/>
            <a:ext cx="919323"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3558" y="1341442"/>
            <a:ext cx="1192420" cy="17398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 y="6224596"/>
            <a:ext cx="915194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782" y="6451601"/>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10181" y="6386521"/>
            <a:ext cx="131150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783" y="325441"/>
            <a:ext cx="7634026"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783" y="1628780"/>
            <a:ext cx="7634026"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6595" y="3511550"/>
            <a:ext cx="919323"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3558" y="1341442"/>
            <a:ext cx="1192420" cy="17398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6374" y="6465937"/>
            <a:ext cx="1648482"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6977" y="6489701"/>
            <a:ext cx="1803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5897571"/>
            <a:ext cx="914558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962" y="692150"/>
            <a:ext cx="184499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6595" y="3511550"/>
            <a:ext cx="919323"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3558" y="1341442"/>
            <a:ext cx="1192420" cy="17398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3559" y="7938"/>
            <a:ext cx="1120970" cy="69030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783" y="4508504"/>
            <a:ext cx="7634026" cy="143885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084206" y="2668596"/>
            <a:ext cx="2977180"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10976" y="3429000"/>
            <a:ext cx="2923640"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sz12333.gov.cn/rcyj/"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z12333.gov.cn/rcyj/"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uum.szsi.gov.cn/suum/goLoginNew.d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144016" y="1743339"/>
            <a:ext cx="6661026" cy="1079399"/>
          </a:xfrm>
        </p:spPr>
        <p:txBody>
          <a:bodyPr/>
          <a:lstStyle/>
          <a:p>
            <a:r>
              <a:rPr lang="zh-CN" altLang="en-US" dirty="0" smtClean="0">
                <a:solidFill>
                  <a:schemeClr val="tx1"/>
                </a:solidFill>
                <a:latin typeface="微软雅黑" pitchFamily="34" charset="-122"/>
                <a:ea typeface="微软雅黑" pitchFamily="34" charset="-122"/>
              </a:rPr>
              <a:t>深圳市人保局网上信息申报操作指引</a:t>
            </a:r>
            <a:r>
              <a:rPr lang="zh-CN" altLang="en-US" dirty="0" smtClean="0">
                <a:solidFill>
                  <a:schemeClr val="tx1"/>
                </a:solidFill>
              </a:rPr>
              <a:t/>
            </a:r>
            <a:br>
              <a:rPr lang="zh-CN" altLang="en-US" dirty="0" smtClean="0">
                <a:solidFill>
                  <a:schemeClr val="tx1"/>
                </a:solidFill>
              </a:rPr>
            </a:br>
            <a:endParaRPr lang="zh-CN" altLang="en-US" dirty="0">
              <a:solidFill>
                <a:schemeClr val="tx1"/>
              </a:solidFill>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07598" y="30672"/>
            <a:ext cx="8065596" cy="1800200"/>
          </a:xfrm>
        </p:spPr>
        <p:txBody>
          <a:bodyPr/>
          <a:lstStyle/>
          <a:p>
            <a:pPr lvl="0" eaLnBrk="1" hangingPunct="1">
              <a:lnSpc>
                <a:spcPct val="150000"/>
              </a:lnSpc>
              <a:buNone/>
            </a:pPr>
            <a:r>
              <a:rPr lang="zh-CN" altLang="en-US" sz="2400" b="1" dirty="0" smtClean="0">
                <a:latin typeface="微软雅黑" pitchFamily="34" charset="-122"/>
                <a:ea typeface="微软雅黑" pitchFamily="34" charset="-122"/>
              </a:rPr>
              <a:t>第三步：专业填写</a:t>
            </a:r>
            <a:endParaRPr lang="en-US" altLang="zh-CN" sz="2400" b="1" dirty="0" smtClean="0">
              <a:latin typeface="微软雅黑" pitchFamily="34" charset="-122"/>
              <a:ea typeface="微软雅黑" pitchFamily="34" charset="-122"/>
            </a:endParaRPr>
          </a:p>
          <a:p>
            <a:pPr lvl="0" eaLnBrk="1" hangingPunct="1">
              <a:lnSpc>
                <a:spcPct val="150000"/>
              </a:lnSpc>
              <a:buNone/>
            </a:pPr>
            <a:r>
              <a:rPr lang="en-US" altLang="zh-CN" sz="1600" dirty="0" smtClean="0">
                <a:latin typeface="微软雅黑" pitchFamily="34" charset="-122"/>
                <a:ea typeface="微软雅黑" pitchFamily="34" charset="-122"/>
              </a:rPr>
              <a:t>   </a:t>
            </a:r>
            <a:r>
              <a:rPr lang="en-US" altLang="zh-CN" sz="1600" b="1" dirty="0" smtClean="0">
                <a:solidFill>
                  <a:srgbClr val="FF0000"/>
                </a:solidFill>
                <a:latin typeface="微软雅黑" pitchFamily="34" charset="-122"/>
                <a:ea typeface="微软雅黑" pitchFamily="34" charset="-122"/>
              </a:rPr>
              <a:t>1</a:t>
            </a:r>
            <a:r>
              <a:rPr lang="zh-CN" altLang="en-US" sz="1600" b="1" dirty="0" smtClean="0">
                <a:solidFill>
                  <a:srgbClr val="FF0000"/>
                </a:solidFill>
                <a:latin typeface="微软雅黑" pitchFamily="34" charset="-122"/>
                <a:ea typeface="微软雅黑" pitchFamily="34" charset="-122"/>
              </a:rPr>
              <a:t>、请跟毕业证上的专业填写一致，若未拿到毕业证，请填写前与学校确认。</a:t>
            </a:r>
            <a:endParaRPr lang="en-US" altLang="zh-CN" sz="1600" b="1" dirty="0" smtClean="0">
              <a:solidFill>
                <a:srgbClr val="FF0000"/>
              </a:solidFill>
              <a:latin typeface="微软雅黑" pitchFamily="34" charset="-122"/>
              <a:ea typeface="微软雅黑" pitchFamily="34" charset="-122"/>
            </a:endParaRPr>
          </a:p>
          <a:p>
            <a:pPr lvl="0" eaLnBrk="1" hangingPunct="1">
              <a:lnSpc>
                <a:spcPct val="150000"/>
              </a:lnSpc>
              <a:buNone/>
            </a:pPr>
            <a:r>
              <a:rPr lang="en-US" altLang="zh-CN" sz="1600" b="1" dirty="0" smtClean="0">
                <a:solidFill>
                  <a:srgbClr val="FF0000"/>
                </a:solidFill>
                <a:latin typeface="微软雅黑" pitchFamily="34" charset="-122"/>
                <a:ea typeface="微软雅黑" pitchFamily="34" charset="-122"/>
              </a:rPr>
              <a:t>   2</a:t>
            </a:r>
            <a:r>
              <a:rPr lang="zh-CN" altLang="en-US" sz="1600" b="1" dirty="0" smtClean="0">
                <a:solidFill>
                  <a:srgbClr val="FF0000"/>
                </a:solidFill>
                <a:latin typeface="微软雅黑" pitchFamily="34" charset="-122"/>
                <a:ea typeface="微软雅黑" pitchFamily="34" charset="-122"/>
              </a:rPr>
              <a:t>、若在填写“专业名称”时，查询不到，可手工输入专业名称，点击“确定”按钮即可</a:t>
            </a:r>
            <a:endParaRPr lang="en-US" altLang="zh-CN" sz="1600" b="1" dirty="0" smtClean="0">
              <a:solidFill>
                <a:srgbClr val="FF0000"/>
              </a:solidFill>
              <a:latin typeface="微软雅黑" pitchFamily="34" charset="-122"/>
              <a:ea typeface="微软雅黑" pitchFamily="34" charset="-122"/>
            </a:endParaRPr>
          </a:p>
          <a:p>
            <a:pPr lvl="0" eaLnBrk="1" hangingPunct="1">
              <a:buNone/>
            </a:pPr>
            <a:endParaRPr lang="en-US" altLang="zh-CN" sz="1600" b="1" dirty="0" smtClean="0">
              <a:solidFill>
                <a:srgbClr val="FF0000"/>
              </a:solidFill>
              <a:latin typeface="微软雅黑" pitchFamily="34" charset="-122"/>
              <a:ea typeface="微软雅黑" pitchFamily="34" charset="-122"/>
            </a:endParaRPr>
          </a:p>
          <a:p>
            <a:pPr eaLnBrk="1" hangingPunct="1">
              <a:buNone/>
            </a:pPr>
            <a:r>
              <a:rPr lang="en-US" altLang="zh-CN" sz="1400" dirty="0" smtClean="0">
                <a:latin typeface="宋体" pitchFamily="2" charset="-122"/>
                <a:ea typeface="宋体" pitchFamily="2" charset="-122"/>
              </a:rPr>
              <a:t>  </a:t>
            </a:r>
            <a:endParaRPr lang="zh-CN" altLang="en-US" sz="1400" dirty="0" smtClean="0">
              <a:latin typeface="宋体" pitchFamily="2" charset="-122"/>
              <a:ea typeface="宋体" pitchFamily="2" charset="-122"/>
            </a:endParaRPr>
          </a:p>
          <a:p>
            <a:pPr eaLnBrk="1" hangingPunct="1">
              <a:buNone/>
            </a:pPr>
            <a:endParaRPr lang="en-US" altLang="zh-CN" sz="1400" b="1" dirty="0" smtClean="0">
              <a:latin typeface="黑体" pitchFamily="49" charset="-122"/>
            </a:endParaRPr>
          </a:p>
          <a:p>
            <a:pPr eaLnBrk="1" hangingPunct="1">
              <a:buNone/>
            </a:pPr>
            <a:endParaRPr lang="en-US" altLang="zh-CN" sz="1400" dirty="0" smtClean="0">
              <a:latin typeface="+mn-ea"/>
              <a:ea typeface="+mn-ea"/>
            </a:endParaRPr>
          </a:p>
          <a:p>
            <a:pPr eaLnBrk="1" hangingPunct="1">
              <a:buNone/>
            </a:pPr>
            <a:endParaRPr lang="zh-CN" altLang="zh-CN" sz="1400" dirty="0" smtClean="0">
              <a:latin typeface="+mn-ea"/>
              <a:ea typeface="+mn-ea"/>
            </a:endParaRPr>
          </a:p>
        </p:txBody>
      </p:sp>
      <p:pic>
        <p:nvPicPr>
          <p:cNvPr id="8" name="图片 7"/>
          <p:cNvPicPr>
            <a:picLocks noChangeAspect="1"/>
          </p:cNvPicPr>
          <p:nvPr/>
        </p:nvPicPr>
        <p:blipFill>
          <a:blip r:embed="rId2"/>
          <a:stretch>
            <a:fillRect/>
          </a:stretch>
        </p:blipFill>
        <p:spPr>
          <a:xfrm>
            <a:off x="252314" y="1830872"/>
            <a:ext cx="8610600" cy="4048125"/>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03038" y="-29076"/>
            <a:ext cx="9037990" cy="648072"/>
          </a:xfrm>
        </p:spPr>
        <p:txBody>
          <a:bodyPr/>
          <a:lstStyle/>
          <a:p>
            <a:pPr lvl="0" eaLnBrk="1" hangingPunct="1">
              <a:buNone/>
            </a:pPr>
            <a:r>
              <a:rPr lang="zh-CN" altLang="en-US" sz="2400" b="1" dirty="0" smtClean="0">
                <a:latin typeface="微软雅黑" pitchFamily="34" charset="-122"/>
                <a:ea typeface="微软雅黑" pitchFamily="34" charset="-122"/>
              </a:rPr>
              <a:t>第四步：学校信息填写</a:t>
            </a:r>
            <a:r>
              <a:rPr lang="zh-CN" altLang="en-US" sz="1600" b="1" dirty="0" smtClean="0">
                <a:solidFill>
                  <a:srgbClr val="FF0000"/>
                </a:solidFill>
                <a:latin typeface="微软雅黑" pitchFamily="34" charset="-122"/>
                <a:ea typeface="微软雅黑" pitchFamily="34" charset="-122"/>
              </a:rPr>
              <a:t>（</a:t>
            </a:r>
            <a:r>
              <a:rPr lang="zh-CN" altLang="en-US" sz="1600" b="1" dirty="0">
                <a:solidFill>
                  <a:srgbClr val="FF0000"/>
                </a:solidFill>
                <a:latin typeface="微软雅黑" pitchFamily="34" charset="-122"/>
                <a:ea typeface="微软雅黑" pitchFamily="34" charset="-122"/>
              </a:rPr>
              <a:t>若查询不到学校名称时，可以在“其他院校名称”处手工填写</a:t>
            </a:r>
            <a:r>
              <a:rPr lang="zh-CN" altLang="en-US" sz="1600" b="1" dirty="0" smtClean="0">
                <a:solidFill>
                  <a:srgbClr val="FF0000"/>
                </a:solidFill>
                <a:latin typeface="微软雅黑" pitchFamily="34" charset="-122"/>
                <a:ea typeface="微软雅黑" pitchFamily="34" charset="-122"/>
              </a:rPr>
              <a:t>）</a:t>
            </a:r>
            <a:endParaRPr lang="en-US" altLang="zh-CN" sz="1600" b="1" dirty="0" smtClean="0">
              <a:solidFill>
                <a:srgbClr val="FF0000"/>
              </a:solidFill>
              <a:latin typeface="微软雅黑" pitchFamily="34" charset="-122"/>
              <a:ea typeface="微软雅黑" pitchFamily="34" charset="-122"/>
            </a:endParaRPr>
          </a:p>
          <a:p>
            <a:pPr eaLnBrk="1" hangingPunct="1">
              <a:buNone/>
            </a:pPr>
            <a:endParaRPr lang="en-US" altLang="zh-CN" sz="1400" dirty="0" smtClean="0">
              <a:latin typeface="宋体" pitchFamily="2" charset="-122"/>
              <a:ea typeface="宋体" pitchFamily="2" charset="-122"/>
            </a:endParaRPr>
          </a:p>
          <a:p>
            <a:pPr eaLnBrk="1" hangingPunct="1">
              <a:buNone/>
            </a:pPr>
            <a:r>
              <a:rPr lang="en-US" altLang="zh-CN" sz="1400" dirty="0" smtClean="0">
                <a:latin typeface="宋体" pitchFamily="2" charset="-122"/>
                <a:ea typeface="宋体" pitchFamily="2" charset="-122"/>
              </a:rPr>
              <a:t>    </a:t>
            </a:r>
            <a:endParaRPr lang="zh-CN" altLang="en-US" sz="1400" dirty="0" smtClean="0">
              <a:latin typeface="宋体" pitchFamily="2" charset="-122"/>
              <a:ea typeface="宋体" pitchFamily="2" charset="-122"/>
            </a:endParaRPr>
          </a:p>
          <a:p>
            <a:pPr eaLnBrk="1" hangingPunct="1">
              <a:buNone/>
            </a:pPr>
            <a:endParaRPr lang="en-US" altLang="zh-CN" sz="1400" b="1" dirty="0" smtClean="0">
              <a:latin typeface="黑体" pitchFamily="49" charset="-122"/>
            </a:endParaRPr>
          </a:p>
          <a:p>
            <a:pPr eaLnBrk="1" hangingPunct="1">
              <a:buNone/>
            </a:pPr>
            <a:endParaRPr lang="en-US" altLang="zh-CN" sz="1400" dirty="0" smtClean="0">
              <a:latin typeface="+mn-ea"/>
              <a:ea typeface="+mn-ea"/>
            </a:endParaRPr>
          </a:p>
          <a:p>
            <a:pPr eaLnBrk="1" hangingPunct="1">
              <a:buNone/>
            </a:pPr>
            <a:endParaRPr lang="zh-CN" altLang="zh-CN" sz="1400" dirty="0" smtClean="0">
              <a:latin typeface="+mn-ea"/>
              <a:ea typeface="+mn-ea"/>
            </a:endParaRPr>
          </a:p>
        </p:txBody>
      </p:sp>
      <p:pic>
        <p:nvPicPr>
          <p:cNvPr id="10" name="图片 9"/>
          <p:cNvPicPr>
            <a:picLocks noChangeAspect="1"/>
          </p:cNvPicPr>
          <p:nvPr/>
        </p:nvPicPr>
        <p:blipFill>
          <a:blip r:embed="rId2"/>
          <a:stretch>
            <a:fillRect/>
          </a:stretch>
        </p:blipFill>
        <p:spPr>
          <a:xfrm>
            <a:off x="103038" y="608053"/>
            <a:ext cx="8950070" cy="5606803"/>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20" y="72528"/>
            <a:ext cx="7778042" cy="360040"/>
          </a:xfrm>
        </p:spPr>
        <p:txBody>
          <a:bodyPr/>
          <a:lstStyle/>
          <a:p>
            <a:r>
              <a:rPr lang="zh-CN" altLang="en-US" sz="2400" dirty="0" smtClean="0">
                <a:solidFill>
                  <a:schemeClr val="tx1"/>
                </a:solidFill>
                <a:latin typeface="微软雅黑" pitchFamily="34" charset="-122"/>
                <a:ea typeface="微软雅黑" pitchFamily="34" charset="-122"/>
              </a:rPr>
              <a:t>第五步：综合信息填写</a:t>
            </a:r>
            <a:endParaRPr lang="zh-CN" altLang="en-US" sz="2400" dirty="0">
              <a:solidFill>
                <a:schemeClr val="tx1"/>
              </a:solidFill>
              <a:latin typeface="微软雅黑" pitchFamily="34" charset="-122"/>
              <a:ea typeface="微软雅黑" pitchFamily="34" charset="-122"/>
            </a:endParaRPr>
          </a:p>
        </p:txBody>
      </p:sp>
      <p:sp>
        <p:nvSpPr>
          <p:cNvPr id="4" name="TextBox 3"/>
          <p:cNvSpPr txBox="1"/>
          <p:nvPr/>
        </p:nvSpPr>
        <p:spPr>
          <a:xfrm>
            <a:off x="252314" y="489500"/>
            <a:ext cx="8352928" cy="1942968"/>
          </a:xfrm>
          <a:prstGeom prst="rect">
            <a:avLst/>
          </a:prstGeom>
          <a:noFill/>
        </p:spPr>
        <p:txBody>
          <a:bodyPr wrap="square" rtlCol="0">
            <a:spAutoFit/>
          </a:bodyPr>
          <a:lstStyle/>
          <a:p>
            <a:pPr>
              <a:lnSpc>
                <a:spcPct val="150000"/>
              </a:lnSpc>
            </a:pPr>
            <a:r>
              <a:rPr lang="zh-CN" altLang="en-US" sz="1600" b="1" dirty="0" smtClean="0">
                <a:solidFill>
                  <a:srgbClr val="FF0000"/>
                </a:solidFill>
                <a:latin typeface="微软雅黑" pitchFamily="34" charset="-122"/>
                <a:ea typeface="微软雅黑" pitchFamily="34" charset="-122"/>
              </a:rPr>
              <a:t>填写注意事项：</a:t>
            </a:r>
            <a:endParaRPr lang="en-US" altLang="zh-CN" sz="1600" b="1" dirty="0" smtClean="0">
              <a:solidFill>
                <a:srgbClr val="FF0000"/>
              </a:solidFill>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zh-CN" altLang="en-US" sz="1600" kern="0" dirty="0" smtClean="0">
                <a:latin typeface="黑体" pitchFamily="49" charset="-122"/>
                <a:ea typeface="黑体" pitchFamily="49" charset="-122"/>
              </a:rPr>
              <a:t>申报</a:t>
            </a:r>
            <a:r>
              <a:rPr lang="zh-CN" altLang="en-US" sz="1600" kern="0" dirty="0">
                <a:latin typeface="黑体" pitchFamily="49" charset="-122"/>
                <a:ea typeface="黑体" pitchFamily="49" charset="-122"/>
              </a:rPr>
              <a:t>方式，</a:t>
            </a:r>
            <a:r>
              <a:rPr lang="zh-CN" altLang="en-US" sz="1600" b="1" kern="0" dirty="0">
                <a:solidFill>
                  <a:srgbClr val="FF0000"/>
                </a:solidFill>
                <a:latin typeface="黑体" pitchFamily="49" charset="-122"/>
                <a:ea typeface="黑体" pitchFamily="49" charset="-122"/>
              </a:rPr>
              <a:t>请务必选择“单位申报”</a:t>
            </a:r>
            <a:r>
              <a:rPr lang="zh-CN" altLang="en-US" sz="1600" kern="0" dirty="0">
                <a:latin typeface="黑体" pitchFamily="49" charset="-122"/>
                <a:ea typeface="黑体" pitchFamily="49" charset="-122"/>
              </a:rPr>
              <a:t>，否则公司无法查看</a:t>
            </a:r>
            <a:r>
              <a:rPr lang="zh-CN" altLang="en-US" sz="1600" kern="0" dirty="0" smtClean="0">
                <a:latin typeface="黑体" pitchFamily="49" charset="-122"/>
                <a:ea typeface="黑体" pitchFamily="49" charset="-122"/>
              </a:rPr>
              <a:t>申请并处理</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、拟安排岗位填写：按面试的岗位填写，如不清楚的统一填写“工程师”。</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、行业类别填写：信息传输、计算机服务和软件业。</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、接收单位名称填写：华为技术有限公司。</a:t>
            </a:r>
            <a:endParaRPr lang="zh-CN" altLang="en-US" sz="16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cstate="print"/>
          <a:srcRect/>
          <a:stretch>
            <a:fillRect/>
          </a:stretch>
        </p:blipFill>
        <p:spPr bwMode="auto">
          <a:xfrm>
            <a:off x="62855" y="2771078"/>
            <a:ext cx="8976154" cy="2345382"/>
          </a:xfrm>
          <a:prstGeom prst="rect">
            <a:avLst/>
          </a:prstGeom>
          <a:noFill/>
          <a:ln w="9525">
            <a:noFill/>
            <a:miter lim="800000"/>
            <a:headEnd/>
            <a:tailEnd/>
          </a:ln>
        </p:spPr>
      </p:pic>
      <p:sp>
        <p:nvSpPr>
          <p:cNvPr id="3" name="椭圆 2"/>
          <p:cNvSpPr/>
          <p:nvPr/>
        </p:nvSpPr>
        <p:spPr bwMode="auto">
          <a:xfrm>
            <a:off x="107120" y="836712"/>
            <a:ext cx="6985954" cy="504056"/>
          </a:xfrm>
          <a:prstGeom prst="ellipse">
            <a:avLst/>
          </a:prstGeom>
          <a:noFill/>
          <a:ln>
            <a:solidFill>
              <a:srgbClr val="FF0000"/>
            </a:solidFill>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20" y="144017"/>
            <a:ext cx="7634026" cy="908719"/>
          </a:xfrm>
        </p:spPr>
        <p:txBody>
          <a:bodyPr/>
          <a:lstStyle/>
          <a:p>
            <a:pPr>
              <a:buNone/>
            </a:pPr>
            <a:r>
              <a:rPr lang="zh-CN" altLang="en-US" sz="2400" b="1" dirty="0" smtClean="0">
                <a:latin typeface="微软雅黑" pitchFamily="34" charset="-122"/>
                <a:ea typeface="微软雅黑" pitchFamily="34" charset="-122"/>
              </a:rPr>
              <a:t>三、提交申报的落户信息</a:t>
            </a:r>
            <a:endParaRPr lang="en-US" altLang="zh-CN" sz="2400" b="1" dirty="0" smtClean="0">
              <a:latin typeface="微软雅黑" pitchFamily="34" charset="-122"/>
              <a:ea typeface="微软雅黑" pitchFamily="34" charset="-122"/>
            </a:endParaRPr>
          </a:p>
          <a:p>
            <a:pPr lvl="0">
              <a:buNone/>
            </a:pPr>
            <a:r>
              <a:rPr lang="zh-CN" altLang="en-US" sz="1600" b="1" dirty="0" smtClean="0">
                <a:latin typeface="黑体" pitchFamily="49" charset="-122"/>
              </a:rPr>
              <a:t>  </a:t>
            </a:r>
            <a:r>
              <a:rPr lang="zh-CN" altLang="en-US" sz="1800" b="1" dirty="0" smtClean="0">
                <a:latin typeface="微软雅黑" pitchFamily="34" charset="-122"/>
                <a:ea typeface="微软雅黑" pitchFamily="34" charset="-122"/>
              </a:rPr>
              <a:t>第一步：勾选如下两个选项，</a:t>
            </a:r>
            <a:r>
              <a:rPr lang="zh-CN" altLang="en-US" sz="1800" b="1" dirty="0" smtClean="0">
                <a:solidFill>
                  <a:srgbClr val="FF0000"/>
                </a:solidFill>
                <a:latin typeface="微软雅黑" pitchFamily="34" charset="-122"/>
                <a:ea typeface="微软雅黑" pitchFamily="34" charset="-122"/>
              </a:rPr>
              <a:t>点击“提交”。</a:t>
            </a:r>
            <a:endParaRPr lang="en-US" altLang="zh-CN" sz="1800" b="1" dirty="0" smtClean="0">
              <a:solidFill>
                <a:srgbClr val="FF0000"/>
              </a:solidFill>
              <a:latin typeface="微软雅黑" pitchFamily="34" charset="-122"/>
              <a:ea typeface="微软雅黑" pitchFamily="34" charset="-122"/>
            </a:endParaRPr>
          </a:p>
          <a:p>
            <a:pPr lvl="0">
              <a:buNone/>
            </a:pPr>
            <a:endParaRPr lang="en-US" altLang="zh-CN" sz="1400" b="1" dirty="0" smtClean="0">
              <a:latin typeface="黑体" pitchFamily="49" charset="-122"/>
            </a:endParaRPr>
          </a:p>
          <a:p>
            <a:pPr lvl="0">
              <a:buNone/>
            </a:pPr>
            <a:endParaRPr lang="en-US" altLang="zh-CN" sz="1400" b="1" dirty="0" smtClean="0">
              <a:latin typeface="黑体"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14" y="1237944"/>
            <a:ext cx="8849960" cy="438211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314" y="116632"/>
            <a:ext cx="8352928" cy="648072"/>
          </a:xfrm>
        </p:spPr>
        <p:txBody>
          <a:bodyPr/>
          <a:lstStyle/>
          <a:p>
            <a:r>
              <a:rPr lang="zh-CN" altLang="en-US" sz="1800" dirty="0" smtClean="0">
                <a:solidFill>
                  <a:schemeClr val="tx1"/>
                </a:solidFill>
                <a:latin typeface="微软雅黑" pitchFamily="34" charset="-122"/>
                <a:ea typeface="微软雅黑" pitchFamily="34" charset="-122"/>
              </a:rPr>
              <a:t>第二步：信息填写完毕提交成功会显示以下界面，最后点击最下方的</a:t>
            </a:r>
            <a:r>
              <a:rPr lang="zh-CN" altLang="en-US" sz="1800" dirty="0" smtClean="0">
                <a:solidFill>
                  <a:srgbClr val="FF0000"/>
                </a:solidFill>
                <a:latin typeface="微软雅黑" pitchFamily="34" charset="-122"/>
                <a:ea typeface="微软雅黑" pitchFamily="34" charset="-122"/>
              </a:rPr>
              <a:t>退出</a:t>
            </a:r>
            <a:r>
              <a:rPr lang="zh-CN" altLang="en-US" sz="1800" dirty="0" smtClean="0">
                <a:solidFill>
                  <a:schemeClr val="tx1"/>
                </a:solidFill>
                <a:latin typeface="微软雅黑" pitchFamily="34" charset="-122"/>
                <a:ea typeface="微软雅黑" pitchFamily="34" charset="-122"/>
              </a:rPr>
              <a:t>即可。</a:t>
            </a:r>
            <a:endParaRPr lang="zh-CN" altLang="en-US" sz="1800" dirty="0">
              <a:solidFill>
                <a:schemeClr val="tx1"/>
              </a:solidFill>
              <a:latin typeface="微软雅黑" pitchFamily="34" charset="-122"/>
              <a:ea typeface="微软雅黑" pitchFamily="34" charset="-122"/>
            </a:endParaRPr>
          </a:p>
        </p:txBody>
      </p:sp>
      <p:pic>
        <p:nvPicPr>
          <p:cNvPr id="4" name="Picture 2"/>
          <p:cNvPicPr>
            <a:picLocks noChangeAspect="1" noChangeArrowheads="1"/>
          </p:cNvPicPr>
          <p:nvPr/>
        </p:nvPicPr>
        <p:blipFill>
          <a:blip r:embed="rId2" cstate="print"/>
          <a:srcRect/>
          <a:stretch>
            <a:fillRect/>
          </a:stretch>
        </p:blipFill>
        <p:spPr bwMode="auto">
          <a:xfrm>
            <a:off x="72009" y="980728"/>
            <a:ext cx="8965281" cy="3224258"/>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46835" y="4653136"/>
            <a:ext cx="9062463" cy="9029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322" y="325441"/>
            <a:ext cx="8065487" cy="367255"/>
          </a:xfrm>
        </p:spPr>
        <p:txBody>
          <a:bodyPr/>
          <a:lstStyle/>
          <a:p>
            <a:r>
              <a:rPr lang="zh-CN" altLang="en-US" sz="2400" dirty="0" smtClean="0">
                <a:solidFill>
                  <a:schemeClr val="tx1"/>
                </a:solidFill>
                <a:latin typeface="微软雅黑" pitchFamily="34" charset="-122"/>
                <a:ea typeface="微软雅黑" pitchFamily="34" charset="-122"/>
              </a:rPr>
              <a:t>四、申报进展查询</a:t>
            </a:r>
            <a:endParaRPr lang="zh-CN" altLang="en-US" sz="2400" dirty="0">
              <a:latin typeface="微软雅黑" pitchFamily="34" charset="-122"/>
              <a:ea typeface="微软雅黑" pitchFamily="34" charset="-122"/>
            </a:endParaRPr>
          </a:p>
        </p:txBody>
      </p:sp>
      <p:sp>
        <p:nvSpPr>
          <p:cNvPr id="3" name="内容占位符 2"/>
          <p:cNvSpPr>
            <a:spLocks noGrp="1"/>
          </p:cNvSpPr>
          <p:nvPr>
            <p:ph idx="1"/>
          </p:nvPr>
        </p:nvSpPr>
        <p:spPr>
          <a:xfrm>
            <a:off x="180306" y="908720"/>
            <a:ext cx="8821266" cy="4680520"/>
          </a:xfrm>
        </p:spPr>
        <p:txBody>
          <a:bodyPr/>
          <a:lstStyle/>
          <a:p>
            <a:pPr defTabSz="877888" eaLnBrk="1" hangingPunct="1">
              <a:lnSpc>
                <a:spcPct val="150000"/>
              </a:lnSpc>
              <a:buNone/>
            </a:pP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请</a:t>
            </a:r>
            <a:r>
              <a:rPr lang="zh-CN" altLang="en-US" sz="1600" dirty="0" smtClean="0">
                <a:latin typeface="微软雅黑" pitchFamily="34" charset="-122"/>
                <a:ea typeface="微软雅黑" pitchFamily="34" charset="-122"/>
              </a:rPr>
              <a:t>您在深圳市人保局网站填写落户信息和提交申请，公司在</a:t>
            </a:r>
            <a:r>
              <a:rPr lang="en-US" altLang="zh-CN" sz="1600" dirty="0" smtClean="0">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个工作日内审批您的申报信息并知会您下一步的落户流程。</a:t>
            </a:r>
            <a:endParaRPr lang="en-US" altLang="zh-CN" sz="1600" dirty="0" smtClean="0">
              <a:latin typeface="微软雅黑" pitchFamily="34" charset="-122"/>
              <a:ea typeface="微软雅黑" pitchFamily="34" charset="-122"/>
            </a:endParaRPr>
          </a:p>
          <a:p>
            <a:pPr defTabSz="877888" eaLnBrk="1" hangingPunct="1">
              <a:lnSpc>
                <a:spcPct val="150000"/>
              </a:lnSpc>
              <a:buNone/>
            </a:pP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）自行登录深圳市人保局网站查询审批状态，</a:t>
            </a:r>
            <a:r>
              <a:rPr lang="zh-CN" altLang="zh-CN" sz="1600" b="1" dirty="0" smtClean="0">
                <a:solidFill>
                  <a:srgbClr val="FF0000"/>
                </a:solidFill>
                <a:latin typeface="微软雅黑" pitchFamily="34" charset="-122"/>
                <a:ea typeface="微软雅黑" pitchFamily="34" charset="-122"/>
              </a:rPr>
              <a:t>若办理状态为</a:t>
            </a:r>
            <a:r>
              <a:rPr lang="en-US" altLang="zh-CN" sz="1600" b="1" dirty="0" smtClean="0">
                <a:solidFill>
                  <a:srgbClr val="FF0000"/>
                </a:solidFill>
                <a:latin typeface="微软雅黑" pitchFamily="34" charset="-122"/>
                <a:ea typeface="微软雅黑" pitchFamily="34" charset="-122"/>
              </a:rPr>
              <a:t>“</a:t>
            </a:r>
            <a:r>
              <a:rPr lang="zh-CN" altLang="zh-CN" sz="1600" b="1" dirty="0" smtClean="0">
                <a:solidFill>
                  <a:srgbClr val="FF0000"/>
                </a:solidFill>
                <a:latin typeface="微软雅黑" pitchFamily="34" charset="-122"/>
                <a:ea typeface="微软雅黑" pitchFamily="34" charset="-122"/>
              </a:rPr>
              <a:t>待报到</a:t>
            </a:r>
            <a:r>
              <a:rPr lang="en-US" altLang="zh-CN" sz="1600" b="1" dirty="0" smtClean="0">
                <a:solidFill>
                  <a:srgbClr val="FF0000"/>
                </a:solidFill>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，则代表您的申请，公司已审批通过，</a:t>
            </a:r>
            <a:endParaRPr lang="en-US" altLang="zh-CN" sz="1600" dirty="0" smtClean="0">
              <a:latin typeface="微软雅黑" pitchFamily="34" charset="-122"/>
              <a:ea typeface="微软雅黑" pitchFamily="34" charset="-122"/>
            </a:endParaRPr>
          </a:p>
          <a:p>
            <a:pPr defTabSz="877888" eaLnBrk="1" hangingPunct="1">
              <a:lnSpc>
                <a:spcPct val="150000"/>
              </a:lnSpc>
              <a:buNone/>
            </a:pPr>
            <a:r>
              <a:rPr lang="zh-CN" altLang="en-US" sz="1600" b="1" dirty="0" smtClean="0">
                <a:solidFill>
                  <a:srgbClr val="FF0000"/>
                </a:solidFill>
                <a:latin typeface="微软雅黑" pitchFamily="34" charset="-122"/>
                <a:ea typeface="微软雅黑" pitchFamily="34" charset="-122"/>
              </a:rPr>
              <a:t>（</a:t>
            </a:r>
            <a:r>
              <a:rPr lang="en-US" altLang="zh-CN" sz="1600" b="1" dirty="0" smtClean="0">
                <a:solidFill>
                  <a:srgbClr val="FF0000"/>
                </a:solidFill>
                <a:latin typeface="微软雅黑" pitchFamily="34" charset="-122"/>
                <a:ea typeface="微软雅黑" pitchFamily="34" charset="-122"/>
              </a:rPr>
              <a:t>3</a:t>
            </a:r>
            <a:r>
              <a:rPr lang="zh-CN" altLang="en-US" sz="1600" b="1" dirty="0" smtClean="0">
                <a:solidFill>
                  <a:srgbClr val="FF0000"/>
                </a:solidFill>
                <a:latin typeface="微软雅黑" pitchFamily="34" charset="-122"/>
                <a:ea typeface="微软雅黑" pitchFamily="34" charset="-122"/>
              </a:rPr>
              <a:t>）</a:t>
            </a:r>
            <a:r>
              <a:rPr lang="en-US" altLang="zh-CN" sz="1600" b="1" dirty="0" smtClean="0">
                <a:solidFill>
                  <a:srgbClr val="FF0000"/>
                </a:solidFill>
                <a:latin typeface="微软雅黑" pitchFamily="34" charset="-122"/>
                <a:ea typeface="微软雅黑" pitchFamily="34" charset="-122"/>
              </a:rPr>
              <a:t>HR</a:t>
            </a:r>
            <a:r>
              <a:rPr lang="zh-CN" altLang="zh-CN" sz="1600" b="1" dirty="0" smtClean="0">
                <a:solidFill>
                  <a:srgbClr val="FF0000"/>
                </a:solidFill>
                <a:latin typeface="微软雅黑" pitchFamily="34" charset="-122"/>
                <a:ea typeface="微软雅黑" pitchFamily="34" charset="-122"/>
              </a:rPr>
              <a:t>会在公司审批后</a:t>
            </a:r>
            <a:r>
              <a:rPr lang="zh-CN" altLang="en-US" sz="1600" b="1" dirty="0" smtClean="0">
                <a:solidFill>
                  <a:srgbClr val="FF0000"/>
                </a:solidFill>
                <a:latin typeface="微软雅黑" pitchFamily="34" charset="-122"/>
                <a:ea typeface="微软雅黑" pitchFamily="34" charset="-122"/>
              </a:rPr>
              <a:t>，</a:t>
            </a:r>
            <a:r>
              <a:rPr lang="en-US" altLang="zh-CN" sz="1600" b="1" dirty="0" smtClean="0">
                <a:solidFill>
                  <a:srgbClr val="FF0000"/>
                </a:solidFill>
                <a:latin typeface="微软雅黑" pitchFamily="34" charset="-122"/>
                <a:ea typeface="微软雅黑" pitchFamily="34" charset="-122"/>
              </a:rPr>
              <a:t>5</a:t>
            </a:r>
            <a:r>
              <a:rPr lang="zh-CN" altLang="en-US" sz="1600" b="1" dirty="0" smtClean="0">
                <a:solidFill>
                  <a:srgbClr val="FF0000"/>
                </a:solidFill>
                <a:latin typeface="微软雅黑" pitchFamily="34" charset="-122"/>
                <a:ea typeface="微软雅黑" pitchFamily="34" charset="-122"/>
              </a:rPr>
              <a:t>个工作日内邮件发送</a:t>
            </a:r>
            <a:r>
              <a:rPr lang="zh-CN" altLang="zh-CN" sz="1600" b="1" dirty="0" smtClean="0">
                <a:solidFill>
                  <a:srgbClr val="FF0000"/>
                </a:solidFill>
                <a:latin typeface="微软雅黑" pitchFamily="34" charset="-122"/>
                <a:ea typeface="微软雅黑" pitchFamily="34" charset="-122"/>
              </a:rPr>
              <a:t>《毕业生接收申请表》</a:t>
            </a:r>
            <a:r>
              <a:rPr lang="zh-CN" altLang="en-US" sz="1600" b="1" dirty="0" smtClean="0">
                <a:solidFill>
                  <a:srgbClr val="FF0000"/>
                </a:solidFill>
                <a:latin typeface="微软雅黑" pitchFamily="34" charset="-122"/>
                <a:ea typeface="微软雅黑" pitchFamily="34" charset="-122"/>
              </a:rPr>
              <a:t>扫描件至您的公司邮箱，同时会</a:t>
            </a:r>
            <a:r>
              <a:rPr lang="zh-CN" altLang="zh-CN" sz="1600" b="1" dirty="0" smtClean="0">
                <a:solidFill>
                  <a:srgbClr val="FF0000"/>
                </a:solidFill>
                <a:latin typeface="微软雅黑" pitchFamily="34" charset="-122"/>
                <a:ea typeface="微软雅黑" pitchFamily="34" charset="-122"/>
              </a:rPr>
              <a:t>邮寄</a:t>
            </a:r>
            <a:r>
              <a:rPr lang="zh-CN" altLang="en-US" sz="1600" b="1" dirty="0" smtClean="0">
                <a:solidFill>
                  <a:srgbClr val="FF0000"/>
                </a:solidFill>
                <a:latin typeface="微软雅黑" pitchFamily="34" charset="-122"/>
                <a:ea typeface="微软雅黑" pitchFamily="34" charset="-122"/>
              </a:rPr>
              <a:t>原件</a:t>
            </a:r>
            <a:r>
              <a:rPr lang="zh-CN" altLang="zh-CN" sz="1600" b="1" dirty="0" smtClean="0">
                <a:solidFill>
                  <a:srgbClr val="FF0000"/>
                </a:solidFill>
                <a:latin typeface="微软雅黑" pitchFamily="34" charset="-122"/>
                <a:ea typeface="微软雅黑" pitchFamily="34" charset="-122"/>
              </a:rPr>
              <a:t>到学校就业办，寄出后会邮件及短信通知您；其次，《毕业生接收申请表》不单独邮寄给个人，只能批量邮寄给学校就业办。</a:t>
            </a:r>
          </a:p>
          <a:p>
            <a:pPr defTabSz="877888" eaLnBrk="1" hangingPunct="1">
              <a:lnSpc>
                <a:spcPct val="150000"/>
              </a:lnSpc>
              <a:buNone/>
            </a:pPr>
            <a:endParaRPr lang="en-US" altLang="zh-CN" sz="1400" b="1" dirty="0" smtClean="0">
              <a:latin typeface="黑体" pitchFamily="49" charset="-122"/>
            </a:endParaRPr>
          </a:p>
          <a:p>
            <a:pPr defTabSz="877888" eaLnBrk="1" hangingPunct="1">
              <a:lnSpc>
                <a:spcPct val="150000"/>
              </a:lnSpc>
              <a:buNone/>
            </a:pPr>
            <a:endParaRPr lang="en-US" altLang="zh-CN" sz="1400" b="1" dirty="0">
              <a:latin typeface="黑体" pitchFamily="49" charset="-122"/>
            </a:endParaRPr>
          </a:p>
          <a:p>
            <a:pPr defTabSz="877888" eaLnBrk="1" hangingPunct="1">
              <a:lnSpc>
                <a:spcPct val="150000"/>
              </a:lnSpc>
              <a:buNone/>
            </a:pPr>
            <a:endParaRPr lang="en-US" altLang="zh-CN" sz="1400" b="1" dirty="0" smtClean="0">
              <a:latin typeface="黑体" pitchFamily="49" charset="-122"/>
            </a:endParaRPr>
          </a:p>
          <a:p>
            <a:pPr defTabSz="877888" eaLnBrk="1" hangingPunct="1">
              <a:lnSpc>
                <a:spcPct val="150000"/>
              </a:lnSpc>
              <a:buNone/>
            </a:pPr>
            <a:endParaRPr lang="en-US" altLang="zh-CN" b="1" dirty="0">
              <a:solidFill>
                <a:srgbClr val="FF0000"/>
              </a:solidFill>
              <a:latin typeface="微软雅黑" pitchFamily="34" charset="-122"/>
              <a:ea typeface="微软雅黑" pitchFamily="34" charset="-122"/>
            </a:endParaRPr>
          </a:p>
          <a:p>
            <a:pPr defTabSz="877888" eaLnBrk="1" hangingPunct="1">
              <a:lnSpc>
                <a:spcPct val="150000"/>
              </a:lnSpc>
              <a:buNone/>
            </a:pPr>
            <a:r>
              <a:rPr lang="zh-CN" altLang="en-US" b="1" dirty="0" smtClean="0">
                <a:solidFill>
                  <a:srgbClr val="FF0000"/>
                </a:solidFill>
                <a:latin typeface="微软雅黑" pitchFamily="34" charset="-122"/>
                <a:ea typeface="微软雅黑" pitchFamily="34" charset="-122"/>
              </a:rPr>
              <a:t>深圳市人力资源和社会保障局网址：</a:t>
            </a:r>
            <a:r>
              <a:rPr lang="en-US" altLang="zh-CN" dirty="0" smtClean="0">
                <a:latin typeface="微软雅黑" pitchFamily="34" charset="-122"/>
                <a:ea typeface="微软雅黑" pitchFamily="34" charset="-122"/>
                <a:hlinkClick r:id="rId2"/>
              </a:rPr>
              <a:t>https://sz12333.gov.cn/rcyj/</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306" y="260649"/>
            <a:ext cx="8965282" cy="792087"/>
          </a:xfrm>
        </p:spPr>
        <p:txBody>
          <a:bodyPr/>
          <a:lstStyle/>
          <a:p>
            <a:r>
              <a:rPr lang="zh-CN" altLang="en-US" sz="2400" dirty="0" smtClean="0">
                <a:solidFill>
                  <a:schemeClr val="tx1"/>
                </a:solidFill>
                <a:latin typeface="微软雅黑" pitchFamily="34" charset="-122"/>
                <a:ea typeface="微软雅黑" pitchFamily="34" charset="-122"/>
              </a:rPr>
              <a:t>五、常见问题</a:t>
            </a:r>
            <a:r>
              <a:rPr lang="en-US" altLang="zh-CN" sz="2400" dirty="0" smtClean="0">
                <a:solidFill>
                  <a:schemeClr val="tx1"/>
                </a:solidFill>
                <a:latin typeface="微软雅黑" pitchFamily="34" charset="-122"/>
                <a:ea typeface="微软雅黑" pitchFamily="34" charset="-122"/>
              </a:rPr>
              <a:t> </a:t>
            </a:r>
            <a:r>
              <a:rPr lang="en-US" altLang="zh-CN" sz="1400" dirty="0" smtClean="0">
                <a:solidFill>
                  <a:schemeClr val="tx1"/>
                </a:solidFill>
                <a:latin typeface="黑体" pitchFamily="49" charset="-122"/>
              </a:rPr>
              <a:t/>
            </a:r>
            <a:br>
              <a:rPr lang="en-US" altLang="zh-CN" sz="1400" dirty="0" smtClean="0">
                <a:solidFill>
                  <a:schemeClr val="tx1"/>
                </a:solidFill>
                <a:latin typeface="黑体" pitchFamily="49" charset="-122"/>
              </a:rPr>
            </a:br>
            <a:r>
              <a:rPr lang="en-US" altLang="zh-CN" sz="1400" dirty="0" smtClean="0">
                <a:solidFill>
                  <a:schemeClr val="tx1"/>
                </a:solidFill>
                <a:latin typeface="黑体" pitchFamily="49" charset="-122"/>
              </a:rPr>
              <a:t/>
            </a:r>
            <a:br>
              <a:rPr lang="en-US" altLang="zh-CN" sz="1400" dirty="0" smtClean="0">
                <a:solidFill>
                  <a:schemeClr val="tx1"/>
                </a:solidFill>
                <a:latin typeface="黑体" pitchFamily="49" charset="-122"/>
              </a:rPr>
            </a:br>
            <a:endParaRPr lang="zh-CN" altLang="en-US" sz="1400" dirty="0">
              <a:solidFill>
                <a:schemeClr val="tx1"/>
              </a:solidFill>
              <a:latin typeface="黑体" pitchFamily="49" charset="-122"/>
            </a:endParaRPr>
          </a:p>
        </p:txBody>
      </p:sp>
      <p:sp>
        <p:nvSpPr>
          <p:cNvPr id="6" name="内容占位符 2"/>
          <p:cNvSpPr>
            <a:spLocks noGrp="1"/>
          </p:cNvSpPr>
          <p:nvPr>
            <p:ph sz="quarter" idx="1"/>
          </p:nvPr>
        </p:nvSpPr>
        <p:spPr>
          <a:xfrm>
            <a:off x="180306" y="764704"/>
            <a:ext cx="8438648" cy="4536504"/>
          </a:xfrm>
        </p:spPr>
        <p:txBody>
          <a:bodyPr>
            <a:normAutofit fontScale="85000" lnSpcReduction="20000"/>
          </a:bodyPr>
          <a:lstStyle/>
          <a:p>
            <a:pPr>
              <a:buNone/>
            </a:pPr>
            <a:r>
              <a:rPr lang="zh-CN" altLang="en-US" sz="1900" b="1" dirty="0" smtClean="0">
                <a:solidFill>
                  <a:srgbClr val="FF0000"/>
                </a:solidFill>
                <a:latin typeface="微软雅黑" pitchFamily="34" charset="-122"/>
                <a:ea typeface="微软雅黑" pitchFamily="34" charset="-122"/>
              </a:rPr>
              <a:t>（一）、我的信息已经提交，但发现我申报的信息有误，需要修改，怎么办？</a:t>
            </a:r>
            <a:endParaRPr lang="en-US" altLang="zh-CN" sz="1900" b="1" dirty="0" smtClean="0">
              <a:solidFill>
                <a:srgbClr val="FF0000"/>
              </a:solidFill>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       1</a:t>
            </a:r>
            <a:r>
              <a:rPr lang="zh-CN" altLang="en-US" sz="1600" dirty="0" smtClean="0">
                <a:latin typeface="微软雅黑" pitchFamily="34" charset="-122"/>
                <a:ea typeface="微软雅黑" pitchFamily="34" charset="-122"/>
              </a:rPr>
              <a:t>、您可以以个人用户登录深圳市人保局网上申报系统，点击撤回按钮进行修改，修改后再测评提交即可。</a:t>
            </a:r>
            <a:endParaRPr lang="en-US" altLang="zh-CN" sz="1600" dirty="0" smtClean="0">
              <a:latin typeface="微软雅黑" pitchFamily="34" charset="-122"/>
              <a:ea typeface="微软雅黑" pitchFamily="34" charset="-122"/>
            </a:endParaRPr>
          </a:p>
          <a:p>
            <a:pPr>
              <a:buNone/>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、如您登陆后，无法修改，请将您的信息发送到</a:t>
            </a:r>
            <a:r>
              <a:rPr lang="en-US" altLang="zh-CN" sz="1600" dirty="0" smtClean="0">
                <a:latin typeface="微软雅黑" pitchFamily="34" charset="-122"/>
                <a:ea typeface="微软雅黑" pitchFamily="34" charset="-122"/>
              </a:rPr>
              <a:t>hrhotline@huawei.com</a:t>
            </a:r>
            <a:r>
              <a:rPr lang="zh-CN" altLang="en-US" sz="1600" dirty="0" smtClean="0">
                <a:latin typeface="微软雅黑" pitchFamily="34" charset="-122"/>
                <a:ea typeface="微软雅黑" pitchFamily="34" charset="-122"/>
              </a:rPr>
              <a:t>；写明您的情况，</a:t>
            </a:r>
            <a:r>
              <a:rPr lang="en-US" altLang="zh-CN" sz="1600" dirty="0" smtClean="0">
                <a:latin typeface="微软雅黑" pitchFamily="34" charset="-122"/>
                <a:ea typeface="微软雅黑" pitchFamily="34" charset="-122"/>
              </a:rPr>
              <a:t>HR</a:t>
            </a:r>
            <a:r>
              <a:rPr lang="zh-CN" altLang="en-US" sz="1600" dirty="0" smtClean="0">
                <a:latin typeface="微软雅黑" pitchFamily="34" charset="-122"/>
                <a:ea typeface="微软雅黑" pitchFamily="34" charset="-122"/>
              </a:rPr>
              <a:t>届时会直接与您联系，帮您解决。</a:t>
            </a:r>
            <a:endParaRPr lang="en-US" altLang="zh-CN" sz="1600" dirty="0" smtClean="0">
              <a:latin typeface="微软雅黑" pitchFamily="34" charset="-122"/>
              <a:ea typeface="微软雅黑" pitchFamily="34" charset="-122"/>
            </a:endParaRPr>
          </a:p>
          <a:p>
            <a:pPr marL="300572" indent="-300572" eaLnBrk="1" fontAlgn="auto" hangingPunct="1">
              <a:spcBef>
                <a:spcPts val="657"/>
              </a:spcBef>
              <a:spcAft>
                <a:spcPts val="0"/>
              </a:spcAft>
              <a:buClr>
                <a:schemeClr val="accent1"/>
              </a:buClr>
              <a:buSzPct val="70000"/>
              <a:buNone/>
              <a:defRPr/>
            </a:pPr>
            <a:r>
              <a:rPr lang="zh-CN" altLang="en-US" sz="1900" b="1" dirty="0" smtClean="0">
                <a:solidFill>
                  <a:srgbClr val="FF0000"/>
                </a:solidFill>
                <a:latin typeface="微软雅黑" pitchFamily="34" charset="-122"/>
                <a:ea typeface="微软雅黑" pitchFamily="34" charset="-122"/>
              </a:rPr>
              <a:t>（二）</a:t>
            </a:r>
            <a:r>
              <a:rPr lang="zh-CN" altLang="zh-CN" sz="1900" b="1" dirty="0" smtClean="0">
                <a:solidFill>
                  <a:srgbClr val="FF0000"/>
                </a:solidFill>
                <a:latin typeface="微软雅黑" pitchFamily="34" charset="-122"/>
                <a:ea typeface="微软雅黑" pitchFamily="34" charset="-122"/>
              </a:rPr>
              <a:t>我在人保局系统申报，有些信息无法填写，且经常自动退出，无法登录，该如何处理？</a:t>
            </a:r>
            <a:endParaRPr lang="en-US" altLang="zh-CN" sz="1900" b="1" dirty="0" smtClean="0">
              <a:solidFill>
                <a:srgbClr val="FF0000"/>
              </a:solidFill>
              <a:latin typeface="微软雅黑" pitchFamily="34" charset="-122"/>
              <a:ea typeface="微软雅黑" pitchFamily="34" charset="-122"/>
            </a:endParaRPr>
          </a:p>
          <a:p>
            <a:pPr marL="300572" indent="-300572" eaLnBrk="1" fontAlgn="auto" hangingPunct="1">
              <a:spcBef>
                <a:spcPts val="657"/>
              </a:spcBef>
              <a:spcAft>
                <a:spcPts val="0"/>
              </a:spcAft>
              <a:buClr>
                <a:schemeClr val="accent1"/>
              </a:buClr>
              <a:buSzPct val="70000"/>
              <a:buNone/>
              <a:defRPr/>
            </a:pPr>
            <a:r>
              <a:rPr lang="en-US" altLang="zh-CN" sz="1600" kern="12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这是属于人保局申报系统不稳定的情况，因是面对深圳市所有人员的，同一时间操作的人员太多，会出现这样的现象，您需要多试试，耐心等待。或删除浏览器缓存，关闭重启。</a:t>
            </a:r>
            <a:r>
              <a:rPr lang="zh-CN" altLang="zh-CN" sz="1600" b="1" dirty="0" smtClean="0">
                <a:latin typeface="微软雅黑" pitchFamily="34" charset="-122"/>
                <a:ea typeface="微软雅黑" pitchFamily="34" charset="-122"/>
              </a:rPr>
              <a:t>如果您在使用系统过程中遇到问题，可拨打电话获取支持，业务咨询电话：</a:t>
            </a:r>
            <a:r>
              <a:rPr lang="en-US" altLang="zh-CN" sz="1600" b="1" dirty="0" smtClean="0">
                <a:latin typeface="微软雅黑" pitchFamily="34" charset="-122"/>
                <a:ea typeface="微软雅黑" pitchFamily="34" charset="-122"/>
              </a:rPr>
              <a:t>12333</a:t>
            </a:r>
            <a:r>
              <a:rPr lang="zh-CN" altLang="zh-CN" sz="1600" b="1" dirty="0" smtClean="0">
                <a:latin typeface="微软雅黑" pitchFamily="34" charset="-122"/>
                <a:ea typeface="微软雅黑" pitchFamily="34" charset="-122"/>
              </a:rPr>
              <a:t>，技术支持电话：</a:t>
            </a:r>
            <a:r>
              <a:rPr lang="en-US" altLang="zh-CN" sz="1600" b="1" dirty="0" smtClean="0">
                <a:latin typeface="微软雅黑" pitchFamily="34" charset="-122"/>
                <a:ea typeface="微软雅黑" pitchFamily="34" charset="-122"/>
              </a:rPr>
              <a:t>88892919-1</a:t>
            </a:r>
            <a:r>
              <a:rPr lang="zh-CN" altLang="zh-CN" sz="1600" b="1" dirty="0" smtClean="0">
                <a:latin typeface="微软雅黑" pitchFamily="34" charset="-122"/>
                <a:ea typeface="微软雅黑" pitchFamily="34" charset="-122"/>
              </a:rPr>
              <a:t>。</a:t>
            </a:r>
          </a:p>
          <a:p>
            <a:pPr marL="300572" indent="-300572" eaLnBrk="1" fontAlgn="auto" hangingPunct="1">
              <a:spcBef>
                <a:spcPts val="657"/>
              </a:spcBef>
              <a:spcAft>
                <a:spcPts val="0"/>
              </a:spcAft>
              <a:buClr>
                <a:schemeClr val="accent1"/>
              </a:buClr>
              <a:buSzPct val="70000"/>
              <a:buNone/>
              <a:defRPr/>
            </a:pPr>
            <a:endParaRPr lang="en-US" altLang="zh-CN" sz="1600" b="1" dirty="0" smtClean="0">
              <a:latin typeface="微软雅黑" pitchFamily="34" charset="-122"/>
              <a:ea typeface="微软雅黑" pitchFamily="34" charset="-122"/>
            </a:endParaRPr>
          </a:p>
          <a:p>
            <a:pPr marL="300572" indent="-300572" eaLnBrk="1" fontAlgn="auto" hangingPunct="1">
              <a:spcBef>
                <a:spcPts val="657"/>
              </a:spcBef>
              <a:spcAft>
                <a:spcPts val="0"/>
              </a:spcAft>
              <a:buClr>
                <a:schemeClr val="accent1"/>
              </a:buClr>
              <a:buSzPct val="70000"/>
              <a:buNone/>
              <a:defRPr/>
            </a:pPr>
            <a:endParaRPr lang="en-US" altLang="zh-CN" sz="1600" b="1" dirty="0" smtClean="0">
              <a:latin typeface="微软雅黑" pitchFamily="34" charset="-122"/>
              <a:ea typeface="微软雅黑" pitchFamily="34" charset="-122"/>
            </a:endParaRPr>
          </a:p>
          <a:p>
            <a:pPr marL="300572" indent="-300572" eaLnBrk="1" fontAlgn="auto" hangingPunct="1">
              <a:spcBef>
                <a:spcPts val="657"/>
              </a:spcBef>
              <a:spcAft>
                <a:spcPts val="0"/>
              </a:spcAft>
              <a:buClr>
                <a:schemeClr val="accent1"/>
              </a:buClr>
              <a:buSzPct val="70000"/>
              <a:buNone/>
              <a:defRPr/>
            </a:pPr>
            <a:r>
              <a:rPr lang="en-US" altLang="zh-CN" sz="1600" dirty="0" smtClean="0">
                <a:latin typeface="微软雅黑" pitchFamily="34" charset="-122"/>
                <a:ea typeface="微软雅黑" pitchFamily="34" charset="-122"/>
                <a:cs typeface="Arial" pitchFamily="34" charset="0"/>
              </a:rPr>
              <a:t>  </a:t>
            </a:r>
            <a:r>
              <a:rPr lang="zh-CN" altLang="en-US" sz="1600" b="1" dirty="0" smtClean="0">
                <a:solidFill>
                  <a:srgbClr val="FF0000"/>
                </a:solidFill>
                <a:latin typeface="微软雅黑" pitchFamily="34" charset="-122"/>
                <a:ea typeface="微软雅黑" pitchFamily="34" charset="-122"/>
                <a:cs typeface="Arial" pitchFamily="34" charset="0"/>
              </a:rPr>
              <a:t>温馨提醒：</a:t>
            </a:r>
            <a:endParaRPr lang="en-US" altLang="zh-CN" sz="1600" b="1" dirty="0" smtClean="0">
              <a:solidFill>
                <a:srgbClr val="FF0000"/>
              </a:solidFill>
              <a:latin typeface="微软雅黑" pitchFamily="34" charset="-122"/>
              <a:ea typeface="微软雅黑" pitchFamily="34" charset="-122"/>
              <a:cs typeface="Arial" pitchFamily="34" charset="0"/>
            </a:endParaRPr>
          </a:p>
          <a:p>
            <a:pPr marL="300572" indent="-300572" eaLnBrk="1" fontAlgn="auto" hangingPunct="1">
              <a:spcBef>
                <a:spcPts val="657"/>
              </a:spcBef>
              <a:spcAft>
                <a:spcPts val="0"/>
              </a:spcAft>
              <a:buClr>
                <a:schemeClr val="accent1"/>
              </a:buClr>
              <a:buSzPct val="70000"/>
              <a:buNone/>
              <a:defRPr/>
            </a:pPr>
            <a:r>
              <a:rPr lang="en-US" altLang="zh-CN" sz="1600" dirty="0" smtClean="0">
                <a:latin typeface="微软雅黑" pitchFamily="34" charset="-122"/>
                <a:ea typeface="微软雅黑" pitchFamily="34" charset="-122"/>
                <a:cs typeface="Arial" pitchFamily="34" charset="0"/>
              </a:rPr>
              <a:t>       </a:t>
            </a:r>
            <a:r>
              <a:rPr lang="zh-CN" altLang="zh-CN" sz="1600" dirty="0" smtClean="0">
                <a:latin typeface="微软雅黑" pitchFamily="34" charset="-122"/>
                <a:ea typeface="微软雅黑" pitchFamily="34" charset="-122"/>
                <a:cs typeface="Arial" pitchFamily="34" charset="0"/>
              </a:rPr>
              <a:t>由于申报人数较多，易造成系统网络拥堵，有时会出现无法登录申报系统的情况，</a:t>
            </a:r>
            <a:r>
              <a:rPr lang="zh-CN" altLang="en-US" sz="1600" dirty="0" smtClean="0">
                <a:latin typeface="微软雅黑" pitchFamily="34" charset="-122"/>
                <a:ea typeface="微软雅黑" pitchFamily="34" charset="-122"/>
                <a:cs typeface="Arial" pitchFamily="34" charset="0"/>
              </a:rPr>
              <a:t>人保局</a:t>
            </a:r>
            <a:r>
              <a:rPr lang="zh-CN" altLang="zh-CN" sz="1600" dirty="0" smtClean="0">
                <a:latin typeface="微软雅黑" pitchFamily="34" charset="-122"/>
                <a:ea typeface="微软雅黑" pitchFamily="34" charset="-122"/>
                <a:cs typeface="Arial" pitchFamily="34" charset="0"/>
              </a:rPr>
              <a:t>正在进行技术处理。请申请人在办理业务时，尽量避开业务开办的申报高峰期以及密集申报时段，尽可能选择错峰申报。</a:t>
            </a:r>
            <a:endParaRPr lang="en-US" altLang="zh-CN" sz="1600" dirty="0" smtClean="0">
              <a:latin typeface="微软雅黑" pitchFamily="34" charset="-122"/>
              <a:ea typeface="微软雅黑" pitchFamily="34" charset="-122"/>
              <a:cs typeface="Arial" pitchFamily="34" charset="0"/>
            </a:endParaRPr>
          </a:p>
          <a:p>
            <a:pPr marL="300572" indent="-300572" eaLnBrk="1" fontAlgn="auto" hangingPunct="1">
              <a:spcBef>
                <a:spcPts val="657"/>
              </a:spcBef>
              <a:spcAft>
                <a:spcPts val="0"/>
              </a:spcAft>
              <a:buClr>
                <a:schemeClr val="accent1"/>
              </a:buClr>
              <a:buSzPct val="70000"/>
              <a:buNone/>
              <a:defRPr/>
            </a:pPr>
            <a:endParaRPr lang="zh-CN" altLang="en-US" sz="1400" b="1" kern="1200" dirty="0" smtClean="0">
              <a:latin typeface="黑体" pitchFamily="49" charset="-122"/>
            </a:endParaRPr>
          </a:p>
          <a:p>
            <a:pPr>
              <a:buNone/>
            </a:pPr>
            <a:endParaRPr lang="en-US" altLang="zh-CN" sz="1400" dirty="0" smtClean="0">
              <a:latin typeface="黑体" pitchFamily="49" charset="-122"/>
              <a:ea typeface="黑体" pitchFamily="49" charset="-122"/>
            </a:endParaRPr>
          </a:p>
          <a:p>
            <a:pPr>
              <a:buNone/>
            </a:pPr>
            <a:endParaRPr lang="en-US" altLang="zh-CN" sz="1400" dirty="0" smtClean="0">
              <a:latin typeface="黑体" pitchFamily="49" charset="-122"/>
              <a:ea typeface="黑体" pitchFamily="49" charset="-122"/>
            </a:endParaRPr>
          </a:p>
          <a:p>
            <a:pPr>
              <a:buNone/>
            </a:pPr>
            <a:endParaRPr lang="zh-CN" alt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9734" y="325439"/>
            <a:ext cx="7634026" cy="583281"/>
          </a:xfrm>
        </p:spPr>
        <p:txBody>
          <a:bodyPr/>
          <a:lstStyle/>
          <a:p>
            <a:pPr eaLnBrk="1" hangingPunct="1"/>
            <a:r>
              <a:rPr lang="zh-CN" altLang="en-US" dirty="0" smtClean="0">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目录</a:t>
            </a:r>
          </a:p>
        </p:txBody>
      </p:sp>
      <p:sp>
        <p:nvSpPr>
          <p:cNvPr id="14339" name="Rectangle 3"/>
          <p:cNvSpPr>
            <a:spLocks noGrp="1" noChangeArrowheads="1"/>
          </p:cNvSpPr>
          <p:nvPr>
            <p:ph idx="1"/>
          </p:nvPr>
        </p:nvSpPr>
        <p:spPr>
          <a:xfrm>
            <a:off x="525832" y="908720"/>
            <a:ext cx="7992887" cy="5479825"/>
          </a:xfrm>
        </p:spPr>
        <p:txBody>
          <a:bodyPr/>
          <a:lstStyle/>
          <a:p>
            <a:pPr>
              <a:buNone/>
            </a:pPr>
            <a:endParaRPr lang="en-US" altLang="zh-CN" sz="2800" b="1" dirty="0" smtClean="0">
              <a:latin typeface="+mn-ea"/>
              <a:ea typeface="+mn-ea"/>
            </a:endParaRPr>
          </a:p>
          <a:p>
            <a:pPr>
              <a:buNone/>
            </a:pPr>
            <a:r>
              <a:rPr lang="zh-CN" altLang="en-US" sz="2800" b="1" dirty="0" smtClean="0">
                <a:latin typeface="微软雅黑" pitchFamily="34" charset="-122"/>
                <a:ea typeface="微软雅黑" pitchFamily="34" charset="-122"/>
              </a:rPr>
              <a:t>一、个人用户注册</a:t>
            </a:r>
            <a:endParaRPr lang="en-US" altLang="zh-CN" sz="2800" b="1" dirty="0" smtClean="0">
              <a:latin typeface="微软雅黑" pitchFamily="34" charset="-122"/>
              <a:ea typeface="微软雅黑" pitchFamily="34" charset="-122"/>
            </a:endParaRPr>
          </a:p>
          <a:p>
            <a:pPr>
              <a:buNone/>
            </a:pPr>
            <a:r>
              <a:rPr lang="zh-CN" altLang="en-US" sz="2800" b="1" dirty="0" smtClean="0">
                <a:latin typeface="微软雅黑" pitchFamily="34" charset="-122"/>
                <a:ea typeface="微软雅黑" pitchFamily="34" charset="-122"/>
              </a:rPr>
              <a:t>二、</a:t>
            </a:r>
            <a:r>
              <a:rPr kumimoji="1" lang="zh-CN" altLang="en-US" sz="2800" b="1" dirty="0" smtClean="0">
                <a:latin typeface="微软雅黑" pitchFamily="34" charset="-122"/>
                <a:ea typeface="微软雅黑" pitchFamily="34" charset="-122"/>
              </a:rPr>
              <a:t>个人信息申报填写</a:t>
            </a:r>
            <a:endParaRPr lang="en-US" altLang="zh-CN" sz="2800" b="1" dirty="0" smtClean="0">
              <a:latin typeface="微软雅黑" pitchFamily="34" charset="-122"/>
              <a:ea typeface="微软雅黑" pitchFamily="34" charset="-122"/>
            </a:endParaRPr>
          </a:p>
          <a:p>
            <a:pPr>
              <a:buNone/>
            </a:pPr>
            <a:r>
              <a:rPr lang="zh-CN" altLang="en-US" sz="2800" b="1" dirty="0" smtClean="0">
                <a:latin typeface="微软雅黑" pitchFamily="34" charset="-122"/>
                <a:ea typeface="微软雅黑" pitchFamily="34" charset="-122"/>
              </a:rPr>
              <a:t>三、提交申报的落户信息</a:t>
            </a:r>
            <a:endParaRPr lang="en-US" altLang="zh-CN" sz="2800" b="1" dirty="0" smtClean="0">
              <a:latin typeface="微软雅黑" pitchFamily="34" charset="-122"/>
              <a:ea typeface="微软雅黑" pitchFamily="34" charset="-122"/>
            </a:endParaRPr>
          </a:p>
          <a:p>
            <a:pPr>
              <a:buNone/>
            </a:pPr>
            <a:r>
              <a:rPr lang="zh-CN" altLang="en-US" sz="2800" b="1" dirty="0" smtClean="0">
                <a:latin typeface="微软雅黑" pitchFamily="34" charset="-122"/>
                <a:ea typeface="微软雅黑" pitchFamily="34" charset="-122"/>
              </a:rPr>
              <a:t>四、</a:t>
            </a:r>
            <a:r>
              <a:rPr kumimoji="1" lang="zh-CN" altLang="en-US" sz="2800" b="1" dirty="0" smtClean="0">
                <a:latin typeface="微软雅黑" pitchFamily="34" charset="-122"/>
                <a:ea typeface="微软雅黑" pitchFamily="34" charset="-122"/>
              </a:rPr>
              <a:t>申报进展查询</a:t>
            </a:r>
            <a:endParaRPr lang="en-US" altLang="zh-CN" sz="2800" b="1" dirty="0" smtClean="0">
              <a:latin typeface="微软雅黑" pitchFamily="34" charset="-122"/>
              <a:ea typeface="微软雅黑" pitchFamily="34" charset="-122"/>
            </a:endParaRPr>
          </a:p>
          <a:p>
            <a:pPr>
              <a:buNone/>
            </a:pPr>
            <a:r>
              <a:rPr kumimoji="1" lang="zh-CN" altLang="en-US" sz="2800" b="1" dirty="0" smtClean="0">
                <a:latin typeface="微软雅黑" pitchFamily="34" charset="-122"/>
                <a:ea typeface="微软雅黑" pitchFamily="34" charset="-122"/>
              </a:rPr>
              <a:t>五、常见问题</a:t>
            </a:r>
            <a:endParaRPr kumimoji="1" lang="en-US" altLang="zh-CN" sz="2800" b="1" dirty="0" smtClean="0">
              <a:latin typeface="微软雅黑" pitchFamily="34" charset="-122"/>
              <a:ea typeface="微软雅黑" pitchFamily="34" charset="-122"/>
            </a:endParaRPr>
          </a:p>
          <a:p>
            <a:pPr>
              <a:buNone/>
            </a:pPr>
            <a:endParaRPr lang="zh-CN" altLang="en-US" sz="1400" b="1" dirty="0" smtClean="0"/>
          </a:p>
          <a:p>
            <a:pPr>
              <a:buNone/>
            </a:pPr>
            <a:endParaRPr lang="zh-CN" altLang="en-US" sz="1400" dirty="0" smtClean="0"/>
          </a:p>
          <a:p>
            <a:pPr>
              <a:buNone/>
            </a:pPr>
            <a:r>
              <a:rPr lang="zh-CN" altLang="en-US" sz="1400" dirty="0" smtClean="0"/>
              <a:t>      </a:t>
            </a:r>
            <a:endParaRPr lang="zh-CN" altLang="en-US" sz="1400" dirty="0"/>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7306" y="1294504"/>
            <a:ext cx="9108000" cy="4978550"/>
          </a:xfrm>
          <a:prstGeom prst="rect">
            <a:avLst/>
          </a:prstGeom>
        </p:spPr>
      </p:pic>
      <p:sp>
        <p:nvSpPr>
          <p:cNvPr id="5" name="Rectangle 3"/>
          <p:cNvSpPr txBox="1">
            <a:spLocks noChangeArrowheads="1"/>
          </p:cNvSpPr>
          <p:nvPr/>
        </p:nvSpPr>
        <p:spPr bwMode="auto">
          <a:xfrm>
            <a:off x="108298" y="72528"/>
            <a:ext cx="8856984" cy="96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0" indent="0">
              <a:lnSpc>
                <a:spcPct val="150000"/>
              </a:lnSpc>
              <a:buFont typeface="Wingdings" pitchFamily="2" charset="2"/>
              <a:buNone/>
            </a:pPr>
            <a:r>
              <a:rPr lang="zh-CN" altLang="en-US" sz="2400" b="1" kern="0" smtClean="0">
                <a:latin typeface="微软雅黑" pitchFamily="34" charset="-122"/>
                <a:ea typeface="微软雅黑" pitchFamily="34" charset="-122"/>
              </a:rPr>
              <a:t>一、个人用户账号：注册</a:t>
            </a:r>
            <a:endParaRPr lang="en-US" altLang="zh-CN" sz="2400" kern="0" smtClean="0">
              <a:latin typeface="微软雅黑" pitchFamily="34" charset="-122"/>
              <a:ea typeface="微软雅黑" pitchFamily="34" charset="-122"/>
            </a:endParaRPr>
          </a:p>
          <a:p>
            <a:pPr marL="0" indent="0">
              <a:lnSpc>
                <a:spcPct val="150000"/>
              </a:lnSpc>
              <a:buFont typeface="Wingdings" pitchFamily="2" charset="2"/>
              <a:buNone/>
            </a:pPr>
            <a:r>
              <a:rPr lang="zh-CN" altLang="en-US" sz="1600" kern="0" smtClean="0">
                <a:latin typeface="微软雅黑" pitchFamily="34" charset="-122"/>
                <a:ea typeface="微软雅黑" pitchFamily="34" charset="-122"/>
              </a:rPr>
              <a:t>第一步：进入深圳市人社局网址：</a:t>
            </a:r>
            <a:r>
              <a:rPr lang="en-US" altLang="zh-CN" sz="1600" kern="0" smtClean="0">
                <a:latin typeface="微软雅黑" pitchFamily="34" charset="-122"/>
                <a:ea typeface="微软雅黑" pitchFamily="34" charset="-122"/>
                <a:hlinkClick r:id="rId3"/>
              </a:rPr>
              <a:t>https://sz12333.gov.cn/rcyj/</a:t>
            </a:r>
            <a:r>
              <a:rPr lang="en-US" altLang="zh-CN" sz="1600" kern="0" smtClean="0">
                <a:latin typeface="微软雅黑" pitchFamily="34" charset="-122"/>
                <a:ea typeface="微软雅黑" pitchFamily="34" charset="-122"/>
              </a:rPr>
              <a:t> </a:t>
            </a:r>
            <a:endParaRPr lang="en-US" altLang="zh-CN" sz="1600"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8076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306" y="188640"/>
            <a:ext cx="7634026" cy="1224135"/>
          </a:xfrm>
        </p:spPr>
        <p:txBody>
          <a:bodyPr/>
          <a:lstStyle/>
          <a:p>
            <a:pPr>
              <a:lnSpc>
                <a:spcPct val="150000"/>
              </a:lnSpc>
            </a:pP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en-US" altLang="zh-CN" sz="1600" dirty="0" smtClean="0">
                <a:solidFill>
                  <a:schemeClr val="tx1"/>
                </a:solidFill>
                <a:latin typeface="微软雅黑" pitchFamily="34" charset="-122"/>
                <a:ea typeface="微软雅黑" pitchFamily="34" charset="-122"/>
              </a:rPr>
              <a:t/>
            </a:r>
            <a:br>
              <a:rPr lang="en-US" altLang="zh-CN" sz="1600" dirty="0" smtClean="0">
                <a:solidFill>
                  <a:schemeClr val="tx1"/>
                </a:solidFill>
                <a:latin typeface="微软雅黑" pitchFamily="34" charset="-122"/>
                <a:ea typeface="微软雅黑" pitchFamily="34" charset="-122"/>
              </a:rPr>
            </a:br>
            <a:r>
              <a:rPr lang="zh-CN" altLang="en-US" sz="2400" dirty="0" smtClean="0">
                <a:solidFill>
                  <a:schemeClr val="tx1"/>
                </a:solidFill>
                <a:latin typeface="微软雅黑" pitchFamily="34" charset="-122"/>
                <a:ea typeface="微软雅黑" pitchFamily="34" charset="-122"/>
              </a:rPr>
              <a:t>一、个人用户账号：注册</a:t>
            </a:r>
            <a:r>
              <a:rPr lang="en-US" altLang="zh-CN" sz="1600" dirty="0" smtClean="0">
                <a:solidFill>
                  <a:schemeClr val="tx1"/>
                </a:solidFill>
                <a:latin typeface="微软雅黑" pitchFamily="34" charset="-122"/>
                <a:ea typeface="微软雅黑" pitchFamily="34" charset="-122"/>
              </a:rPr>
              <a:t/>
            </a:r>
            <a:br>
              <a:rPr lang="en-US" altLang="zh-CN" sz="1600" dirty="0" smtClean="0">
                <a:solidFill>
                  <a:schemeClr val="tx1"/>
                </a:solidFill>
                <a:latin typeface="微软雅黑" pitchFamily="34" charset="-122"/>
                <a:ea typeface="微软雅黑" pitchFamily="34" charset="-122"/>
              </a:rPr>
            </a:br>
            <a:r>
              <a:rPr lang="zh-CN" altLang="en-US" sz="1600" dirty="0" smtClean="0">
                <a:solidFill>
                  <a:schemeClr val="tx1"/>
                </a:solidFill>
                <a:latin typeface="微软雅黑" pitchFamily="34" charset="-122"/>
                <a:ea typeface="微软雅黑" pitchFamily="34" charset="-122"/>
              </a:rPr>
              <a:t>第二步：</a:t>
            </a:r>
            <a:r>
              <a:rPr lang="zh-CN" altLang="en-US" sz="1600" b="0" dirty="0" smtClean="0">
                <a:solidFill>
                  <a:schemeClr val="tx1"/>
                </a:solidFill>
                <a:latin typeface="微软雅黑" pitchFamily="34" charset="-122"/>
                <a:ea typeface="微软雅黑" pitchFamily="34" charset="-122"/>
              </a:rPr>
              <a:t>在社会统一用户平台注册账号：请选择个人用户进行注册。 </a:t>
            </a:r>
            <a:r>
              <a:rPr lang="en-US" altLang="zh-CN" sz="1600" dirty="0" smtClean="0">
                <a:latin typeface="微软雅黑" pitchFamily="34" charset="-122"/>
                <a:ea typeface="微软雅黑" pitchFamily="34" charset="-122"/>
                <a:hlinkClick r:id="rId2"/>
              </a:rPr>
              <a:t>https://suum.szsi.gov.cn/suum/goLoginNew.do</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en-US" altLang="zh-CN" sz="1600" dirty="0" smtClean="0">
                <a:solidFill>
                  <a:schemeClr val="tx1"/>
                </a:solidFill>
                <a:latin typeface="微软雅黑" pitchFamily="34" charset="-122"/>
                <a:ea typeface="微软雅黑" pitchFamily="34" charset="-122"/>
              </a:rPr>
              <a:t/>
            </a:r>
            <a:br>
              <a:rPr lang="en-US" altLang="zh-CN" sz="1600" dirty="0" smtClean="0">
                <a:solidFill>
                  <a:schemeClr val="tx1"/>
                </a:solidFill>
                <a:latin typeface="微软雅黑" pitchFamily="34" charset="-122"/>
                <a:ea typeface="微软雅黑" pitchFamily="34" charset="-122"/>
              </a:rPr>
            </a:br>
            <a:endParaRPr lang="zh-CN" altLang="en-US" sz="1600" b="0" dirty="0">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47950" y="1643289"/>
            <a:ext cx="5649951" cy="4194175"/>
          </a:xfrm>
        </p:spPr>
      </p:pic>
    </p:spTree>
    <p:extLst>
      <p:ext uri="{BB962C8B-B14F-4D97-AF65-F5344CB8AC3E}">
        <p14:creationId xmlns:p14="http://schemas.microsoft.com/office/powerpoint/2010/main" val="4173811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44624"/>
            <a:ext cx="914558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defTabSz="877888">
              <a:lnSpc>
                <a:spcPct val="140000"/>
              </a:lnSpc>
            </a:pPr>
            <a:r>
              <a:rPr lang="zh-CN" altLang="en-US" sz="2400" b="1" dirty="0" smtClean="0">
                <a:latin typeface="微软雅黑" pitchFamily="34" charset="-122"/>
                <a:ea typeface="微软雅黑" pitchFamily="34" charset="-122"/>
              </a:rPr>
              <a:t>一、个人用户登录</a:t>
            </a:r>
            <a:endParaRPr lang="en-US" altLang="zh-CN" sz="2400" dirty="0" smtClean="0">
              <a:latin typeface="微软雅黑" pitchFamily="34" charset="-122"/>
              <a:ea typeface="微软雅黑" pitchFamily="34" charset="-122"/>
            </a:endParaRPr>
          </a:p>
          <a:p>
            <a:pPr lvl="0" defTabSz="877888" eaLnBrk="1" hangingPunct="1">
              <a:lnSpc>
                <a:spcPct val="150000"/>
              </a:lnSpc>
              <a:buNone/>
            </a:pPr>
            <a:r>
              <a:rPr lang="zh-CN" altLang="en-US" sz="1600" dirty="0" smtClean="0">
                <a:latin typeface="微软雅黑" pitchFamily="34" charset="-122"/>
                <a:ea typeface="微软雅黑" pitchFamily="34" charset="-122"/>
              </a:rPr>
              <a:t>在个人用户登录栏，输入账号密码登录。若出现无法登陆，</a:t>
            </a:r>
            <a:r>
              <a:rPr lang="zh-CN" altLang="en-US" sz="1600" dirty="0" smtClean="0">
                <a:solidFill>
                  <a:srgbClr val="FF0000"/>
                </a:solidFill>
                <a:latin typeface="微软雅黑" pitchFamily="34" charset="-122"/>
                <a:ea typeface="微软雅黑" pitchFamily="34" charset="-122"/>
              </a:rPr>
              <a:t>请更换浏览器，或删除浏览器缓存，或多次刷新验证码，或稍后再试。</a:t>
            </a:r>
          </a:p>
          <a:p>
            <a:pPr marL="342900" marR="0" lvl="0" indent="-342900" algn="l" defTabSz="914400" rtl="0" eaLnBrk="0" fontAlgn="base" latinLnBrk="0" hangingPunct="0">
              <a:lnSpc>
                <a:spcPct val="140000"/>
              </a:lnSpc>
              <a:spcBef>
                <a:spcPct val="0"/>
              </a:spcBef>
              <a:spcAft>
                <a:spcPct val="0"/>
              </a:spcAft>
              <a:buClr>
                <a:srgbClr val="777777"/>
              </a:buClr>
              <a:buSzPct val="60000"/>
              <a:buFont typeface="Wingdings" pitchFamily="2" charset="2"/>
              <a:buNone/>
              <a:tabLst/>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40000"/>
              </a:lnSpc>
              <a:spcBef>
                <a:spcPct val="0"/>
              </a:spcBef>
              <a:spcAft>
                <a:spcPct val="0"/>
              </a:spcAft>
              <a:buClr>
                <a:srgbClr val="777777"/>
              </a:buClr>
              <a:buSzPct val="60000"/>
              <a:buFont typeface="Wingdings" pitchFamily="2" charset="2"/>
              <a:buNone/>
              <a:tabLst/>
              <a:defRPr/>
            </a:pPr>
            <a:endParaRPr kumimoji="0" lang="zh-CN" altLang="zh-CN" sz="1400" b="0" i="0" u="none" strike="noStrike" kern="0" cap="none" spc="0" normalizeH="0" baseline="0" noProof="0" dirty="0" smtClean="0">
              <a:ln>
                <a:noFill/>
              </a:ln>
              <a:solidFill>
                <a:schemeClr val="tx1"/>
              </a:solidFill>
              <a:effectLst/>
              <a:uLnTx/>
              <a:uFillTx/>
              <a:latin typeface="+mn-ea"/>
              <a:ea typeface="+mn-ea"/>
              <a:cs typeface="+mn-cs"/>
            </a:endParaRPr>
          </a:p>
        </p:txBody>
      </p:sp>
      <p:pic>
        <p:nvPicPr>
          <p:cNvPr id="12289" name="Picture 1"/>
          <p:cNvPicPr>
            <a:picLocks noChangeAspect="1" noChangeArrowheads="1"/>
          </p:cNvPicPr>
          <p:nvPr/>
        </p:nvPicPr>
        <p:blipFill>
          <a:blip r:embed="rId2" cstate="print"/>
          <a:srcRect/>
          <a:stretch>
            <a:fillRect/>
          </a:stretch>
        </p:blipFill>
        <p:spPr bwMode="auto">
          <a:xfrm>
            <a:off x="161902" y="1428978"/>
            <a:ext cx="8817066" cy="4752526"/>
          </a:xfrm>
          <a:prstGeom prst="rect">
            <a:avLst/>
          </a:prstGeom>
          <a:noFill/>
          <a:ln w="9525">
            <a:noFill/>
            <a:miter lim="800000"/>
            <a:headEnd/>
            <a:tailEnd/>
          </a:ln>
        </p:spPr>
      </p:pic>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08298" y="44624"/>
            <a:ext cx="8784976" cy="764704"/>
          </a:xfrm>
        </p:spPr>
        <p:txBody>
          <a:bodyPr/>
          <a:lstStyle/>
          <a:p>
            <a:pPr lvl="0" defTabSz="877888" eaLnBrk="1" hangingPunct="1">
              <a:buNone/>
            </a:pPr>
            <a:r>
              <a:rPr lang="zh-CN" altLang="en-US" sz="2400" b="1" dirty="0" smtClean="0">
                <a:latin typeface="微软雅黑" pitchFamily="34" charset="-122"/>
                <a:ea typeface="微软雅黑" pitchFamily="34" charset="-122"/>
              </a:rPr>
              <a:t>二、个人信息申报填写：</a:t>
            </a:r>
            <a:r>
              <a:rPr lang="zh-CN" altLang="en-US" sz="1600" dirty="0" smtClean="0">
                <a:latin typeface="微软雅黑" pitchFamily="34" charset="-122"/>
                <a:ea typeface="微软雅黑" pitchFamily="34" charset="-122"/>
              </a:rPr>
              <a:t>登录后，选择“接收毕业生”，进入接收毕业生申报界面</a:t>
            </a:r>
          </a:p>
        </p:txBody>
      </p:sp>
      <p:pic>
        <p:nvPicPr>
          <p:cNvPr id="5" name="Picture 4"/>
          <p:cNvPicPr>
            <a:picLocks noChangeAspect="1" noChangeArrowheads="1"/>
          </p:cNvPicPr>
          <p:nvPr/>
        </p:nvPicPr>
        <p:blipFill>
          <a:blip r:embed="rId2" cstate="print"/>
          <a:srcRect/>
          <a:stretch>
            <a:fillRect/>
          </a:stretch>
        </p:blipFill>
        <p:spPr bwMode="auto">
          <a:xfrm>
            <a:off x="111602" y="776874"/>
            <a:ext cx="8709664" cy="5559922"/>
          </a:xfrm>
          <a:prstGeom prst="rect">
            <a:avLst/>
          </a:prstGeom>
          <a:noFill/>
          <a:ln w="9525">
            <a:noFill/>
            <a:miter lim="800000"/>
            <a:headEnd/>
            <a:tailEnd/>
          </a:ln>
        </p:spPr>
      </p:pic>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80306" y="44624"/>
            <a:ext cx="7993588" cy="936104"/>
          </a:xfrm>
        </p:spPr>
        <p:txBody>
          <a:bodyPr/>
          <a:lstStyle/>
          <a:p>
            <a:pPr lvl="0" defTabSz="877888" eaLnBrk="1" hangingPunct="1">
              <a:buNone/>
            </a:pPr>
            <a:r>
              <a:rPr lang="zh-CN" altLang="en-US" sz="2400" b="1" dirty="0" smtClean="0">
                <a:latin typeface="微软雅黑" pitchFamily="34" charset="-122"/>
                <a:ea typeface="微软雅黑" pitchFamily="34" charset="-122"/>
              </a:rPr>
              <a:t>第一步：个人基本信息填写</a:t>
            </a:r>
            <a:endParaRPr lang="en-US" altLang="zh-CN" sz="2400" b="1" dirty="0" smtClean="0">
              <a:latin typeface="微软雅黑" pitchFamily="34" charset="-122"/>
              <a:ea typeface="微软雅黑" pitchFamily="34" charset="-122"/>
            </a:endParaRPr>
          </a:p>
          <a:p>
            <a:pPr lvl="0" defTabSz="877888" eaLnBrk="1" hangingPunct="1">
              <a:buNone/>
            </a:pPr>
            <a:endParaRPr lang="en-US" altLang="zh-CN" sz="1400" b="1" dirty="0" smtClean="0">
              <a:latin typeface="黑体" pitchFamily="49" charset="-122"/>
            </a:endParaRPr>
          </a:p>
          <a:p>
            <a:pPr lvl="0" defTabSz="877888" eaLnBrk="1" hangingPunct="1">
              <a:buNone/>
            </a:pPr>
            <a:endParaRPr lang="en-US" altLang="zh-CN" sz="1400" dirty="0" smtClean="0">
              <a:latin typeface="黑体" pitchFamily="49" charset="-122"/>
            </a:endParaRPr>
          </a:p>
          <a:p>
            <a:pPr lvl="0" defTabSz="877888" eaLnBrk="1" hangingPunct="1">
              <a:buNone/>
            </a:pPr>
            <a:endParaRPr lang="en-US" altLang="zh-CN" sz="1400" dirty="0" smtClean="0">
              <a:latin typeface="黑体" pitchFamily="49" charset="-122"/>
            </a:endParaRPr>
          </a:p>
          <a:p>
            <a:pPr eaLnBrk="1" hangingPunct="1">
              <a:buNone/>
            </a:pPr>
            <a:endParaRPr lang="zh-CN" altLang="zh-CN" sz="1400" dirty="0" smtClean="0">
              <a:latin typeface="+mn-ea"/>
              <a:ea typeface="+mn-ea"/>
            </a:endParaRPr>
          </a:p>
        </p:txBody>
      </p:sp>
      <p:sp>
        <p:nvSpPr>
          <p:cNvPr id="5" name="矩形 4"/>
          <p:cNvSpPr/>
          <p:nvPr/>
        </p:nvSpPr>
        <p:spPr bwMode="auto">
          <a:xfrm>
            <a:off x="1332434" y="3573016"/>
            <a:ext cx="2016224" cy="159654"/>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8" name="矩形 7"/>
          <p:cNvSpPr/>
          <p:nvPr/>
        </p:nvSpPr>
        <p:spPr bwMode="auto">
          <a:xfrm>
            <a:off x="1300481" y="4947869"/>
            <a:ext cx="216000" cy="137315"/>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2" name="矩形 21"/>
          <p:cNvSpPr/>
          <p:nvPr/>
        </p:nvSpPr>
        <p:spPr bwMode="auto">
          <a:xfrm>
            <a:off x="6471291" y="5081833"/>
            <a:ext cx="45719" cy="373108"/>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9" name="图片 8"/>
          <p:cNvPicPr>
            <a:picLocks noChangeAspect="1"/>
          </p:cNvPicPr>
          <p:nvPr/>
        </p:nvPicPr>
        <p:blipFill>
          <a:blip r:embed="rId2"/>
          <a:stretch>
            <a:fillRect/>
          </a:stretch>
        </p:blipFill>
        <p:spPr>
          <a:xfrm>
            <a:off x="234156" y="947737"/>
            <a:ext cx="8677275" cy="4962525"/>
          </a:xfrm>
          <a:prstGeom prst="rect">
            <a:avLst/>
          </a:prstGeom>
        </p:spPr>
      </p:pic>
    </p:spTree>
    <p:extLst>
      <p:ext uri="{BB962C8B-B14F-4D97-AF65-F5344CB8AC3E}">
        <p14:creationId xmlns:p14="http://schemas.microsoft.com/office/powerpoint/2010/main" val="2509719110"/>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solidFill>
                  <a:srgbClr val="FF0000"/>
                </a:solidFill>
                <a:latin typeface="微软雅黑" pitchFamily="34" charset="-122"/>
                <a:ea typeface="微软雅黑" pitchFamily="34" charset="-122"/>
              </a:rPr>
              <a:t>户口信息常见问题点：</a:t>
            </a:r>
            <a:endParaRPr lang="zh-CN" altLang="en-US" sz="2400"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540346" y="1164332"/>
            <a:ext cx="8136903" cy="4856956"/>
          </a:xfrm>
        </p:spPr>
        <p:txBody>
          <a:bodyPr/>
          <a:lstStyle/>
          <a:p>
            <a:pPr>
              <a:lnSpc>
                <a:spcPct val="150000"/>
              </a:lnSpc>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、户籍地信息填写：请按实际的户口所在地址信息填写。</a:t>
            </a:r>
            <a:endParaRPr lang="en-US" altLang="zh-CN" sz="1600" dirty="0" smtClean="0">
              <a:latin typeface="微软雅黑" pitchFamily="34" charset="-122"/>
              <a:ea typeface="微软雅黑" pitchFamily="34" charset="-122"/>
            </a:endParaRPr>
          </a:p>
          <a:p>
            <a:pPr>
              <a:lnSpc>
                <a:spcPct val="150000"/>
              </a:lnSpc>
              <a:buNone/>
            </a:pPr>
            <a:r>
              <a:rPr lang="en-US" altLang="zh-CN" sz="1600" b="1" dirty="0" smtClean="0">
                <a:solidFill>
                  <a:srgbClr val="FF0000"/>
                </a:solidFill>
                <a:latin typeface="微软雅黑" pitchFamily="34" charset="-122"/>
                <a:ea typeface="微软雅黑" pitchFamily="34" charset="-122"/>
              </a:rPr>
              <a:t>2</a:t>
            </a:r>
            <a:r>
              <a:rPr lang="zh-CN" altLang="en-US" sz="1600" b="1" dirty="0" smtClean="0">
                <a:solidFill>
                  <a:srgbClr val="FF0000"/>
                </a:solidFill>
                <a:latin typeface="微软雅黑" pitchFamily="34" charset="-122"/>
                <a:ea typeface="微软雅黑" pitchFamily="34" charset="-122"/>
              </a:rPr>
              <a:t>、户籍类别填写：</a:t>
            </a:r>
            <a:r>
              <a:rPr lang="zh-CN" altLang="en-US" sz="1600" dirty="0" smtClean="0">
                <a:latin typeface="微软雅黑" pitchFamily="34" charset="-122"/>
                <a:ea typeface="微软雅黑" pitchFamily="34" charset="-122"/>
              </a:rPr>
              <a:t>分农业和非农业两种类型</a:t>
            </a:r>
            <a:endParaRPr lang="en-US" altLang="zh-CN" sz="1600" dirty="0" smtClean="0">
              <a:latin typeface="微软雅黑" pitchFamily="34" charset="-122"/>
              <a:ea typeface="微软雅黑" pitchFamily="34" charset="-122"/>
            </a:endParaRPr>
          </a:p>
          <a:p>
            <a:pPr>
              <a:lnSpc>
                <a:spcPct val="150000"/>
              </a:lnSpc>
              <a:buNone/>
            </a:pPr>
            <a:r>
              <a:rPr lang="en-US" altLang="zh-CN" sz="1600" b="1" dirty="0" smtClean="0">
                <a:solidFill>
                  <a:srgbClr val="FF0000"/>
                </a:solidFill>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第一种判断方式：请根据户口首页上的户别信息填写，</a:t>
            </a:r>
            <a:endParaRPr lang="en-US" altLang="zh-CN" sz="1600" dirty="0" smtClean="0">
              <a:latin typeface="微软雅黑" pitchFamily="34" charset="-122"/>
              <a:ea typeface="微软雅黑" pitchFamily="34" charset="-122"/>
            </a:endParaRPr>
          </a:p>
          <a:p>
            <a:pPr>
              <a:lnSpc>
                <a:spcPct val="150000"/>
              </a:lnSpc>
              <a:buNone/>
            </a:pPr>
            <a:r>
              <a:rPr lang="zh-CN" altLang="en-US" sz="1600" dirty="0" smtClean="0">
                <a:latin typeface="微软雅黑" pitchFamily="34" charset="-122"/>
                <a:ea typeface="微软雅黑" pitchFamily="34" charset="-122"/>
              </a:rPr>
              <a:t>第二种判断方式：若不确定户籍类型是农业还是非农业，请填写前与户籍地派出所确认</a:t>
            </a:r>
            <a:endParaRPr lang="en-US" altLang="zh-CN" sz="1600" dirty="0" smtClean="0">
              <a:latin typeface="微软雅黑" pitchFamily="34" charset="-122"/>
              <a:ea typeface="微软雅黑" pitchFamily="34" charset="-122"/>
            </a:endParaRPr>
          </a:p>
          <a:p>
            <a:pPr>
              <a:lnSpc>
                <a:spcPct val="150000"/>
              </a:lnSpc>
              <a:buNone/>
            </a:pPr>
            <a:r>
              <a:rPr lang="zh-CN" altLang="en-US" sz="1600" dirty="0" smtClean="0">
                <a:latin typeface="微软雅黑" pitchFamily="34" charset="-122"/>
                <a:ea typeface="微软雅黑" pitchFamily="34" charset="-122"/>
              </a:rPr>
              <a:t>第三种判断方式：若户籍地已取消农业与非农业的区分，则可填写非农业。</a:t>
            </a:r>
            <a:endParaRPr lang="en-US" altLang="zh-CN" sz="1600" dirty="0" smtClean="0">
              <a:latin typeface="微软雅黑" pitchFamily="34" charset="-122"/>
              <a:ea typeface="微软雅黑" pitchFamily="34" charset="-122"/>
            </a:endParaRPr>
          </a:p>
          <a:p>
            <a:pPr>
              <a:lnSpc>
                <a:spcPct val="150000"/>
              </a:lnSpc>
              <a:buNone/>
            </a:pPr>
            <a:r>
              <a:rPr lang="en-US" altLang="zh-CN" sz="1600" b="1" dirty="0" smtClean="0">
                <a:solidFill>
                  <a:srgbClr val="FF0000"/>
                </a:solidFill>
                <a:latin typeface="微软雅黑" pitchFamily="34" charset="-122"/>
                <a:ea typeface="微软雅黑" pitchFamily="34" charset="-122"/>
              </a:rPr>
              <a:t>3</a:t>
            </a:r>
            <a:r>
              <a:rPr lang="zh-CN" altLang="en-US" sz="1600" b="1" dirty="0" smtClean="0">
                <a:solidFill>
                  <a:srgbClr val="FF0000"/>
                </a:solidFill>
                <a:latin typeface="微软雅黑" pitchFamily="34" charset="-122"/>
                <a:ea typeface="微软雅黑" pitchFamily="34" charset="-122"/>
              </a:rPr>
              <a:t>、户口是否迁入学校：</a:t>
            </a:r>
            <a:r>
              <a:rPr lang="zh-CN" altLang="en-US" sz="1600" dirty="0" smtClean="0">
                <a:latin typeface="微软雅黑" pitchFamily="34" charset="-122"/>
                <a:ea typeface="微软雅黑" pitchFamily="34" charset="-122"/>
              </a:rPr>
              <a:t>若您户口目前在学校的，请填写“是”，若您户口目前在老家的，请填写“否”。</a:t>
            </a:r>
            <a:endParaRPr lang="en-US" altLang="zh-CN" sz="1600" dirty="0" smtClean="0">
              <a:latin typeface="微软雅黑" pitchFamily="34" charset="-122"/>
              <a:ea typeface="微软雅黑" pitchFamily="34" charset="-122"/>
            </a:endParaRPr>
          </a:p>
          <a:p>
            <a:pPr>
              <a:lnSpc>
                <a:spcPct val="150000"/>
              </a:lnSpc>
              <a:buNone/>
            </a:pPr>
            <a:r>
              <a:rPr lang="en-US" altLang="zh-CN" sz="1600" b="1" dirty="0" smtClean="0">
                <a:solidFill>
                  <a:srgbClr val="FF0000"/>
                </a:solidFill>
                <a:latin typeface="微软雅黑" pitchFamily="34" charset="-122"/>
                <a:ea typeface="微软雅黑" pitchFamily="34" charset="-122"/>
              </a:rPr>
              <a:t>4</a:t>
            </a:r>
            <a:r>
              <a:rPr lang="zh-CN" altLang="en-US" sz="1600" b="1" dirty="0" smtClean="0">
                <a:solidFill>
                  <a:srgbClr val="FF0000"/>
                </a:solidFill>
                <a:latin typeface="微软雅黑" pitchFamily="34" charset="-122"/>
                <a:ea typeface="微软雅黑" pitchFamily="34" charset="-122"/>
              </a:rPr>
              <a:t>、迁出地登记机关填写：</a:t>
            </a:r>
            <a:r>
              <a:rPr lang="zh-CN" altLang="en-US" sz="1600" dirty="0" smtClean="0">
                <a:latin typeface="微软雅黑" pitchFamily="34" charset="-122"/>
                <a:ea typeface="微软雅黑" pitchFamily="34" charset="-122"/>
              </a:rPr>
              <a:t>填写户口卡个人页或户口本首页右下角派出所名称</a:t>
            </a:r>
            <a:endParaRPr lang="en-US" altLang="zh-CN" sz="1600" dirty="0" smtClean="0">
              <a:latin typeface="微软雅黑" pitchFamily="34" charset="-122"/>
              <a:ea typeface="微软雅黑" pitchFamily="34" charset="-122"/>
            </a:endParaRPr>
          </a:p>
          <a:p>
            <a:pPr>
              <a:lnSpc>
                <a:spcPct val="150000"/>
              </a:lnSpc>
              <a:buNone/>
            </a:pPr>
            <a:r>
              <a:rPr lang="zh-CN" altLang="en-US" sz="1600" dirty="0" smtClean="0">
                <a:latin typeface="微软雅黑" pitchFamily="34" charset="-122"/>
                <a:ea typeface="微软雅黑" pitchFamily="34" charset="-122"/>
              </a:rPr>
              <a:t>                                  拿到户口迁移证的，填写户口迁移证右下角的派出所名称</a:t>
            </a:r>
            <a:endParaRPr lang="en-US" altLang="zh-CN" sz="1600" dirty="0" smtClean="0">
              <a:latin typeface="微软雅黑" pitchFamily="34" charset="-122"/>
              <a:ea typeface="微软雅黑" pitchFamily="34" charset="-122"/>
            </a:endParaRPr>
          </a:p>
          <a:p>
            <a:pPr>
              <a:lnSpc>
                <a:spcPct val="150000"/>
              </a:lnSpc>
              <a:buNone/>
            </a:pPr>
            <a:r>
              <a:rPr lang="en-US" altLang="zh-CN" sz="1600" b="1" dirty="0" smtClean="0">
                <a:solidFill>
                  <a:srgbClr val="FF0000"/>
                </a:solidFill>
                <a:latin typeface="微软雅黑" pitchFamily="34" charset="-122"/>
                <a:ea typeface="微软雅黑" pitchFamily="34" charset="-122"/>
              </a:rPr>
              <a:t>5</a:t>
            </a:r>
            <a:r>
              <a:rPr lang="zh-CN" altLang="en-US" sz="1600" b="1" dirty="0" smtClean="0">
                <a:solidFill>
                  <a:srgbClr val="FF0000"/>
                </a:solidFill>
                <a:latin typeface="微软雅黑" pitchFamily="34" charset="-122"/>
                <a:ea typeface="微软雅黑" pitchFamily="34" charset="-122"/>
              </a:rPr>
              <a:t>、迁入地行政区划及迁入地登记机关（派出所）填写：</a:t>
            </a:r>
            <a:endParaRPr lang="en-US" altLang="zh-CN" sz="1600" b="1" dirty="0" smtClean="0">
              <a:solidFill>
                <a:srgbClr val="FF0000"/>
              </a:solidFill>
              <a:latin typeface="微软雅黑" pitchFamily="34" charset="-122"/>
              <a:ea typeface="微软雅黑" pitchFamily="34" charset="-122"/>
            </a:endParaRPr>
          </a:p>
          <a:p>
            <a:pPr>
              <a:lnSpc>
                <a:spcPct val="150000"/>
              </a:lnSpc>
              <a:buNone/>
            </a:pPr>
            <a:r>
              <a:rPr lang="zh-CN" altLang="en-US" sz="1600" dirty="0" smtClean="0">
                <a:latin typeface="微软雅黑" pitchFamily="34" charset="-122"/>
                <a:ea typeface="微软雅黑" pitchFamily="34" charset="-122"/>
              </a:rPr>
              <a:t>   迁入地行政区划统一填写为：南山区（深圳家庭户的学生填写家庭户所属区）</a:t>
            </a:r>
            <a:endParaRPr lang="en-US" altLang="zh-CN" sz="1600" dirty="0" smtClean="0">
              <a:latin typeface="微软雅黑" pitchFamily="34" charset="-122"/>
              <a:ea typeface="微软雅黑" pitchFamily="34" charset="-122"/>
            </a:endParaRPr>
          </a:p>
          <a:p>
            <a:pPr>
              <a:lnSpc>
                <a:spcPct val="150000"/>
              </a:lnSpc>
              <a:buNone/>
            </a:pPr>
            <a:r>
              <a:rPr lang="zh-CN" altLang="en-US" sz="1600" dirty="0" smtClean="0">
                <a:latin typeface="微软雅黑" pitchFamily="34" charset="-122"/>
                <a:ea typeface="微软雅黑" pitchFamily="34" charset="-122"/>
              </a:rPr>
              <a:t>   迁入地登记机关（派出所）填写为：高新区所（深圳家庭户的学生写家庭户派出所）</a:t>
            </a:r>
            <a:endParaRPr lang="zh-CN" altLang="en-US" sz="1600" dirty="0">
              <a:latin typeface="微软雅黑" pitchFamily="34" charset="-122"/>
              <a:ea typeface="微软雅黑" pitchFamily="34" charset="-122"/>
            </a:endParaRPr>
          </a:p>
        </p:txBody>
      </p:sp>
      <p:sp>
        <p:nvSpPr>
          <p:cNvPr id="4" name="矩形 3"/>
          <p:cNvSpPr/>
          <p:nvPr/>
        </p:nvSpPr>
        <p:spPr bwMode="auto">
          <a:xfrm>
            <a:off x="612354" y="4869160"/>
            <a:ext cx="7777455" cy="792088"/>
          </a:xfrm>
          <a:prstGeom prst="rect">
            <a:avLst/>
          </a:prstGeom>
          <a:noFill/>
          <a:ln>
            <a:solidFill>
              <a:srgbClr val="FF0000"/>
            </a:solidFill>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540" y="332656"/>
            <a:ext cx="7634026" cy="1772816"/>
          </a:xfrm>
        </p:spPr>
        <p:txBody>
          <a:bodyPr/>
          <a:lstStyle/>
          <a:p>
            <a:pPr indent="-342000">
              <a:lnSpc>
                <a:spcPct val="140000"/>
              </a:lnSpc>
            </a:pPr>
            <a:r>
              <a:rPr lang="zh-CN" altLang="en-US" sz="2400" dirty="0">
                <a:solidFill>
                  <a:schemeClr val="tx1"/>
                </a:solidFill>
                <a:latin typeface="微软雅黑" pitchFamily="34" charset="-122"/>
                <a:ea typeface="微软雅黑" pitchFamily="34" charset="-122"/>
              </a:rPr>
              <a:t>第二步：教育信息填写</a:t>
            </a:r>
            <a:r>
              <a:rPr lang="en-US" altLang="zh-CN" sz="4400" dirty="0">
                <a:latin typeface="微软雅黑" pitchFamily="34" charset="-122"/>
                <a:ea typeface="微软雅黑" pitchFamily="34" charset="-122"/>
              </a:rPr>
              <a:t/>
            </a:r>
            <a:br>
              <a:rPr lang="en-US" altLang="zh-CN" sz="4400" dirty="0">
                <a:latin typeface="微软雅黑" pitchFamily="34" charset="-122"/>
                <a:ea typeface="微软雅黑" pitchFamily="34" charset="-122"/>
              </a:rPr>
            </a:br>
            <a:r>
              <a:rPr lang="en-US" altLang="zh-CN" sz="1600" b="0" dirty="0">
                <a:solidFill>
                  <a:schemeClr val="tx1"/>
                </a:solidFill>
                <a:latin typeface="微软雅黑" pitchFamily="34" charset="-122"/>
                <a:ea typeface="微软雅黑" pitchFamily="34" charset="-122"/>
              </a:rPr>
              <a:t> </a:t>
            </a:r>
            <a:r>
              <a:rPr lang="en-US" altLang="zh-CN" sz="1600" b="0" dirty="0" smtClean="0">
                <a:solidFill>
                  <a:schemeClr val="tx1"/>
                </a:solidFill>
                <a:latin typeface="微软雅黑" pitchFamily="34" charset="-122"/>
                <a:ea typeface="微软雅黑" pitchFamily="34" charset="-122"/>
              </a:rPr>
              <a:t>   </a:t>
            </a:r>
            <a:r>
              <a:rPr lang="zh-CN" altLang="en-US" sz="1600" b="0" dirty="0" smtClean="0">
                <a:solidFill>
                  <a:schemeClr val="tx1"/>
                </a:solidFill>
                <a:latin typeface="微软雅黑" pitchFamily="34" charset="-122"/>
                <a:ea typeface="微软雅黑" pitchFamily="34" charset="-122"/>
              </a:rPr>
              <a:t>教育</a:t>
            </a:r>
            <a:r>
              <a:rPr lang="zh-CN" altLang="en-US" sz="1600" b="0" dirty="0">
                <a:solidFill>
                  <a:schemeClr val="tx1"/>
                </a:solidFill>
                <a:latin typeface="微软雅黑" pitchFamily="34" charset="-122"/>
                <a:ea typeface="微软雅黑" pitchFamily="34" charset="-122"/>
              </a:rPr>
              <a:t>信息栏：请如实填写，填写时一定要认真仔细，一旦填写有误，将会影响落户申报手续的办理，同上也会影响后期落户手续的办理进展</a:t>
            </a:r>
            <a:r>
              <a:rPr lang="zh-CN" altLang="en-US" sz="1600" b="0" dirty="0" smtClean="0">
                <a:solidFill>
                  <a:schemeClr val="tx1"/>
                </a:solidFill>
                <a:latin typeface="微软雅黑" pitchFamily="34" charset="-122"/>
                <a:ea typeface="微软雅黑" pitchFamily="34" charset="-122"/>
              </a:rPr>
              <a:t>。</a:t>
            </a:r>
            <a:r>
              <a:rPr lang="en-US" altLang="zh-CN" sz="1600" b="0" dirty="0" smtClean="0">
                <a:solidFill>
                  <a:schemeClr val="tx1"/>
                </a:solidFill>
                <a:latin typeface="微软雅黑" pitchFamily="34" charset="-122"/>
                <a:ea typeface="微软雅黑" pitchFamily="34" charset="-122"/>
              </a:rPr>
              <a:t/>
            </a:r>
            <a:br>
              <a:rPr lang="en-US" altLang="zh-CN" sz="1600" b="0" dirty="0" smtClean="0">
                <a:solidFill>
                  <a:schemeClr val="tx1"/>
                </a:solidFill>
                <a:latin typeface="微软雅黑" pitchFamily="34" charset="-122"/>
                <a:ea typeface="微软雅黑" pitchFamily="34" charset="-122"/>
              </a:rPr>
            </a:br>
            <a:r>
              <a:rPr lang="zh-CN" altLang="en-US" sz="1600" dirty="0" smtClean="0">
                <a:solidFill>
                  <a:srgbClr val="FF0000"/>
                </a:solidFill>
              </a:rPr>
              <a:t>毕业院校</a:t>
            </a:r>
            <a:r>
              <a:rPr lang="zh-CN" altLang="zh-CN" sz="1600" dirty="0" smtClean="0">
                <a:solidFill>
                  <a:srgbClr val="FF0000"/>
                </a:solidFill>
              </a:rPr>
              <a:t>特殊情况</a:t>
            </a:r>
            <a:r>
              <a:rPr lang="zh-CN" altLang="en-US" sz="1600" dirty="0" smtClean="0">
                <a:solidFill>
                  <a:srgbClr val="FF0000"/>
                </a:solidFill>
              </a:rPr>
              <a:t>填写：例如：</a:t>
            </a:r>
            <a:r>
              <a:rPr lang="zh-CN" altLang="zh-CN" sz="1600" dirty="0" smtClean="0">
                <a:solidFill>
                  <a:srgbClr val="FF0000"/>
                </a:solidFill>
              </a:rPr>
              <a:t>在</a:t>
            </a:r>
            <a:r>
              <a:rPr lang="zh-CN" altLang="zh-CN" sz="1600" dirty="0">
                <a:solidFill>
                  <a:srgbClr val="FF0000"/>
                </a:solidFill>
              </a:rPr>
              <a:t>深圳就读的哈尔滨工业大学</a:t>
            </a:r>
            <a:r>
              <a:rPr lang="zh-CN" altLang="zh-CN" sz="1600" dirty="0" smtClean="0">
                <a:solidFill>
                  <a:srgbClr val="FF0000"/>
                </a:solidFill>
              </a:rPr>
              <a:t>同学</a:t>
            </a:r>
            <a:r>
              <a:rPr lang="zh-CN" altLang="en-US" sz="1600" dirty="0" smtClean="0">
                <a:solidFill>
                  <a:srgbClr val="FF0000"/>
                </a:solidFill>
              </a:rPr>
              <a:t>，学校</a:t>
            </a:r>
            <a:r>
              <a:rPr lang="zh-CN" altLang="zh-CN" sz="1600" dirty="0" smtClean="0">
                <a:solidFill>
                  <a:srgbClr val="FF0000"/>
                </a:solidFill>
              </a:rPr>
              <a:t>选择哈尔滨工业大学深圳研究生院</a:t>
            </a:r>
            <a:r>
              <a:rPr lang="zh-CN" altLang="en-US" sz="1600" dirty="0" smtClean="0">
                <a:solidFill>
                  <a:srgbClr val="FF0000"/>
                </a:solidFill>
              </a:rPr>
              <a:t>，院校类别选择深圳市内</a:t>
            </a:r>
            <a:r>
              <a:rPr lang="zh-CN" altLang="en-US" sz="1600" dirty="0" smtClean="0">
                <a:solidFill>
                  <a:srgbClr val="FF0000"/>
                </a:solidFill>
              </a:rPr>
              <a:t>；</a:t>
            </a:r>
            <a:r>
              <a:rPr lang="zh-CN" altLang="zh-CN" sz="1600" dirty="0"/>
              <a:t/>
            </a:r>
            <a:br>
              <a:rPr lang="zh-CN" altLang="zh-CN" sz="1600" dirty="0"/>
            </a:br>
            <a:endParaRPr lang="zh-CN" altLang="en-US" sz="1600" dirty="0"/>
          </a:p>
        </p:txBody>
      </p:sp>
      <p:pic>
        <p:nvPicPr>
          <p:cNvPr id="4" name="图片 3"/>
          <p:cNvPicPr>
            <a:picLocks noChangeAspect="1"/>
          </p:cNvPicPr>
          <p:nvPr/>
        </p:nvPicPr>
        <p:blipFill>
          <a:blip r:embed="rId2"/>
          <a:stretch>
            <a:fillRect/>
          </a:stretch>
        </p:blipFill>
        <p:spPr>
          <a:xfrm>
            <a:off x="744540" y="2242450"/>
            <a:ext cx="7500662" cy="3949032"/>
          </a:xfrm>
          <a:prstGeom prst="rect">
            <a:avLst/>
          </a:prstGeom>
        </p:spPr>
      </p:pic>
    </p:spTree>
    <p:extLst>
      <p:ext uri="{BB962C8B-B14F-4D97-AF65-F5344CB8AC3E}">
        <p14:creationId xmlns:p14="http://schemas.microsoft.com/office/powerpoint/2010/main" val="225904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4156</TotalTime>
  <Words>965</Words>
  <Application>Microsoft Office PowerPoint</Application>
  <PresentationFormat>自定义</PresentationFormat>
  <Paragraphs>76</Paragraphs>
  <Slides>17</Slides>
  <Notes>3</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17</vt:i4>
      </vt:variant>
    </vt:vector>
  </HeadingPairs>
  <TitlesOfParts>
    <vt:vector size="38" baseType="lpstr">
      <vt:lpstr>FrutigerNext LT Bold</vt:lpstr>
      <vt:lpstr>FrutigerNext LT Medium</vt:lpstr>
      <vt:lpstr>FrutigerNext LT Regular</vt:lpstr>
      <vt:lpstr>MS PGothic</vt:lpstr>
      <vt:lpstr>MS PGothic</vt:lpstr>
      <vt:lpstr>黑体</vt:lpstr>
      <vt:lpstr>华文细黑</vt:lpstr>
      <vt:lpstr>宋体</vt:lpstr>
      <vt:lpstr>微软雅黑</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深圳市人保局网上信息申报操作指引 </vt:lpstr>
      <vt:lpstr>      目录</vt:lpstr>
      <vt:lpstr>PowerPoint 演示文稿</vt:lpstr>
      <vt:lpstr>  一、个人用户账号：注册 第二步：在社会统一用户平台注册账号：请选择个人用户进行注册。 https://suum.szsi.gov.cn/suum/goLoginNew.do  </vt:lpstr>
      <vt:lpstr>PowerPoint 演示文稿</vt:lpstr>
      <vt:lpstr>PowerPoint 演示文稿</vt:lpstr>
      <vt:lpstr>PowerPoint 演示文稿</vt:lpstr>
      <vt:lpstr>户口信息常见问题点：</vt:lpstr>
      <vt:lpstr>第二步：教育信息填写     教育信息栏：请如实填写，填写时一定要认真仔细，一旦填写有误，将会影响落户申报手续的办理，同上也会影响后期落户手续的办理进展。 毕业院校特殊情况填写：例如：在深圳就读的哈尔滨工业大学同学，学校选择哈尔滨工业大学深圳研究生院，院校类别选择深圳市内； </vt:lpstr>
      <vt:lpstr>PowerPoint 演示文稿</vt:lpstr>
      <vt:lpstr>PowerPoint 演示文稿</vt:lpstr>
      <vt:lpstr>第五步：综合信息填写</vt:lpstr>
      <vt:lpstr>PowerPoint 演示文稿</vt:lpstr>
      <vt:lpstr>第二步：信息填写完毕提交成功会显示以下界面，最后点击最下方的退出即可。</vt:lpstr>
      <vt:lpstr>四、申报进展查询</vt:lpstr>
      <vt:lpstr>五、常见问题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应届生落户简介</dc:title>
  <dc:creator>Yanli (Joye, HR SSC)</dc:creator>
  <cp:lastModifiedBy>Yanli (Joye)</cp:lastModifiedBy>
  <cp:revision>297</cp:revision>
  <dcterms:created xsi:type="dcterms:W3CDTF">2011-12-01T07:18:24Z</dcterms:created>
  <dcterms:modified xsi:type="dcterms:W3CDTF">2019-04-01T10:43:42Z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(11)jV4k6OSMQPUFmHq3GU3zg0M8wJAgV8ChTLDlERlFZsj2Exz1+WSWF8WlXhLQyhrp1svzs6Nh_x000d_ DG04NAvcvcOuGGIEogYM/Mg0SHDW9PBALkH/rqIqOloPCG7nByt8P+3njYznaR2qn978YXvu_x000d_ Q1bx7clMGsXFukBsi2Y9ZdX+P2sHJ2VuZiEHNYnmryqzJmAD9J6WHcGQwadsjbvCewcUIPd7_x000d_ UXEf+OlqIANq9RJSSm</vt:lpwstr>
  </property>
  <property fmtid="{D5CDD505-2E9C-101B-9397-08002B2CF9AE}" pid="3" name="_ms_pID_7253431">
    <vt:lpwstr>NVxkrFcg1b+FsnLXhnemYJUzYRSb25Wi05wH6WpyUCvjbjqxgWQo/b_x000d_ H/d95qS0bdQDo8/5e9S+NosCLmBK+nxZ/osSXb9bGAUwoFlYfYFfh1AbpXeHvBviX+pl2lIO_x000d_ L3D6kK62n0E/xhw2YkShbkdSm+y1DacGRBm57KbrPyMR1CFM3yY0r9qn5kkbKL3iVc5Yl3Xz_x000d_ GV4PCIMCyTzvdphNO6ZgcsDkhz3E607YPRwH</vt:lpwstr>
  </property>
  <property fmtid="{D5CDD505-2E9C-101B-9397-08002B2CF9AE}" pid="4" name="_ms_pID_7253432">
    <vt:lpwstr>Pb0G9dUvJJSvtKPC/dt15hgNpi9NKRIbMWdb_x000d_ eC1M66FtrDJznFtWcqujC5KeoNw9baXrkeu+3BlXfbxIP5YQVA7R1/HsOBIb8eaZatxzfb2A_x000d_ EMQFi4iWXRbetc+HZ+yqWfMgOxFA1pSJTIxqjv2ODhOKEZprYCE9itbopgxtwibGhtFWtWl6_x000d_ Nst+5e1f0UtJY8cZiqiUsRKRUSwEwPgyhBMBd1qDhdtgCgIPAkPhe0</vt:lpwstr>
  </property>
  <property fmtid="{D5CDD505-2E9C-101B-9397-08002B2CF9AE}" pid="5" name="_ms_pID_7253433">
    <vt:lpwstr>7UtPz4YgXaBnaFvkuA_x000d_ YSPb+sGcMUEIIGibe048Rz3zYYF1VCaVrlJGXcET2/3AUK3eLmJwW8bTspkkottDyzjAS5A9_x000d_ WL157SmomwVUNKMiT+BemmvFbjkaiNMLNI9lijbDkeJ1w96BPzIadDUDb4Yu+BQp9myCJIX3_x000d_ qA7XQoeVCSoHsSMaGUokiU6gNlqIE0N/bcOXHez+/CNHPbhzM5QEiT7jEobQlj0ky7NXNLwQ</vt:lpwstr>
  </property>
  <property fmtid="{D5CDD505-2E9C-101B-9397-08002B2CF9AE}" pid="6" name="_new_ms_pID_72543">
    <vt:lpwstr>(4)T8KwD3GJ4KZ136gBG5lqENLjWTuFHzeybtc9ka9IXR9Wg+kW+H2D2Rjieah5Mlk1ybLs9yW8
ohR2siv21i9JgqpUNJkGmD4Qivn/01OnZIgEzsiyDfvy8Eg/ajzfzWZWoY5UdPziWehg11rb
391Rlrukah/UVfWLDI84CBMwZn1bEvJzG4kNahFYttB9BHgoD8TmroadG7YvXBB5oB6gHYum
23dj+4gByR7c89Umbm</vt:lpwstr>
  </property>
  <property fmtid="{D5CDD505-2E9C-101B-9397-08002B2CF9AE}" pid="7" name="_new_ms_pID_725431">
    <vt:lpwstr>8cVMMLDglNl3ZnjTl638sv3BI/jo5S8LGebiyA4tEokqTU1IE6HuY5
As2ATSVlyspvjL9Fad8KqSodVlBsNgah9935QvDtnhSolEbKkf+H6isGhPaHMUN7yP7Wv68T
hbd7FTwbab0V5WfscyJYs1EFGDmfIa6ikAkxarw5fDjekea8QLsivbr5cVjdKcVK2dEDDx3x
uQ4lE8TE0sPNa7klHaok9fqc//DESNygATeD</vt:lpwstr>
  </property>
  <property fmtid="{D5CDD505-2E9C-101B-9397-08002B2CF9AE}" pid="8" name="_new_ms_pID_725432">
    <vt:lpwstr>zomsbZWGaCiXx5MsSsHOhJPYOXoIYWDERyG5
qSBQCDnZMklLw6693wPOFTaweLReshNGbEqCT3uCTxKfyEjxHpIyJns425o4HPY6RnLiJSZs
5ef5cpLim4wqMp9oRHu9DMjw5b4veZzcrb/jVb+Teu2d4ckTt57iPmy8wwXEkDYOJFGHy2xK
u0ltevgpfyZQKRL5H8D86O3kW+aVRn3DKkM16NRh0wlFyArL3v5Fxe</vt:lpwstr>
  </property>
  <property fmtid="{D5CDD505-2E9C-101B-9397-08002B2CF9AE}" pid="9" name="_ms_pID_7253434">
    <vt:lpwstr>_x000d_ 7J0Ey1Iu5dic9YL7sHmCGTB2cxvUcqOcr/+NNlUBWSgjJGBBz4439YQZH2GjcRs2KomHm/KQ_x000d_ +6/jMSXRmUieCYi4W8Pezn/GUujE9dELw6EV5DlT/ncTpPlZrfUboilV1LE2euAwgBoB/pMC_x000d_ krb7yfzM7C+wN7rBQqDl8t3qT+4YoMi3QHlpYjC52Q2K4qicwS+V4ftcB8Aq0poyMSoOVH6G_x000d_ Av2KDFFnsKQbktff</vt:lpwstr>
  </property>
  <property fmtid="{D5CDD505-2E9C-101B-9397-08002B2CF9AE}" pid="10" name="_ms_pID_7253435">
    <vt:lpwstr>aFr3Fypv1bzLIeNCwVQQkgWMLrJ6zV7HTO8VRHvEuehaU71iws0qmAjZ_x000d_ bztOFrzAMh2ytIa5T5Xkxy3iB20zYlsPPvjWxidS72D1cFjm0HhEnH7XqU8VTdvxIfAHVeqL_x000d_ A3qQtgHmz38VvZw+wnNe0tvXao6tfRTkvs1KPzItKOyAiUnJSrSmpl70zWW8HuCTdcReJ+1W_x000d_ dr/bFVPUbCzVkae6TLe3GArGXqr+Af30Lg</vt:lpwstr>
  </property>
  <property fmtid="{D5CDD505-2E9C-101B-9397-08002B2CF9AE}" pid="11" name="_ms_pID_7253436">
    <vt:lpwstr>8c8je8Ie5CauyVmQxdT1kDB9WX7QdCnvaGa3nu_x000d_ qRtNAsyE1wfuHcNExJmjvYrCFSCfXt/766xYP0C9prz7vsFij9/K/aUJ8VRqs5F/eiJ+Qij1_x000d_ UmfRhCPko3ktFj4xkGQ5QLi7dfs6tEb8KYQV3+ab0sQe1fgIs42NlVRN86OjFbVuQG47F6ms_x000d_ 36+18zHu+qvGhsj2qjZxilkfePnkHSudYCcAiwzntSDI9KEduBnf</vt:lpwstr>
  </property>
  <property fmtid="{D5CDD505-2E9C-101B-9397-08002B2CF9AE}" pid="12" name="_ms_pID_7253437">
    <vt:lpwstr>uEh3qJLp7KEi9+rUEmqX_x000d_ x1LN5D0NuhQkWwDbgCMltTp+JGZG0aFCVEOYQ+yuXLgq9wHqTDKAxz5unW3JU3/s5uRNvpwX_x000d_ Xr1fgHyD3xBVlXjwqkjl6qgPOuNaqmyMhKmLzXIRpJocJoyFjnK7VuPYuaKKU6sqmSZaDsob_x000d_ TdwN1ftc2JEC7Qlgu0bEraMaCMbUKRgg8DkNUxVQSUi7pwS4hU+EbE2oA9oDzNYIVNnPfL</vt:lpwstr>
  </property>
  <property fmtid="{D5CDD505-2E9C-101B-9397-08002B2CF9AE}" pid="13" name="_ms_pID_7253438">
    <vt:lpwstr>sE_x000d_ bGUuFkNuVBKoMy4t/IBkRle2IRz7JJgElf5tWgjt2JWuwpysCZOcQvXJJOKZ5OIhXYGIDkNs_x000d_ Gv1rSd/uuUcZshVVeB/xA4O0c/S+l7j9htQrX8EAV+0NgSvmBWkieghyj3oV5SMUMyNYtrJL_x000d_ 3RjcQuuePVzxaycY4unB2Hhbi1now0mybnvahA7w6WaRLc76lJNZ8p8tG5NngREvS6XrycpE_x000d_ FRyJScd8qT9GWC</vt:lpwstr>
  </property>
  <property fmtid="{D5CDD505-2E9C-101B-9397-08002B2CF9AE}" pid="14" name="_ms_pID_7253439">
    <vt:lpwstr>uOW5kYCcsdYvuNDbxKH1S7FmP+L1iO/95Ho0qyI2ek+f570va/+ttSRQR5_x000d_ eyOVk16iTivcQK8ACCcvgb0ndV4LRBgBXWgrTXGgzSNghN5Q7T/awTdigAHML/c9G62fp54/_x000d_ 13MT/9b305CzoVqHZVzITKV2tgQWp0a6h1iQbTG5PgeR5IWQMCn3Lc09J9Ra34Sbttge29+s_x000d_ u9FK3Nz6PxoEI/sgJg/990II59l4R+gB</vt:lpwstr>
  </property>
  <property fmtid="{D5CDD505-2E9C-101B-9397-08002B2CF9AE}" pid="15" name="_ms_pID_72534310">
    <vt:lpwstr>1R2I5lvEsjShOhTBpX9EICKRSBzPm3RVkc6Z3kf8_x000d_ DkthAgAfHzvS5kfQDrBiMoNYCa4/p7RPjN2ZR6KkWPNXdA8kpGybEdGpESr94H+W37WBNHf6_x000d_ E7zEHQcabmYPLkk9X32vQRvLSxWOLxWtboLdCbnmILA5TvNc</vt:lpwstr>
  </property>
  <property fmtid="{D5CDD505-2E9C-101B-9397-08002B2CF9AE}" pid="16" name="_new_ms_pID_725433">
    <vt:lpwstr>UuZQYoNMgYcEpLUh1N
1G7lGA==</vt:lpwstr>
  </property>
  <property fmtid="{D5CDD505-2E9C-101B-9397-08002B2CF9AE}" pid="17" name="_2015_ms_pID_725343">
    <vt:lpwstr>(3)yz29ky7JIo52MxXBeuQfSglgpIftJedtiU26x2ZFBKFl3rAIX65Xfe966NtQqE9vJDlLUxre
SxpBKVceTEJQk4v4V6+OZThVubAFL3X5nnr1kHTb5fbTEEmbgzgUaoBaAcBbuuCHQUU1EqR7
au+4zkfUGr6EDvgKuN2jykaDUXGTYIYn4DF+d+OqKbnJKFjyXq3gqAxUf048R4DonvQ0Djz7
vEbty7eUiV6YBjeulW</vt:lpwstr>
  </property>
  <property fmtid="{D5CDD505-2E9C-101B-9397-08002B2CF9AE}" pid="18" name="_2015_ms_pID_7253431">
    <vt:lpwstr>K54FE1cqRw0ieehegnUNXx2r/YO/PWNd76HYXCxle5017hwnp75FaK
dN29+IvJLvKn13v0rCwWKiuHnNoYvniIXTcQThm4Wl2ysJuo2tFsJCedq7S6u22HLY/6pZSb
Wk5xKUREY1l+65XK7MPUyJR7VSmEOxGgZ2EQPLTCL6b1LMtHWOUQtBKnWmLLzDSEec0cY5E+
TrvyjJfdsTXwuM1HDyyOfuXZndfvMW1miqFl</vt:lpwstr>
  </property>
  <property fmtid="{D5CDD505-2E9C-101B-9397-08002B2CF9AE}" pid="19" name="_2015_ms_pID_7253432">
    <vt:lpwstr>AeKHDtSa5xUNakgK8QXlMpNMjuM/E/izlfDj
xWW/9AN7i66Fy1G4zYMbi5i9urVfqA==</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1554080585</vt:lpwstr>
  </property>
</Properties>
</file>