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9" r:id="rId1"/>
  </p:sldMasterIdLst>
  <p:notesMasterIdLst>
    <p:notesMasterId r:id="rId13"/>
  </p:notesMasterIdLst>
  <p:handoutMasterIdLst>
    <p:handoutMasterId r:id="rId14"/>
  </p:handoutMasterIdLst>
  <p:sldIdLst>
    <p:sldId id="546" r:id="rId2"/>
    <p:sldId id="794" r:id="rId3"/>
    <p:sldId id="817" r:id="rId4"/>
    <p:sldId id="820" r:id="rId5"/>
    <p:sldId id="818" r:id="rId6"/>
    <p:sldId id="811" r:id="rId7"/>
    <p:sldId id="812" r:id="rId8"/>
    <p:sldId id="813" r:id="rId9"/>
    <p:sldId id="819" r:id="rId10"/>
    <p:sldId id="816" r:id="rId11"/>
    <p:sldId id="537" r:id="rId12"/>
  </p:sldIdLst>
  <p:sldSz cx="12192000" cy="6858000"/>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05" userDrawn="1">
          <p15:clr>
            <a:srgbClr val="A4A3A4"/>
          </p15:clr>
        </p15:guide>
        <p15:guide id="2" orient="horz" pos="4002" userDrawn="1">
          <p15:clr>
            <a:srgbClr val="A4A3A4"/>
          </p15:clr>
        </p15:guide>
        <p15:guide id="3" pos="3840" userDrawn="1">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rrmann, Cynthia A."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F1B13D"/>
    <a:srgbClr val="0A8464"/>
    <a:srgbClr val="0F4F97"/>
    <a:srgbClr val="F6CE86"/>
    <a:srgbClr val="AEF8E5"/>
    <a:srgbClr val="0DB78A"/>
    <a:srgbClr val="D68F10"/>
    <a:srgbClr val="10D6A2"/>
    <a:srgbClr val="2DEFBC"/>
    <a:srgbClr val="11D9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08" autoAdjust="0"/>
    <p:restoredTop sz="69921" autoAdjust="0"/>
  </p:normalViewPr>
  <p:slideViewPr>
    <p:cSldViewPr snapToGrid="0">
      <p:cViewPr varScale="1">
        <p:scale>
          <a:sx n="90" d="100"/>
          <a:sy n="90" d="100"/>
        </p:scale>
        <p:origin x="728" y="200"/>
      </p:cViewPr>
      <p:guideLst>
        <p:guide orient="horz" pos="905"/>
        <p:guide orient="horz" pos="4002"/>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0" d="100"/>
        <a:sy n="90" d="100"/>
      </p:scale>
      <p:origin x="0" y="0"/>
    </p:cViewPr>
  </p:sorterViewPr>
  <p:notesViewPr>
    <p:cSldViewPr snapToObjects="1">
      <p:cViewPr varScale="1">
        <p:scale>
          <a:sx n="165" d="100"/>
          <a:sy n="165" d="100"/>
        </p:scale>
        <p:origin x="-5256" y="-112"/>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043343" cy="465455"/>
          </a:xfrm>
          <a:prstGeom prst="rect">
            <a:avLst/>
          </a:prstGeom>
        </p:spPr>
        <p:txBody>
          <a:bodyPr vert="horz" lIns="93253" tIns="46627" rIns="93253" bIns="46627" rtlCol="0"/>
          <a:lstStyle>
            <a:lvl1pPr algn="l">
              <a:defRPr sz="1100"/>
            </a:lvl1pPr>
          </a:lstStyle>
          <a:p>
            <a:endParaRPr lang="en-US" dirty="0">
              <a:latin typeface="Arial"/>
            </a:endParaRPr>
          </a:p>
        </p:txBody>
      </p:sp>
      <p:sp>
        <p:nvSpPr>
          <p:cNvPr id="3" name="Date Placeholder 2"/>
          <p:cNvSpPr>
            <a:spLocks noGrp="1"/>
          </p:cNvSpPr>
          <p:nvPr>
            <p:ph type="dt" sz="quarter" idx="1"/>
          </p:nvPr>
        </p:nvSpPr>
        <p:spPr>
          <a:xfrm>
            <a:off x="3978132" y="2"/>
            <a:ext cx="3043343" cy="465455"/>
          </a:xfrm>
          <a:prstGeom prst="rect">
            <a:avLst/>
          </a:prstGeom>
        </p:spPr>
        <p:txBody>
          <a:bodyPr vert="horz" lIns="93253" tIns="46627" rIns="93253" bIns="46627" rtlCol="0"/>
          <a:lstStyle>
            <a:lvl1pPr algn="r">
              <a:defRPr sz="1100"/>
            </a:lvl1pPr>
          </a:lstStyle>
          <a:p>
            <a:fld id="{7A1D2F2F-8618-2143-A89B-2D6D3F007EBC}" type="datetimeFigureOut">
              <a:rPr lang="en-US" smtClean="0">
                <a:latin typeface="Arial"/>
              </a:rPr>
              <a:pPr/>
              <a:t>5/11/23</a:t>
            </a:fld>
            <a:endParaRPr lang="en-US" dirty="0">
              <a:latin typeface="Arial"/>
            </a:endParaRPr>
          </a:p>
        </p:txBody>
      </p:sp>
      <p:sp>
        <p:nvSpPr>
          <p:cNvPr id="4" name="Footer Placeholder 3"/>
          <p:cNvSpPr>
            <a:spLocks noGrp="1"/>
          </p:cNvSpPr>
          <p:nvPr>
            <p:ph type="ftr" sz="quarter" idx="2"/>
          </p:nvPr>
        </p:nvSpPr>
        <p:spPr>
          <a:xfrm>
            <a:off x="0" y="8842031"/>
            <a:ext cx="3043343" cy="465455"/>
          </a:xfrm>
          <a:prstGeom prst="rect">
            <a:avLst/>
          </a:prstGeom>
        </p:spPr>
        <p:txBody>
          <a:bodyPr vert="horz" lIns="93253" tIns="46627" rIns="93253" bIns="46627" rtlCol="0" anchor="b"/>
          <a:lstStyle>
            <a:lvl1pPr algn="l">
              <a:defRPr sz="1100"/>
            </a:lvl1pPr>
          </a:lstStyle>
          <a:p>
            <a:endParaRPr lang="en-US" dirty="0">
              <a:latin typeface="Arial"/>
            </a:endParaRPr>
          </a:p>
        </p:txBody>
      </p:sp>
      <p:sp>
        <p:nvSpPr>
          <p:cNvPr id="5" name="Slide Number Placeholder 4"/>
          <p:cNvSpPr>
            <a:spLocks noGrp="1"/>
          </p:cNvSpPr>
          <p:nvPr>
            <p:ph type="sldNum" sz="quarter" idx="3"/>
          </p:nvPr>
        </p:nvSpPr>
        <p:spPr>
          <a:xfrm>
            <a:off x="3978132" y="8842031"/>
            <a:ext cx="3043343" cy="465455"/>
          </a:xfrm>
          <a:prstGeom prst="rect">
            <a:avLst/>
          </a:prstGeom>
        </p:spPr>
        <p:txBody>
          <a:bodyPr vert="horz" lIns="93253" tIns="46627" rIns="93253" bIns="46627" rtlCol="0" anchor="b"/>
          <a:lstStyle>
            <a:lvl1pPr algn="r">
              <a:defRPr sz="1100"/>
            </a:lvl1pPr>
          </a:lstStyle>
          <a:p>
            <a:fld id="{CE221CE3-F987-1944-AB66-8BE5522C5EC6}" type="slidenum">
              <a:rPr lang="en-US" smtClean="0">
                <a:latin typeface="Arial"/>
              </a:rPr>
              <a:pPr/>
              <a:t>‹#›</a:t>
            </a:fld>
            <a:endParaRPr lang="en-US" dirty="0">
              <a:latin typeface="Arial"/>
            </a:endParaRPr>
          </a:p>
        </p:txBody>
      </p:sp>
    </p:spTree>
    <p:extLst>
      <p:ext uri="{BB962C8B-B14F-4D97-AF65-F5344CB8AC3E}">
        <p14:creationId xmlns:p14="http://schemas.microsoft.com/office/powerpoint/2010/main" val="332284817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043343" cy="465455"/>
          </a:xfrm>
          <a:prstGeom prst="rect">
            <a:avLst/>
          </a:prstGeom>
        </p:spPr>
        <p:txBody>
          <a:bodyPr vert="horz" lIns="93253" tIns="46627" rIns="93253" bIns="46627" rtlCol="0"/>
          <a:lstStyle>
            <a:lvl1pPr algn="l">
              <a:defRPr sz="1100">
                <a:latin typeface="Arial"/>
              </a:defRPr>
            </a:lvl1pPr>
          </a:lstStyle>
          <a:p>
            <a:endParaRPr lang="en-US" dirty="0"/>
          </a:p>
        </p:txBody>
      </p:sp>
      <p:sp>
        <p:nvSpPr>
          <p:cNvPr id="3" name="Date Placeholder 2"/>
          <p:cNvSpPr>
            <a:spLocks noGrp="1"/>
          </p:cNvSpPr>
          <p:nvPr>
            <p:ph type="dt" idx="1"/>
          </p:nvPr>
        </p:nvSpPr>
        <p:spPr>
          <a:xfrm>
            <a:off x="3978132" y="2"/>
            <a:ext cx="3043343" cy="465455"/>
          </a:xfrm>
          <a:prstGeom prst="rect">
            <a:avLst/>
          </a:prstGeom>
        </p:spPr>
        <p:txBody>
          <a:bodyPr vert="horz" lIns="93253" tIns="46627" rIns="93253" bIns="46627" rtlCol="0"/>
          <a:lstStyle>
            <a:lvl1pPr algn="r">
              <a:defRPr sz="1100">
                <a:latin typeface="Arial"/>
              </a:defRPr>
            </a:lvl1pPr>
          </a:lstStyle>
          <a:p>
            <a:fld id="{D8B0A143-2353-BE4A-A6C4-57C9AE3FBC68}" type="datetimeFigureOut">
              <a:rPr lang="en-US" smtClean="0"/>
              <a:pPr/>
              <a:t>5/11/23</a:t>
            </a:fld>
            <a:endParaRPr lang="en-US" dirty="0"/>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3253" tIns="46627" rIns="93253" bIns="46627" rtlCol="0" anchor="ctr"/>
          <a:lstStyle/>
          <a:p>
            <a:endParaRPr lang="en-US" dirty="0"/>
          </a:p>
        </p:txBody>
      </p:sp>
      <p:sp>
        <p:nvSpPr>
          <p:cNvPr id="5" name="Notes Placeholder 4"/>
          <p:cNvSpPr>
            <a:spLocks noGrp="1"/>
          </p:cNvSpPr>
          <p:nvPr>
            <p:ph type="body" sz="quarter" idx="3"/>
          </p:nvPr>
        </p:nvSpPr>
        <p:spPr>
          <a:xfrm>
            <a:off x="702310" y="4421825"/>
            <a:ext cx="5618480" cy="4189095"/>
          </a:xfrm>
          <a:prstGeom prst="rect">
            <a:avLst/>
          </a:prstGeom>
        </p:spPr>
        <p:txBody>
          <a:bodyPr vert="horz" lIns="93253" tIns="46627" rIns="93253" bIns="46627"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42031"/>
            <a:ext cx="3043343" cy="465455"/>
          </a:xfrm>
          <a:prstGeom prst="rect">
            <a:avLst/>
          </a:prstGeom>
        </p:spPr>
        <p:txBody>
          <a:bodyPr vert="horz" lIns="93253" tIns="46627" rIns="93253" bIns="46627" rtlCol="0" anchor="b"/>
          <a:lstStyle>
            <a:lvl1pPr algn="l">
              <a:defRPr sz="1100">
                <a:latin typeface="Arial"/>
              </a:defRPr>
            </a:lvl1pPr>
          </a:lstStyle>
          <a:p>
            <a:endParaRPr lang="en-US" dirty="0"/>
          </a:p>
        </p:txBody>
      </p:sp>
      <p:sp>
        <p:nvSpPr>
          <p:cNvPr id="7" name="Slide Number Placeholder 6"/>
          <p:cNvSpPr>
            <a:spLocks noGrp="1"/>
          </p:cNvSpPr>
          <p:nvPr>
            <p:ph type="sldNum" sz="quarter" idx="5"/>
          </p:nvPr>
        </p:nvSpPr>
        <p:spPr>
          <a:xfrm>
            <a:off x="3978132" y="8842031"/>
            <a:ext cx="3043343" cy="465455"/>
          </a:xfrm>
          <a:prstGeom prst="rect">
            <a:avLst/>
          </a:prstGeom>
        </p:spPr>
        <p:txBody>
          <a:bodyPr vert="horz" lIns="93253" tIns="46627" rIns="93253" bIns="46627" rtlCol="0" anchor="b"/>
          <a:lstStyle>
            <a:lvl1pPr algn="r">
              <a:defRPr sz="1100">
                <a:latin typeface="Arial"/>
              </a:defRPr>
            </a:lvl1pPr>
          </a:lstStyle>
          <a:p>
            <a:fld id="{4CFDF800-FE0E-A944-8AC1-D57C07B352FC}" type="slidenum">
              <a:rPr lang="en-US" smtClean="0"/>
              <a:pPr/>
              <a:t>‹#›</a:t>
            </a:fld>
            <a:endParaRPr lang="en-US" dirty="0"/>
          </a:p>
        </p:txBody>
      </p:sp>
    </p:spTree>
    <p:extLst>
      <p:ext uri="{BB962C8B-B14F-4D97-AF65-F5344CB8AC3E}">
        <p14:creationId xmlns:p14="http://schemas.microsoft.com/office/powerpoint/2010/main" val="351676509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Arial"/>
        <a:ea typeface="+mn-ea"/>
        <a:cs typeface="+mn-cs"/>
      </a:defRPr>
    </a:lvl1pPr>
    <a:lvl2pPr marL="457200" algn="l" defTabSz="457200" rtl="0" eaLnBrk="1" latinLnBrk="0" hangingPunct="1">
      <a:defRPr sz="1200" kern="1200">
        <a:solidFill>
          <a:schemeClr val="tx1"/>
        </a:solidFill>
        <a:latin typeface="Arial"/>
        <a:ea typeface="+mn-ea"/>
        <a:cs typeface="+mn-cs"/>
      </a:defRPr>
    </a:lvl2pPr>
    <a:lvl3pPr marL="914400" algn="l" defTabSz="457200" rtl="0" eaLnBrk="1" latinLnBrk="0" hangingPunct="1">
      <a:defRPr sz="1200" kern="1200">
        <a:solidFill>
          <a:schemeClr val="tx1"/>
        </a:solidFill>
        <a:latin typeface="Arial"/>
        <a:ea typeface="+mn-ea"/>
        <a:cs typeface="+mn-cs"/>
      </a:defRPr>
    </a:lvl3pPr>
    <a:lvl4pPr marL="1371600" algn="l" defTabSz="457200" rtl="0" eaLnBrk="1" latinLnBrk="0" hangingPunct="1">
      <a:defRPr sz="1200" kern="1200">
        <a:solidFill>
          <a:schemeClr val="tx1"/>
        </a:solidFill>
        <a:latin typeface="Arial"/>
        <a:ea typeface="+mn-ea"/>
        <a:cs typeface="+mn-cs"/>
      </a:defRPr>
    </a:lvl4pPr>
    <a:lvl5pPr marL="1828800" algn="l" defTabSz="457200" rtl="0" eaLnBrk="1" latinLnBrk="0" hangingPunct="1">
      <a:defRPr sz="12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F800-FE0E-A944-8AC1-D57C07B352FC}" type="slidenum">
              <a:rPr lang="en-US" smtClean="0"/>
              <a:pPr/>
              <a:t>1</a:t>
            </a:fld>
            <a:endParaRPr lang="en-US" dirty="0"/>
          </a:p>
        </p:txBody>
      </p:sp>
    </p:spTree>
    <p:extLst>
      <p:ext uri="{BB962C8B-B14F-4D97-AF65-F5344CB8AC3E}">
        <p14:creationId xmlns:p14="http://schemas.microsoft.com/office/powerpoint/2010/main" val="2628431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F800-FE0E-A944-8AC1-D57C07B352FC}" type="slidenum">
              <a:rPr lang="en-US" smtClean="0"/>
              <a:pPr/>
              <a:t>2</a:t>
            </a:fld>
            <a:endParaRPr lang="en-US" dirty="0"/>
          </a:p>
        </p:txBody>
      </p:sp>
    </p:spTree>
    <p:extLst>
      <p:ext uri="{BB962C8B-B14F-4D97-AF65-F5344CB8AC3E}">
        <p14:creationId xmlns:p14="http://schemas.microsoft.com/office/powerpoint/2010/main" val="3464970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F800-FE0E-A944-8AC1-D57C07B352FC}" type="slidenum">
              <a:rPr lang="en-US" smtClean="0"/>
              <a:pPr/>
              <a:t>6</a:t>
            </a:fld>
            <a:endParaRPr lang="en-US" dirty="0"/>
          </a:p>
        </p:txBody>
      </p:sp>
    </p:spTree>
    <p:extLst>
      <p:ext uri="{BB962C8B-B14F-4D97-AF65-F5344CB8AC3E}">
        <p14:creationId xmlns:p14="http://schemas.microsoft.com/office/powerpoint/2010/main" val="35067961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BA3D2A3-E316-5B4D-B559-0EBDF6B1377B}"/>
              </a:ext>
            </a:extLst>
          </p:cNvPr>
          <p:cNvPicPr>
            <a:picLocks noChangeAspect="1"/>
          </p:cNvPicPr>
          <p:nvPr userDrawn="1"/>
        </p:nvPicPr>
        <p:blipFill>
          <a:blip r:embed="rId2">
            <a:alphaModFix/>
          </a:blip>
          <a:stretch>
            <a:fillRect/>
          </a:stretch>
        </p:blipFill>
        <p:spPr>
          <a:xfrm>
            <a:off x="0" y="3575304"/>
            <a:ext cx="12192000" cy="2743200"/>
          </a:xfrm>
          <a:prstGeom prst="rect">
            <a:avLst/>
          </a:prstGeom>
          <a:gradFill flip="none" rotWithShape="1">
            <a:gsLst>
              <a:gs pos="0">
                <a:schemeClr val="accent1">
                  <a:lumMod val="0"/>
                  <a:lumOff val="100000"/>
                </a:schemeClr>
              </a:gs>
              <a:gs pos="35000">
                <a:schemeClr val="accent1">
                  <a:lumMod val="0"/>
                  <a:lumOff val="100000"/>
                </a:schemeClr>
              </a:gs>
              <a:gs pos="100000">
                <a:schemeClr val="bg1"/>
              </a:gs>
            </a:gsLst>
            <a:lin ang="2700000" scaled="1"/>
            <a:tileRect/>
          </a:gradFill>
        </p:spPr>
      </p:pic>
      <p:sp>
        <p:nvSpPr>
          <p:cNvPr id="8" name="Rectangle 7">
            <a:extLst>
              <a:ext uri="{FF2B5EF4-FFF2-40B4-BE49-F238E27FC236}">
                <a16:creationId xmlns:a16="http://schemas.microsoft.com/office/drawing/2014/main" id="{D6D9C9D9-72EC-6D46-9AAD-E59A139F1299}"/>
              </a:ext>
            </a:extLst>
          </p:cNvPr>
          <p:cNvSpPr/>
          <p:nvPr userDrawn="1"/>
        </p:nvSpPr>
        <p:spPr bwMode="auto">
          <a:xfrm>
            <a:off x="0" y="3269959"/>
            <a:ext cx="12192504" cy="1028423"/>
          </a:xfrm>
          <a:prstGeom prst="rect">
            <a:avLst/>
          </a:prstGeom>
          <a:gradFill flip="none" rotWithShape="1">
            <a:gsLst>
              <a:gs pos="0">
                <a:schemeClr val="bg1">
                  <a:alpha val="0"/>
                  <a:lumMod val="0"/>
                  <a:lumOff val="100000"/>
                </a:schemeClr>
              </a:gs>
              <a:gs pos="51000">
                <a:schemeClr val="bg1"/>
              </a:gs>
            </a:gsLst>
            <a:lin ang="16200000" scaled="1"/>
            <a:tileRect/>
          </a:gradFill>
          <a:ln>
            <a:noFill/>
            <a:headEnd/>
            <a:tailEnd/>
          </a:ln>
          <a:effectLst/>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dirty="0">
              <a:solidFill>
                <a:srgbClr val="000000"/>
              </a:solidFill>
            </a:endParaRPr>
          </a:p>
        </p:txBody>
      </p:sp>
      <p:sp>
        <p:nvSpPr>
          <p:cNvPr id="19" name="Rectangle 18"/>
          <p:cNvSpPr/>
          <p:nvPr userDrawn="1"/>
        </p:nvSpPr>
        <p:spPr>
          <a:xfrm>
            <a:off x="-504" y="6316956"/>
            <a:ext cx="12192000" cy="544880"/>
          </a:xfrm>
          <a:prstGeom prst="rect">
            <a:avLst/>
          </a:prstGeom>
          <a:gradFill flip="none" rotWithShape="1">
            <a:gsLst>
              <a:gs pos="0">
                <a:srgbClr val="294861"/>
              </a:gs>
              <a:gs pos="46000">
                <a:schemeClr val="accent1">
                  <a:lumMod val="50000"/>
                </a:schemeClr>
              </a:gs>
              <a:gs pos="100000">
                <a:srgbClr val="4388B8"/>
              </a:gs>
            </a:gsLst>
            <a:lin ang="16200000" scaled="1"/>
            <a:tileRect/>
          </a:gradFill>
          <a:ln>
            <a:noFill/>
          </a:ln>
          <a:effectLst>
            <a:outerShdw blurRad="50800" dist="38100" dir="162000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r"/>
            <a:endParaRPr lang="en-US" sz="1800" dirty="0">
              <a:latin typeface="Arial"/>
            </a:endParaRPr>
          </a:p>
        </p:txBody>
      </p:sp>
      <p:sp>
        <p:nvSpPr>
          <p:cNvPr id="10" name="Title 9"/>
          <p:cNvSpPr>
            <a:spLocks noGrp="1"/>
          </p:cNvSpPr>
          <p:nvPr>
            <p:ph type="title" hasCustomPrompt="1"/>
          </p:nvPr>
        </p:nvSpPr>
        <p:spPr>
          <a:xfrm>
            <a:off x="609600" y="565126"/>
            <a:ext cx="10998200" cy="1447576"/>
          </a:xfrm>
        </p:spPr>
        <p:txBody>
          <a:bodyPr anchor="b" anchorCtr="0"/>
          <a:lstStyle>
            <a:lvl1pPr>
              <a:lnSpc>
                <a:spcPts val="3800"/>
              </a:lnSpc>
              <a:defRPr sz="3600" b="1" i="0">
                <a:solidFill>
                  <a:schemeClr val="accent1">
                    <a:lumMod val="75000"/>
                  </a:schemeClr>
                </a:solidFill>
                <a:effectLst/>
                <a:latin typeface="Arial"/>
                <a:cs typeface="Arial"/>
              </a:defRPr>
            </a:lvl1pPr>
          </a:lstStyle>
          <a:p>
            <a:r>
              <a:rPr lang="en-US" dirty="0"/>
              <a:t>Click to edit </a:t>
            </a:r>
            <a:br>
              <a:rPr lang="en-US" dirty="0"/>
            </a:br>
            <a:r>
              <a:rPr lang="en-US" dirty="0"/>
              <a:t>Master title style</a:t>
            </a:r>
          </a:p>
        </p:txBody>
      </p:sp>
      <p:sp>
        <p:nvSpPr>
          <p:cNvPr id="12" name="Text Placeholder 11"/>
          <p:cNvSpPr>
            <a:spLocks noGrp="1"/>
          </p:cNvSpPr>
          <p:nvPr>
            <p:ph type="body" sz="quarter" idx="13"/>
          </p:nvPr>
        </p:nvSpPr>
        <p:spPr>
          <a:xfrm>
            <a:off x="609601" y="2024863"/>
            <a:ext cx="7505699" cy="369888"/>
          </a:xfrm>
        </p:spPr>
        <p:txBody>
          <a:bodyPr>
            <a:noAutofit/>
          </a:bodyPr>
          <a:lstStyle>
            <a:lvl1pPr>
              <a:lnSpc>
                <a:spcPts val="2200"/>
              </a:lnSpc>
              <a:buNone/>
              <a:defRPr sz="2000" b="0">
                <a:latin typeface="Arial"/>
                <a:cs typeface="Arial"/>
              </a:defRPr>
            </a:lvl1pPr>
            <a:lvl2pPr>
              <a:buNone/>
              <a:defRPr/>
            </a:lvl2pPr>
            <a:lvl3pPr>
              <a:buNone/>
              <a:defRPr/>
            </a:lvl3pPr>
            <a:lvl4pPr>
              <a:buNone/>
              <a:defRPr/>
            </a:lvl4pPr>
            <a:lvl5pPr>
              <a:buNone/>
              <a:defRPr/>
            </a:lvl5pPr>
          </a:lstStyle>
          <a:p>
            <a:pPr lvl="0"/>
            <a:r>
              <a:rPr lang="en-US"/>
              <a:t>Click to edit Master text styles</a:t>
            </a:r>
          </a:p>
        </p:txBody>
      </p:sp>
      <p:sp>
        <p:nvSpPr>
          <p:cNvPr id="14" name="TextBox 13"/>
          <p:cNvSpPr txBox="1"/>
          <p:nvPr userDrawn="1"/>
        </p:nvSpPr>
        <p:spPr>
          <a:xfrm>
            <a:off x="116077" y="6372418"/>
            <a:ext cx="6004819" cy="435504"/>
          </a:xfrm>
          <a:prstGeom prst="rect">
            <a:avLst/>
          </a:prstGeom>
          <a:noFill/>
          <a:effectLst/>
        </p:spPr>
        <p:txBody>
          <a:bodyPr wrap="square" rtlCol="0">
            <a:spAutoFit/>
          </a:bodyPr>
          <a:lstStyle/>
          <a:p>
            <a:pPr marL="0" algn="l" defTabSz="457200" rtl="0" eaLnBrk="1" latinLnBrk="0" hangingPunct="1">
              <a:lnSpc>
                <a:spcPct val="90000"/>
              </a:lnSpc>
              <a:spcAft>
                <a:spcPts val="300"/>
              </a:spcAft>
            </a:pPr>
            <a:r>
              <a:rPr lang="en-US" sz="800" kern="1200" dirty="0">
                <a:solidFill>
                  <a:schemeClr val="bg1"/>
                </a:solidFill>
                <a:effectLst/>
                <a:latin typeface="Arial"/>
                <a:ea typeface="+mn-ea"/>
                <a:cs typeface="Arial"/>
              </a:rPr>
              <a:t>LLNL-PRES-</a:t>
            </a:r>
            <a:r>
              <a:rPr lang="en-US" sz="800" dirty="0"/>
              <a:t> </a:t>
            </a:r>
            <a:r>
              <a:rPr lang="en-US" sz="800" dirty="0">
                <a:solidFill>
                  <a:schemeClr val="bg1"/>
                </a:solidFill>
                <a:latin typeface="Arial" panose="020B0604020202020204" pitchFamily="34" charset="0"/>
                <a:cs typeface="Arial" panose="020B0604020202020204" pitchFamily="34" charset="0"/>
              </a:rPr>
              <a:t>849105</a:t>
            </a:r>
            <a:endParaRPr lang="en-US" sz="800" kern="1200" dirty="0">
              <a:solidFill>
                <a:schemeClr val="bg1"/>
              </a:solidFill>
              <a:effectLst/>
              <a:latin typeface="Arial" panose="020B0604020202020204" pitchFamily="34" charset="0"/>
              <a:ea typeface="+mn-ea"/>
              <a:cs typeface="Arial" panose="020B0604020202020204" pitchFamily="34" charset="0"/>
            </a:endParaRPr>
          </a:p>
          <a:p>
            <a:pPr marL="0" algn="l" defTabSz="457200" rtl="0" eaLnBrk="1" latinLnBrk="0" hangingPunct="1">
              <a:lnSpc>
                <a:spcPct val="90000"/>
              </a:lnSpc>
              <a:spcAft>
                <a:spcPts val="600"/>
              </a:spcAft>
            </a:pPr>
            <a:r>
              <a:rPr lang="en-US" sz="700" kern="1200" dirty="0">
                <a:solidFill>
                  <a:schemeClr val="bg1"/>
                </a:solidFill>
                <a:effectLst/>
                <a:latin typeface="Arial"/>
                <a:ea typeface="+mn-ea"/>
                <a:cs typeface="Arial"/>
              </a:rPr>
              <a:t>This work was performed under the auspices of the</a:t>
            </a:r>
            <a:r>
              <a:rPr lang="en-US" sz="700" kern="1200" baseline="0" dirty="0">
                <a:solidFill>
                  <a:schemeClr val="bg1"/>
                </a:solidFill>
                <a:effectLst/>
                <a:latin typeface="Arial"/>
                <a:ea typeface="+mn-ea"/>
                <a:cs typeface="Arial"/>
              </a:rPr>
              <a:t> </a:t>
            </a:r>
            <a:r>
              <a:rPr lang="en-US" sz="700" kern="1200" dirty="0">
                <a:solidFill>
                  <a:schemeClr val="bg1"/>
                </a:solidFill>
                <a:effectLst/>
                <a:latin typeface="Arial"/>
                <a:ea typeface="+mn-ea"/>
                <a:cs typeface="Arial"/>
              </a:rPr>
              <a:t>U.S. Department of Energy by Lawrence Livermore National Laboratory under contract DE-AC52-07NA27344.</a:t>
            </a:r>
            <a:r>
              <a:rPr lang="en-US" sz="700" kern="1200" baseline="0" dirty="0">
                <a:solidFill>
                  <a:schemeClr val="bg1"/>
                </a:solidFill>
                <a:effectLst/>
                <a:latin typeface="Arial"/>
                <a:ea typeface="+mn-ea"/>
                <a:cs typeface="Arial"/>
              </a:rPr>
              <a:t> </a:t>
            </a:r>
            <a:r>
              <a:rPr lang="en-US" sz="700" kern="1200" dirty="0">
                <a:solidFill>
                  <a:schemeClr val="bg1"/>
                </a:solidFill>
                <a:effectLst/>
                <a:latin typeface="Arial"/>
                <a:ea typeface="+mn-ea"/>
                <a:cs typeface="Arial"/>
              </a:rPr>
              <a:t>Lawrence Livermore National Security, LLC</a:t>
            </a:r>
          </a:p>
        </p:txBody>
      </p:sp>
      <p:pic>
        <p:nvPicPr>
          <p:cNvPr id="18" name="Picture 17" descr="LLNL_Logo_WHT-LRG.png"/>
          <p:cNvPicPr>
            <a:picLocks/>
          </p:cNvPicPr>
          <p:nvPr userDrawn="1"/>
        </p:nvPicPr>
        <p:blipFill>
          <a:blip r:embed="rId3" cstate="print">
            <a:extLst>
              <a:ext uri="{28A0092B-C50C-407E-A947-70E740481C1C}">
                <a14:useLocalDpi xmlns:a14="http://schemas.microsoft.com/office/drawing/2010/main"/>
              </a:ext>
            </a:extLst>
          </a:blip>
          <a:stretch>
            <a:fillRect/>
          </a:stretch>
        </p:blipFill>
        <p:spPr>
          <a:xfrm>
            <a:off x="10029618" y="6446832"/>
            <a:ext cx="1865376" cy="314676"/>
          </a:xfrm>
          <a:prstGeom prst="rect">
            <a:avLst/>
          </a:prstGeom>
        </p:spPr>
      </p:pic>
      <p:sp>
        <p:nvSpPr>
          <p:cNvPr id="20" name="Rectangle 19"/>
          <p:cNvSpPr/>
          <p:nvPr userDrawn="1"/>
        </p:nvSpPr>
        <p:spPr>
          <a:xfrm>
            <a:off x="0" y="0"/>
            <a:ext cx="12192000" cy="112889"/>
          </a:xfrm>
          <a:prstGeom prst="rect">
            <a:avLst/>
          </a:prstGeom>
          <a:solidFill>
            <a:schemeClr val="accent1">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r"/>
            <a:endParaRPr lang="en-US" sz="1800" dirty="0">
              <a:latin typeface="Arial"/>
            </a:endParaRPr>
          </a:p>
        </p:txBody>
      </p:sp>
      <p:pic>
        <p:nvPicPr>
          <p:cNvPr id="15" name="Picture 14">
            <a:extLst>
              <a:ext uri="{FF2B5EF4-FFF2-40B4-BE49-F238E27FC236}">
                <a16:creationId xmlns:a16="http://schemas.microsoft.com/office/drawing/2014/main" id="{65E7015B-2898-294E-B365-9997EA53F533}"/>
              </a:ext>
            </a:extLst>
          </p:cNvPr>
          <p:cNvPicPr>
            <a:picLocks noChangeAspect="1"/>
          </p:cNvPicPr>
          <p:nvPr userDrawn="1"/>
        </p:nvPicPr>
        <p:blipFill>
          <a:blip r:embed="rId4"/>
          <a:stretch>
            <a:fillRect/>
          </a:stretch>
        </p:blipFill>
        <p:spPr>
          <a:xfrm>
            <a:off x="9747070" y="2336292"/>
            <a:ext cx="1947333" cy="1005840"/>
          </a:xfrm>
          <a:prstGeom prst="rect">
            <a:avLst/>
          </a:prstGeom>
        </p:spPr>
      </p:pic>
      <p:sp>
        <p:nvSpPr>
          <p:cNvPr id="22" name="Text Placeholder 2">
            <a:extLst>
              <a:ext uri="{FF2B5EF4-FFF2-40B4-BE49-F238E27FC236}">
                <a16:creationId xmlns:a16="http://schemas.microsoft.com/office/drawing/2014/main" id="{5E54533D-232D-F944-998A-C613A658CD52}"/>
              </a:ext>
            </a:extLst>
          </p:cNvPr>
          <p:cNvSpPr>
            <a:spLocks noGrp="1"/>
          </p:cNvSpPr>
          <p:nvPr>
            <p:ph type="body" sz="quarter" idx="15" hasCustomPrompt="1"/>
          </p:nvPr>
        </p:nvSpPr>
        <p:spPr>
          <a:xfrm>
            <a:off x="5852160" y="3419856"/>
            <a:ext cx="5755640" cy="245866"/>
          </a:xfrm>
        </p:spPr>
        <p:txBody>
          <a:bodyPr rIns="0" anchor="b" anchorCtr="0">
            <a:noAutofit/>
          </a:bodyPr>
          <a:lstStyle>
            <a:lvl1pPr marL="57150" indent="0" algn="r">
              <a:spcBef>
                <a:spcPts val="0"/>
              </a:spcBef>
              <a:buNone/>
              <a:defRPr sz="1600" b="0"/>
            </a:lvl1pPr>
            <a:lvl2pPr marL="342900" indent="0" algn="r">
              <a:buNone/>
              <a:defRPr sz="1600" b="0"/>
            </a:lvl2pPr>
            <a:lvl3pPr marL="628650" indent="0" algn="r">
              <a:buNone/>
              <a:defRPr sz="1600" b="0"/>
            </a:lvl3pPr>
            <a:lvl4pPr marL="857250" indent="0" algn="r">
              <a:buNone/>
              <a:defRPr sz="1600" b="0"/>
            </a:lvl4pPr>
            <a:lvl5pPr marL="1085850" indent="0" algn="r">
              <a:buNone/>
              <a:defRPr sz="1600" b="0"/>
            </a:lvl5pPr>
          </a:lstStyle>
          <a:p>
            <a:pPr lvl="0"/>
            <a:r>
              <a:rPr lang="en-US" dirty="0"/>
              <a:t>Author’s Name</a:t>
            </a:r>
          </a:p>
        </p:txBody>
      </p:sp>
      <p:sp>
        <p:nvSpPr>
          <p:cNvPr id="23" name="Text Placeholder 3">
            <a:extLst>
              <a:ext uri="{FF2B5EF4-FFF2-40B4-BE49-F238E27FC236}">
                <a16:creationId xmlns:a16="http://schemas.microsoft.com/office/drawing/2014/main" id="{58CF1331-1EBC-844F-8450-0D8979283379}"/>
              </a:ext>
            </a:extLst>
          </p:cNvPr>
          <p:cNvSpPr>
            <a:spLocks noGrp="1"/>
          </p:cNvSpPr>
          <p:nvPr>
            <p:ph type="body" sz="quarter" idx="16" hasCustomPrompt="1"/>
          </p:nvPr>
        </p:nvSpPr>
        <p:spPr>
          <a:xfrm>
            <a:off x="622300" y="3419856"/>
            <a:ext cx="1225550" cy="355600"/>
          </a:xfrm>
        </p:spPr>
        <p:txBody>
          <a:bodyPr>
            <a:normAutofit/>
          </a:bodyPr>
          <a:lstStyle>
            <a:lvl1pPr marL="57150" indent="0">
              <a:buNone/>
              <a:defRPr sz="1600"/>
            </a:lvl1pPr>
          </a:lstStyle>
          <a:p>
            <a:pPr lvl="0"/>
            <a:r>
              <a:rPr lang="en-US" dirty="0"/>
              <a:t>Date</a:t>
            </a:r>
          </a:p>
        </p:txBody>
      </p:sp>
      <p:sp>
        <p:nvSpPr>
          <p:cNvPr id="24" name="Text Placeholder 2">
            <a:extLst>
              <a:ext uri="{FF2B5EF4-FFF2-40B4-BE49-F238E27FC236}">
                <a16:creationId xmlns:a16="http://schemas.microsoft.com/office/drawing/2014/main" id="{68C402F6-88CF-E84A-834F-69AE98659F2F}"/>
              </a:ext>
            </a:extLst>
          </p:cNvPr>
          <p:cNvSpPr>
            <a:spLocks noGrp="1"/>
          </p:cNvSpPr>
          <p:nvPr>
            <p:ph type="body" sz="quarter" idx="17" hasCustomPrompt="1"/>
          </p:nvPr>
        </p:nvSpPr>
        <p:spPr>
          <a:xfrm>
            <a:off x="5852160" y="3671117"/>
            <a:ext cx="5755640" cy="245866"/>
          </a:xfrm>
        </p:spPr>
        <p:txBody>
          <a:bodyPr rIns="0" anchor="b" anchorCtr="0">
            <a:noAutofit/>
          </a:bodyPr>
          <a:lstStyle>
            <a:lvl1pPr marL="57150" indent="0" algn="r">
              <a:spcBef>
                <a:spcPts val="0"/>
              </a:spcBef>
              <a:buNone/>
              <a:defRPr sz="1600" b="0"/>
            </a:lvl1pPr>
            <a:lvl2pPr marL="342900" indent="0" algn="r">
              <a:buNone/>
              <a:defRPr sz="1600" b="0"/>
            </a:lvl2pPr>
            <a:lvl3pPr marL="628650" indent="0" algn="r">
              <a:buNone/>
              <a:defRPr sz="1600" b="0"/>
            </a:lvl3pPr>
            <a:lvl4pPr marL="857250" indent="0" algn="r">
              <a:buNone/>
              <a:defRPr sz="1600" b="0"/>
            </a:lvl4pPr>
            <a:lvl5pPr marL="1085850" indent="0" algn="r">
              <a:buNone/>
              <a:defRPr sz="1600" b="0"/>
            </a:lvl5pPr>
          </a:lstStyle>
          <a:p>
            <a:pPr lvl="0"/>
            <a:r>
              <a:rPr lang="en-US" dirty="0"/>
              <a:t>Author’s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0_end page">
    <p:bg>
      <p:bgPr>
        <a:solidFill>
          <a:srgbClr val="0F4F97"/>
        </a:solidFill>
        <a:effectLst/>
      </p:bgPr>
    </p:bg>
    <p:spTree>
      <p:nvGrpSpPr>
        <p:cNvPr id="1" name=""/>
        <p:cNvGrpSpPr/>
        <p:nvPr/>
      </p:nvGrpSpPr>
      <p:grpSpPr>
        <a:xfrm>
          <a:off x="0" y="0"/>
          <a:ext cx="0" cy="0"/>
          <a:chOff x="0" y="0"/>
          <a:chExt cx="0" cy="0"/>
        </a:xfrm>
      </p:grpSpPr>
      <p:pic>
        <p:nvPicPr>
          <p:cNvPr id="3" name="Picture 2" descr="LLNL_Logo_WHT-LRG.png"/>
          <p:cNvPicPr>
            <a:picLocks/>
          </p:cNvPicPr>
          <p:nvPr userDrawn="1"/>
        </p:nvPicPr>
        <p:blipFill>
          <a:blip r:embed="rId2"/>
          <a:stretch>
            <a:fillRect/>
          </a:stretch>
        </p:blipFill>
        <p:spPr>
          <a:xfrm>
            <a:off x="962469" y="5437487"/>
            <a:ext cx="3602736" cy="607768"/>
          </a:xfrm>
          <a:prstGeom prst="rect">
            <a:avLst/>
          </a:prstGeom>
        </p:spPr>
      </p:pic>
      <p:sp>
        <p:nvSpPr>
          <p:cNvPr id="4" name="Rectangle 3">
            <a:extLst>
              <a:ext uri="{FF2B5EF4-FFF2-40B4-BE49-F238E27FC236}">
                <a16:creationId xmlns:a16="http://schemas.microsoft.com/office/drawing/2014/main" id="{7F749544-5EB0-404C-9A83-271FF82661BE}"/>
              </a:ext>
            </a:extLst>
          </p:cNvPr>
          <p:cNvSpPr/>
          <p:nvPr userDrawn="1"/>
        </p:nvSpPr>
        <p:spPr>
          <a:xfrm>
            <a:off x="5854700" y="4896502"/>
            <a:ext cx="5613400" cy="1200329"/>
          </a:xfrm>
          <a:prstGeom prst="rect">
            <a:avLst/>
          </a:prstGeom>
        </p:spPr>
        <p:txBody>
          <a:bodyPr wrap="square" anchor="b" anchorCtr="0">
            <a:spAutoFit/>
          </a:bodyPr>
          <a:lstStyle/>
          <a:p>
            <a:r>
              <a:rPr lang="en-US" sz="800" b="1" dirty="0">
                <a:solidFill>
                  <a:schemeClr val="bg1"/>
                </a:solidFill>
              </a:rPr>
              <a:t>Disclaimer</a:t>
            </a:r>
          </a:p>
          <a:p>
            <a:r>
              <a:rPr lang="en-US" sz="800" dirty="0">
                <a:solidFill>
                  <a:schemeClr val="bg1"/>
                </a:solidFill>
              </a:rPr>
              <a:t>This document was prepared as an account of work sponsored by an agency of the United States government. Neither the United States government nor Lawrence Livermore National Security, LLC, nor any of their employees makes any warranty, expressed or implied, or assumes any legal liability or responsibility for the accuracy, completeness, or usefulness of any information, apparatus, product, or process disclosed, or represents that its use would not infringe privately owned rights. Reference herein to any specific commercial product, process, or service by trade name, trademark, manufacturer, or otherwise does not necessarily constitute or imply its endorsement, recommendation, or favoring by the United States government or Lawrence Livermore National Security, LLC. The views and opinions of authors expressed herein do not necessarily state or reflect those of the United States government or Lawrence Livermore National Security, LLC, and shall not be used for advertising or product endorsement purposes.</a:t>
            </a:r>
            <a:endParaRPr lang="en-US" sz="1050" b="0" i="0" dirty="0">
              <a:solidFill>
                <a:schemeClr val="bg1"/>
              </a:solidFill>
              <a:effectLst/>
              <a:latin typeface="Open Sans" panose="020B0606030504020204" pitchFamily="34" charset="0"/>
            </a:endParaRPr>
          </a:p>
        </p:txBody>
      </p:sp>
      <p:pic>
        <p:nvPicPr>
          <p:cNvPr id="5" name="Picture 4">
            <a:extLst>
              <a:ext uri="{FF2B5EF4-FFF2-40B4-BE49-F238E27FC236}">
                <a16:creationId xmlns:a16="http://schemas.microsoft.com/office/drawing/2014/main" id="{19B91F5E-888D-E54C-B87B-CA3ABFC0A22E}"/>
              </a:ext>
            </a:extLst>
          </p:cNvPr>
          <p:cNvPicPr>
            <a:picLocks noChangeAspect="1"/>
          </p:cNvPicPr>
          <p:nvPr userDrawn="1"/>
        </p:nvPicPr>
        <p:blipFill>
          <a:blip r:embed="rId3"/>
          <a:stretch>
            <a:fillRect/>
          </a:stretch>
        </p:blipFill>
        <p:spPr>
          <a:xfrm>
            <a:off x="1290637" y="1261696"/>
            <a:ext cx="2946400" cy="3771900"/>
          </a:xfrm>
          <a:prstGeom prst="rect">
            <a:avLst/>
          </a:prstGeom>
        </p:spPr>
      </p:pic>
    </p:spTree>
    <p:extLst>
      <p:ext uri="{BB962C8B-B14F-4D97-AF65-F5344CB8AC3E}">
        <p14:creationId xmlns:p14="http://schemas.microsoft.com/office/powerpoint/2010/main" val="3127189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Bef>
                <a:spcPts val="600"/>
              </a:spcBef>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eaLnBrk="1" latinLnBrk="0" hangingPunct="1"/>
            <a:r>
              <a:rPr lang="en-US" dirty="0"/>
              <a:t>Click to edit Master text styles</a:t>
            </a:r>
          </a:p>
          <a:p>
            <a:pPr lvl="1" eaLnBrk="1" latinLnBrk="0" hangingPunct="1"/>
            <a:r>
              <a:rPr lang="en-US" dirty="0"/>
              <a:t>Second level</a:t>
            </a:r>
          </a:p>
        </p:txBody>
      </p:sp>
      <p:sp>
        <p:nvSpPr>
          <p:cNvPr id="6" name="Slide Number Placeholder 5"/>
          <p:cNvSpPr>
            <a:spLocks noGrp="1"/>
          </p:cNvSpPr>
          <p:nvPr>
            <p:ph type="sldNum" sz="quarter" idx="12"/>
          </p:nvPr>
        </p:nvSpPr>
        <p:spPr/>
        <p:txBody>
          <a:bodyPr/>
          <a:lstStyle/>
          <a:p>
            <a:fld id="{F621BA9E-024D-DE4D-A8C8-2AC39C7987FF}" type="slidenum">
              <a:rPr lang="en-US" smtClean="0"/>
              <a:pPr/>
              <a:t>‹#›</a:t>
            </a:fld>
            <a:endParaRPr lang="en-US"/>
          </a:p>
        </p:txBody>
      </p:sp>
      <p:sp>
        <p:nvSpPr>
          <p:cNvPr id="8" name="Title Placeholder 1"/>
          <p:cNvSpPr>
            <a:spLocks noGrp="1"/>
          </p:cNvSpPr>
          <p:nvPr>
            <p:ph type="title"/>
          </p:nvPr>
        </p:nvSpPr>
        <p:spPr>
          <a:xfrm>
            <a:off x="609600" y="126673"/>
            <a:ext cx="10972800" cy="1092529"/>
          </a:xfrm>
          <a:prstGeom prst="rect">
            <a:avLst/>
          </a:prstGeom>
          <a:noFill/>
          <a:effectLst/>
        </p:spPr>
        <p:txBody>
          <a:bodyPr vert="horz" lIns="91440" rIns="45720" rtlCol="0" anchor="ctr">
            <a:noAutofit/>
            <a:scene3d>
              <a:camera prst="orthographicFront"/>
              <a:lightRig rig="threePt" dir="t">
                <a:rot lat="0" lon="0" rev="4800000"/>
              </a:lightRig>
            </a:scene3d>
            <a:sp3d prstMaterial="matte"/>
          </a:bodyPr>
          <a:lstStyle/>
          <a:p>
            <a:r>
              <a:rPr kumimoji="0" lang="en-US" dirty="0"/>
              <a:t>Click to edit Master title style</a:t>
            </a:r>
          </a:p>
        </p:txBody>
      </p:sp>
    </p:spTree>
    <p:extLst>
      <p:ext uri="{BB962C8B-B14F-4D97-AF65-F5344CB8AC3E}">
        <p14:creationId xmlns:p14="http://schemas.microsoft.com/office/powerpoint/2010/main" val="1961010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threePt" dir="t">
                <a:rot lat="0" lon="0" rev="4800000"/>
              </a:lightRig>
            </a:scene3d>
            <a:sp3d prstMaterial="matte"/>
          </a:bodyPr>
          <a:lstStyle/>
          <a:p>
            <a:r>
              <a:rPr kumimoji="0" lang="en-US"/>
              <a:t>Click to edit Master title style</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lIns="0" bIns="0"/>
          <a:lstStyle>
            <a:lvl1pPr eaLnBrk="1" latinLnBrk="0" hangingPunct="1">
              <a:spcBef>
                <a:spcPts val="1800"/>
              </a:spcBef>
              <a:spcAft>
                <a:spcPts val="0"/>
              </a:spcAft>
              <a:defRPr/>
            </a:lvl1pPr>
            <a:lvl2pPr eaLnBrk="1" latinLnBrk="0" hangingPunct="1">
              <a:spcAft>
                <a:spcPts val="0"/>
              </a:spcAft>
              <a:defRPr/>
            </a:lvl2pPr>
            <a:lvl3pPr eaLnBrk="1" latinLnBrk="0" hangingPunct="1">
              <a:spcAft>
                <a:spcPts val="0"/>
              </a:spcAft>
              <a:defRPr/>
            </a:lvl3pPr>
            <a:lvl4pPr eaLnBrk="1" latinLnBrk="0" hangingPunct="1">
              <a:spcAft>
                <a:spcPts val="0"/>
              </a:spcAft>
              <a:defRPr/>
            </a:lvl4pPr>
            <a:lvl5pPr eaLnBrk="1" latinLnBrk="0" hangingPunct="1">
              <a:spcAft>
                <a:spcPts val="0"/>
              </a:spcAft>
              <a:defRPr/>
            </a:lvl5p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5" name="Title Placeholder 1"/>
          <p:cNvSpPr>
            <a:spLocks noGrp="1"/>
          </p:cNvSpPr>
          <p:nvPr>
            <p:ph type="title"/>
          </p:nvPr>
        </p:nvSpPr>
        <p:spPr>
          <a:xfrm>
            <a:off x="609600" y="219514"/>
            <a:ext cx="10972800" cy="1008771"/>
          </a:xfrm>
          <a:prstGeom prst="rect">
            <a:avLst/>
          </a:prstGeom>
          <a:effectLst/>
        </p:spPr>
        <p:txBody>
          <a:bodyPr vert="horz" lIns="0" rIns="45720" rtlCol="0" anchor="ctr" anchorCtr="0">
            <a:noAutofit/>
            <a:scene3d>
              <a:camera prst="orthographicFront"/>
              <a:lightRig rig="threePt" dir="t">
                <a:rot lat="0" lon="0" rev="4800000"/>
              </a:lightRig>
            </a:scene3d>
            <a:sp3d prstMaterial="matte"/>
          </a:bodyPr>
          <a:lstStyle/>
          <a:p>
            <a:r>
              <a:rPr kumimoji="0" lang="en-US"/>
              <a:t>Click to edit Master title style</a:t>
            </a:r>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with side-text-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90000"/>
              </a:lnSpc>
              <a:defRPr>
                <a:effectLst/>
              </a:defRPr>
            </a:lvl1pPr>
          </a:lstStyle>
          <a:p>
            <a:r>
              <a:rPr lang="en-US"/>
              <a:t>Click to edit Master title style</a:t>
            </a:r>
            <a:endParaRPr lang="en-US" dirty="0"/>
          </a:p>
        </p:txBody>
      </p:sp>
      <p:sp>
        <p:nvSpPr>
          <p:cNvPr id="4" name="Content Placeholder 2"/>
          <p:cNvSpPr>
            <a:spLocks noGrp="1"/>
          </p:cNvSpPr>
          <p:nvPr>
            <p:ph idx="1"/>
          </p:nvPr>
        </p:nvSpPr>
        <p:spPr>
          <a:xfrm>
            <a:off x="621101" y="1436688"/>
            <a:ext cx="5291328" cy="4881532"/>
          </a:xfrm>
        </p:spPr>
        <p:txBody>
          <a:bodyPr/>
          <a:lstStyle>
            <a:lvl1pPr>
              <a:spcBef>
                <a:spcPts val="1200"/>
              </a:spcBef>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tle with side-text-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90000"/>
              </a:lnSpc>
              <a:defRPr>
                <a:effectLst/>
              </a:defRPr>
            </a:lvl1pPr>
          </a:lstStyle>
          <a:p>
            <a:r>
              <a:rPr lang="en-US"/>
              <a:t>Click to edit Master title style</a:t>
            </a:r>
            <a:endParaRPr lang="en-US" dirty="0"/>
          </a:p>
        </p:txBody>
      </p:sp>
      <p:sp>
        <p:nvSpPr>
          <p:cNvPr id="4" name="Content Placeholder 2"/>
          <p:cNvSpPr>
            <a:spLocks noGrp="1"/>
          </p:cNvSpPr>
          <p:nvPr>
            <p:ph idx="1"/>
          </p:nvPr>
        </p:nvSpPr>
        <p:spPr>
          <a:xfrm>
            <a:off x="6301619" y="1436688"/>
            <a:ext cx="5291328" cy="4881532"/>
          </a:xfrm>
        </p:spPr>
        <p:txBody>
          <a:bodyPr/>
          <a:lstStyle>
            <a:lvl1pPr>
              <a:spcBef>
                <a:spcPts val="1200"/>
              </a:spcBef>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Tree>
    <p:extLst>
      <p:ext uri="{BB962C8B-B14F-4D97-AF65-F5344CB8AC3E}">
        <p14:creationId xmlns:p14="http://schemas.microsoft.com/office/powerpoint/2010/main" val="2083121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with side-by-side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90000"/>
              </a:lnSpc>
              <a:defRPr>
                <a:effectLst/>
              </a:defRPr>
            </a:lvl1pPr>
          </a:lstStyle>
          <a:p>
            <a:r>
              <a:rPr lang="en-US"/>
              <a:t>Click to edit Master title style</a:t>
            </a:r>
            <a:endParaRPr lang="en-US" dirty="0"/>
          </a:p>
        </p:txBody>
      </p:sp>
      <p:sp>
        <p:nvSpPr>
          <p:cNvPr id="4" name="Content Placeholder 2"/>
          <p:cNvSpPr>
            <a:spLocks noGrp="1"/>
          </p:cNvSpPr>
          <p:nvPr>
            <p:ph idx="1"/>
          </p:nvPr>
        </p:nvSpPr>
        <p:spPr>
          <a:xfrm>
            <a:off x="621101" y="1436688"/>
            <a:ext cx="5291328" cy="4881532"/>
          </a:xfrm>
        </p:spPr>
        <p:txBody>
          <a:bodyPr/>
          <a:lstStyle>
            <a:lvl1pPr>
              <a:spcBef>
                <a:spcPts val="1200"/>
              </a:spcBef>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5" name="Content Placeholder 2"/>
          <p:cNvSpPr>
            <a:spLocks noGrp="1"/>
          </p:cNvSpPr>
          <p:nvPr>
            <p:ph idx="10"/>
          </p:nvPr>
        </p:nvSpPr>
        <p:spPr>
          <a:xfrm>
            <a:off x="6291532" y="1436688"/>
            <a:ext cx="5291328" cy="4881532"/>
          </a:xfrm>
        </p:spPr>
        <p:txBody>
          <a:bodyPr/>
          <a:lstStyle>
            <a:lvl1pPr>
              <a:spcBef>
                <a:spcPts val="1200"/>
              </a:spcBef>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Tree>
    <p:extLst>
      <p:ext uri="{BB962C8B-B14F-4D97-AF65-F5344CB8AC3E}">
        <p14:creationId xmlns:p14="http://schemas.microsoft.com/office/powerpoint/2010/main" val="2294128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Full Image with Titl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349042"/>
          </a:xfrm>
        </p:spPr>
        <p:txBody>
          <a:bodyPr/>
          <a:lstStyle/>
          <a:p>
            <a:r>
              <a:rPr lang="en-US"/>
              <a:t>Click icon to add picture</a:t>
            </a:r>
            <a:endParaRPr lang="en-US" dirty="0"/>
          </a:p>
        </p:txBody>
      </p:sp>
      <p:sp>
        <p:nvSpPr>
          <p:cNvPr id="6" name="Title 5"/>
          <p:cNvSpPr>
            <a:spLocks noGrp="1"/>
          </p:cNvSpPr>
          <p:nvPr>
            <p:ph type="title"/>
          </p:nvPr>
        </p:nvSpPr>
        <p:spPr>
          <a:xfrm>
            <a:off x="5" y="7"/>
            <a:ext cx="12191999" cy="1228907"/>
          </a:xfrm>
          <a:solidFill>
            <a:schemeClr val="bg1"/>
          </a:solidFill>
          <a:effectLst/>
        </p:spPr>
        <p:txBody>
          <a:bodyPr vert="horz" lIns="457200" rIns="45720" rtlCol="0" anchor="ctr" anchorCtr="0">
            <a:normAutofit/>
            <a:scene3d>
              <a:camera prst="orthographicFront"/>
              <a:lightRig rig="threePt" dir="t">
                <a:rot lat="0" lon="0" rev="4800000"/>
              </a:lightRig>
            </a:scene3d>
            <a:sp3d prstMaterial="matte"/>
          </a:bodyPr>
          <a:lstStyle>
            <a:lvl1pPr marL="233363" indent="0" algn="l" rtl="0" eaLnBrk="1" latinLnBrk="0" hangingPunct="1">
              <a:lnSpc>
                <a:spcPct val="90000"/>
              </a:lnSpc>
              <a:spcBef>
                <a:spcPct val="0"/>
              </a:spcBef>
              <a:buNone/>
              <a:defRPr kumimoji="0" lang="en-US" sz="3200" b="1" kern="1200" dirty="0">
                <a:solidFill>
                  <a:schemeClr val="accent1">
                    <a:lumMod val="75000"/>
                  </a:schemeClr>
                </a:solidFill>
                <a:effectLst/>
                <a:latin typeface="Calibri" panose="020F0502020204030204" pitchFamily="34" charset="0"/>
                <a:ea typeface="+mj-ea"/>
                <a:cs typeface="Calibri" panose="020F050202020403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Full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349042"/>
          </a:xfrm>
        </p:spPr>
        <p:txBody>
          <a:bodyPr/>
          <a:lstStyle/>
          <a:p>
            <a:r>
              <a:rPr lang="en-US"/>
              <a:t>Click icon to add picture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9_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4.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 name="Rectangle 19"/>
          <p:cNvSpPr/>
          <p:nvPr/>
        </p:nvSpPr>
        <p:spPr>
          <a:xfrm>
            <a:off x="0" y="6355080"/>
            <a:ext cx="12192000" cy="50292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Ins="0" rtlCol="0" anchor="ctr"/>
          <a:lstStyle/>
          <a:p>
            <a:pPr algn="ctr"/>
            <a:endParaRPr lang="en-US" sz="1800" dirty="0">
              <a:latin typeface="Arial"/>
            </a:endParaRPr>
          </a:p>
        </p:txBody>
      </p:sp>
      <p:pic>
        <p:nvPicPr>
          <p:cNvPr id="8" name="Picture 7">
            <a:extLst>
              <a:ext uri="{FF2B5EF4-FFF2-40B4-BE49-F238E27FC236}">
                <a16:creationId xmlns:a16="http://schemas.microsoft.com/office/drawing/2014/main" id="{9C590909-6878-E44E-9AA0-07880FBE8AE0}"/>
              </a:ext>
            </a:extLst>
          </p:cNvPr>
          <p:cNvPicPr>
            <a:picLocks/>
          </p:cNvPicPr>
          <p:nvPr userDrawn="1"/>
        </p:nvPicPr>
        <p:blipFill rotWithShape="1">
          <a:blip r:embed="rId13" cstate="print">
            <a:extLst>
              <a:ext uri="{28A0092B-C50C-407E-A947-70E740481C1C}">
                <a14:useLocalDpi xmlns:a14="http://schemas.microsoft.com/office/drawing/2010/main"/>
              </a:ext>
            </a:extLst>
          </a:blip>
          <a:srcRect/>
          <a:stretch/>
        </p:blipFill>
        <p:spPr>
          <a:xfrm>
            <a:off x="170688" y="6492240"/>
            <a:ext cx="2743200" cy="283464"/>
          </a:xfrm>
          <a:prstGeom prst="rect">
            <a:avLst/>
          </a:prstGeom>
        </p:spPr>
      </p:pic>
      <p:sp>
        <p:nvSpPr>
          <p:cNvPr id="3" name="Text Placeholder 2"/>
          <p:cNvSpPr>
            <a:spLocks noGrp="1"/>
          </p:cNvSpPr>
          <p:nvPr>
            <p:ph type="body" idx="1"/>
          </p:nvPr>
        </p:nvSpPr>
        <p:spPr>
          <a:xfrm>
            <a:off x="609600" y="1441524"/>
            <a:ext cx="10972800" cy="4906889"/>
          </a:xfrm>
          <a:prstGeom prst="rect">
            <a:avLst/>
          </a:prstGeom>
        </p:spPr>
        <p:txBody>
          <a:bodyPr vert="horz" lIns="0" tIns="0" rIns="0" bIns="0" rtlCol="0">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10" name="Rectangle 9"/>
          <p:cNvSpPr/>
          <p:nvPr/>
        </p:nvSpPr>
        <p:spPr bwMode="invGray">
          <a:xfrm>
            <a:off x="1" y="6355080"/>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latin typeface="Arial"/>
            </a:endParaRPr>
          </a:p>
        </p:txBody>
      </p:sp>
      <p:sp>
        <p:nvSpPr>
          <p:cNvPr id="19" name="Slide Number Placeholder 7"/>
          <p:cNvSpPr txBox="1">
            <a:spLocks/>
          </p:cNvSpPr>
          <p:nvPr/>
        </p:nvSpPr>
        <p:spPr>
          <a:xfrm>
            <a:off x="11768167" y="6403259"/>
            <a:ext cx="423836" cy="454747"/>
          </a:xfrm>
          <a:prstGeom prst="rect">
            <a:avLst/>
          </a:prstGeom>
        </p:spPr>
        <p:txBody>
          <a:bodyPr rIns="45720" anchor="ctr" anchorCtr="0"/>
          <a:lstStyle/>
          <a:p>
            <a:pPr marL="0" marR="0" lvl="0" indent="0" algn="r" defTabSz="457200" rtl="0" eaLnBrk="1" fontAlgn="auto" latinLnBrk="0" hangingPunct="1">
              <a:lnSpc>
                <a:spcPct val="100000"/>
              </a:lnSpc>
              <a:spcBef>
                <a:spcPts val="0"/>
              </a:spcBef>
              <a:spcAft>
                <a:spcPts val="0"/>
              </a:spcAft>
              <a:buClrTx/>
              <a:buSzTx/>
              <a:buFontTx/>
              <a:buNone/>
              <a:tabLst/>
              <a:defRPr/>
            </a:pPr>
            <a:fld id="{EAD690BD-BADF-4FBD-97E7-557E707EBBB2}" type="slidenum">
              <a:rPr kumimoji="0" lang="en-US" sz="1000" b="0" i="0" u="none" strike="noStrike" kern="1200" cap="none" spc="0" normalizeH="0" baseline="0" noProof="0" smtClean="0">
                <a:ln>
                  <a:noFill/>
                </a:ln>
                <a:solidFill>
                  <a:schemeClr val="tx1">
                    <a:lumMod val="65000"/>
                    <a:lumOff val="35000"/>
                  </a:schemeClr>
                </a:solidFill>
                <a:effectLst/>
                <a:uLnTx/>
                <a:uFillTx/>
                <a:latin typeface="Calibri" panose="020F0502020204030204" pitchFamily="34" charset="0"/>
                <a:ea typeface="+mn-ea"/>
                <a:cs typeface="Calibri" panose="020F050202020403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schemeClr val="tx1">
                  <a:lumMod val="65000"/>
                  <a:lumOff val="35000"/>
                </a:schemeClr>
              </a:solidFill>
              <a:effectLst/>
              <a:uLnTx/>
              <a:uFillTx/>
              <a:latin typeface="Calibri" panose="020F0502020204030204" pitchFamily="34" charset="0"/>
              <a:ea typeface="+mn-ea"/>
              <a:cs typeface="Calibri" panose="020F0502020204030204" pitchFamily="34" charset="0"/>
            </a:endParaRPr>
          </a:p>
        </p:txBody>
      </p:sp>
      <p:sp>
        <p:nvSpPr>
          <p:cNvPr id="14" name="TextBox 13"/>
          <p:cNvSpPr txBox="1"/>
          <p:nvPr userDrawn="1"/>
        </p:nvSpPr>
        <p:spPr>
          <a:xfrm>
            <a:off x="646609" y="6667875"/>
            <a:ext cx="1165161" cy="123111"/>
          </a:xfrm>
          <a:prstGeom prst="rect">
            <a:avLst/>
          </a:prstGeom>
          <a:noFill/>
        </p:spPr>
        <p:txBody>
          <a:bodyPr wrap="square" lIns="0" tIns="0" rIns="0" bIns="0" rtlCol="0" anchor="b" anchorCtr="0">
            <a:spAutoFit/>
          </a:bodyPr>
          <a:lstStyle/>
          <a:p>
            <a:pPr algn="l"/>
            <a:r>
              <a:rPr lang="en-US" sz="600" dirty="0">
                <a:latin typeface="Arial"/>
                <a:cs typeface="Arial"/>
              </a:rPr>
              <a:t>LLNL-PRES-</a:t>
            </a:r>
            <a:r>
              <a:rPr lang="en-US" sz="800" dirty="0"/>
              <a:t> 849105</a:t>
            </a:r>
            <a:endParaRPr lang="en-US" sz="600" dirty="0">
              <a:latin typeface="Arial"/>
              <a:cs typeface="Arial"/>
            </a:endParaRPr>
          </a:p>
        </p:txBody>
      </p:sp>
      <p:sp>
        <p:nvSpPr>
          <p:cNvPr id="2" name="Title Placeholder 1"/>
          <p:cNvSpPr>
            <a:spLocks noGrp="1"/>
          </p:cNvSpPr>
          <p:nvPr>
            <p:ph type="title"/>
          </p:nvPr>
        </p:nvSpPr>
        <p:spPr>
          <a:xfrm>
            <a:off x="609600" y="220136"/>
            <a:ext cx="10972800" cy="1005840"/>
          </a:xfrm>
          <a:prstGeom prst="rect">
            <a:avLst/>
          </a:prstGeom>
          <a:effectLst/>
        </p:spPr>
        <p:txBody>
          <a:bodyPr vert="horz" lIns="0" rIns="45720" rtlCol="0" anchor="ctr" anchorCtr="0">
            <a:noAutofit/>
            <a:scene3d>
              <a:camera prst="orthographicFront"/>
              <a:lightRig rig="threePt" dir="t">
                <a:rot lat="0" lon="0" rev="4800000"/>
              </a:lightRig>
            </a:scene3d>
            <a:sp3d prstMaterial="matte"/>
          </a:bodyPr>
          <a:lstStyle/>
          <a:p>
            <a:r>
              <a:rPr kumimoji="0" lang="en-US"/>
              <a:t>Click to edit Master title style</a:t>
            </a:r>
            <a:endParaRPr kumimoji="0" lang="en-US" dirty="0"/>
          </a:p>
        </p:txBody>
      </p:sp>
      <p:cxnSp>
        <p:nvCxnSpPr>
          <p:cNvPr id="5" name="Straight Connector 4"/>
          <p:cNvCxnSpPr/>
          <p:nvPr/>
        </p:nvCxnSpPr>
        <p:spPr>
          <a:xfrm>
            <a:off x="-8076" y="1267155"/>
            <a:ext cx="12200079" cy="0"/>
          </a:xfrm>
          <a:prstGeom prst="line">
            <a:avLst/>
          </a:prstGeom>
          <a:ln w="38100"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pic>
        <p:nvPicPr>
          <p:cNvPr id="11" name="Picture 10">
            <a:extLst>
              <a:ext uri="{FF2B5EF4-FFF2-40B4-BE49-F238E27FC236}">
                <a16:creationId xmlns:a16="http://schemas.microsoft.com/office/drawing/2014/main" id="{A54311BD-8720-D040-927F-1192591CB67C}"/>
              </a:ext>
            </a:extLst>
          </p:cNvPr>
          <p:cNvPicPr>
            <a:picLocks/>
          </p:cNvPicPr>
          <p:nvPr userDrawn="1"/>
        </p:nvPicPr>
        <p:blipFill rotWithShape="1">
          <a:blip r:embed="rId14" cstate="print">
            <a:extLst>
              <a:ext uri="{28A0092B-C50C-407E-A947-70E740481C1C}">
                <a14:useLocalDpi xmlns:a14="http://schemas.microsoft.com/office/drawing/2010/main"/>
              </a:ext>
            </a:extLst>
          </a:blip>
          <a:srcRect/>
          <a:stretch/>
        </p:blipFill>
        <p:spPr>
          <a:xfrm>
            <a:off x="10944015" y="6446520"/>
            <a:ext cx="978408" cy="374904"/>
          </a:xfrm>
          <a:prstGeom prst="rect">
            <a:avLst/>
          </a:prstGeom>
        </p:spPr>
      </p:pic>
      <p:pic>
        <p:nvPicPr>
          <p:cNvPr id="9" name="Picture 8">
            <a:extLst>
              <a:ext uri="{FF2B5EF4-FFF2-40B4-BE49-F238E27FC236}">
                <a16:creationId xmlns:a16="http://schemas.microsoft.com/office/drawing/2014/main" id="{890E0C2A-A9C9-FB4A-90FB-2A76E4A04B64}"/>
              </a:ext>
            </a:extLst>
          </p:cNvPr>
          <p:cNvPicPr>
            <a:picLocks noChangeAspect="1"/>
          </p:cNvPicPr>
          <p:nvPr userDrawn="1"/>
        </p:nvPicPr>
        <p:blipFill>
          <a:blip r:embed="rId15"/>
          <a:stretch>
            <a:fillRect/>
          </a:stretch>
        </p:blipFill>
        <p:spPr>
          <a:xfrm>
            <a:off x="5619061" y="6451370"/>
            <a:ext cx="945804" cy="365760"/>
          </a:xfrm>
          <a:prstGeom prst="rect">
            <a:avLst/>
          </a:prstGeom>
        </p:spPr>
      </p:pic>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5" r:id="rId4"/>
    <p:sldLayoutId id="2147483722" r:id="rId5"/>
    <p:sldLayoutId id="2147483721" r:id="rId6"/>
    <p:sldLayoutId id="2147483717" r:id="rId7"/>
    <p:sldLayoutId id="2147483718" r:id="rId8"/>
    <p:sldLayoutId id="2147483719" r:id="rId9"/>
    <p:sldLayoutId id="2147483723" r:id="rId10"/>
    <p:sldLayoutId id="2147483724" r:id="rId11"/>
  </p:sldLayoutIdLst>
  <p:hf hdr="0" ftr="0" dt="0"/>
  <p:txStyles>
    <p:titleStyle>
      <a:lvl1pPr algn="l" rtl="0" eaLnBrk="1" latinLnBrk="0" hangingPunct="1">
        <a:lnSpc>
          <a:spcPct val="90000"/>
        </a:lnSpc>
        <a:spcBef>
          <a:spcPct val="0"/>
        </a:spcBef>
        <a:buNone/>
        <a:defRPr kumimoji="0" sz="3200" b="1" kern="1200">
          <a:solidFill>
            <a:schemeClr val="accent1">
              <a:lumMod val="75000"/>
            </a:schemeClr>
          </a:solidFill>
          <a:effectLst/>
          <a:latin typeface="Calibri" panose="020F0502020204030204" pitchFamily="34" charset="0"/>
          <a:ea typeface="+mj-ea"/>
          <a:cs typeface="Calibri" panose="020F0502020204030204" pitchFamily="34" charset="0"/>
        </a:defRPr>
      </a:lvl1pPr>
    </p:titleStyle>
    <p:bodyStyle>
      <a:lvl1pPr marL="285750" indent="-228600" algn="l" rtl="0" eaLnBrk="1" latinLnBrk="0" hangingPunct="1">
        <a:spcBef>
          <a:spcPts val="1800"/>
        </a:spcBef>
        <a:spcAft>
          <a:spcPts val="0"/>
        </a:spcAft>
        <a:buClr>
          <a:schemeClr val="accent1">
            <a:lumMod val="75000"/>
          </a:schemeClr>
        </a:buClr>
        <a:buSzPct val="90000"/>
        <a:buFont typeface="Wingdings" charset="2"/>
        <a:buChar char="§"/>
        <a:tabLst/>
        <a:defRPr kumimoji="0" sz="2400" b="0" kern="1200">
          <a:solidFill>
            <a:schemeClr val="tx1"/>
          </a:solidFill>
          <a:latin typeface="Calibri" panose="020F0502020204030204" pitchFamily="34" charset="0"/>
          <a:ea typeface="+mn-ea"/>
          <a:cs typeface="Calibri" panose="020F0502020204030204" pitchFamily="34" charset="0"/>
        </a:defRPr>
      </a:lvl1pPr>
      <a:lvl2pPr marL="628650" indent="-285750" algn="l" rtl="0" eaLnBrk="1" latinLnBrk="0" hangingPunct="1">
        <a:spcBef>
          <a:spcPts val="0"/>
        </a:spcBef>
        <a:spcAft>
          <a:spcPts val="0"/>
        </a:spcAft>
        <a:buClrTx/>
        <a:buSzPct val="90000"/>
        <a:buFont typeface="Calibri" panose="020F0502020204030204" pitchFamily="34" charset="0"/>
        <a:buChar char="—"/>
        <a:defRPr kumimoji="0" sz="2000" kern="1200">
          <a:solidFill>
            <a:schemeClr val="tx1"/>
          </a:solidFill>
          <a:latin typeface="Calibri" panose="020F0502020204030204" pitchFamily="34" charset="0"/>
          <a:ea typeface="+mn-ea"/>
          <a:cs typeface="Calibri" panose="020F0502020204030204" pitchFamily="34" charset="0"/>
        </a:defRPr>
      </a:lvl2pPr>
      <a:lvl3pPr marL="800100" indent="-171450" algn="l" rtl="0" eaLnBrk="1" latinLnBrk="0" hangingPunct="1">
        <a:spcBef>
          <a:spcPts val="0"/>
        </a:spcBef>
        <a:spcAft>
          <a:spcPts val="0"/>
        </a:spcAft>
        <a:buClrTx/>
        <a:buSzPct val="90000"/>
        <a:buFont typeface="Arial" panose="020B0604020202020204" pitchFamily="34" charset="0"/>
        <a:buChar char="•"/>
        <a:defRPr kumimoji="0" sz="1800" kern="1200">
          <a:solidFill>
            <a:schemeClr val="tx1"/>
          </a:solidFill>
          <a:latin typeface="Calibri" panose="020F0502020204030204" pitchFamily="34" charset="0"/>
          <a:ea typeface="+mn-ea"/>
          <a:cs typeface="Calibri" panose="020F0502020204030204" pitchFamily="34" charset="0"/>
        </a:defRPr>
      </a:lvl3pPr>
      <a:lvl4pPr marL="1028700" indent="-171450" algn="l" rtl="0" eaLnBrk="1" latinLnBrk="0" hangingPunct="1">
        <a:spcBef>
          <a:spcPts val="0"/>
        </a:spcBef>
        <a:spcAft>
          <a:spcPts val="0"/>
        </a:spcAft>
        <a:buClrTx/>
        <a:buSzPct val="100000"/>
        <a:buFont typeface="Lucida Grande"/>
        <a:buChar char="–"/>
        <a:defRPr kumimoji="0" sz="1600" kern="1200">
          <a:solidFill>
            <a:schemeClr val="tx1"/>
          </a:solidFill>
          <a:latin typeface="Calibri" panose="020F0502020204030204" pitchFamily="34" charset="0"/>
          <a:ea typeface="+mn-ea"/>
          <a:cs typeface="Calibri" panose="020F0502020204030204" pitchFamily="34" charset="0"/>
        </a:defRPr>
      </a:lvl4pPr>
      <a:lvl5pPr marL="1257300" indent="-171450" algn="l" rtl="0" eaLnBrk="1" latinLnBrk="0" hangingPunct="1">
        <a:spcBef>
          <a:spcPts val="0"/>
        </a:spcBef>
        <a:spcAft>
          <a:spcPts val="0"/>
        </a:spcAft>
        <a:buClrTx/>
        <a:buFont typeface="Arial"/>
        <a:buChar char="•"/>
        <a:tabLst>
          <a:tab pos="1200150" algn="l"/>
        </a:tabLst>
        <a:defRPr kumimoji="0" lang="en-US" sz="1600" kern="1200" smtClean="0">
          <a:solidFill>
            <a:schemeClr val="tx1"/>
          </a:solidFill>
          <a:latin typeface="Calibri" panose="020F0502020204030204" pitchFamily="34" charset="0"/>
          <a:ea typeface="+mn-ea"/>
          <a:cs typeface="Calibri" panose="020F0502020204030204"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erfflowaspect.readthedocs.io/en/lates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F4F3B-2F45-0245-B17D-6427379FA038}"/>
              </a:ext>
            </a:extLst>
          </p:cNvPr>
          <p:cNvSpPr>
            <a:spLocks noGrp="1"/>
          </p:cNvSpPr>
          <p:nvPr>
            <p:ph type="title"/>
          </p:nvPr>
        </p:nvSpPr>
        <p:spPr>
          <a:xfrm>
            <a:off x="609600" y="565126"/>
            <a:ext cx="10998200" cy="1447576"/>
          </a:xfrm>
        </p:spPr>
        <p:txBody>
          <a:bodyPr/>
          <a:lstStyle/>
          <a:p>
            <a:r>
              <a:rPr lang="en-US" sz="3600" dirty="0" err="1">
                <a:latin typeface="Calibri" panose="020F0502020204030204" pitchFamily="34" charset="0"/>
                <a:cs typeface="Calibri" panose="020F0502020204030204" pitchFamily="34" charset="0"/>
              </a:rPr>
              <a:t>PerfFlowAspect</a:t>
            </a:r>
            <a:r>
              <a:rPr lang="en-US" sz="3600" dirty="0">
                <a:latin typeface="Calibri" panose="020F0502020204030204" pitchFamily="34" charset="0"/>
                <a:cs typeface="Calibri" panose="020F0502020204030204" pitchFamily="34" charset="0"/>
              </a:rPr>
              <a:t>: Scalable Composition and Analysis Techniques for Scientific Workflows </a:t>
            </a:r>
            <a:endParaRPr lang="en-US" dirty="0"/>
          </a:p>
        </p:txBody>
      </p:sp>
      <p:sp>
        <p:nvSpPr>
          <p:cNvPr id="5" name="Text Placeholder 4">
            <a:extLst>
              <a:ext uri="{FF2B5EF4-FFF2-40B4-BE49-F238E27FC236}">
                <a16:creationId xmlns:a16="http://schemas.microsoft.com/office/drawing/2014/main" id="{C4373149-1F1E-D54F-88A5-4FF2E902B6C9}"/>
              </a:ext>
            </a:extLst>
          </p:cNvPr>
          <p:cNvSpPr>
            <a:spLocks noGrp="1"/>
          </p:cNvSpPr>
          <p:nvPr>
            <p:ph type="body" sz="quarter" idx="16"/>
          </p:nvPr>
        </p:nvSpPr>
        <p:spPr>
          <a:xfrm>
            <a:off x="745866" y="3251200"/>
            <a:ext cx="1951935" cy="355600"/>
          </a:xfrm>
        </p:spPr>
        <p:txBody>
          <a:bodyPr>
            <a:normAutofit/>
          </a:bodyPr>
          <a:lstStyle/>
          <a:p>
            <a:r>
              <a:rPr lang="en-US" dirty="0"/>
              <a:t>May 11, 2023</a:t>
            </a:r>
          </a:p>
        </p:txBody>
      </p:sp>
      <p:sp>
        <p:nvSpPr>
          <p:cNvPr id="8" name="Text Placeholder 4">
            <a:extLst>
              <a:ext uri="{FF2B5EF4-FFF2-40B4-BE49-F238E27FC236}">
                <a16:creationId xmlns:a16="http://schemas.microsoft.com/office/drawing/2014/main" id="{AD1C2CA1-C12C-9039-441E-155FDE124681}"/>
              </a:ext>
            </a:extLst>
          </p:cNvPr>
          <p:cNvSpPr txBox="1">
            <a:spLocks/>
          </p:cNvSpPr>
          <p:nvPr/>
        </p:nvSpPr>
        <p:spPr>
          <a:xfrm>
            <a:off x="1721833" y="3316748"/>
            <a:ext cx="10266680" cy="701368"/>
          </a:xfrm>
          <a:prstGeom prst="rect">
            <a:avLst/>
          </a:prstGeom>
        </p:spPr>
        <p:txBody>
          <a:bodyPr/>
          <a:lstStyle>
            <a:lvl1pPr marL="285750" indent="-228600" algn="l" rtl="0" eaLnBrk="1" latinLnBrk="0" hangingPunct="1">
              <a:spcBef>
                <a:spcPts val="1800"/>
              </a:spcBef>
              <a:spcAft>
                <a:spcPts val="0"/>
              </a:spcAft>
              <a:buClr>
                <a:schemeClr val="accent1">
                  <a:lumMod val="75000"/>
                </a:schemeClr>
              </a:buClr>
              <a:buSzPct val="90000"/>
              <a:buFont typeface="Wingdings" charset="2"/>
              <a:buChar char="§"/>
              <a:tabLst/>
              <a:defRPr kumimoji="0" sz="2400" b="0" kern="1200">
                <a:solidFill>
                  <a:schemeClr val="tx1"/>
                </a:solidFill>
                <a:latin typeface="Calibri" panose="020F0502020204030204" pitchFamily="34" charset="0"/>
                <a:ea typeface="+mn-ea"/>
                <a:cs typeface="Calibri" panose="020F0502020204030204" pitchFamily="34" charset="0"/>
              </a:defRPr>
            </a:lvl1pPr>
            <a:lvl2pPr marL="628650" indent="-285750" algn="l" rtl="0" eaLnBrk="1" latinLnBrk="0" hangingPunct="1">
              <a:spcBef>
                <a:spcPts val="0"/>
              </a:spcBef>
              <a:spcAft>
                <a:spcPts val="0"/>
              </a:spcAft>
              <a:buClrTx/>
              <a:buSzPct val="90000"/>
              <a:buFont typeface="Calibri" panose="020F0502020204030204" pitchFamily="34" charset="0"/>
              <a:buChar char="—"/>
              <a:defRPr kumimoji="0" sz="2000" kern="1200">
                <a:solidFill>
                  <a:schemeClr val="tx1"/>
                </a:solidFill>
                <a:latin typeface="Calibri" panose="020F0502020204030204" pitchFamily="34" charset="0"/>
                <a:ea typeface="+mn-ea"/>
                <a:cs typeface="Calibri" panose="020F0502020204030204" pitchFamily="34" charset="0"/>
              </a:defRPr>
            </a:lvl2pPr>
            <a:lvl3pPr marL="800100" indent="-171450" algn="l" rtl="0" eaLnBrk="1" latinLnBrk="0" hangingPunct="1">
              <a:spcBef>
                <a:spcPts val="0"/>
              </a:spcBef>
              <a:spcAft>
                <a:spcPts val="0"/>
              </a:spcAft>
              <a:buClrTx/>
              <a:buSzPct val="90000"/>
              <a:buFont typeface="Arial" panose="020B0604020202020204" pitchFamily="34" charset="0"/>
              <a:buChar char="•"/>
              <a:defRPr kumimoji="0" sz="1800" kern="1200">
                <a:solidFill>
                  <a:schemeClr val="tx1"/>
                </a:solidFill>
                <a:latin typeface="Calibri" panose="020F0502020204030204" pitchFamily="34" charset="0"/>
                <a:ea typeface="+mn-ea"/>
                <a:cs typeface="Calibri" panose="020F0502020204030204" pitchFamily="34" charset="0"/>
              </a:defRPr>
            </a:lvl3pPr>
            <a:lvl4pPr marL="1028700" indent="-171450" algn="l" rtl="0" eaLnBrk="1" latinLnBrk="0" hangingPunct="1">
              <a:spcBef>
                <a:spcPts val="0"/>
              </a:spcBef>
              <a:spcAft>
                <a:spcPts val="0"/>
              </a:spcAft>
              <a:buClrTx/>
              <a:buSzPct val="100000"/>
              <a:buFont typeface="Lucida Grande"/>
              <a:buChar char="–"/>
              <a:defRPr kumimoji="0" sz="1600" kern="1200">
                <a:solidFill>
                  <a:schemeClr val="tx1"/>
                </a:solidFill>
                <a:latin typeface="Calibri" panose="020F0502020204030204" pitchFamily="34" charset="0"/>
                <a:ea typeface="+mn-ea"/>
                <a:cs typeface="Calibri" panose="020F0502020204030204" pitchFamily="34" charset="0"/>
              </a:defRPr>
            </a:lvl4pPr>
            <a:lvl5pPr marL="1257300" indent="-171450" algn="l" rtl="0" eaLnBrk="1" latinLnBrk="0" hangingPunct="1">
              <a:spcBef>
                <a:spcPts val="0"/>
              </a:spcBef>
              <a:spcAft>
                <a:spcPts val="0"/>
              </a:spcAft>
              <a:buClrTx/>
              <a:buFont typeface="Arial"/>
              <a:buChar char="•"/>
              <a:tabLst>
                <a:tab pos="1200150" algn="l"/>
              </a:tabLst>
              <a:defRPr kumimoji="0" lang="en-US" sz="1600" kern="1200" smtClean="0">
                <a:solidFill>
                  <a:schemeClr val="tx1"/>
                </a:solidFill>
                <a:latin typeface="Calibri" panose="020F0502020204030204" pitchFamily="34" charset="0"/>
                <a:ea typeface="+mn-ea"/>
                <a:cs typeface="Calibri" panose="020F0502020204030204"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lstStyle>
          <a:p>
            <a:pPr marL="57150" indent="0" algn="r" defTabSz="914400">
              <a:buNone/>
            </a:pPr>
            <a:r>
              <a:rPr lang="en-US" sz="2000" dirty="0"/>
              <a:t>Team: Tapasya Patki, Stephanie Brink, Aliza </a:t>
            </a:r>
            <a:r>
              <a:rPr lang="en-US" sz="2000" dirty="0" err="1"/>
              <a:t>Lisan</a:t>
            </a:r>
            <a:r>
              <a:rPr lang="en-US" sz="2000" dirty="0"/>
              <a:t> , Dan Milroy, Jae-Seung </a:t>
            </a:r>
            <a:r>
              <a:rPr lang="en-US" sz="2000" dirty="0" err="1"/>
              <a:t>Yeom</a:t>
            </a:r>
            <a:r>
              <a:rPr lang="en-US" sz="2000" dirty="0"/>
              <a:t> </a:t>
            </a:r>
            <a:br>
              <a:rPr lang="en-US" sz="2000" dirty="0"/>
            </a:br>
            <a:r>
              <a:rPr lang="en-US" sz="2000" dirty="0"/>
              <a:t>Previous members: Dong </a:t>
            </a:r>
            <a:r>
              <a:rPr lang="en-US" sz="2000" dirty="0" err="1"/>
              <a:t>Ahn</a:t>
            </a:r>
            <a:r>
              <a:rPr lang="en-US" sz="2000" dirty="0"/>
              <a:t>, Stephen </a:t>
            </a:r>
            <a:r>
              <a:rPr lang="en-US" sz="2000" dirty="0" err="1"/>
              <a:t>Herbein</a:t>
            </a:r>
            <a:r>
              <a:rPr lang="en-US" sz="2000" dirty="0"/>
              <a:t> , Frank Di Natale</a:t>
            </a:r>
          </a:p>
        </p:txBody>
      </p:sp>
      <p:sp>
        <p:nvSpPr>
          <p:cNvPr id="4" name="TextBox 3">
            <a:extLst>
              <a:ext uri="{FF2B5EF4-FFF2-40B4-BE49-F238E27FC236}">
                <a16:creationId xmlns:a16="http://schemas.microsoft.com/office/drawing/2014/main" id="{172D182B-6D6F-6B99-F290-AF98BB12C62A}"/>
              </a:ext>
            </a:extLst>
          </p:cNvPr>
          <p:cNvSpPr txBox="1"/>
          <p:nvPr/>
        </p:nvSpPr>
        <p:spPr>
          <a:xfrm>
            <a:off x="609600" y="2215839"/>
            <a:ext cx="6365358" cy="461665"/>
          </a:xfrm>
          <a:prstGeom prst="rect">
            <a:avLst/>
          </a:prstGeom>
          <a:noFill/>
        </p:spPr>
        <p:txBody>
          <a:bodyPr wrap="square">
            <a:spAutoFit/>
          </a:bodyPr>
          <a:lstStyle/>
          <a:p>
            <a:r>
              <a:rPr lang="en-US" sz="2400" i="1" dirty="0">
                <a:hlinkClick r:id="rId3"/>
              </a:rPr>
              <a:t>https://</a:t>
            </a:r>
            <a:r>
              <a:rPr lang="en-US" sz="2400" i="1" dirty="0" err="1">
                <a:hlinkClick r:id="rId3"/>
              </a:rPr>
              <a:t>perfflowaspect.readthedocs.io</a:t>
            </a:r>
            <a:r>
              <a:rPr lang="en-US" sz="2400" i="1" dirty="0">
                <a:hlinkClick r:id="rId3"/>
              </a:rPr>
              <a:t>/</a:t>
            </a:r>
            <a:r>
              <a:rPr lang="en-US" sz="2400" i="1" dirty="0" err="1">
                <a:hlinkClick r:id="rId3"/>
              </a:rPr>
              <a:t>en</a:t>
            </a:r>
            <a:r>
              <a:rPr lang="en-US" sz="2400" i="1" dirty="0">
                <a:hlinkClick r:id="rId3"/>
              </a:rPr>
              <a:t>/latest/</a:t>
            </a:r>
            <a:endParaRPr lang="en-US" sz="2400" i="1" dirty="0"/>
          </a:p>
        </p:txBody>
      </p:sp>
    </p:spTree>
    <p:extLst>
      <p:ext uri="{BB962C8B-B14F-4D97-AF65-F5344CB8AC3E}">
        <p14:creationId xmlns:p14="http://schemas.microsoft.com/office/powerpoint/2010/main" val="3311678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39C4D5E-9EA2-DC46-B5A9-E02B2FC375AE}"/>
              </a:ext>
            </a:extLst>
          </p:cNvPr>
          <p:cNvSpPr>
            <a:spLocks noGrp="1"/>
          </p:cNvSpPr>
          <p:nvPr>
            <p:ph idx="1"/>
          </p:nvPr>
        </p:nvSpPr>
        <p:spPr>
          <a:xfrm>
            <a:off x="178155" y="1343988"/>
            <a:ext cx="6137585" cy="4906889"/>
          </a:xfrm>
        </p:spPr>
        <p:txBody>
          <a:bodyPr>
            <a:normAutofit lnSpcReduction="10000"/>
          </a:bodyPr>
          <a:lstStyle/>
          <a:p>
            <a:r>
              <a:rPr lang="en-US" sz="2800" dirty="0"/>
              <a:t>Better support for multi-process, </a:t>
            </a:r>
            <a:br>
              <a:rPr lang="en-US" sz="2800" dirty="0"/>
            </a:br>
            <a:r>
              <a:rPr lang="en-US" sz="2800" dirty="0"/>
              <a:t>multi-thread visualizations </a:t>
            </a:r>
          </a:p>
          <a:p>
            <a:r>
              <a:rPr lang="en-US" sz="2800" dirty="0"/>
              <a:t>Improve code quality, test coverage,</a:t>
            </a:r>
            <a:br>
              <a:rPr lang="en-US" sz="2800" dirty="0"/>
            </a:br>
            <a:r>
              <a:rPr lang="en-US" sz="2800" dirty="0"/>
              <a:t>and documentation</a:t>
            </a:r>
          </a:p>
          <a:p>
            <a:r>
              <a:rPr lang="en-US" sz="2800" dirty="0"/>
              <a:t>Add performance metrics such as </a:t>
            </a:r>
            <a:br>
              <a:rPr lang="en-US" sz="2800" dirty="0"/>
            </a:br>
            <a:r>
              <a:rPr lang="en-US" sz="2800" dirty="0"/>
              <a:t>GPU usage and other performance counters, add Hatchet support</a:t>
            </a:r>
          </a:p>
          <a:p>
            <a:r>
              <a:rPr lang="en-US" sz="2800" dirty="0"/>
              <a:t>Integrate </a:t>
            </a:r>
            <a:r>
              <a:rPr lang="en-US" sz="2800" dirty="0" err="1"/>
              <a:t>PerfFlowAspect</a:t>
            </a:r>
            <a:r>
              <a:rPr lang="en-US" sz="2800" dirty="0"/>
              <a:t> with </a:t>
            </a:r>
            <a:br>
              <a:rPr lang="en-US" sz="2800" dirty="0"/>
            </a:br>
            <a:r>
              <a:rPr lang="en-US" sz="2800" dirty="0"/>
              <a:t>AMS workflow in order to </a:t>
            </a:r>
            <a:br>
              <a:rPr lang="en-US" sz="2800" dirty="0"/>
            </a:br>
            <a:r>
              <a:rPr lang="en-US" sz="2800" dirty="0"/>
              <a:t>analyze its performance</a:t>
            </a:r>
          </a:p>
          <a:p>
            <a:r>
              <a:rPr lang="en-US" sz="2800" dirty="0"/>
              <a:t>Identify other workflows of interest</a:t>
            </a:r>
          </a:p>
        </p:txBody>
      </p:sp>
      <p:sp>
        <p:nvSpPr>
          <p:cNvPr id="3" name="Slide Number Placeholder 2">
            <a:extLst>
              <a:ext uri="{FF2B5EF4-FFF2-40B4-BE49-F238E27FC236}">
                <a16:creationId xmlns:a16="http://schemas.microsoft.com/office/drawing/2014/main" id="{4213D160-0D77-524D-868D-282A30CB2EA6}"/>
              </a:ext>
            </a:extLst>
          </p:cNvPr>
          <p:cNvSpPr>
            <a:spLocks noGrp="1"/>
          </p:cNvSpPr>
          <p:nvPr>
            <p:ph type="sldNum" sz="quarter" idx="12"/>
          </p:nvPr>
        </p:nvSpPr>
        <p:spPr/>
        <p:txBody>
          <a:bodyPr/>
          <a:lstStyle/>
          <a:p>
            <a:r>
              <a:rPr lang="en-US" dirty="0"/>
              <a:t> </a:t>
            </a:r>
          </a:p>
        </p:txBody>
      </p:sp>
      <p:sp>
        <p:nvSpPr>
          <p:cNvPr id="4" name="Title 3">
            <a:extLst>
              <a:ext uri="{FF2B5EF4-FFF2-40B4-BE49-F238E27FC236}">
                <a16:creationId xmlns:a16="http://schemas.microsoft.com/office/drawing/2014/main" id="{AD939120-FAF1-FA4E-8CE4-B96EDC33BCA3}"/>
              </a:ext>
            </a:extLst>
          </p:cNvPr>
          <p:cNvSpPr>
            <a:spLocks noGrp="1"/>
          </p:cNvSpPr>
          <p:nvPr>
            <p:ph type="title"/>
          </p:nvPr>
        </p:nvSpPr>
        <p:spPr/>
        <p:txBody>
          <a:bodyPr/>
          <a:lstStyle/>
          <a:p>
            <a:r>
              <a:rPr lang="en-US" dirty="0" err="1"/>
              <a:t>PerfFlowAspect</a:t>
            </a:r>
            <a:r>
              <a:rPr lang="en-US" dirty="0"/>
              <a:t>: Work in Progress</a:t>
            </a:r>
          </a:p>
        </p:txBody>
      </p:sp>
      <p:pic>
        <p:nvPicPr>
          <p:cNvPr id="5" name="Content Placeholder 4">
            <a:extLst>
              <a:ext uri="{FF2B5EF4-FFF2-40B4-BE49-F238E27FC236}">
                <a16:creationId xmlns:a16="http://schemas.microsoft.com/office/drawing/2014/main" id="{2AC62332-C7B1-1F4C-A8A2-F03DE15CF46A}"/>
              </a:ext>
            </a:extLst>
          </p:cNvPr>
          <p:cNvPicPr>
            <a:picLocks noChangeAspect="1"/>
          </p:cNvPicPr>
          <p:nvPr/>
        </p:nvPicPr>
        <p:blipFill>
          <a:blip r:embed="rId2"/>
          <a:stretch>
            <a:fillRect/>
          </a:stretch>
        </p:blipFill>
        <p:spPr>
          <a:xfrm>
            <a:off x="6534473" y="1777779"/>
            <a:ext cx="5185442" cy="4039305"/>
          </a:xfrm>
          <a:prstGeom prst="rect">
            <a:avLst/>
          </a:prstGeom>
          <a:ln w="15875">
            <a:solidFill>
              <a:schemeClr val="accent1"/>
            </a:solidFill>
          </a:ln>
        </p:spPr>
      </p:pic>
    </p:spTree>
    <p:extLst>
      <p:ext uri="{BB962C8B-B14F-4D97-AF65-F5344CB8AC3E}">
        <p14:creationId xmlns:p14="http://schemas.microsoft.com/office/powerpoint/2010/main" val="1480696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CC4A2A-C2DF-4248-8FA0-9EE81CD9F9D4}"/>
              </a:ext>
            </a:extLst>
          </p:cNvPr>
          <p:cNvSpPr txBox="1"/>
          <p:nvPr/>
        </p:nvSpPr>
        <p:spPr>
          <a:xfrm>
            <a:off x="5538363" y="3075057"/>
            <a:ext cx="6096000" cy="707886"/>
          </a:xfrm>
          <a:prstGeom prst="rect">
            <a:avLst/>
          </a:prstGeom>
          <a:noFill/>
        </p:spPr>
        <p:txBody>
          <a:bodyPr wrap="square" rtlCol="0">
            <a:spAutoFit/>
          </a:bodyPr>
          <a:lstStyle/>
          <a:p>
            <a:pPr algn="ctr"/>
            <a:r>
              <a:rPr lang="en-US" sz="4000" dirty="0">
                <a:solidFill>
                  <a:schemeClr val="bg1"/>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7849" y="1412452"/>
            <a:ext cx="5878151" cy="5030878"/>
          </a:xfrm>
        </p:spPr>
        <p:txBody>
          <a:bodyPr>
            <a:normAutofit fontScale="92500" lnSpcReduction="20000"/>
          </a:bodyPr>
          <a:lstStyle/>
          <a:p>
            <a:r>
              <a:rPr lang="en-US" sz="3000" dirty="0">
                <a:effectLst/>
                <a:latin typeface="+mn-lt"/>
              </a:rPr>
              <a:t>HPC researchers are introducing and composing disparate workflow management technologies to enable scalable end-to-end science</a:t>
            </a:r>
          </a:p>
          <a:p>
            <a:pPr lvl="1"/>
            <a:r>
              <a:rPr lang="en-US" sz="2200" dirty="0" err="1">
                <a:effectLst/>
                <a:latin typeface="+mn-lt"/>
              </a:rPr>
              <a:t>MuMMI</a:t>
            </a:r>
            <a:r>
              <a:rPr lang="en-US" sz="2200" dirty="0">
                <a:effectLst/>
                <a:latin typeface="+mn-lt"/>
              </a:rPr>
              <a:t>: cancer workflow, Maestro + Flux</a:t>
            </a:r>
          </a:p>
          <a:p>
            <a:pPr lvl="1"/>
            <a:r>
              <a:rPr lang="en-US" sz="2200" dirty="0">
                <a:effectLst/>
                <a:latin typeface="+mn-lt"/>
              </a:rPr>
              <a:t>COVID-19 drug design: Maestro, Flux, ATOM</a:t>
            </a:r>
          </a:p>
          <a:p>
            <a:pPr lvl="1"/>
            <a:r>
              <a:rPr lang="en-US" sz="2200" dirty="0">
                <a:effectLst/>
                <a:latin typeface="+mn-lt"/>
              </a:rPr>
              <a:t>Generative Molecular Design (GMD) pipeline and micro-services running on on-prem. Kubernetes</a:t>
            </a:r>
          </a:p>
          <a:p>
            <a:pPr lvl="1"/>
            <a:r>
              <a:rPr lang="en-US" sz="2200" dirty="0">
                <a:effectLst/>
                <a:latin typeface="+mn-lt"/>
              </a:rPr>
              <a:t> ECP </a:t>
            </a:r>
            <a:r>
              <a:rPr lang="en-US" sz="2200" dirty="0" err="1">
                <a:effectLst/>
                <a:latin typeface="+mn-lt"/>
              </a:rPr>
              <a:t>ExaWorks</a:t>
            </a:r>
            <a:r>
              <a:rPr lang="en-US" sz="2200" dirty="0">
                <a:effectLst/>
                <a:latin typeface="+mn-lt"/>
              </a:rPr>
              <a:t> project (</a:t>
            </a:r>
            <a:r>
              <a:rPr lang="en-US" sz="2200" dirty="0">
                <a:solidFill>
                  <a:srgbClr val="0000FF"/>
                </a:solidFill>
                <a:effectLst/>
                <a:latin typeface="+mn-lt"/>
              </a:rPr>
              <a:t>https://</a:t>
            </a:r>
            <a:r>
              <a:rPr lang="en-US" sz="2200" dirty="0" err="1">
                <a:solidFill>
                  <a:srgbClr val="0000FF"/>
                </a:solidFill>
                <a:effectLst/>
                <a:latin typeface="+mn-lt"/>
              </a:rPr>
              <a:t>exaworks.org</a:t>
            </a:r>
            <a:r>
              <a:rPr lang="en-US" sz="2200" dirty="0">
                <a:effectLst/>
                <a:latin typeface="+mn-lt"/>
              </a:rPr>
              <a:t>):  collection of composable tools!</a:t>
            </a:r>
            <a:br>
              <a:rPr lang="en-US" sz="2200" dirty="0">
                <a:effectLst/>
                <a:latin typeface="+mn-lt"/>
              </a:rPr>
            </a:br>
            <a:endParaRPr lang="en-US" sz="2200" dirty="0">
              <a:effectLst/>
              <a:latin typeface="+mn-lt"/>
            </a:endParaRPr>
          </a:p>
          <a:p>
            <a:r>
              <a:rPr lang="en-US" sz="3000" dirty="0">
                <a:effectLst/>
                <a:latin typeface="+mn-lt"/>
              </a:rPr>
              <a:t>Holistic performance analysis is challenging due to multiple binaries, underlying frameworks, </a:t>
            </a:r>
            <a:r>
              <a:rPr lang="en-US" sz="3000" dirty="0">
                <a:latin typeface="+mn-lt"/>
              </a:rPr>
              <a:t>multiple clusters, etc.</a:t>
            </a:r>
            <a:endParaRPr lang="en-US" sz="2600" dirty="0">
              <a:effectLst/>
              <a:latin typeface="+mn-lt"/>
            </a:endParaRPr>
          </a:p>
          <a:p>
            <a:pPr>
              <a:buClr>
                <a:schemeClr val="accent2"/>
              </a:buClr>
            </a:pPr>
            <a:endParaRPr lang="en-US" dirty="0"/>
          </a:p>
        </p:txBody>
      </p:sp>
      <p:sp>
        <p:nvSpPr>
          <p:cNvPr id="3" name="Slide Number Placeholder 2"/>
          <p:cNvSpPr>
            <a:spLocks noGrp="1"/>
          </p:cNvSpPr>
          <p:nvPr>
            <p:ph type="sldNum" sz="quarter" idx="12"/>
          </p:nvPr>
        </p:nvSpPr>
        <p:spPr/>
        <p:txBody>
          <a:bodyPr/>
          <a:lstStyle/>
          <a:p>
            <a:r>
              <a:rPr lang="en-US" dirty="0"/>
              <a:t> </a:t>
            </a:r>
          </a:p>
        </p:txBody>
      </p:sp>
      <p:sp>
        <p:nvSpPr>
          <p:cNvPr id="4" name="Title 3"/>
          <p:cNvSpPr>
            <a:spLocks noGrp="1"/>
          </p:cNvSpPr>
          <p:nvPr>
            <p:ph type="title"/>
          </p:nvPr>
        </p:nvSpPr>
        <p:spPr>
          <a:xfrm>
            <a:off x="345440" y="182881"/>
            <a:ext cx="10972799" cy="1036322"/>
          </a:xfrm>
        </p:spPr>
        <p:txBody>
          <a:bodyPr/>
          <a:lstStyle/>
          <a:p>
            <a:r>
              <a:rPr lang="en-US" dirty="0">
                <a:solidFill>
                  <a:srgbClr val="376093"/>
                </a:solidFill>
              </a:rPr>
              <a:t>There is a paucity of techniques that can effectively analyze the end-to-end performance of a composite science workflow</a:t>
            </a:r>
            <a:endParaRPr lang="en-US" dirty="0"/>
          </a:p>
        </p:txBody>
      </p:sp>
      <p:pic>
        <p:nvPicPr>
          <p:cNvPr id="6" name="Picture 5" descr="Graphical user interface, diagram&#10;&#10;Description automatically generated">
            <a:extLst>
              <a:ext uri="{FF2B5EF4-FFF2-40B4-BE49-F238E27FC236}">
                <a16:creationId xmlns:a16="http://schemas.microsoft.com/office/drawing/2014/main" id="{C4C2AD16-8CB8-5646-EE6B-16E75E41DA65}"/>
              </a:ext>
            </a:extLst>
          </p:cNvPr>
          <p:cNvPicPr>
            <a:picLocks noChangeAspect="1"/>
          </p:cNvPicPr>
          <p:nvPr/>
        </p:nvPicPr>
        <p:blipFill>
          <a:blip r:embed="rId3"/>
          <a:stretch>
            <a:fillRect/>
          </a:stretch>
        </p:blipFill>
        <p:spPr>
          <a:xfrm>
            <a:off x="5831839" y="1874116"/>
            <a:ext cx="6255765" cy="2950316"/>
          </a:xfrm>
          <a:prstGeom prst="rect">
            <a:avLst/>
          </a:prstGeom>
        </p:spPr>
      </p:pic>
      <p:sp>
        <p:nvSpPr>
          <p:cNvPr id="8" name="TextBox 7">
            <a:extLst>
              <a:ext uri="{FF2B5EF4-FFF2-40B4-BE49-F238E27FC236}">
                <a16:creationId xmlns:a16="http://schemas.microsoft.com/office/drawing/2014/main" id="{D3CDF3C2-4084-CE9A-F186-EA62DCD7C620}"/>
              </a:ext>
            </a:extLst>
          </p:cNvPr>
          <p:cNvSpPr txBox="1"/>
          <p:nvPr/>
        </p:nvSpPr>
        <p:spPr>
          <a:xfrm>
            <a:off x="6305126" y="4983884"/>
            <a:ext cx="5573351" cy="923330"/>
          </a:xfrm>
          <a:prstGeom prst="rect">
            <a:avLst/>
          </a:prstGeom>
          <a:noFill/>
        </p:spPr>
        <p:txBody>
          <a:bodyPr wrap="square">
            <a:spAutoFit/>
          </a:bodyPr>
          <a:lstStyle/>
          <a:p>
            <a:pPr algn="l"/>
            <a:r>
              <a:rPr lang="en-US" i="1" u="none" strike="noStrike" dirty="0" err="1">
                <a:solidFill>
                  <a:srgbClr val="333333"/>
                </a:solidFill>
                <a:effectLst/>
                <a:latin typeface="Arial" panose="020B0604020202020204" pitchFamily="34" charset="0"/>
              </a:rPr>
              <a:t>Src</a:t>
            </a:r>
            <a:r>
              <a:rPr lang="en-US" i="1" u="none" strike="noStrike" dirty="0">
                <a:solidFill>
                  <a:srgbClr val="333333"/>
                </a:solidFill>
                <a:effectLst/>
                <a:latin typeface="Arial" panose="020B0604020202020204" pitchFamily="34" charset="0"/>
              </a:rPr>
              <a:t>: Scalable Composition and Analysis Techniques for Massive Scientific Workflows</a:t>
            </a:r>
          </a:p>
          <a:p>
            <a:pPr algn="l"/>
            <a:r>
              <a:rPr lang="en-US" i="0" u="none" strike="noStrike" dirty="0">
                <a:solidFill>
                  <a:srgbClr val="006600"/>
                </a:solidFill>
                <a:effectLst/>
                <a:latin typeface="Arial" panose="020B0604020202020204" pitchFamily="34" charset="0"/>
              </a:rPr>
              <a:t>Best Paper Award at e-Science, 2022.</a:t>
            </a:r>
            <a:endParaRPr lang="en-US" i="0" u="none" strike="noStrike" dirty="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545088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Diagram&#10;&#10;Description automatically generated with medium confidence">
            <a:extLst>
              <a:ext uri="{FF2B5EF4-FFF2-40B4-BE49-F238E27FC236}">
                <a16:creationId xmlns:a16="http://schemas.microsoft.com/office/drawing/2014/main" id="{23508C3E-BF72-611B-49D3-CB2687FFC5E2}"/>
              </a:ext>
            </a:extLst>
          </p:cNvPr>
          <p:cNvPicPr>
            <a:picLocks noGrp="1" noChangeAspect="1"/>
          </p:cNvPicPr>
          <p:nvPr>
            <p:ph idx="1"/>
          </p:nvPr>
        </p:nvPicPr>
        <p:blipFill>
          <a:blip r:embed="rId2"/>
          <a:stretch>
            <a:fillRect/>
          </a:stretch>
        </p:blipFill>
        <p:spPr>
          <a:xfrm>
            <a:off x="6421563" y="1531088"/>
            <a:ext cx="5614492" cy="4167964"/>
          </a:xfrm>
          <a:ln w="15875">
            <a:solidFill>
              <a:schemeClr val="accent1"/>
            </a:solidFill>
          </a:ln>
        </p:spPr>
      </p:pic>
      <p:sp>
        <p:nvSpPr>
          <p:cNvPr id="3" name="Slide Number Placeholder 2">
            <a:extLst>
              <a:ext uri="{FF2B5EF4-FFF2-40B4-BE49-F238E27FC236}">
                <a16:creationId xmlns:a16="http://schemas.microsoft.com/office/drawing/2014/main" id="{35A5A567-3E57-2181-A35B-D50D5C573629}"/>
              </a:ext>
            </a:extLst>
          </p:cNvPr>
          <p:cNvSpPr>
            <a:spLocks noGrp="1"/>
          </p:cNvSpPr>
          <p:nvPr>
            <p:ph type="sldNum" sz="quarter" idx="12"/>
          </p:nvPr>
        </p:nvSpPr>
        <p:spPr/>
        <p:txBody>
          <a:bodyPr/>
          <a:lstStyle/>
          <a:p>
            <a:r>
              <a:rPr lang="en-US" dirty="0"/>
              <a:t> </a:t>
            </a:r>
          </a:p>
        </p:txBody>
      </p:sp>
      <p:sp>
        <p:nvSpPr>
          <p:cNvPr id="4" name="Title 3">
            <a:extLst>
              <a:ext uri="{FF2B5EF4-FFF2-40B4-BE49-F238E27FC236}">
                <a16:creationId xmlns:a16="http://schemas.microsoft.com/office/drawing/2014/main" id="{3256A061-EC16-A7F7-66B0-8975C71D90BB}"/>
              </a:ext>
            </a:extLst>
          </p:cNvPr>
          <p:cNvSpPr>
            <a:spLocks noGrp="1"/>
          </p:cNvSpPr>
          <p:nvPr>
            <p:ph type="title"/>
          </p:nvPr>
        </p:nvSpPr>
        <p:spPr>
          <a:xfrm>
            <a:off x="212651" y="126673"/>
            <a:ext cx="11738344" cy="1092529"/>
          </a:xfrm>
        </p:spPr>
        <p:txBody>
          <a:bodyPr/>
          <a:lstStyle/>
          <a:p>
            <a:r>
              <a:rPr lang="en-US" dirty="0" err="1">
                <a:solidFill>
                  <a:srgbClr val="376093"/>
                </a:solidFill>
                <a:effectLst/>
                <a:latin typeface="+mn-lt"/>
              </a:rPr>
              <a:t>PerfFlowAspect</a:t>
            </a:r>
            <a:r>
              <a:rPr lang="en-US" dirty="0">
                <a:solidFill>
                  <a:srgbClr val="376093"/>
                </a:solidFill>
                <a:effectLst/>
                <a:latin typeface="+mn-lt"/>
              </a:rPr>
              <a:t> : cross-cutting performance-analysis concerns across disparate workflow-management technologies and components.</a:t>
            </a:r>
            <a:endParaRPr lang="en-US" dirty="0">
              <a:latin typeface="+mn-lt"/>
            </a:endParaRPr>
          </a:p>
        </p:txBody>
      </p:sp>
      <p:sp>
        <p:nvSpPr>
          <p:cNvPr id="8" name="TextBox 7">
            <a:extLst>
              <a:ext uri="{FF2B5EF4-FFF2-40B4-BE49-F238E27FC236}">
                <a16:creationId xmlns:a16="http://schemas.microsoft.com/office/drawing/2014/main" id="{7403D567-ADD7-FC2D-37DB-21C937E4A791}"/>
              </a:ext>
            </a:extLst>
          </p:cNvPr>
          <p:cNvSpPr txBox="1"/>
          <p:nvPr/>
        </p:nvSpPr>
        <p:spPr>
          <a:xfrm>
            <a:off x="170121" y="1624081"/>
            <a:ext cx="6251945" cy="4124206"/>
          </a:xfrm>
          <a:prstGeom prst="rect">
            <a:avLst/>
          </a:prstGeom>
          <a:noFill/>
        </p:spPr>
        <p:txBody>
          <a:bodyPr wrap="square">
            <a:spAutoFit/>
          </a:bodyPr>
          <a:lstStyle/>
          <a:p>
            <a:r>
              <a:rPr lang="en-US" sz="2600" dirty="0">
                <a:effectLst/>
              </a:rPr>
              <a:t>Aspect-Oriented Programming Paradigm</a:t>
            </a:r>
            <a:br>
              <a:rPr lang="en-US" sz="2600" dirty="0">
                <a:effectLst/>
              </a:rPr>
            </a:br>
            <a:endParaRPr lang="en-US" sz="1200" dirty="0">
              <a:effectLst/>
            </a:endParaRPr>
          </a:p>
          <a:p>
            <a:pPr marL="457200" indent="-457200">
              <a:buFont typeface="Arial" panose="020B0604020202020204" pitchFamily="34" charset="0"/>
              <a:buChar char="•"/>
            </a:pPr>
            <a:r>
              <a:rPr lang="en-US" sz="2600" dirty="0">
                <a:effectLst/>
              </a:rPr>
              <a:t>Minimum modifications to the disparate workflow-management technologies</a:t>
            </a:r>
            <a:br>
              <a:rPr lang="en-US" sz="2600" dirty="0">
                <a:effectLst/>
              </a:rPr>
            </a:br>
            <a:endParaRPr lang="en-US" sz="800" dirty="0">
              <a:effectLst/>
            </a:endParaRPr>
          </a:p>
          <a:p>
            <a:pPr marL="457200" indent="-457200">
              <a:buFont typeface="Arial" panose="020B0604020202020204" pitchFamily="34" charset="0"/>
              <a:buChar char="•"/>
            </a:pPr>
            <a:r>
              <a:rPr lang="en-US" sz="2600" dirty="0">
                <a:effectLst/>
              </a:rPr>
              <a:t>Modularize the performance analysis concerns</a:t>
            </a:r>
            <a:br>
              <a:rPr lang="en-US" sz="2600" dirty="0">
                <a:effectLst/>
              </a:rPr>
            </a:br>
            <a:endParaRPr lang="en-US" sz="800" dirty="0">
              <a:effectLst/>
            </a:endParaRPr>
          </a:p>
          <a:p>
            <a:pPr marL="457200" indent="-457200">
              <a:buFont typeface="Arial" panose="020B0604020202020204" pitchFamily="34" charset="0"/>
              <a:buChar char="•"/>
            </a:pPr>
            <a:r>
              <a:rPr lang="en-US" sz="2600" dirty="0"/>
              <a:t>Allow for customization of performance analysis ‘actions’ or ‘advices’: timing or utilization measurements, hardware performance counters, </a:t>
            </a:r>
            <a:r>
              <a:rPr lang="en-US" sz="2600" dirty="0" err="1"/>
              <a:t>etc</a:t>
            </a:r>
            <a:endParaRPr lang="en-US" sz="2600" dirty="0">
              <a:effectLst/>
            </a:endParaRPr>
          </a:p>
        </p:txBody>
      </p:sp>
    </p:spTree>
    <p:extLst>
      <p:ext uri="{BB962C8B-B14F-4D97-AF65-F5344CB8AC3E}">
        <p14:creationId xmlns:p14="http://schemas.microsoft.com/office/powerpoint/2010/main" val="3407633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6F4BC6-7249-1DBF-A57A-99D81396EDDA}"/>
              </a:ext>
            </a:extLst>
          </p:cNvPr>
          <p:cNvSpPr>
            <a:spLocks noGrp="1"/>
          </p:cNvSpPr>
          <p:nvPr>
            <p:ph idx="1"/>
          </p:nvPr>
        </p:nvSpPr>
        <p:spPr>
          <a:xfrm>
            <a:off x="383458" y="1677498"/>
            <a:ext cx="11356258" cy="4398837"/>
          </a:xfrm>
        </p:spPr>
        <p:txBody>
          <a:bodyPr>
            <a:normAutofit/>
          </a:bodyPr>
          <a:lstStyle/>
          <a:p>
            <a:pPr algn="l">
              <a:buFont typeface="Arial" panose="020B0604020202020204" pitchFamily="34" charset="0"/>
              <a:buChar char="•"/>
            </a:pPr>
            <a:r>
              <a:rPr lang="en-US" b="1" i="0" u="none" strike="noStrike" dirty="0">
                <a:solidFill>
                  <a:srgbClr val="404040"/>
                </a:solidFill>
                <a:effectLst/>
                <a:latin typeface="Lato" panose="020F0502020204030203" pitchFamily="34" charset="0"/>
              </a:rPr>
              <a:t>Join Points</a:t>
            </a:r>
            <a:r>
              <a:rPr lang="en-US" b="0" i="0" u="none" strike="noStrike" dirty="0">
                <a:solidFill>
                  <a:srgbClr val="404040"/>
                </a:solidFill>
                <a:effectLst/>
                <a:latin typeface="Lato" panose="020F0502020204030203" pitchFamily="34" charset="0"/>
              </a:rPr>
              <a:t>: A point in a program’s execution in which the behavior can be modified by AOP. The candidate points are method invocations.</a:t>
            </a:r>
          </a:p>
          <a:p>
            <a:pPr algn="l">
              <a:buFont typeface="Arial" panose="020B0604020202020204" pitchFamily="34" charset="0"/>
              <a:buChar char="•"/>
            </a:pPr>
            <a:r>
              <a:rPr lang="en-US" b="1" i="0" u="none" strike="noStrike" dirty="0">
                <a:solidFill>
                  <a:srgbClr val="404040"/>
                </a:solidFill>
                <a:effectLst/>
                <a:latin typeface="Lato" panose="020F0502020204030203" pitchFamily="34" charset="0"/>
              </a:rPr>
              <a:t>Pointcuts</a:t>
            </a:r>
            <a:r>
              <a:rPr lang="en-US" b="0" i="0" u="none" strike="noStrike" dirty="0">
                <a:solidFill>
                  <a:srgbClr val="404040"/>
                </a:solidFill>
                <a:effectLst/>
                <a:latin typeface="Lato" panose="020F0502020204030203" pitchFamily="34" charset="0"/>
              </a:rPr>
              <a:t>: An expression used to match join points (creating a set of join points), allows you to specify to AOP where and when in the code to make modifications.</a:t>
            </a:r>
          </a:p>
          <a:p>
            <a:pPr algn="l">
              <a:buFont typeface="Arial" panose="020B0604020202020204" pitchFamily="34" charset="0"/>
              <a:buChar char="•"/>
            </a:pPr>
            <a:r>
              <a:rPr lang="en-US" b="1" i="0" u="none" strike="noStrike" dirty="0">
                <a:solidFill>
                  <a:srgbClr val="404040"/>
                </a:solidFill>
                <a:effectLst/>
                <a:latin typeface="Lato" panose="020F0502020204030203" pitchFamily="34" charset="0"/>
              </a:rPr>
              <a:t>Advice</a:t>
            </a:r>
            <a:r>
              <a:rPr lang="en-US" b="0" i="0" u="none" strike="noStrike" dirty="0">
                <a:solidFill>
                  <a:srgbClr val="404040"/>
                </a:solidFill>
                <a:effectLst/>
                <a:latin typeface="Lato" panose="020F0502020204030203" pitchFamily="34" charset="0"/>
              </a:rPr>
              <a:t>: Defines the additional behavior or action that will be inserted into the code, specifically at each join point matched by the pointcut.</a:t>
            </a:r>
          </a:p>
          <a:p>
            <a:pPr algn="l">
              <a:buFont typeface="Arial" panose="020B0604020202020204" pitchFamily="34" charset="0"/>
              <a:buChar char="•"/>
            </a:pPr>
            <a:r>
              <a:rPr lang="en-US" b="1" i="0" u="none" strike="noStrike" dirty="0">
                <a:solidFill>
                  <a:srgbClr val="404040"/>
                </a:solidFill>
                <a:effectLst/>
                <a:latin typeface="Lato" panose="020F0502020204030203" pitchFamily="34" charset="0"/>
              </a:rPr>
              <a:t>Aspect</a:t>
            </a:r>
            <a:r>
              <a:rPr lang="en-US" b="0" i="0" u="none" strike="noStrike" dirty="0">
                <a:solidFill>
                  <a:srgbClr val="404040"/>
                </a:solidFill>
                <a:effectLst/>
                <a:latin typeface="Lato" panose="020F0502020204030203" pitchFamily="34" charset="0"/>
              </a:rPr>
              <a:t>: The collection of the pointcut expression and the advice.</a:t>
            </a:r>
          </a:p>
          <a:p>
            <a:pPr algn="l">
              <a:buFont typeface="Arial" panose="020B0604020202020204" pitchFamily="34" charset="0"/>
              <a:buChar char="•"/>
            </a:pPr>
            <a:r>
              <a:rPr lang="en-US" b="1" i="0" u="none" strike="noStrike" dirty="0">
                <a:solidFill>
                  <a:srgbClr val="404040"/>
                </a:solidFill>
                <a:effectLst/>
                <a:latin typeface="Lato" panose="020F0502020204030203" pitchFamily="34" charset="0"/>
              </a:rPr>
              <a:t>Weaver</a:t>
            </a:r>
            <a:r>
              <a:rPr lang="en-US" b="0" i="0" u="none" strike="noStrike" dirty="0">
                <a:solidFill>
                  <a:srgbClr val="404040"/>
                </a:solidFill>
                <a:effectLst/>
                <a:latin typeface="Lato" panose="020F0502020204030203" pitchFamily="34" charset="0"/>
              </a:rPr>
              <a:t>: Applies aspects into the code, modifying code at join points with matching pointcuts and associated advices. The combining of aspects and code enables execution of cross-cutting concerns.</a:t>
            </a:r>
          </a:p>
        </p:txBody>
      </p:sp>
      <p:sp>
        <p:nvSpPr>
          <p:cNvPr id="3" name="Slide Number Placeholder 2">
            <a:extLst>
              <a:ext uri="{FF2B5EF4-FFF2-40B4-BE49-F238E27FC236}">
                <a16:creationId xmlns:a16="http://schemas.microsoft.com/office/drawing/2014/main" id="{19E21D24-7DD7-7D19-CEBD-9F0894C9B5F7}"/>
              </a:ext>
            </a:extLst>
          </p:cNvPr>
          <p:cNvSpPr>
            <a:spLocks noGrp="1"/>
          </p:cNvSpPr>
          <p:nvPr>
            <p:ph type="sldNum" sz="quarter" idx="12"/>
          </p:nvPr>
        </p:nvSpPr>
        <p:spPr/>
        <p:txBody>
          <a:bodyPr/>
          <a:lstStyle/>
          <a:p>
            <a:fld id="{F621BA9E-024D-DE4D-A8C8-2AC39C7987FF}" type="slidenum">
              <a:rPr lang="en-US" smtClean="0"/>
              <a:pPr/>
              <a:t>4</a:t>
            </a:fld>
            <a:endParaRPr lang="en-US" dirty="0"/>
          </a:p>
        </p:txBody>
      </p:sp>
      <p:sp>
        <p:nvSpPr>
          <p:cNvPr id="4" name="Title 3">
            <a:extLst>
              <a:ext uri="{FF2B5EF4-FFF2-40B4-BE49-F238E27FC236}">
                <a16:creationId xmlns:a16="http://schemas.microsoft.com/office/drawing/2014/main" id="{412C8CFC-EE83-CD7E-30C1-13DA0913A9D7}"/>
              </a:ext>
            </a:extLst>
          </p:cNvPr>
          <p:cNvSpPr>
            <a:spLocks noGrp="1"/>
          </p:cNvSpPr>
          <p:nvPr>
            <p:ph type="title"/>
          </p:nvPr>
        </p:nvSpPr>
        <p:spPr>
          <a:xfrm>
            <a:off x="383458" y="235400"/>
            <a:ext cx="10972800" cy="1092529"/>
          </a:xfrm>
        </p:spPr>
        <p:txBody>
          <a:bodyPr/>
          <a:lstStyle/>
          <a:p>
            <a:r>
              <a:rPr lang="en-US" dirty="0"/>
              <a:t>Common Aspect-Oriented Programming (AOP) Terminology</a:t>
            </a:r>
          </a:p>
        </p:txBody>
      </p:sp>
    </p:spTree>
    <p:extLst>
      <p:ext uri="{BB962C8B-B14F-4D97-AF65-F5344CB8AC3E}">
        <p14:creationId xmlns:p14="http://schemas.microsoft.com/office/powerpoint/2010/main" val="2780522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C1F34A-6968-BD74-BE02-DAAA2FE44533}"/>
              </a:ext>
            </a:extLst>
          </p:cNvPr>
          <p:cNvSpPr>
            <a:spLocks noGrp="1"/>
          </p:cNvSpPr>
          <p:nvPr>
            <p:ph idx="1"/>
          </p:nvPr>
        </p:nvSpPr>
        <p:spPr>
          <a:xfrm>
            <a:off x="241007" y="1660372"/>
            <a:ext cx="5854993" cy="4485246"/>
          </a:xfrm>
        </p:spPr>
        <p:txBody>
          <a:bodyPr>
            <a:normAutofit/>
          </a:bodyPr>
          <a:lstStyle/>
          <a:p>
            <a:r>
              <a:rPr lang="en-US" sz="2800" dirty="0">
                <a:effectLst/>
              </a:rPr>
              <a:t>Prototype using decorators for Python and LLVM-based library for C++</a:t>
            </a:r>
          </a:p>
          <a:p>
            <a:r>
              <a:rPr lang="en-US" sz="2800" dirty="0">
                <a:effectLst/>
              </a:rPr>
              <a:t>Advice (or action) emits tracing event data every time the annotated functions is called</a:t>
            </a:r>
          </a:p>
          <a:p>
            <a:r>
              <a:rPr lang="en-US" sz="2800" dirty="0">
                <a:effectLst/>
              </a:rPr>
              <a:t> Utilize Chrome Tracing Format (CTF) and Perfetto visualizer  </a:t>
            </a:r>
          </a:p>
        </p:txBody>
      </p:sp>
      <p:sp>
        <p:nvSpPr>
          <p:cNvPr id="3" name="Slide Number Placeholder 2">
            <a:extLst>
              <a:ext uri="{FF2B5EF4-FFF2-40B4-BE49-F238E27FC236}">
                <a16:creationId xmlns:a16="http://schemas.microsoft.com/office/drawing/2014/main" id="{413DFA12-9A6D-19E5-6EBE-B29C97695C57}"/>
              </a:ext>
            </a:extLst>
          </p:cNvPr>
          <p:cNvSpPr>
            <a:spLocks noGrp="1"/>
          </p:cNvSpPr>
          <p:nvPr>
            <p:ph type="sldNum" sz="quarter" idx="12"/>
          </p:nvPr>
        </p:nvSpPr>
        <p:spPr/>
        <p:txBody>
          <a:bodyPr/>
          <a:lstStyle/>
          <a:p>
            <a:r>
              <a:rPr lang="en-US" dirty="0"/>
              <a:t>  </a:t>
            </a:r>
          </a:p>
        </p:txBody>
      </p:sp>
      <p:sp>
        <p:nvSpPr>
          <p:cNvPr id="4" name="Title 3">
            <a:extLst>
              <a:ext uri="{FF2B5EF4-FFF2-40B4-BE49-F238E27FC236}">
                <a16:creationId xmlns:a16="http://schemas.microsoft.com/office/drawing/2014/main" id="{D1C76DE9-342B-C89D-53EB-0CB0F326C6D0}"/>
              </a:ext>
            </a:extLst>
          </p:cNvPr>
          <p:cNvSpPr>
            <a:spLocks noGrp="1"/>
          </p:cNvSpPr>
          <p:nvPr>
            <p:ph type="title"/>
          </p:nvPr>
        </p:nvSpPr>
        <p:spPr>
          <a:xfrm>
            <a:off x="304800" y="252160"/>
            <a:ext cx="11887199" cy="1092529"/>
          </a:xfrm>
        </p:spPr>
        <p:txBody>
          <a:bodyPr/>
          <a:lstStyle/>
          <a:p>
            <a:r>
              <a:rPr lang="en-US" dirty="0" err="1">
                <a:solidFill>
                  <a:srgbClr val="376093"/>
                </a:solidFill>
                <a:effectLst/>
                <a:latin typeface="+mn-lt"/>
              </a:rPr>
              <a:t>PerfFlowAspect</a:t>
            </a:r>
            <a:r>
              <a:rPr lang="en-US" dirty="0">
                <a:solidFill>
                  <a:srgbClr val="376093"/>
                </a:solidFill>
                <a:effectLst/>
                <a:latin typeface="+mn-lt"/>
              </a:rPr>
              <a:t> : cross-cutting performance-analysis concerns across disparate workflow-management technologies and components.</a:t>
            </a:r>
            <a:endParaRPr lang="en-US" dirty="0"/>
          </a:p>
        </p:txBody>
      </p:sp>
      <p:grpSp>
        <p:nvGrpSpPr>
          <p:cNvPr id="7" name="Group 6">
            <a:extLst>
              <a:ext uri="{FF2B5EF4-FFF2-40B4-BE49-F238E27FC236}">
                <a16:creationId xmlns:a16="http://schemas.microsoft.com/office/drawing/2014/main" id="{95F6EC00-9111-8534-6C02-BEB63EC9A7A4}"/>
              </a:ext>
            </a:extLst>
          </p:cNvPr>
          <p:cNvGrpSpPr/>
          <p:nvPr/>
        </p:nvGrpSpPr>
        <p:grpSpPr>
          <a:xfrm>
            <a:off x="6592187" y="1914135"/>
            <a:ext cx="4869709" cy="3977720"/>
            <a:chOff x="5897525" y="1356464"/>
            <a:chExt cx="5947144" cy="4939153"/>
          </a:xfrm>
        </p:grpSpPr>
        <p:pic>
          <p:nvPicPr>
            <p:cNvPr id="5" name="Picture 4" descr="Diagram&#10;&#10;Description automatically generated">
              <a:extLst>
                <a:ext uri="{FF2B5EF4-FFF2-40B4-BE49-F238E27FC236}">
                  <a16:creationId xmlns:a16="http://schemas.microsoft.com/office/drawing/2014/main" id="{56C6B0B5-4A78-0F5C-861C-7F29292DB23B}"/>
                </a:ext>
              </a:extLst>
            </p:cNvPr>
            <p:cNvPicPr>
              <a:picLocks noChangeAspect="1"/>
            </p:cNvPicPr>
            <p:nvPr/>
          </p:nvPicPr>
          <p:blipFill>
            <a:blip r:embed="rId2"/>
            <a:stretch>
              <a:fillRect/>
            </a:stretch>
          </p:blipFill>
          <p:spPr>
            <a:xfrm>
              <a:off x="5897525" y="1356464"/>
              <a:ext cx="5947144" cy="4939153"/>
            </a:xfrm>
            <a:prstGeom prst="rect">
              <a:avLst/>
            </a:prstGeom>
            <a:ln w="19050">
              <a:solidFill>
                <a:schemeClr val="accent1"/>
              </a:solidFill>
            </a:ln>
          </p:spPr>
        </p:pic>
        <p:sp>
          <p:nvSpPr>
            <p:cNvPr id="6" name="Rectangle 5">
              <a:extLst>
                <a:ext uri="{FF2B5EF4-FFF2-40B4-BE49-F238E27FC236}">
                  <a16:creationId xmlns:a16="http://schemas.microsoft.com/office/drawing/2014/main" id="{43FE6C16-62D5-0978-A3AD-B1438D86E1B8}"/>
                </a:ext>
              </a:extLst>
            </p:cNvPr>
            <p:cNvSpPr/>
            <p:nvPr/>
          </p:nvSpPr>
          <p:spPr bwMode="auto">
            <a:xfrm>
              <a:off x="5897525" y="5136596"/>
              <a:ext cx="758458" cy="729879"/>
            </a:xfrm>
            <a:prstGeom prst="rect">
              <a:avLst/>
            </a:prstGeom>
            <a:solidFill>
              <a:schemeClr val="bg1"/>
            </a:solidFill>
            <a:ln w="19050">
              <a:solidFill>
                <a:schemeClr val="accent1"/>
              </a:solidFill>
              <a:headEnd/>
              <a:tailEnd/>
            </a:ln>
            <a:effectLst/>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dirty="0">
                <a:solidFill>
                  <a:srgbClr val="000000"/>
                </a:solidFill>
              </a:endParaRPr>
            </a:p>
          </p:txBody>
        </p:sp>
      </p:grpSp>
    </p:spTree>
    <p:extLst>
      <p:ext uri="{BB962C8B-B14F-4D97-AF65-F5344CB8AC3E}">
        <p14:creationId xmlns:p14="http://schemas.microsoft.com/office/powerpoint/2010/main" val="1967858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564FB0C-1BD7-2E49-9F52-5D9CB91B2CB5}"/>
              </a:ext>
            </a:extLst>
          </p:cNvPr>
          <p:cNvSpPr>
            <a:spLocks noGrp="1"/>
          </p:cNvSpPr>
          <p:nvPr>
            <p:ph idx="1"/>
          </p:nvPr>
        </p:nvSpPr>
        <p:spPr>
          <a:xfrm>
            <a:off x="205562" y="1377729"/>
            <a:ext cx="3782559" cy="4906889"/>
          </a:xfrm>
        </p:spPr>
        <p:txBody>
          <a:bodyPr>
            <a:normAutofit/>
          </a:bodyPr>
          <a:lstStyle/>
          <a:p>
            <a:r>
              <a:rPr lang="en-US" sz="2800" dirty="0"/>
              <a:t>Simple, minimally-intrusive annotated functions on the critical path of the execution of the program</a:t>
            </a:r>
            <a:br>
              <a:rPr lang="en-US" sz="2800" dirty="0"/>
            </a:br>
            <a:endParaRPr lang="en-US" sz="2800" dirty="0"/>
          </a:p>
          <a:p>
            <a:r>
              <a:rPr lang="en-US" sz="2800" dirty="0"/>
              <a:t>At each annotated function,  AOP based performance metrics are collected.</a:t>
            </a:r>
          </a:p>
        </p:txBody>
      </p:sp>
      <p:sp>
        <p:nvSpPr>
          <p:cNvPr id="3" name="Slide Number Placeholder 2">
            <a:extLst>
              <a:ext uri="{FF2B5EF4-FFF2-40B4-BE49-F238E27FC236}">
                <a16:creationId xmlns:a16="http://schemas.microsoft.com/office/drawing/2014/main" id="{C369D1C7-830D-C943-B009-EF1747F59E4E}"/>
              </a:ext>
            </a:extLst>
          </p:cNvPr>
          <p:cNvSpPr>
            <a:spLocks noGrp="1"/>
          </p:cNvSpPr>
          <p:nvPr>
            <p:ph type="sldNum" sz="quarter" idx="12"/>
          </p:nvPr>
        </p:nvSpPr>
        <p:spPr/>
        <p:txBody>
          <a:bodyPr/>
          <a:lstStyle/>
          <a:p>
            <a:r>
              <a:rPr lang="en-US" dirty="0"/>
              <a:t> </a:t>
            </a:r>
          </a:p>
        </p:txBody>
      </p:sp>
      <p:sp>
        <p:nvSpPr>
          <p:cNvPr id="4" name="Title 3">
            <a:extLst>
              <a:ext uri="{FF2B5EF4-FFF2-40B4-BE49-F238E27FC236}">
                <a16:creationId xmlns:a16="http://schemas.microsoft.com/office/drawing/2014/main" id="{79A1E616-C23C-5D49-BAA7-01EA8B13FB9D}"/>
              </a:ext>
            </a:extLst>
          </p:cNvPr>
          <p:cNvSpPr>
            <a:spLocks noGrp="1"/>
          </p:cNvSpPr>
          <p:nvPr>
            <p:ph type="title"/>
          </p:nvPr>
        </p:nvSpPr>
        <p:spPr>
          <a:xfrm>
            <a:off x="350875" y="140689"/>
            <a:ext cx="10972800" cy="1092529"/>
          </a:xfrm>
        </p:spPr>
        <p:txBody>
          <a:bodyPr/>
          <a:lstStyle/>
          <a:p>
            <a:r>
              <a:rPr lang="en-US" dirty="0" err="1"/>
              <a:t>PerfFlowAspect</a:t>
            </a:r>
            <a:r>
              <a:rPr lang="en-US" dirty="0"/>
              <a:t>: Examples of annotations</a:t>
            </a:r>
          </a:p>
        </p:txBody>
      </p:sp>
      <p:pic>
        <p:nvPicPr>
          <p:cNvPr id="6" name="Picture 4" descr="https://lh5.googleusercontent.com/i_CO3NcwdhKIe56PxCW5EEmbi0orIxMYHauj9iSi8DOaQHOnl5SqIRNLN7aIjmF8ZZBPz_aaREZ-wrhxYjment5-p7aaZozr8X8ppB85tKvUbmTPcmodPjRyhaTgoklBCyPyviPSjwg1tjyQtfgrjP4ap3o1BHOax56r_2qY30oEpCcHiGMmMO9v1WiE">
            <a:extLst>
              <a:ext uri="{FF2B5EF4-FFF2-40B4-BE49-F238E27FC236}">
                <a16:creationId xmlns:a16="http://schemas.microsoft.com/office/drawing/2014/main" id="{30DCBC26-3462-3F47-9BF8-B2B287076A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5300" y="1642262"/>
            <a:ext cx="3421645" cy="3897460"/>
          </a:xfrm>
          <a:prstGeom prst="rect">
            <a:avLst/>
          </a:prstGeom>
          <a:noFill/>
        </p:spPr>
      </p:pic>
      <p:pic>
        <p:nvPicPr>
          <p:cNvPr id="9" name="Picture 8" descr="Graphical user interface, text, application&#10;&#10;Description automatically generated">
            <a:extLst>
              <a:ext uri="{FF2B5EF4-FFF2-40B4-BE49-F238E27FC236}">
                <a16:creationId xmlns:a16="http://schemas.microsoft.com/office/drawing/2014/main" id="{56BBF645-41FA-2C6B-C1AC-6D17B6AF0634}"/>
              </a:ext>
            </a:extLst>
          </p:cNvPr>
          <p:cNvPicPr>
            <a:picLocks noChangeAspect="1"/>
          </p:cNvPicPr>
          <p:nvPr/>
        </p:nvPicPr>
        <p:blipFill>
          <a:blip r:embed="rId4"/>
          <a:stretch>
            <a:fillRect/>
          </a:stretch>
        </p:blipFill>
        <p:spPr>
          <a:xfrm>
            <a:off x="7864123" y="1663527"/>
            <a:ext cx="4122314" cy="3897460"/>
          </a:xfrm>
          <a:prstGeom prst="rect">
            <a:avLst/>
          </a:prstGeom>
          <a:ln w="15875">
            <a:solidFill>
              <a:schemeClr val="accent1"/>
            </a:solidFill>
          </a:ln>
        </p:spPr>
      </p:pic>
    </p:spTree>
    <p:extLst>
      <p:ext uri="{BB962C8B-B14F-4D97-AF65-F5344CB8AC3E}">
        <p14:creationId xmlns:p14="http://schemas.microsoft.com/office/powerpoint/2010/main" val="619772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9835A71-E286-1C4D-BA85-B87D3432A101}"/>
              </a:ext>
            </a:extLst>
          </p:cNvPr>
          <p:cNvSpPr>
            <a:spLocks noGrp="1"/>
          </p:cNvSpPr>
          <p:nvPr>
            <p:ph type="sldNum" sz="quarter" idx="12"/>
          </p:nvPr>
        </p:nvSpPr>
        <p:spPr/>
        <p:txBody>
          <a:bodyPr/>
          <a:lstStyle/>
          <a:p>
            <a:r>
              <a:rPr lang="en-US" dirty="0"/>
              <a:t> </a:t>
            </a:r>
          </a:p>
        </p:txBody>
      </p:sp>
      <p:sp>
        <p:nvSpPr>
          <p:cNvPr id="4" name="Title 3">
            <a:extLst>
              <a:ext uri="{FF2B5EF4-FFF2-40B4-BE49-F238E27FC236}">
                <a16:creationId xmlns:a16="http://schemas.microsoft.com/office/drawing/2014/main" id="{BE0FCB5D-FDA9-9F44-A016-5A6FB2672D45}"/>
              </a:ext>
            </a:extLst>
          </p:cNvPr>
          <p:cNvSpPr>
            <a:spLocks noGrp="1"/>
          </p:cNvSpPr>
          <p:nvPr>
            <p:ph type="title"/>
          </p:nvPr>
        </p:nvSpPr>
        <p:spPr/>
        <p:txBody>
          <a:bodyPr/>
          <a:lstStyle/>
          <a:p>
            <a:r>
              <a:rPr lang="en-US" dirty="0" err="1"/>
              <a:t>PerfFlowAspect</a:t>
            </a:r>
            <a:r>
              <a:rPr lang="en-US" dirty="0"/>
              <a:t>: Chrome Tracing Format</a:t>
            </a:r>
          </a:p>
        </p:txBody>
      </p:sp>
      <p:sp>
        <p:nvSpPr>
          <p:cNvPr id="6" name="Content Placeholder 5">
            <a:extLst>
              <a:ext uri="{FF2B5EF4-FFF2-40B4-BE49-F238E27FC236}">
                <a16:creationId xmlns:a16="http://schemas.microsoft.com/office/drawing/2014/main" id="{20535E5C-3BD0-BA47-9D78-7359BE0E3D3E}"/>
              </a:ext>
            </a:extLst>
          </p:cNvPr>
          <p:cNvSpPr>
            <a:spLocks noGrp="1"/>
          </p:cNvSpPr>
          <p:nvPr>
            <p:ph idx="1"/>
          </p:nvPr>
        </p:nvSpPr>
        <p:spPr/>
        <p:txBody>
          <a:bodyPr>
            <a:normAutofit/>
          </a:bodyPr>
          <a:lstStyle/>
          <a:p>
            <a:r>
              <a:rPr lang="en-US" sz="2800" dirty="0"/>
              <a:t>Running the annotated code and the associated advice with it will produce a performance trace data file which uses the Chrome Tracing Format in JSON.</a:t>
            </a:r>
          </a:p>
        </p:txBody>
      </p:sp>
      <p:pic>
        <p:nvPicPr>
          <p:cNvPr id="8" name="Picture 7">
            <a:extLst>
              <a:ext uri="{FF2B5EF4-FFF2-40B4-BE49-F238E27FC236}">
                <a16:creationId xmlns:a16="http://schemas.microsoft.com/office/drawing/2014/main" id="{495C7040-8A90-F64B-93C8-6456B35E638C}"/>
              </a:ext>
            </a:extLst>
          </p:cNvPr>
          <p:cNvPicPr>
            <a:picLocks noChangeAspect="1"/>
          </p:cNvPicPr>
          <p:nvPr/>
        </p:nvPicPr>
        <p:blipFill>
          <a:blip r:embed="rId2"/>
          <a:stretch>
            <a:fillRect/>
          </a:stretch>
        </p:blipFill>
        <p:spPr>
          <a:xfrm>
            <a:off x="359212" y="2897198"/>
            <a:ext cx="11473576" cy="3078299"/>
          </a:xfrm>
          <a:prstGeom prst="rect">
            <a:avLst/>
          </a:prstGeom>
        </p:spPr>
      </p:pic>
    </p:spTree>
    <p:extLst>
      <p:ext uri="{BB962C8B-B14F-4D97-AF65-F5344CB8AC3E}">
        <p14:creationId xmlns:p14="http://schemas.microsoft.com/office/powerpoint/2010/main" val="780134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9B53C27-2C25-6F49-943E-FF98D95D15DE}"/>
              </a:ext>
            </a:extLst>
          </p:cNvPr>
          <p:cNvSpPr>
            <a:spLocks noGrp="1"/>
          </p:cNvSpPr>
          <p:nvPr>
            <p:ph type="sldNum" sz="quarter" idx="12"/>
          </p:nvPr>
        </p:nvSpPr>
        <p:spPr/>
        <p:txBody>
          <a:bodyPr/>
          <a:lstStyle/>
          <a:p>
            <a:r>
              <a:rPr lang="en-US" dirty="0"/>
              <a:t> </a:t>
            </a:r>
          </a:p>
        </p:txBody>
      </p:sp>
      <p:sp>
        <p:nvSpPr>
          <p:cNvPr id="4" name="Title 3">
            <a:extLst>
              <a:ext uri="{FF2B5EF4-FFF2-40B4-BE49-F238E27FC236}">
                <a16:creationId xmlns:a16="http://schemas.microsoft.com/office/drawing/2014/main" id="{CDAE76AC-6606-4347-A7B8-39B01DEAD607}"/>
              </a:ext>
            </a:extLst>
          </p:cNvPr>
          <p:cNvSpPr>
            <a:spLocks noGrp="1"/>
          </p:cNvSpPr>
          <p:nvPr>
            <p:ph type="title"/>
          </p:nvPr>
        </p:nvSpPr>
        <p:spPr/>
        <p:txBody>
          <a:bodyPr/>
          <a:lstStyle/>
          <a:p>
            <a:r>
              <a:rPr lang="en-US" dirty="0"/>
              <a:t>Visualizing traces using the Perfetto UI: DYAD Example</a:t>
            </a:r>
          </a:p>
        </p:txBody>
      </p:sp>
      <p:pic>
        <p:nvPicPr>
          <p:cNvPr id="6" name="Content Placeholder 15">
            <a:extLst>
              <a:ext uri="{FF2B5EF4-FFF2-40B4-BE49-F238E27FC236}">
                <a16:creationId xmlns:a16="http://schemas.microsoft.com/office/drawing/2014/main" id="{456D5234-6B30-3143-9D70-FF155A8DB2E0}"/>
              </a:ext>
            </a:extLst>
          </p:cNvPr>
          <p:cNvPicPr>
            <a:picLocks noGrp="1" noChangeAspect="1"/>
          </p:cNvPicPr>
          <p:nvPr>
            <p:ph idx="1"/>
          </p:nvPr>
        </p:nvPicPr>
        <p:blipFill>
          <a:blip r:embed="rId2"/>
          <a:stretch>
            <a:fillRect/>
          </a:stretch>
        </p:blipFill>
        <p:spPr>
          <a:xfrm>
            <a:off x="406400" y="1645920"/>
            <a:ext cx="11379200" cy="4307840"/>
          </a:xfrm>
          <a:ln w="15875">
            <a:solidFill>
              <a:schemeClr val="accent1"/>
            </a:solidFill>
          </a:ln>
        </p:spPr>
      </p:pic>
    </p:spTree>
    <p:extLst>
      <p:ext uri="{BB962C8B-B14F-4D97-AF65-F5344CB8AC3E}">
        <p14:creationId xmlns:p14="http://schemas.microsoft.com/office/powerpoint/2010/main" val="3674034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9B53C27-2C25-6F49-943E-FF98D95D15DE}"/>
              </a:ext>
            </a:extLst>
          </p:cNvPr>
          <p:cNvSpPr>
            <a:spLocks noGrp="1"/>
          </p:cNvSpPr>
          <p:nvPr>
            <p:ph type="sldNum" sz="quarter" idx="12"/>
          </p:nvPr>
        </p:nvSpPr>
        <p:spPr/>
        <p:txBody>
          <a:bodyPr/>
          <a:lstStyle/>
          <a:p>
            <a:r>
              <a:rPr lang="en-US" dirty="0"/>
              <a:t> </a:t>
            </a:r>
          </a:p>
        </p:txBody>
      </p:sp>
      <p:sp>
        <p:nvSpPr>
          <p:cNvPr id="4" name="Title 3">
            <a:extLst>
              <a:ext uri="{FF2B5EF4-FFF2-40B4-BE49-F238E27FC236}">
                <a16:creationId xmlns:a16="http://schemas.microsoft.com/office/drawing/2014/main" id="{CDAE76AC-6606-4347-A7B8-39B01DEAD607}"/>
              </a:ext>
            </a:extLst>
          </p:cNvPr>
          <p:cNvSpPr>
            <a:spLocks noGrp="1"/>
          </p:cNvSpPr>
          <p:nvPr>
            <p:ph type="title"/>
          </p:nvPr>
        </p:nvSpPr>
        <p:spPr/>
        <p:txBody>
          <a:bodyPr/>
          <a:lstStyle/>
          <a:p>
            <a:r>
              <a:rPr lang="en-US" dirty="0"/>
              <a:t>Visualizing traces using the Perfetto UI: AMS Example</a:t>
            </a:r>
          </a:p>
        </p:txBody>
      </p:sp>
      <p:pic>
        <p:nvPicPr>
          <p:cNvPr id="7" name="Content Placeholder 5">
            <a:extLst>
              <a:ext uri="{FF2B5EF4-FFF2-40B4-BE49-F238E27FC236}">
                <a16:creationId xmlns:a16="http://schemas.microsoft.com/office/drawing/2014/main" id="{2F3C8A74-F7D5-FEBF-549B-1191FE239973}"/>
              </a:ext>
            </a:extLst>
          </p:cNvPr>
          <p:cNvPicPr>
            <a:picLocks noGrp="1" noChangeAspect="1"/>
          </p:cNvPicPr>
          <p:nvPr>
            <p:ph idx="1"/>
          </p:nvPr>
        </p:nvPicPr>
        <p:blipFill>
          <a:blip r:embed="rId2"/>
          <a:stretch>
            <a:fillRect/>
          </a:stretch>
        </p:blipFill>
        <p:spPr>
          <a:xfrm>
            <a:off x="1290082" y="1566530"/>
            <a:ext cx="8853377" cy="4584192"/>
          </a:xfrm>
          <a:ln w="19050">
            <a:solidFill>
              <a:schemeClr val="accent1"/>
            </a:solidFill>
          </a:ln>
        </p:spPr>
      </p:pic>
    </p:spTree>
    <p:extLst>
      <p:ext uri="{BB962C8B-B14F-4D97-AF65-F5344CB8AC3E}">
        <p14:creationId xmlns:p14="http://schemas.microsoft.com/office/powerpoint/2010/main" val="22347456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2015_PPT_UNC_V7.06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bwMode="auto">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a:spPr>
      <a:bodyPr rtlCol="0" anchor="b">
        <a:prstTxWarp prst="textNoShape">
          <a:avLst/>
        </a:prstTxWarp>
      </a:bodyPr>
      <a:lstStyle>
        <a:defPPr algn="ctr">
          <a:spcBef>
            <a:spcPct val="0"/>
          </a:spcBef>
          <a:defRPr sz="1600" dirty="0">
            <a:solidFill>
              <a:srgbClr val="000000"/>
            </a:solidFill>
          </a:defRPr>
        </a:defPPr>
      </a:lstStyle>
      <a:style>
        <a:lnRef idx="1">
          <a:schemeClr val="accent1"/>
        </a:lnRef>
        <a:fillRef idx="2">
          <a:schemeClr val="accent1"/>
        </a:fillRef>
        <a:effectRef idx="1">
          <a:schemeClr val="accent1"/>
        </a:effectRef>
        <a:fontRef idx="minor">
          <a:schemeClr val="dk1"/>
        </a:fontRef>
      </a:style>
    </a:spDef>
    <a:lnDef>
      <a:spPr>
        <a:ln w="28575" cmpd="sng">
          <a:solidFill>
            <a:schemeClr val="accent1">
              <a:lumMod val="75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4" id="{7F5D5172-1F7E-D846-A9E1-BEAB071B2E53}" vid="{90A3A679-CD9F-E24F-8E06-2B776B3EEF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2015_PPT_UNC_V7</Template>
  <TotalTime>24607</TotalTime>
  <Words>566</Words>
  <Application>Microsoft Macintosh PowerPoint</Application>
  <PresentationFormat>Widescreen</PresentationFormat>
  <Paragraphs>54</Paragraphs>
  <Slides>11</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Lato</vt:lpstr>
      <vt:lpstr>Lucida Grande</vt:lpstr>
      <vt:lpstr>Open Sans</vt:lpstr>
      <vt:lpstr>Wingdings</vt:lpstr>
      <vt:lpstr>Wingdings 2</vt:lpstr>
      <vt:lpstr>2015_PPT_UNC_V7.06 (1)</vt:lpstr>
      <vt:lpstr>PerfFlowAspect: Scalable Composition and Analysis Techniques for Scientific Workflows </vt:lpstr>
      <vt:lpstr>There is a paucity of techniques that can effectively analyze the end-to-end performance of a composite science workflow</vt:lpstr>
      <vt:lpstr>PerfFlowAspect : cross-cutting performance-analysis concerns across disparate workflow-management technologies and components.</vt:lpstr>
      <vt:lpstr>Common Aspect-Oriented Programming (AOP) Terminology</vt:lpstr>
      <vt:lpstr>PerfFlowAspect : cross-cutting performance-analysis concerns across disparate workflow-management technologies and components.</vt:lpstr>
      <vt:lpstr>PerfFlowAspect: Examples of annotations</vt:lpstr>
      <vt:lpstr>PerfFlowAspect: Chrome Tracing Format</vt:lpstr>
      <vt:lpstr>Visualizing traces using the Perfetto UI: DYAD Example</vt:lpstr>
      <vt:lpstr>Visualizing traces using the Perfetto UI: AMS Example</vt:lpstr>
      <vt:lpstr>PerfFlowAspect: Work in Progress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Comparing GPU Power and Frequency Capping: A Case Study with the MuMMI Workflow</dc:title>
  <dc:creator>Frye, Zach</dc:creator>
  <cp:lastModifiedBy>Patki, Tapasya</cp:lastModifiedBy>
  <cp:revision>103</cp:revision>
  <cp:lastPrinted>2018-03-02T18:21:35Z</cp:lastPrinted>
  <dcterms:created xsi:type="dcterms:W3CDTF">2019-10-29T21:04:27Z</dcterms:created>
  <dcterms:modified xsi:type="dcterms:W3CDTF">2023-05-12T16:54:28Z</dcterms:modified>
</cp:coreProperties>
</file>