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70" r:id="rId5"/>
    <p:sldId id="267" r:id="rId6"/>
    <p:sldId id="268" r:id="rId7"/>
    <p:sldId id="271" r:id="rId8"/>
    <p:sldId id="259" r:id="rId9"/>
    <p:sldId id="266" r:id="rId10"/>
    <p:sldId id="272" r:id="rId11"/>
    <p:sldId id="263"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gor Micev" initials="IM" lastIdx="13" clrIdx="0">
    <p:extLst>
      <p:ext uri="{19B8F6BF-5375-455C-9EA6-DF929625EA0E}">
        <p15:presenceInfo xmlns:p15="http://schemas.microsoft.com/office/powerpoint/2012/main" userId="S-1-5-21-824639158-3175646058-4171138280-241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64" autoAdjust="0"/>
    <p:restoredTop sz="94660"/>
  </p:normalViewPr>
  <p:slideViewPr>
    <p:cSldViewPr snapToGrid="0">
      <p:cViewPr varScale="1">
        <p:scale>
          <a:sx n="86" d="100"/>
          <a:sy n="86" d="100"/>
        </p:scale>
        <p:origin x="38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28/03/2019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28/03/2019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28/03/2019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28/03/2019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28/03/2019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847164"/>
            <a:ext cx="8915399" cy="2262781"/>
          </a:xfrm>
        </p:spPr>
        <p:txBody>
          <a:bodyPr/>
          <a:lstStyle/>
          <a:p>
            <a:r>
              <a:rPr lang="en-US" dirty="0" smtClean="0"/>
              <a:t>C# Advanced – Class 2</a:t>
            </a:r>
            <a:endParaRPr lang="en-US" dirty="0"/>
          </a:p>
        </p:txBody>
      </p:sp>
      <p:sp>
        <p:nvSpPr>
          <p:cNvPr id="3" name="Subtitle 2"/>
          <p:cNvSpPr>
            <a:spLocks noGrp="1"/>
          </p:cNvSpPr>
          <p:nvPr>
            <p:ph type="subTitle" idx="1"/>
          </p:nvPr>
        </p:nvSpPr>
        <p:spPr>
          <a:xfrm>
            <a:off x="2589213" y="3282066"/>
            <a:ext cx="8915399" cy="1126283"/>
          </a:xfrm>
        </p:spPr>
        <p:txBody>
          <a:bodyPr>
            <a:noAutofit/>
          </a:bodyPr>
          <a:lstStyle/>
          <a:p>
            <a:r>
              <a:rPr lang="en-US" sz="2000" b="1" dirty="0" smtClean="0"/>
              <a:t>Material recap: Classes</a:t>
            </a:r>
          </a:p>
          <a:p>
            <a:r>
              <a:rPr lang="en-US" sz="2000" b="1" dirty="0" smtClean="0"/>
              <a:t>New material: Interfaces, Abstract classes, Polymorphism</a:t>
            </a:r>
            <a:endParaRPr lang="en-US" sz="2000" dirty="0"/>
          </a:p>
        </p:txBody>
      </p:sp>
      <p:sp>
        <p:nvSpPr>
          <p:cNvPr id="4" name="Subtitle 2"/>
          <p:cNvSpPr txBox="1">
            <a:spLocks/>
          </p:cNvSpPr>
          <p:nvPr/>
        </p:nvSpPr>
        <p:spPr>
          <a:xfrm>
            <a:off x="2589213" y="4746899"/>
            <a:ext cx="8915399" cy="112628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b="1" dirty="0" smtClean="0"/>
              <a:t>Trainer: Igor Micev	</a:t>
            </a:r>
            <a:endParaRPr lang="en-US" dirty="0" smtClean="0"/>
          </a:p>
          <a:p>
            <a:r>
              <a:rPr lang="en-US" b="1" dirty="0" smtClean="0"/>
              <a:t>Assistant: Dejan Jovanov</a:t>
            </a:r>
            <a:endParaRPr lang="en-US" dirty="0"/>
          </a:p>
        </p:txBody>
      </p:sp>
      <p:pic>
        <p:nvPicPr>
          <p:cNvPr id="6" name="Picture 2" descr="http://www.sedc.mk/wp-content/uploads/2016/05/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3" y="5873182"/>
            <a:ext cx="2657475" cy="5048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780148" y="6073232"/>
            <a:ext cx="7897689" cy="276999"/>
          </a:xfrm>
          <a:prstGeom prst="rect">
            <a:avLst/>
          </a:prstGeom>
          <a:noFill/>
        </p:spPr>
        <p:txBody>
          <a:bodyPr wrap="square" rtlCol="0">
            <a:spAutoFit/>
          </a:bodyPr>
          <a:lstStyle/>
          <a:p>
            <a:pPr algn="r"/>
            <a:r>
              <a:rPr lang="en-US" sz="1200" dirty="0">
                <a:solidFill>
                  <a:schemeClr val="bg1">
                    <a:lumMod val="50000"/>
                  </a:schemeClr>
                </a:solidFill>
                <a:latin typeface="+mj-lt"/>
                <a:ea typeface="+mj-ea"/>
                <a:cs typeface="+mj-cs"/>
              </a:rPr>
              <a:t>Code academy @</a:t>
            </a:r>
            <a:r>
              <a:rPr lang="en-US" sz="1200" dirty="0">
                <a:solidFill>
                  <a:schemeClr val="bg1">
                    <a:lumMod val="50000"/>
                  </a:schemeClr>
                </a:solidFill>
              </a:rPr>
              <a:t> Skopje</a:t>
            </a:r>
            <a:r>
              <a:rPr lang="en-US" sz="1200" dirty="0">
                <a:solidFill>
                  <a:schemeClr val="bg1">
                    <a:lumMod val="50000"/>
                  </a:schemeClr>
                </a:solidFill>
                <a:latin typeface="+mj-lt"/>
                <a:ea typeface="+mj-ea"/>
                <a:cs typeface="+mj-cs"/>
              </a:rPr>
              <a:t>, 2019</a:t>
            </a:r>
          </a:p>
        </p:txBody>
      </p:sp>
    </p:spTree>
    <p:extLst>
      <p:ext uri="{BB962C8B-B14F-4D97-AF65-F5344CB8AC3E}">
        <p14:creationId xmlns:p14="http://schemas.microsoft.com/office/powerpoint/2010/main" val="2864899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43433"/>
          </a:xfrm>
        </p:spPr>
        <p:txBody>
          <a:bodyPr/>
          <a:lstStyle/>
          <a:p>
            <a:r>
              <a:rPr lang="en-US" dirty="0" smtClean="0"/>
              <a:t>Exercising</a:t>
            </a:r>
            <a:endParaRPr lang="en-US" dirty="0"/>
          </a:p>
        </p:txBody>
      </p:sp>
      <p:sp>
        <p:nvSpPr>
          <p:cNvPr id="3" name="Content Placeholder 2"/>
          <p:cNvSpPr>
            <a:spLocks noGrp="1"/>
          </p:cNvSpPr>
          <p:nvPr>
            <p:ph idx="1"/>
          </p:nvPr>
        </p:nvSpPr>
        <p:spPr>
          <a:xfrm>
            <a:off x="2589212" y="1698171"/>
            <a:ext cx="8915400" cy="4213051"/>
          </a:xfrm>
        </p:spPr>
        <p:txBody>
          <a:bodyPr/>
          <a:lstStyle/>
          <a:p>
            <a:r>
              <a:rPr lang="en-US" dirty="0" smtClean="0"/>
              <a:t>Trainer define a task for the students here: …</a:t>
            </a:r>
            <a:endParaRPr lang="en-US" dirty="0"/>
          </a:p>
        </p:txBody>
      </p:sp>
    </p:spTree>
    <p:extLst>
      <p:ext uri="{BB962C8B-B14F-4D97-AF65-F5344CB8AC3E}">
        <p14:creationId xmlns:p14="http://schemas.microsoft.com/office/powerpoint/2010/main" val="22860275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5904" y="609600"/>
            <a:ext cx="7508097" cy="733425"/>
          </a:xfrm>
        </p:spPr>
        <p:txBody>
          <a:bodyPr/>
          <a:lstStyle/>
          <a:p>
            <a:r>
              <a:rPr lang="en-US" dirty="0" smtClean="0"/>
              <a:t>Garbage collector  - Info</a:t>
            </a:r>
            <a:endParaRPr lang="en-US" dirty="0"/>
          </a:p>
        </p:txBody>
      </p:sp>
      <p:sp>
        <p:nvSpPr>
          <p:cNvPr id="3" name="Content Placeholder 2"/>
          <p:cNvSpPr>
            <a:spLocks noGrp="1"/>
          </p:cNvSpPr>
          <p:nvPr>
            <p:ph idx="1"/>
          </p:nvPr>
        </p:nvSpPr>
        <p:spPr>
          <a:xfrm>
            <a:off x="1765904" y="1586865"/>
            <a:ext cx="8596668" cy="4698337"/>
          </a:xfrm>
        </p:spPr>
        <p:txBody>
          <a:bodyPr/>
          <a:lstStyle/>
          <a:p>
            <a:r>
              <a:rPr lang="en-US" dirty="0"/>
              <a:t>When objects are created they occupy some memory. As memory is a limited resource, it is important that once the objects are no longer required, they are cleaned up and their memory is reclaimed. The .NET framework uses a system of garbage collection to perform this activity automatically so that the developer does not need to control this directly</a:t>
            </a:r>
            <a:r>
              <a:rPr lang="en-US" dirty="0" smtClean="0"/>
              <a:t>.</a:t>
            </a:r>
          </a:p>
          <a:p>
            <a:endParaRPr lang="en-US" dirty="0"/>
          </a:p>
        </p:txBody>
      </p:sp>
      <p:pic>
        <p:nvPicPr>
          <p:cNvPr id="4" name="Picture 6" descr="ÐÐ¾Ð²ÑÐ·Ð°Ð½Ð° ÑÐ»Ð¸Ðº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7229" y="3164665"/>
            <a:ext cx="5736772" cy="3226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646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10776"/>
          </a:xfrm>
        </p:spPr>
        <p:txBody>
          <a:bodyPr/>
          <a:lstStyle/>
          <a:p>
            <a:r>
              <a:rPr lang="en-US" dirty="0" smtClean="0"/>
              <a:t>Some Visual Studio tips</a:t>
            </a:r>
            <a:endParaRPr lang="en-US" dirty="0"/>
          </a:p>
        </p:txBody>
      </p:sp>
      <p:sp>
        <p:nvSpPr>
          <p:cNvPr id="3" name="Content Placeholder 2"/>
          <p:cNvSpPr>
            <a:spLocks noGrp="1"/>
          </p:cNvSpPr>
          <p:nvPr>
            <p:ph idx="1"/>
          </p:nvPr>
        </p:nvSpPr>
        <p:spPr>
          <a:xfrm>
            <a:off x="2589212" y="1645920"/>
            <a:ext cx="8915400" cy="4265302"/>
          </a:xfrm>
        </p:spPr>
        <p:txBody>
          <a:bodyPr/>
          <a:lstStyle/>
          <a:p>
            <a:r>
              <a:rPr lang="en-US" dirty="0" smtClean="0"/>
              <a:t>Tools </a:t>
            </a:r>
            <a:r>
              <a:rPr lang="en-US" dirty="0" smtClean="0">
                <a:sym typeface="Wingdings" panose="05000000000000000000" pitchFamily="2" charset="2"/>
              </a:rPr>
              <a:t> Options  Text Editor  C# :</a:t>
            </a:r>
          </a:p>
          <a:p>
            <a:pPr lvl="1"/>
            <a:r>
              <a:rPr lang="en-US" dirty="0" smtClean="0">
                <a:sym typeface="Wingdings" panose="05000000000000000000" pitchFamily="2" charset="2"/>
              </a:rPr>
              <a:t>Naming</a:t>
            </a:r>
          </a:p>
          <a:p>
            <a:pPr lvl="1"/>
            <a:r>
              <a:rPr lang="en-US" dirty="0" smtClean="0">
                <a:sym typeface="Wingdings" panose="05000000000000000000" pitchFamily="2" charset="2"/>
              </a:rPr>
              <a:t>Formatting</a:t>
            </a:r>
          </a:p>
          <a:p>
            <a:pPr lvl="1"/>
            <a:r>
              <a:rPr lang="en-US" dirty="0" smtClean="0">
                <a:sym typeface="Wingdings" panose="05000000000000000000" pitchFamily="2" charset="2"/>
              </a:rPr>
              <a:t>Tabs</a:t>
            </a:r>
          </a:p>
          <a:p>
            <a:pPr lvl="1"/>
            <a:r>
              <a:rPr lang="en-US" dirty="0" smtClean="0">
                <a:sym typeface="Wingdings" panose="05000000000000000000" pitchFamily="2" charset="2"/>
              </a:rPr>
              <a:t>Scroll Bars</a:t>
            </a:r>
          </a:p>
          <a:p>
            <a:pPr lvl="1"/>
            <a:r>
              <a:rPr lang="en-US" dirty="0" smtClean="0">
                <a:sym typeface="Wingdings" panose="05000000000000000000" pitchFamily="2" charset="2"/>
              </a:rPr>
              <a:t>Advanced</a:t>
            </a:r>
          </a:p>
          <a:p>
            <a:pPr lvl="1"/>
            <a:r>
              <a:rPr lang="en-US" dirty="0" smtClean="0">
                <a:sym typeface="Wingdings" panose="05000000000000000000" pitchFamily="2" charset="2"/>
              </a:rPr>
              <a:t>…</a:t>
            </a:r>
          </a:p>
          <a:p>
            <a:pPr lvl="1"/>
            <a:endParaRPr lang="en-US" dirty="0"/>
          </a:p>
        </p:txBody>
      </p:sp>
    </p:spTree>
    <p:extLst>
      <p:ext uri="{BB962C8B-B14F-4D97-AF65-F5344CB8AC3E}">
        <p14:creationId xmlns:p14="http://schemas.microsoft.com/office/powerpoint/2010/main" val="441028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2589212" y="1639389"/>
            <a:ext cx="8915400" cy="4271833"/>
          </a:xfrm>
        </p:spPr>
        <p:txBody>
          <a:bodyPr/>
          <a:lstStyle/>
          <a:p>
            <a:r>
              <a:rPr lang="en-US" dirty="0"/>
              <a:t>Abstract </a:t>
            </a:r>
            <a:r>
              <a:rPr lang="en-US" dirty="0" smtClean="0"/>
              <a:t>classes</a:t>
            </a:r>
          </a:p>
          <a:p>
            <a:r>
              <a:rPr lang="en-US" dirty="0" smtClean="0"/>
              <a:t>Interfaces</a:t>
            </a:r>
          </a:p>
          <a:p>
            <a:r>
              <a:rPr lang="en-US" dirty="0" smtClean="0"/>
              <a:t>Inheritance</a:t>
            </a:r>
          </a:p>
          <a:p>
            <a:r>
              <a:rPr lang="en-US" dirty="0" smtClean="0"/>
              <a:t>Polymorphism</a:t>
            </a:r>
          </a:p>
          <a:p>
            <a:r>
              <a:rPr lang="en-US" dirty="0" smtClean="0"/>
              <a:t>Classes (recap)</a:t>
            </a:r>
          </a:p>
          <a:p>
            <a:r>
              <a:rPr lang="en-US" dirty="0" smtClean="0"/>
              <a:t>Exercising</a:t>
            </a:r>
            <a:endParaRPr lang="en-US" dirty="0" smtClean="0"/>
          </a:p>
          <a:p>
            <a:endParaRPr lang="en-US" dirty="0" smtClean="0"/>
          </a:p>
          <a:p>
            <a:endParaRPr lang="en-US" dirty="0"/>
          </a:p>
        </p:txBody>
      </p:sp>
    </p:spTree>
    <p:extLst>
      <p:ext uri="{BB962C8B-B14F-4D97-AF65-F5344CB8AC3E}">
        <p14:creationId xmlns:p14="http://schemas.microsoft.com/office/powerpoint/2010/main" val="74927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2343" y="502190"/>
            <a:ext cx="9188132" cy="969559"/>
          </a:xfrm>
        </p:spPr>
        <p:txBody>
          <a:bodyPr/>
          <a:lstStyle/>
          <a:p>
            <a:r>
              <a:rPr lang="en-US" dirty="0" smtClean="0"/>
              <a:t>Abstract classes</a:t>
            </a:r>
            <a:endParaRPr lang="en-US" dirty="0"/>
          </a:p>
        </p:txBody>
      </p:sp>
      <p:sp>
        <p:nvSpPr>
          <p:cNvPr id="3" name="Content Placeholder 2"/>
          <p:cNvSpPr>
            <a:spLocks noGrp="1"/>
          </p:cNvSpPr>
          <p:nvPr>
            <p:ph idx="1"/>
          </p:nvPr>
        </p:nvSpPr>
        <p:spPr>
          <a:xfrm>
            <a:off x="1872343" y="1715589"/>
            <a:ext cx="9632269" cy="4195633"/>
          </a:xfrm>
        </p:spPr>
        <p:txBody>
          <a:bodyPr/>
          <a:lstStyle/>
          <a:p>
            <a:r>
              <a:rPr lang="en-US" dirty="0" smtClean="0"/>
              <a:t>An </a:t>
            </a:r>
            <a:r>
              <a:rPr lang="en-US" i="1" dirty="0" smtClean="0"/>
              <a:t>abstract class</a:t>
            </a:r>
            <a:r>
              <a:rPr lang="en-US" dirty="0" smtClean="0"/>
              <a:t> provides all of the characteristics of a concrete class except that </a:t>
            </a:r>
            <a:r>
              <a:rPr lang="en-US" dirty="0"/>
              <a:t>it does not permit </a:t>
            </a:r>
            <a:r>
              <a:rPr lang="en-US" dirty="0" smtClean="0"/>
              <a:t>objects </a:t>
            </a:r>
            <a:r>
              <a:rPr lang="en-US" dirty="0"/>
              <a:t>of the type to be created. </a:t>
            </a:r>
            <a:endParaRPr lang="en-US" dirty="0" smtClean="0"/>
          </a:p>
          <a:p>
            <a:r>
              <a:rPr lang="en-US" dirty="0" smtClean="0"/>
              <a:t>An </a:t>
            </a:r>
            <a:r>
              <a:rPr lang="en-US" dirty="0"/>
              <a:t>abstract class </a:t>
            </a:r>
            <a:r>
              <a:rPr lang="en-US" dirty="0" smtClean="0"/>
              <a:t>simply </a:t>
            </a:r>
            <a:r>
              <a:rPr lang="en-US" dirty="0"/>
              <a:t>defines </a:t>
            </a:r>
            <a:r>
              <a:rPr lang="en-US" dirty="0" smtClean="0"/>
              <a:t>members (properties and methods) </a:t>
            </a:r>
            <a:r>
              <a:rPr lang="en-US" dirty="0"/>
              <a:t>that are used for inheritance, defining the functionality of its child classes. </a:t>
            </a:r>
            <a:endParaRPr lang="en-US" dirty="0" smtClean="0"/>
          </a:p>
          <a:p>
            <a:r>
              <a:rPr lang="en-US" dirty="0" smtClean="0"/>
              <a:t>These </a:t>
            </a:r>
            <a:r>
              <a:rPr lang="en-US" dirty="0"/>
              <a:t>members may themselves be abstract, effectively declaring a placeholder that must be implemented by subclasses. Members may also be concrete, including real functionality, and may be marked as </a:t>
            </a:r>
            <a:r>
              <a:rPr lang="en-US" i="1" dirty="0"/>
              <a:t>virtual</a:t>
            </a:r>
            <a:r>
              <a:rPr lang="en-US" dirty="0"/>
              <a:t> to support polymorphism via method overriding.</a:t>
            </a:r>
          </a:p>
        </p:txBody>
      </p:sp>
    </p:spTree>
    <p:extLst>
      <p:ext uri="{BB962C8B-B14F-4D97-AF65-F5344CB8AC3E}">
        <p14:creationId xmlns:p14="http://schemas.microsoft.com/office/powerpoint/2010/main" val="878518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8303" y="624110"/>
            <a:ext cx="9196310" cy="925910"/>
          </a:xfrm>
        </p:spPr>
        <p:txBody>
          <a:bodyPr/>
          <a:lstStyle/>
          <a:p>
            <a:r>
              <a:rPr lang="en-US" dirty="0" smtClean="0"/>
              <a:t>Interfaces</a:t>
            </a:r>
            <a:endParaRPr lang="en-US" dirty="0"/>
          </a:p>
        </p:txBody>
      </p:sp>
      <p:sp>
        <p:nvSpPr>
          <p:cNvPr id="3" name="Content Placeholder 2"/>
          <p:cNvSpPr>
            <a:spLocks noGrp="1"/>
          </p:cNvSpPr>
          <p:nvPr>
            <p:ph idx="1"/>
          </p:nvPr>
        </p:nvSpPr>
        <p:spPr>
          <a:xfrm>
            <a:off x="2308302" y="1706880"/>
            <a:ext cx="9196310" cy="4204342"/>
          </a:xfrm>
        </p:spPr>
        <p:txBody>
          <a:bodyPr/>
          <a:lstStyle/>
          <a:p>
            <a:r>
              <a:rPr lang="en-US" dirty="0"/>
              <a:t>An interface is a code structure that is similar to an </a:t>
            </a:r>
            <a:r>
              <a:rPr lang="en-US" dirty="0" smtClean="0"/>
              <a:t>abstract class</a:t>
            </a:r>
            <a:r>
              <a:rPr lang="en-US" dirty="0"/>
              <a:t> that has no concrete </a:t>
            </a:r>
            <a:r>
              <a:rPr lang="en-US" dirty="0" smtClean="0"/>
              <a:t>members (properties and methods). </a:t>
            </a:r>
            <a:r>
              <a:rPr lang="en-US" dirty="0"/>
              <a:t>An interface can contain public members such as properties and methods but these members must have no functionality. </a:t>
            </a:r>
            <a:endParaRPr lang="en-US" dirty="0" smtClean="0"/>
          </a:p>
          <a:p>
            <a:r>
              <a:rPr lang="en-US" dirty="0" smtClean="0"/>
              <a:t>The interfaces define </a:t>
            </a:r>
            <a:r>
              <a:rPr lang="en-US" dirty="0"/>
              <a:t>items that must be made concrete within all classes that </a:t>
            </a:r>
            <a:r>
              <a:rPr lang="en-US" b="1" i="1" dirty="0"/>
              <a:t>implement</a:t>
            </a:r>
            <a:r>
              <a:rPr lang="en-US" dirty="0"/>
              <a:t> the interface. This means that an interface can be used to define what a class must do, but not how it will achieve it</a:t>
            </a:r>
            <a:r>
              <a:rPr lang="en-US" dirty="0" smtClean="0"/>
              <a:t>.</a:t>
            </a:r>
          </a:p>
          <a:p>
            <a:endParaRPr lang="en-US" dirty="0"/>
          </a:p>
          <a:p>
            <a:r>
              <a:rPr lang="en-US" i="1" dirty="0"/>
              <a:t>The "I" prefix for an </a:t>
            </a:r>
            <a:r>
              <a:rPr lang="en-US" i="1" dirty="0" smtClean="0"/>
              <a:t>interface name </a:t>
            </a:r>
            <a:r>
              <a:rPr lang="en-US" i="1" dirty="0"/>
              <a:t>is a </a:t>
            </a:r>
            <a:r>
              <a:rPr lang="en-US" i="1" dirty="0" smtClean="0"/>
              <a:t>recognized </a:t>
            </a:r>
            <a:r>
              <a:rPr lang="en-US" i="1" dirty="0"/>
              <a:t>naming convention</a:t>
            </a:r>
            <a:r>
              <a:rPr lang="en-US" i="1" dirty="0" smtClean="0"/>
              <a:t>. </a:t>
            </a:r>
            <a:r>
              <a:rPr lang="en-US" i="1" dirty="0" err="1" smtClean="0"/>
              <a:t>E.g</a:t>
            </a:r>
            <a:r>
              <a:rPr lang="en-US" i="1" dirty="0" smtClean="0"/>
              <a:t> </a:t>
            </a:r>
            <a:r>
              <a:rPr lang="en-US" dirty="0" err="1" smtClean="0"/>
              <a:t>IVehicle</a:t>
            </a:r>
            <a:r>
              <a:rPr lang="en-US" dirty="0" smtClean="0"/>
              <a:t>, </a:t>
            </a:r>
            <a:r>
              <a:rPr lang="en-US" dirty="0" err="1" smtClean="0"/>
              <a:t>IAnimal</a:t>
            </a:r>
            <a:r>
              <a:rPr lang="en-US" dirty="0" smtClean="0"/>
              <a:t>, </a:t>
            </a:r>
            <a:r>
              <a:rPr lang="en-US" dirty="0" err="1" smtClean="0"/>
              <a:t>IPerson</a:t>
            </a:r>
            <a:r>
              <a:rPr lang="en-US" dirty="0" smtClean="0"/>
              <a:t>, etc.</a:t>
            </a:r>
            <a:endParaRPr lang="en-US" dirty="0"/>
          </a:p>
        </p:txBody>
      </p:sp>
    </p:spTree>
    <p:extLst>
      <p:ext uri="{BB962C8B-B14F-4D97-AF65-F5344CB8AC3E}">
        <p14:creationId xmlns:p14="http://schemas.microsoft.com/office/powerpoint/2010/main" val="344850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016" y="609600"/>
            <a:ext cx="7671625" cy="647700"/>
          </a:xfrm>
        </p:spPr>
        <p:txBody>
          <a:bodyPr/>
          <a:lstStyle/>
          <a:p>
            <a:r>
              <a:rPr lang="en-US" dirty="0" smtClean="0"/>
              <a:t>Inheritance</a:t>
            </a:r>
            <a:endParaRPr lang="en-US" dirty="0"/>
          </a:p>
        </p:txBody>
      </p:sp>
      <p:sp>
        <p:nvSpPr>
          <p:cNvPr id="3" name="Content Placeholder 2"/>
          <p:cNvSpPr>
            <a:spLocks noGrp="1"/>
          </p:cNvSpPr>
          <p:nvPr>
            <p:ph idx="1"/>
          </p:nvPr>
        </p:nvSpPr>
        <p:spPr>
          <a:xfrm>
            <a:off x="2151016" y="1257300"/>
            <a:ext cx="8596668" cy="4925785"/>
          </a:xfrm>
        </p:spPr>
        <p:txBody>
          <a:bodyPr>
            <a:normAutofit fontScale="85000" lnSpcReduction="10000"/>
          </a:bodyPr>
          <a:lstStyle/>
          <a:p>
            <a:r>
              <a:rPr lang="en-US" dirty="0"/>
              <a:t>Inheritance is the ability to create a class from another class, the "parent" class, extending the functionality and state of the parent in the derived, or "child" class. It allows derived classes to overload methods from their parent class.</a:t>
            </a:r>
          </a:p>
          <a:p>
            <a:r>
              <a:rPr lang="en-US" dirty="0"/>
              <a:t>Inheritance is one of the pillars of object-orientation. It is the mechanism of designing one class from another and is one of the ideas for code reusability, supporting the concept of hierarchical classification. C# programs consist of classes, where new classes can either be created from scratch or by using some or all properties of an existing class.</a:t>
            </a:r>
          </a:p>
          <a:p>
            <a:r>
              <a:rPr lang="en-US" dirty="0"/>
              <a:t>Another feature related to inheritance and reusability of code is polymorphism, which permits the same method name to be used for different operations on different data types. Thus, C# supports code reusability by both features.</a:t>
            </a:r>
          </a:p>
          <a:p>
            <a:r>
              <a:rPr lang="en-US" dirty="0"/>
              <a:t>Important characteristics of inheritance include:</a:t>
            </a:r>
          </a:p>
          <a:p>
            <a:pPr lvl="1"/>
            <a:r>
              <a:rPr lang="en-US" dirty="0"/>
              <a:t>A derived class extends its base class. That is, it contains the methods and data of its parent class, and it can also contain its own data members and methods.</a:t>
            </a:r>
          </a:p>
          <a:p>
            <a:pPr lvl="1"/>
            <a:r>
              <a:rPr lang="en-US" dirty="0"/>
              <a:t>The derived class cannot change the definition of an inherited member</a:t>
            </a:r>
            <a:r>
              <a:rPr lang="en-US" dirty="0" smtClean="0"/>
              <a:t>.</a:t>
            </a:r>
            <a:endParaRPr lang="en-US" dirty="0"/>
          </a:p>
          <a:p>
            <a:pPr lvl="1"/>
            <a:r>
              <a:rPr lang="en-US" dirty="0"/>
              <a:t>The accessibility of a member in the derived class depends upon its declared accessibility in the base class.</a:t>
            </a:r>
          </a:p>
          <a:p>
            <a:pPr lvl="1"/>
            <a:r>
              <a:rPr lang="en-US" dirty="0"/>
              <a:t>A derived class can override an inherited member.</a:t>
            </a:r>
          </a:p>
          <a:p>
            <a:endParaRPr lang="en-US" dirty="0"/>
          </a:p>
        </p:txBody>
      </p:sp>
    </p:spTree>
    <p:extLst>
      <p:ext uri="{BB962C8B-B14F-4D97-AF65-F5344CB8AC3E}">
        <p14:creationId xmlns:p14="http://schemas.microsoft.com/office/powerpoint/2010/main" val="1163077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210" y="609600"/>
            <a:ext cx="7636791" cy="684628"/>
          </a:xfrm>
        </p:spPr>
        <p:txBody>
          <a:bodyPr/>
          <a:lstStyle/>
          <a:p>
            <a:r>
              <a:rPr lang="en-US" dirty="0" smtClean="0"/>
              <a:t>Inheritance</a:t>
            </a:r>
            <a:endParaRPr lang="en-US" dirty="0"/>
          </a:p>
        </p:txBody>
      </p:sp>
      <p:sp>
        <p:nvSpPr>
          <p:cNvPr id="3" name="Content Placeholder 2"/>
          <p:cNvSpPr>
            <a:spLocks noGrp="1"/>
          </p:cNvSpPr>
          <p:nvPr>
            <p:ph idx="1"/>
          </p:nvPr>
        </p:nvSpPr>
        <p:spPr>
          <a:xfrm>
            <a:off x="1637211" y="1392703"/>
            <a:ext cx="7636791" cy="4648660"/>
          </a:xfrm>
        </p:spPr>
        <p:txBody>
          <a:bodyPr/>
          <a:lstStyle/>
          <a:p>
            <a:endParaRPr lang="en-US" dirty="0"/>
          </a:p>
        </p:txBody>
      </p:sp>
      <p:pic>
        <p:nvPicPr>
          <p:cNvPr id="5" name="Picture 4"/>
          <p:cNvPicPr>
            <a:picLocks noChangeAspect="1"/>
          </p:cNvPicPr>
          <p:nvPr/>
        </p:nvPicPr>
        <p:blipFill>
          <a:blip r:embed="rId2"/>
          <a:stretch>
            <a:fillRect/>
          </a:stretch>
        </p:blipFill>
        <p:spPr>
          <a:xfrm>
            <a:off x="2643702" y="2051166"/>
            <a:ext cx="5987635" cy="3331734"/>
          </a:xfrm>
          <a:prstGeom prst="rect">
            <a:avLst/>
          </a:prstGeom>
        </p:spPr>
      </p:pic>
    </p:spTree>
    <p:extLst>
      <p:ext uri="{BB962C8B-B14F-4D97-AF65-F5344CB8AC3E}">
        <p14:creationId xmlns:p14="http://schemas.microsoft.com/office/powerpoint/2010/main" val="4276953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966" y="609600"/>
            <a:ext cx="7480036" cy="800100"/>
          </a:xfrm>
        </p:spPr>
        <p:txBody>
          <a:bodyPr/>
          <a:lstStyle/>
          <a:p>
            <a:r>
              <a:rPr lang="en-US" dirty="0" smtClean="0"/>
              <a:t>Polymorphism</a:t>
            </a:r>
            <a:endParaRPr lang="en-US" dirty="0"/>
          </a:p>
        </p:txBody>
      </p:sp>
      <p:sp>
        <p:nvSpPr>
          <p:cNvPr id="3" name="Content Placeholder 2"/>
          <p:cNvSpPr>
            <a:spLocks noGrp="1"/>
          </p:cNvSpPr>
          <p:nvPr>
            <p:ph idx="1"/>
          </p:nvPr>
        </p:nvSpPr>
        <p:spPr>
          <a:xfrm>
            <a:off x="1793966" y="1409701"/>
            <a:ext cx="7480036" cy="4631662"/>
          </a:xfrm>
        </p:spPr>
        <p:txBody>
          <a:bodyPr>
            <a:normAutofit fontScale="85000" lnSpcReduction="20000"/>
          </a:bodyPr>
          <a:lstStyle/>
          <a:p>
            <a:r>
              <a:rPr lang="en-US" dirty="0"/>
              <a:t>Polymorphism means that a operation can also be applied to values of some other </a:t>
            </a:r>
            <a:r>
              <a:rPr lang="en-US" dirty="0" smtClean="0"/>
              <a:t>types (more definitions for polymorphism).</a:t>
            </a:r>
            <a:endParaRPr lang="en-US" dirty="0"/>
          </a:p>
          <a:p>
            <a:pPr marL="0" indent="0">
              <a:buNone/>
            </a:pPr>
            <a:r>
              <a:rPr lang="en-US" dirty="0"/>
              <a:t>There are multiple types of Polymorphism:</a:t>
            </a:r>
          </a:p>
          <a:p>
            <a:r>
              <a:rPr lang="en-US" b="1" dirty="0" smtClean="0"/>
              <a:t>Static (or ad-hoc) </a:t>
            </a:r>
            <a:r>
              <a:rPr lang="en-US" b="1" dirty="0"/>
              <a:t>polymorphism</a:t>
            </a:r>
            <a:r>
              <a:rPr lang="en-US" b="1" dirty="0" smtClean="0"/>
              <a:t>: </a:t>
            </a:r>
            <a:endParaRPr lang="en-US" dirty="0" smtClean="0"/>
          </a:p>
          <a:p>
            <a:pPr marL="400050" lvl="1" indent="0">
              <a:buNone/>
            </a:pPr>
            <a:r>
              <a:rPr lang="en-US" dirty="0" smtClean="0"/>
              <a:t>Demo: Polymorphism-Static</a:t>
            </a:r>
          </a:p>
          <a:p>
            <a:pPr marL="400050" lvl="1" indent="0">
              <a:buNone/>
            </a:pPr>
            <a:r>
              <a:rPr lang="en-US" dirty="0" smtClean="0"/>
              <a:t>Exercise: Trainer gives task to students to resolve</a:t>
            </a:r>
            <a:endParaRPr lang="en-US" dirty="0"/>
          </a:p>
          <a:p>
            <a:r>
              <a:rPr lang="en-US" b="1" dirty="0"/>
              <a:t>Dynamic (Subtyping</a:t>
            </a:r>
            <a:r>
              <a:rPr lang="en-US" b="1" dirty="0" smtClean="0"/>
              <a:t>) </a:t>
            </a:r>
            <a:r>
              <a:rPr lang="en-US" b="1" dirty="0"/>
              <a:t>polymorphism </a:t>
            </a:r>
            <a:r>
              <a:rPr lang="en-US" b="1" dirty="0" smtClean="0"/>
              <a:t>: </a:t>
            </a:r>
            <a:endParaRPr lang="en-US" dirty="0" smtClean="0"/>
          </a:p>
          <a:p>
            <a:pPr marL="457200" lvl="1" indent="0">
              <a:buNone/>
            </a:pPr>
            <a:r>
              <a:rPr lang="en-US" dirty="0" smtClean="0"/>
              <a:t>Demo: Polymorphism-Dynamic</a:t>
            </a:r>
          </a:p>
          <a:p>
            <a:pPr marL="457200" lvl="1" indent="0">
              <a:buNone/>
            </a:pPr>
            <a:r>
              <a:rPr lang="en-US" dirty="0"/>
              <a:t>Exercise: Trainer gives task to students to </a:t>
            </a:r>
            <a:r>
              <a:rPr lang="en-US" dirty="0" smtClean="0"/>
              <a:t>resolve</a:t>
            </a:r>
          </a:p>
          <a:p>
            <a:r>
              <a:rPr lang="en-US" b="1" dirty="0" smtClean="0"/>
              <a:t>Polymorphism with abstract classes</a:t>
            </a:r>
          </a:p>
          <a:p>
            <a:pPr marL="457200" lvl="1" indent="0">
              <a:buNone/>
            </a:pPr>
            <a:r>
              <a:rPr lang="en-US" dirty="0"/>
              <a:t>Demo: </a:t>
            </a:r>
            <a:r>
              <a:rPr lang="en-US" dirty="0" smtClean="0"/>
              <a:t>Polymorphism-Abstract</a:t>
            </a:r>
          </a:p>
          <a:p>
            <a:pPr marL="457200" lvl="1" indent="0">
              <a:buNone/>
            </a:pPr>
            <a:r>
              <a:rPr lang="en-US" dirty="0"/>
              <a:t>Exercise: Trainer gives task to students to </a:t>
            </a:r>
            <a:r>
              <a:rPr lang="en-US" dirty="0" smtClean="0"/>
              <a:t>resolve</a:t>
            </a:r>
          </a:p>
          <a:p>
            <a:r>
              <a:rPr lang="en-US" b="1" dirty="0"/>
              <a:t>Polymorphism with </a:t>
            </a:r>
            <a:r>
              <a:rPr lang="en-US" b="1" dirty="0" smtClean="0"/>
              <a:t>virtual methods</a:t>
            </a:r>
            <a:endParaRPr lang="en-US" b="1" dirty="0"/>
          </a:p>
          <a:p>
            <a:pPr marL="457200" lvl="1" indent="0">
              <a:buNone/>
            </a:pPr>
            <a:r>
              <a:rPr lang="en-US" dirty="0"/>
              <a:t>Demo: </a:t>
            </a:r>
            <a:r>
              <a:rPr lang="en-US" dirty="0" smtClean="0"/>
              <a:t>Polymorphism-Virtual</a:t>
            </a:r>
          </a:p>
          <a:p>
            <a:pPr marL="457200" lvl="1" indent="0">
              <a:buNone/>
            </a:pPr>
            <a:r>
              <a:rPr lang="en-US" dirty="0"/>
              <a:t>Exercise: Trainer gives task to students to resolve</a:t>
            </a:r>
          </a:p>
          <a:p>
            <a:pPr marL="457200" lvl="1" indent="0">
              <a:buNone/>
            </a:pPr>
            <a:endParaRPr lang="en-US" dirty="0"/>
          </a:p>
          <a:p>
            <a:pPr marL="457200" lvl="1" indent="0">
              <a:buNone/>
            </a:pPr>
            <a:endParaRPr lang="en-US" dirty="0" smtClean="0"/>
          </a:p>
          <a:p>
            <a:pPr marL="457200" lvl="1" indent="0">
              <a:buNone/>
            </a:pPr>
            <a:endParaRPr lang="en-US" dirty="0"/>
          </a:p>
        </p:txBody>
      </p:sp>
    </p:spTree>
    <p:extLst>
      <p:ext uri="{BB962C8B-B14F-4D97-AF65-F5344CB8AC3E}">
        <p14:creationId xmlns:p14="http://schemas.microsoft.com/office/powerpoint/2010/main" val="3280333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8764" y="609600"/>
            <a:ext cx="7175237" cy="752475"/>
          </a:xfrm>
        </p:spPr>
        <p:txBody>
          <a:bodyPr/>
          <a:lstStyle/>
          <a:p>
            <a:r>
              <a:rPr lang="en-US" dirty="0" smtClean="0"/>
              <a:t>Classes (recap)</a:t>
            </a:r>
            <a:endParaRPr lang="en-US" dirty="0"/>
          </a:p>
        </p:txBody>
      </p:sp>
      <p:sp>
        <p:nvSpPr>
          <p:cNvPr id="3" name="Content Placeholder 2"/>
          <p:cNvSpPr>
            <a:spLocks noGrp="1"/>
          </p:cNvSpPr>
          <p:nvPr>
            <p:ph idx="1"/>
          </p:nvPr>
        </p:nvSpPr>
        <p:spPr>
          <a:xfrm>
            <a:off x="2098765" y="1457325"/>
            <a:ext cx="8159931" cy="4934766"/>
          </a:xfrm>
        </p:spPr>
        <p:txBody>
          <a:bodyPr/>
          <a:lstStyle/>
          <a:p>
            <a:r>
              <a:rPr lang="en-US" dirty="0"/>
              <a:t>The class is the fundamental building block of code </a:t>
            </a:r>
            <a:r>
              <a:rPr lang="en-US" dirty="0" smtClean="0"/>
              <a:t>in the object-oriented programing. When an object is</a:t>
            </a:r>
            <a:r>
              <a:rPr lang="en-US" dirty="0"/>
              <a:t> </a:t>
            </a:r>
            <a:r>
              <a:rPr lang="en-US" i="1" dirty="0"/>
              <a:t>instantiated</a:t>
            </a:r>
            <a:r>
              <a:rPr lang="en-US" dirty="0"/>
              <a:t>, </a:t>
            </a:r>
            <a:r>
              <a:rPr lang="en-US" dirty="0" smtClean="0"/>
              <a:t>it </a:t>
            </a:r>
            <a:r>
              <a:rPr lang="en-US" dirty="0"/>
              <a:t>has all of the methods, properties and other </a:t>
            </a:r>
            <a:r>
              <a:rPr lang="en-US" dirty="0" smtClean="0"/>
              <a:t>behavior </a:t>
            </a:r>
            <a:r>
              <a:rPr lang="en-US" dirty="0"/>
              <a:t>defined within the class</a:t>
            </a:r>
            <a:r>
              <a:rPr lang="en-US" dirty="0" smtClean="0"/>
              <a:t>.</a:t>
            </a:r>
          </a:p>
          <a:p>
            <a:r>
              <a:rPr lang="en-US" dirty="0" smtClean="0"/>
              <a:t>In the real world the classes describe the objects, and the objects are the instances of them with the properties and methods defined within the classes.</a:t>
            </a:r>
            <a:endParaRPr lang="en-US" dirty="0"/>
          </a:p>
        </p:txBody>
      </p:sp>
      <p:pic>
        <p:nvPicPr>
          <p:cNvPr id="4" name="Picture 3"/>
          <p:cNvPicPr>
            <a:picLocks noChangeAspect="1"/>
          </p:cNvPicPr>
          <p:nvPr/>
        </p:nvPicPr>
        <p:blipFill>
          <a:blip r:embed="rId2"/>
          <a:stretch>
            <a:fillRect/>
          </a:stretch>
        </p:blipFill>
        <p:spPr>
          <a:xfrm>
            <a:off x="3954642" y="3505503"/>
            <a:ext cx="4448175" cy="2381250"/>
          </a:xfrm>
          <a:prstGeom prst="rect">
            <a:avLst/>
          </a:prstGeom>
        </p:spPr>
      </p:pic>
    </p:spTree>
    <p:extLst>
      <p:ext uri="{BB962C8B-B14F-4D97-AF65-F5344CB8AC3E}">
        <p14:creationId xmlns:p14="http://schemas.microsoft.com/office/powerpoint/2010/main" val="1333546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1786" y="435429"/>
            <a:ext cx="6857329" cy="895350"/>
          </a:xfrm>
        </p:spPr>
        <p:txBody>
          <a:bodyPr/>
          <a:lstStyle/>
          <a:p>
            <a:r>
              <a:rPr lang="en-US" dirty="0" smtClean="0"/>
              <a:t>Accessors visibility matrix</a:t>
            </a:r>
            <a:endParaRPr lang="en-US" dirty="0"/>
          </a:p>
        </p:txBody>
      </p:sp>
      <p:pic>
        <p:nvPicPr>
          <p:cNvPr id="1026" name="Picture 2" descr="Visibi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1786" y="1707550"/>
            <a:ext cx="6857329" cy="4304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960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577</TotalTime>
  <Words>514</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Wisp</vt:lpstr>
      <vt:lpstr>C# Advanced – Class 2</vt:lpstr>
      <vt:lpstr>Agenda</vt:lpstr>
      <vt:lpstr>Abstract classes</vt:lpstr>
      <vt:lpstr>Interfaces</vt:lpstr>
      <vt:lpstr>Inheritance</vt:lpstr>
      <vt:lpstr>Inheritance</vt:lpstr>
      <vt:lpstr>Polymorphism</vt:lpstr>
      <vt:lpstr>Classes (recap)</vt:lpstr>
      <vt:lpstr>Accessors visibility matrix</vt:lpstr>
      <vt:lpstr>Exercising</vt:lpstr>
      <vt:lpstr>Garbage collector  - Info</vt:lpstr>
      <vt:lpstr>Some Visual Studio tips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 Micev</dc:creator>
  <cp:lastModifiedBy>Igor Micev</cp:lastModifiedBy>
  <cp:revision>37</cp:revision>
  <dcterms:created xsi:type="dcterms:W3CDTF">2019-03-24T10:00:46Z</dcterms:created>
  <dcterms:modified xsi:type="dcterms:W3CDTF">2019-03-28T19:33:35Z</dcterms:modified>
</cp:coreProperties>
</file>