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57" r:id="rId7"/>
    <p:sldId id="259" r:id="rId8"/>
    <p:sldId id="262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clas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Class5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</a:t>
            </a:r>
            <a:r>
              <a:rPr lang="en-US" b="1" dirty="0" smtClean="0"/>
              <a:t>: Igor Micev</a:t>
            </a:r>
            <a:r>
              <a:rPr lang="en-US" b="1" dirty="0" smtClean="0"/>
              <a:t>	</a:t>
            </a:r>
          </a:p>
          <a:p>
            <a:r>
              <a:rPr lang="en-US" b="1" dirty="0" smtClean="0"/>
              <a:t>Assistant</a:t>
            </a:r>
            <a:r>
              <a:rPr lang="en-US" b="1" dirty="0" smtClean="0"/>
              <a:t>: Dejan </a:t>
            </a:r>
            <a:r>
              <a:rPr lang="en-US" b="1" smtClean="0"/>
              <a:t>Jovanov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Anonymous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r>
              <a:rPr lang="en-US" dirty="0" smtClean="0"/>
              <a:t>: Windows Forms simple application. Open the Form1_Load() method of the form and see the code there. See the three different calls for delegates.</a:t>
            </a:r>
          </a:p>
        </p:txBody>
      </p:sp>
    </p:spTree>
    <p:extLst>
      <p:ext uri="{BB962C8B-B14F-4D97-AF65-F5344CB8AC3E}">
        <p14:creationId xmlns:p14="http://schemas.microsoft.com/office/powerpoint/2010/main" val="218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some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06"/>
            <a:ext cx="8915400" cy="4483016"/>
          </a:xfrm>
        </p:spPr>
        <p:txBody>
          <a:bodyPr numCol="2">
            <a:normAutofit/>
          </a:bodyPr>
          <a:lstStyle/>
          <a:p>
            <a:pPr lvl="1"/>
            <a:r>
              <a:rPr lang="en-US" dirty="0" smtClean="0"/>
              <a:t>Click – e.g. on Button click</a:t>
            </a:r>
          </a:p>
          <a:p>
            <a:pPr lvl="1"/>
            <a:r>
              <a:rPr lang="en-US" dirty="0" smtClean="0"/>
              <a:t>Load – e.g. on Form load</a:t>
            </a:r>
          </a:p>
          <a:p>
            <a:pPr lvl="1"/>
            <a:r>
              <a:rPr lang="en-US" dirty="0" smtClean="0"/>
              <a:t>DoubleClick – e.g. on double click on a control</a:t>
            </a:r>
          </a:p>
          <a:p>
            <a:pPr lvl="1"/>
            <a:r>
              <a:rPr lang="en-US" dirty="0" err="1" smtClean="0"/>
              <a:t>TextChanged</a:t>
            </a:r>
            <a:r>
              <a:rPr lang="en-US" dirty="0" smtClean="0"/>
              <a:t> – when the text of a control changes</a:t>
            </a:r>
          </a:p>
          <a:p>
            <a:pPr lvl="1"/>
            <a:r>
              <a:rPr lang="en-US" dirty="0" err="1" smtClean="0"/>
              <a:t>MouseClick</a:t>
            </a:r>
            <a:endParaRPr lang="en-US" dirty="0" smtClean="0"/>
          </a:p>
          <a:p>
            <a:pPr lvl="1"/>
            <a:r>
              <a:rPr lang="en-US" dirty="0" err="1" smtClean="0"/>
              <a:t>MoseDoubleClick</a:t>
            </a:r>
            <a:endParaRPr lang="en-US" dirty="0" smtClean="0"/>
          </a:p>
          <a:p>
            <a:pPr lvl="1"/>
            <a:r>
              <a:rPr lang="en-US" dirty="0" err="1" smtClean="0"/>
              <a:t>MouseHover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KeyPressed</a:t>
            </a:r>
            <a:endParaRPr lang="en-US" dirty="0" smtClean="0"/>
          </a:p>
          <a:p>
            <a:pPr lvl="1"/>
            <a:r>
              <a:rPr lang="en-US" dirty="0" err="1" smtClean="0"/>
              <a:t>KeyDown</a:t>
            </a:r>
            <a:endParaRPr lang="en-US" dirty="0" smtClean="0"/>
          </a:p>
          <a:p>
            <a:pPr lvl="1"/>
            <a:r>
              <a:rPr lang="en-US" dirty="0" err="1" smtClean="0"/>
              <a:t>KeyUp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Scroll</a:t>
            </a:r>
          </a:p>
          <a:p>
            <a:pPr lvl="1"/>
            <a:r>
              <a:rPr lang="en-US" dirty="0" err="1" smtClean="0"/>
              <a:t>DragDrop</a:t>
            </a:r>
            <a:endParaRPr lang="en-US" dirty="0" smtClean="0"/>
          </a:p>
          <a:p>
            <a:pPr lvl="1"/>
            <a:r>
              <a:rPr lang="en-US" dirty="0" err="1" smtClean="0"/>
              <a:t>DragEnter</a:t>
            </a:r>
            <a:endParaRPr lang="en-US" dirty="0" smtClean="0"/>
          </a:p>
          <a:p>
            <a:pPr lvl="1"/>
            <a:r>
              <a:rPr lang="en-US" dirty="0" err="1" smtClean="0"/>
              <a:t>DragLeave</a:t>
            </a:r>
            <a:endParaRPr lang="en-US" dirty="0" smtClean="0"/>
          </a:p>
          <a:p>
            <a:pPr lvl="1"/>
            <a:r>
              <a:rPr lang="en-US" dirty="0" err="1" smtClean="0"/>
              <a:t>DragOver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7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95931"/>
          </a:xfrm>
        </p:spPr>
        <p:txBody>
          <a:bodyPr/>
          <a:lstStyle/>
          <a:p>
            <a:r>
              <a:rPr lang="en-US" dirty="0" smtClean="0"/>
              <a:t>Generics – Part 1</a:t>
            </a:r>
          </a:p>
          <a:p>
            <a:r>
              <a:rPr lang="en-US" dirty="0" smtClean="0"/>
              <a:t>Delegates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Anonymous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0457"/>
            <a:ext cx="8915400" cy="4430765"/>
          </a:xfrm>
        </p:spPr>
        <p:txBody>
          <a:bodyPr/>
          <a:lstStyle/>
          <a:p>
            <a:r>
              <a:rPr lang="en-US" dirty="0"/>
              <a:t>Generics allow you to define a class with placeholders for the type of its fields, methods, parameters, etc. Generics replace these placeholders with some specific type at compile time.</a:t>
            </a:r>
          </a:p>
          <a:p>
            <a:r>
              <a:rPr lang="en-US" dirty="0"/>
              <a:t>A generic class can be defined using angle brackets </a:t>
            </a:r>
            <a:r>
              <a:rPr lang="en-US" dirty="0" smtClean="0"/>
              <a:t>&lt;&gt;.</a:t>
            </a:r>
            <a:endParaRPr lang="en-US" dirty="0"/>
          </a:p>
          <a:p>
            <a:r>
              <a:rPr lang="en-US" dirty="0" smtClean="0"/>
              <a:t>In the next slide </a:t>
            </a:r>
            <a:r>
              <a:rPr lang="en-US" b="1" i="1" dirty="0" err="1" smtClean="0"/>
              <a:t>MyGenericClass</a:t>
            </a:r>
            <a:r>
              <a:rPr lang="en-US" dirty="0" smtClean="0"/>
              <a:t> </a:t>
            </a:r>
            <a:r>
              <a:rPr lang="en-US" dirty="0"/>
              <a:t>is defined with &lt;T&gt;. </a:t>
            </a:r>
            <a:r>
              <a:rPr lang="en-US" dirty="0" smtClean="0"/>
              <a:t>&lt;T&gt; </a:t>
            </a:r>
            <a:r>
              <a:rPr lang="en-US" dirty="0"/>
              <a:t>indicates that </a:t>
            </a:r>
            <a:r>
              <a:rPr lang="en-US" dirty="0" err="1"/>
              <a:t>MyGenericClass</a:t>
            </a:r>
            <a:r>
              <a:rPr lang="en-US" dirty="0"/>
              <a:t> is generic and the underlying type would be defined later, for now consider it as </a:t>
            </a:r>
            <a:r>
              <a:rPr lang="en-US" b="1" i="1" dirty="0"/>
              <a:t>T</a:t>
            </a:r>
            <a:r>
              <a:rPr lang="en-US" dirty="0"/>
              <a:t>. You can take any character or word instead of 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tutorialsteacher.com/Content/images/csharp/generic-cla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45" y="731520"/>
            <a:ext cx="8672835" cy="58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3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2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5" y="1435525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delegate</a:t>
            </a:r>
            <a:r>
              <a:rPr lang="en-US" dirty="0" smtClean="0"/>
              <a:t> keyword </a:t>
            </a:r>
          </a:p>
          <a:p>
            <a:r>
              <a:rPr lang="en-US" u="sng" dirty="0" smtClean="0"/>
              <a:t>Delegate  is a type-safe function pointer</a:t>
            </a:r>
            <a:r>
              <a:rPr lang="en-US" dirty="0" smtClean="0"/>
              <a:t>: it points to a function and when a delegate is called that function will be used.</a:t>
            </a:r>
          </a:p>
          <a:p>
            <a:r>
              <a:rPr lang="en-US" dirty="0" smtClean="0"/>
              <a:t>Delegates offers flexibility: </a:t>
            </a:r>
          </a:p>
          <a:p>
            <a:pPr lvl="1"/>
            <a:r>
              <a:rPr lang="en-US" dirty="0" smtClean="0"/>
              <a:t>They have similar structure as functions. The signature of the delegate must match the signature of the function it calls, otherwise you get a compiling error.</a:t>
            </a:r>
          </a:p>
          <a:p>
            <a:pPr lvl="1"/>
            <a:r>
              <a:rPr lang="en-US" dirty="0" smtClean="0"/>
              <a:t>Delegate is similar to class in the way that you can make an instance of it and then call functions.</a:t>
            </a:r>
          </a:p>
          <a:p>
            <a:pPr lvl="1"/>
            <a:r>
              <a:rPr lang="en-US" b="1" u="sng" dirty="0" smtClean="0"/>
              <a:t>Multi-cast delegate</a:t>
            </a:r>
            <a:r>
              <a:rPr lang="en-US" dirty="0" smtClean="0"/>
              <a:t>: is a delegate that has references to multiple functions. In this case a single call of the delegate calls each of the added functions  to the delegate.</a:t>
            </a:r>
          </a:p>
          <a:p>
            <a:pPr lvl="1"/>
            <a:r>
              <a:rPr lang="en-US" u="sng" dirty="0" smtClean="0"/>
              <a:t>Declaration</a:t>
            </a:r>
            <a:r>
              <a:rPr lang="en-US" dirty="0" smtClean="0"/>
              <a:t>: A delegate can be declared “anywhere”: outside the namespace, inside the namespace, inside a class or nested class. It’s scope/visibility depends on the place where  it’s defined.</a:t>
            </a:r>
          </a:p>
        </p:txBody>
      </p:sp>
    </p:spTree>
    <p:extLst>
      <p:ext uri="{BB962C8B-B14F-4D97-AF65-F5344CB8AC3E}">
        <p14:creationId xmlns:p14="http://schemas.microsoft.com/office/powerpoint/2010/main" val="53149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096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06"/>
            <a:ext cx="8915400" cy="4483016"/>
          </a:xfrm>
        </p:spPr>
        <p:txBody>
          <a:bodyPr/>
          <a:lstStyle/>
          <a:p>
            <a:r>
              <a:rPr lang="en-US" dirty="0" smtClean="0"/>
              <a:t>Demo 1</a:t>
            </a:r>
          </a:p>
          <a:p>
            <a:r>
              <a:rPr lang="en-US" dirty="0" smtClean="0"/>
              <a:t>Demo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8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3891"/>
            <a:ext cx="8915400" cy="4167331"/>
          </a:xfrm>
        </p:spPr>
        <p:txBody>
          <a:bodyPr/>
          <a:lstStyle/>
          <a:p>
            <a:r>
              <a:rPr lang="en-US" u="sng" dirty="0" smtClean="0"/>
              <a:t>Events are variables of type delegates </a:t>
            </a:r>
          </a:p>
          <a:p>
            <a:r>
              <a:rPr lang="en-US" dirty="0"/>
              <a:t>Events enable a </a:t>
            </a:r>
            <a:r>
              <a:rPr lang="en-US" dirty="0">
                <a:solidFill>
                  <a:schemeClr val="tx1"/>
                </a:solidFill>
                <a:hlinkClick r:id="rId2"/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/>
              <a:t>or object to notify other classes or objects when something of interest occurs. The class that sends (or </a:t>
            </a:r>
            <a:r>
              <a:rPr lang="en-US" i="1" dirty="0"/>
              <a:t>raises</a:t>
            </a:r>
            <a:r>
              <a:rPr lang="en-US" dirty="0"/>
              <a:t>) the event is called the </a:t>
            </a:r>
            <a:r>
              <a:rPr lang="en-US" i="1" dirty="0"/>
              <a:t>publisher</a:t>
            </a:r>
            <a:r>
              <a:rPr lang="en-US" dirty="0"/>
              <a:t> and the classes that receive (or </a:t>
            </a:r>
            <a:r>
              <a:rPr lang="en-US" i="1" dirty="0"/>
              <a:t>handle</a:t>
            </a:r>
            <a:r>
              <a:rPr lang="en-US" dirty="0"/>
              <a:t>) the event are called </a:t>
            </a:r>
            <a:r>
              <a:rPr lang="en-US" i="1" dirty="0"/>
              <a:t>subscribers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.NET, events are based on the </a:t>
            </a:r>
            <a:r>
              <a:rPr lang="en-US" i="1" dirty="0" smtClean="0"/>
              <a:t>EventHandler</a:t>
            </a:r>
            <a:r>
              <a:rPr lang="en-US" dirty="0" smtClean="0"/>
              <a:t> delegate and the </a:t>
            </a:r>
            <a:r>
              <a:rPr lang="en-US" i="1" dirty="0" smtClean="0"/>
              <a:t>EventArgs</a:t>
            </a:r>
            <a:r>
              <a:rPr lang="en-US" dirty="0" smtClean="0"/>
              <a:t> base 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</a:t>
            </a:r>
            <a:r>
              <a:rPr lang="en-US" dirty="0" smtClean="0"/>
              <a:t>Method is a method without a name.</a:t>
            </a:r>
          </a:p>
          <a:p>
            <a:r>
              <a:rPr lang="en-US" dirty="0" smtClean="0"/>
              <a:t>They provide a way of creating a delegate without having to write separate method.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88" y="3212564"/>
            <a:ext cx="5846959" cy="25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46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372</TotalTime>
  <Words>377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C# Advanced – Class5</vt:lpstr>
      <vt:lpstr>Agenda</vt:lpstr>
      <vt:lpstr>Generics</vt:lpstr>
      <vt:lpstr>PowerPoint Presentation</vt:lpstr>
      <vt:lpstr>Generics</vt:lpstr>
      <vt:lpstr>Delegates</vt:lpstr>
      <vt:lpstr>Delegates</vt:lpstr>
      <vt:lpstr>Events</vt:lpstr>
      <vt:lpstr>Anonymous Methods</vt:lpstr>
      <vt:lpstr>Events and Anonymous Methods</vt:lpstr>
      <vt:lpstr>List of some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Micev</cp:lastModifiedBy>
  <cp:revision>46</cp:revision>
  <dcterms:created xsi:type="dcterms:W3CDTF">2019-03-24T10:00:46Z</dcterms:created>
  <dcterms:modified xsi:type="dcterms:W3CDTF">2019-04-04T12:20:54Z</dcterms:modified>
</cp:coreProperties>
</file>