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7" r:id="rId2"/>
    <p:sldId id="261" r:id="rId3"/>
    <p:sldId id="268" r:id="rId4"/>
    <p:sldId id="269" r:id="rId5"/>
    <p:sldId id="270" r:id="rId6"/>
    <p:sldId id="326" r:id="rId7"/>
    <p:sldId id="260" r:id="rId8"/>
    <p:sldId id="275" r:id="rId9"/>
    <p:sldId id="280" r:id="rId10"/>
    <p:sldId id="327" r:id="rId11"/>
    <p:sldId id="271" r:id="rId12"/>
    <p:sldId id="272" r:id="rId13"/>
    <p:sldId id="281" r:id="rId14"/>
    <p:sldId id="279" r:id="rId15"/>
    <p:sldId id="273" r:id="rId16"/>
    <p:sldId id="274" r:id="rId17"/>
    <p:sldId id="278" r:id="rId18"/>
    <p:sldId id="265" r:id="rId19"/>
  </p:sldIdLst>
  <p:sldSz cx="9144000" cy="6858000" type="screen4x3"/>
  <p:notesSz cx="6858000" cy="9144000"/>
  <p:embeddedFontLst>
    <p:embeddedFont>
      <p:font typeface="나눔고딕 ExtraBold" panose="020D0904000000000000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나눔고딕" panose="020D0604000000000000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  <p15:guide id="3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9D9C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48" y="180"/>
      </p:cViewPr>
      <p:guideLst>
        <p:guide orient="horz"/>
        <p:guide pos="2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16D1-FCA5-433B-B00A-8EACA6124C49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007F-8A03-436A-B6FE-E913B77C3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9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427608" y="0"/>
            <a:ext cx="1264072" cy="1860138"/>
          </a:xfrm>
          <a:prstGeom prst="rect">
            <a:avLst/>
          </a:prstGeom>
          <a:solidFill>
            <a:srgbClr val="29D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16216" y="316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87816" y="6140323"/>
            <a:ext cx="1198173" cy="570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Seria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ircuits.io/lab" TargetMode="External"/><Relationship Id="rId4" Type="http://schemas.openxmlformats.org/officeDocument/2006/relationships/hyperlink" Target="http://cafe.naver.com/arduinostor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93178" y="3645024"/>
            <a:ext cx="6696744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401" y="1779058"/>
            <a:ext cx="7295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인식형 스마트 아기 </a:t>
            </a:r>
            <a:r>
              <a:rPr lang="ko-KR" altLang="en-US" sz="48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돌보미</a:t>
            </a:r>
            <a:r>
              <a:rPr lang="ko-KR" altLang="en-US" sz="4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시스템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071664" y="764704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280279" y="4799696"/>
            <a:ext cx="30192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2013154048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조 항 민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2013152050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장 윤 미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2014154019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박 지 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24941" y="4013338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팀 명 </a:t>
            </a:r>
            <a:r>
              <a:rPr lang="en-US" altLang="ko-KR" sz="28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아직 늦지 않았어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21" y="6123135"/>
            <a:ext cx="1354079" cy="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10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3672" y="2171010"/>
            <a:ext cx="463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DB</a:t>
            </a:r>
            <a:r>
              <a:rPr lang="ko-KR" altLang="en-US" b="1" dirty="0"/>
              <a:t>연동을 통한 아기 상태 기록 및 보관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591A11-5029-4929-8896-84C663BF8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14" y="2785639"/>
            <a:ext cx="2286319" cy="30579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A8B70A-AFF1-42CC-9678-D9B76ED83B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96" y="3780160"/>
            <a:ext cx="1225682" cy="106890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0489C7B-F5ED-4F78-B910-3BE292037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22" y="3498259"/>
            <a:ext cx="1705213" cy="150039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32DA65E-A45B-4D5C-894D-0D20324D74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01" y="3780160"/>
            <a:ext cx="1024653" cy="9365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416F2FB-8274-459E-9320-C3872B77640C}"/>
              </a:ext>
            </a:extLst>
          </p:cNvPr>
          <p:cNvSpPr txBox="1"/>
          <p:nvPr/>
        </p:nvSpPr>
        <p:spPr>
          <a:xfrm>
            <a:off x="5317613" y="4998656"/>
            <a:ext cx="188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3797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52D05E-A257-4126-994E-5383F50E9592}"/>
              </a:ext>
            </a:extLst>
          </p:cNvPr>
          <p:cNvSpPr/>
          <p:nvPr/>
        </p:nvSpPr>
        <p:spPr>
          <a:xfrm>
            <a:off x="522214" y="6093296"/>
            <a:ext cx="2260774" cy="56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11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036" y="2342428"/>
            <a:ext cx="2260774" cy="3500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311" y="18796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ARDUINO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3149" y="2687210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마이크로폰 센서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음성 인식 모듈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149" y="3516803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온</a:t>
            </a:r>
            <a:r>
              <a:rPr lang="en-US" altLang="ko-KR" sz="1400" b="1" dirty="0">
                <a:latin typeface="+mj-ea"/>
                <a:ea typeface="+mj-ea"/>
              </a:rPr>
              <a:t>/</a:t>
            </a:r>
            <a:r>
              <a:rPr lang="ko-KR" altLang="en-US" sz="1400" b="1" dirty="0">
                <a:latin typeface="+mj-ea"/>
                <a:ea typeface="+mj-ea"/>
              </a:rPr>
              <a:t>습도 감지 센서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온</a:t>
            </a:r>
            <a:r>
              <a:rPr lang="en-US" altLang="ko-KR" sz="1100" b="1" dirty="0">
                <a:latin typeface="+mj-ea"/>
                <a:ea typeface="+mj-ea"/>
              </a:rPr>
              <a:t>/</a:t>
            </a:r>
            <a:r>
              <a:rPr lang="ko-KR" altLang="en-US" sz="1100" b="1" dirty="0">
                <a:latin typeface="+mj-ea"/>
                <a:ea typeface="+mj-ea"/>
              </a:rPr>
              <a:t>습도 인식 모듈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829" y="4346396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j-ea"/>
                <a:ea typeface="+mj-ea"/>
              </a:rPr>
              <a:t>Servo</a:t>
            </a:r>
            <a:r>
              <a:rPr lang="ko-KR" altLang="en-US" sz="1400" b="1" dirty="0">
                <a:latin typeface="+mj-ea"/>
                <a:ea typeface="+mj-ea"/>
              </a:rPr>
              <a:t>모터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모빌의 수동</a:t>
            </a:r>
            <a:r>
              <a:rPr lang="en-US" altLang="ko-KR" sz="1100" b="1" dirty="0">
                <a:latin typeface="+mj-ea"/>
                <a:ea typeface="+mj-ea"/>
              </a:rPr>
              <a:t>/</a:t>
            </a:r>
            <a:r>
              <a:rPr lang="ko-KR" altLang="en-US" sz="1100" b="1" dirty="0">
                <a:latin typeface="+mj-ea"/>
                <a:ea typeface="+mj-ea"/>
              </a:rPr>
              <a:t>자동 회전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829" y="5175989"/>
            <a:ext cx="199354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j-ea"/>
                <a:ea typeface="+mj-ea"/>
              </a:rPr>
              <a:t>Mp3 </a:t>
            </a:r>
            <a:r>
              <a:rPr lang="ko-KR" altLang="en-US" sz="1400" b="1" dirty="0">
                <a:latin typeface="+mj-ea"/>
                <a:ea typeface="+mj-ea"/>
              </a:rPr>
              <a:t>재생 모듈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92280" y="2342427"/>
            <a:ext cx="1897134" cy="4315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32735" y="18796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ANDROID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4287" y="2687210"/>
            <a:ext cx="170285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j-ea"/>
                <a:ea typeface="+mj-ea"/>
              </a:rPr>
              <a:t>알람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2183" y="4238417"/>
            <a:ext cx="1707057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시각적 모니터링 정보 제공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온</a:t>
            </a:r>
            <a:r>
              <a:rPr lang="en-US" altLang="ko-KR" sz="1100" b="1" dirty="0">
                <a:latin typeface="+mj-ea"/>
                <a:ea typeface="+mj-ea"/>
              </a:rPr>
              <a:t>/</a:t>
            </a:r>
            <a:r>
              <a:rPr lang="ko-KR" altLang="en-US" sz="1100" b="1" dirty="0">
                <a:latin typeface="+mj-ea"/>
                <a:ea typeface="+mj-ea"/>
              </a:rPr>
              <a:t>습도 및 </a:t>
            </a:r>
            <a:r>
              <a:rPr lang="ko-KR" altLang="en-US" sz="1100" b="1" dirty="0">
                <a:latin typeface="+mj-ea"/>
              </a:rPr>
              <a:t>영상 정보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  <a:p>
            <a:pPr algn="ctr"/>
            <a:endParaRPr lang="en-US" altLang="ko-KR" sz="1100" b="1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80920" y="2347973"/>
            <a:ext cx="1730250" cy="199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16641" y="1879696"/>
            <a:ext cx="265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Bluetooth</a:t>
            </a:r>
            <a:r>
              <a:rPr lang="ko-KR" altLang="en-US" b="1" dirty="0"/>
              <a:t>시리얼 통신</a:t>
            </a:r>
            <a:endParaRPr lang="en-US" altLang="ko-K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83471" y="2601675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데이터 송신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83470" y="3215767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데이터 수신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83469" y="3808912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데이터 처리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64287" y="3282541"/>
            <a:ext cx="170285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상호작용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모빌</a:t>
            </a:r>
            <a:r>
              <a:rPr lang="en-US" altLang="ko-KR" sz="1100" b="1" dirty="0">
                <a:latin typeface="+mj-ea"/>
                <a:ea typeface="+mj-ea"/>
              </a:rPr>
              <a:t> </a:t>
            </a:r>
            <a:r>
              <a:rPr lang="ko-KR" altLang="en-US" sz="1100" b="1" dirty="0">
                <a:latin typeface="+mj-ea"/>
                <a:ea typeface="+mj-ea"/>
              </a:rPr>
              <a:t>작동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음악 재생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412" y="6221686"/>
            <a:ext cx="201622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캠코더 모듈</a:t>
            </a:r>
            <a:endParaRPr lang="en-US" altLang="ko-KR" sz="1400" b="1" dirty="0">
              <a:latin typeface="+mj-ea"/>
              <a:ea typeface="+mj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799810" y="3972027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99810" y="2703444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811170" y="2677846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811170" y="3972027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구성도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CE7B5B-D394-4ABE-8A7C-2C40AF0E01B3}"/>
              </a:ext>
            </a:extLst>
          </p:cNvPr>
          <p:cNvSpPr/>
          <p:nvPr/>
        </p:nvSpPr>
        <p:spPr>
          <a:xfrm>
            <a:off x="4074429" y="5638776"/>
            <a:ext cx="1730250" cy="1016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C5263D4-C0B5-4C60-B899-24574E0CD24C}"/>
              </a:ext>
            </a:extLst>
          </p:cNvPr>
          <p:cNvCxnSpPr>
            <a:cxnSpLocks/>
          </p:cNvCxnSpPr>
          <p:nvPr/>
        </p:nvCxnSpPr>
        <p:spPr>
          <a:xfrm>
            <a:off x="2799810" y="6393830"/>
            <a:ext cx="1274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0D8B7E8-359D-4FA8-8787-EC8C14911065}"/>
              </a:ext>
            </a:extLst>
          </p:cNvPr>
          <p:cNvCxnSpPr/>
          <p:nvPr/>
        </p:nvCxnSpPr>
        <p:spPr>
          <a:xfrm>
            <a:off x="5826400" y="6373785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6E6117-86A0-4490-B0CF-61DF7071EA0F}"/>
              </a:ext>
            </a:extLst>
          </p:cNvPr>
          <p:cNvSpPr txBox="1"/>
          <p:nvPr/>
        </p:nvSpPr>
        <p:spPr>
          <a:xfrm>
            <a:off x="3608230" y="5170041"/>
            <a:ext cx="265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WiFi</a:t>
            </a:r>
            <a:r>
              <a:rPr lang="en-US" altLang="ko-KR" b="1" dirty="0"/>
              <a:t> Server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E1CE74-E197-49A9-88E3-FCD6D4454C8A}"/>
              </a:ext>
            </a:extLst>
          </p:cNvPr>
          <p:cNvSpPr txBox="1"/>
          <p:nvPr/>
        </p:nvSpPr>
        <p:spPr>
          <a:xfrm>
            <a:off x="7147644" y="6219896"/>
            <a:ext cx="170285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영상 디스플레이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BD396E-6A79-4EFA-AA7F-0669499E1253}"/>
              </a:ext>
            </a:extLst>
          </p:cNvPr>
          <p:cNvSpPr txBox="1"/>
          <p:nvPr/>
        </p:nvSpPr>
        <p:spPr>
          <a:xfrm>
            <a:off x="4183470" y="5923324"/>
            <a:ext cx="1512169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영상 스트리밍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ko-KR" altLang="en-US" sz="1400" b="1" dirty="0">
                <a:latin typeface="+mj-ea"/>
                <a:ea typeface="+mj-ea"/>
              </a:rPr>
              <a:t>서비스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75EEB4-41FA-445F-BDFC-74D97B81A117}"/>
              </a:ext>
            </a:extLst>
          </p:cNvPr>
          <p:cNvSpPr txBox="1"/>
          <p:nvPr/>
        </p:nvSpPr>
        <p:spPr>
          <a:xfrm>
            <a:off x="7164287" y="5354707"/>
            <a:ext cx="1702851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j-ea"/>
                <a:ea typeface="+mj-ea"/>
              </a:rPr>
              <a:t>DB</a:t>
            </a:r>
            <a:r>
              <a:rPr lang="ko-KR" altLang="en-US" sz="1400" b="1" dirty="0">
                <a:latin typeface="+mj-ea"/>
                <a:ea typeface="+mj-ea"/>
              </a:rPr>
              <a:t>연동을 통한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ko-KR" altLang="en-US" sz="1400" b="1" dirty="0">
                <a:latin typeface="+mj-ea"/>
                <a:ea typeface="+mj-ea"/>
              </a:rPr>
              <a:t>다이어리 기능탑재</a:t>
            </a:r>
            <a:endParaRPr lang="en-US" altLang="ko-KR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026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8" y="2117061"/>
            <a:ext cx="2201569" cy="15629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9" y="4007763"/>
            <a:ext cx="1636593" cy="12824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95836" y="4231589"/>
            <a:ext cx="5400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사운드 인식 모듈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(LM386, </a:t>
            </a:r>
            <a:r>
              <a:rPr lang="ko-KR" altLang="en-US" sz="1100" b="1" dirty="0"/>
              <a:t>가변저항을 통한 감도 조정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디지털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아날로그 신호 출력</a:t>
            </a:r>
            <a:r>
              <a:rPr lang="en-US" altLang="ko-KR" sz="11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온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습도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인식 모듈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(AM2302 </a:t>
            </a:r>
            <a:r>
              <a:rPr lang="ko-KR" altLang="en-US" sz="1100" b="1" dirty="0"/>
              <a:t>온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습도 측정 센서</a:t>
            </a:r>
            <a:r>
              <a:rPr lang="en-US" altLang="ko-KR" sz="1100" b="1" dirty="0"/>
              <a:t>)</a:t>
            </a:r>
          </a:p>
          <a:p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카메라 모듈</a:t>
            </a:r>
            <a:endParaRPr lang="en-US" altLang="ko-KR" sz="1400" b="1" dirty="0"/>
          </a:p>
          <a:p>
            <a:r>
              <a:rPr lang="en-US" altLang="ko-KR" sz="1200" b="1" dirty="0"/>
              <a:t>    </a:t>
            </a:r>
            <a:r>
              <a:rPr lang="en-US" altLang="ko-KR" sz="1100" b="1" dirty="0"/>
              <a:t>(I2C </a:t>
            </a:r>
            <a:r>
              <a:rPr lang="ko-KR" altLang="en-US" sz="1100" b="1" dirty="0"/>
              <a:t>통신을 통한 호환</a:t>
            </a:r>
            <a:r>
              <a:rPr lang="en-US" altLang="ko-KR" sz="1100" b="1" dirty="0"/>
              <a:t>, 3.3V ~ 5V </a:t>
            </a:r>
            <a:r>
              <a:rPr lang="ko-KR" altLang="en-US" sz="1100" b="1" dirty="0"/>
              <a:t>지원</a:t>
            </a:r>
            <a:r>
              <a:rPr lang="en-US" altLang="ko-KR" sz="1100" b="1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88" y="5293238"/>
            <a:ext cx="877656" cy="1097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61" y="4231589"/>
            <a:ext cx="1185651" cy="83479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425" y="125942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605E663-25B4-44BA-83C5-C3781A699F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69" y="2094595"/>
            <a:ext cx="2108285" cy="15854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C3543F1-6498-41D5-AD44-636A66A4A8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109906"/>
            <a:ext cx="2157144" cy="157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3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5836" y="2763336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MP3 </a:t>
            </a:r>
            <a:r>
              <a:rPr lang="ko-KR" altLang="en-US" sz="1400" b="1" dirty="0"/>
              <a:t>재생 모듈</a:t>
            </a:r>
            <a:r>
              <a:rPr lang="en-US" altLang="ko-KR" sz="1400" b="1" dirty="0"/>
              <a:t>[SD</a:t>
            </a:r>
            <a:r>
              <a:rPr lang="ko-KR" altLang="en-US" sz="1400" b="1" dirty="0"/>
              <a:t>카드</a:t>
            </a:r>
            <a:r>
              <a:rPr lang="en-US" altLang="ko-KR" sz="1400" b="1" dirty="0"/>
              <a:t>] </a:t>
            </a:r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(SD</a:t>
            </a:r>
            <a:r>
              <a:rPr lang="ko-KR" altLang="en-US" sz="1100" b="1" dirty="0"/>
              <a:t>카드에 음악 재생 파일 탑재</a:t>
            </a:r>
            <a:r>
              <a:rPr lang="en-US" altLang="ko-KR" sz="11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S4306R </a:t>
            </a:r>
            <a:r>
              <a:rPr lang="ko-KR" altLang="en-US" sz="1400" b="1" dirty="0"/>
              <a:t>아날로그 </a:t>
            </a:r>
            <a:r>
              <a:rPr lang="ko-KR" altLang="en-US" sz="1400" b="1" dirty="0" err="1"/>
              <a:t>서보모터</a:t>
            </a:r>
            <a:r>
              <a:rPr lang="en-US" altLang="ko-KR" sz="1100" b="1" dirty="0"/>
              <a:t>    </a:t>
            </a:r>
          </a:p>
          <a:p>
            <a:r>
              <a:rPr lang="en-US" altLang="ko-KR" sz="1100" b="1" dirty="0"/>
              <a:t>    (</a:t>
            </a:r>
            <a:r>
              <a:rPr lang="ko-KR" altLang="en-US" sz="1100" b="1" dirty="0"/>
              <a:t>모빌 제어</a:t>
            </a:r>
            <a:r>
              <a:rPr lang="en-US" altLang="ko-KR" sz="1100" b="1" dirty="0"/>
              <a:t>, 5~6kg </a:t>
            </a:r>
            <a:r>
              <a:rPr lang="ko-KR" altLang="en-US" sz="1100" b="1" dirty="0"/>
              <a:t>토크</a:t>
            </a:r>
            <a:r>
              <a:rPr lang="en-US" altLang="ko-KR" sz="1100" b="1" dirty="0"/>
              <a:t>, </a:t>
            </a:r>
            <a:r>
              <a:rPr lang="ko-KR" altLang="en-US" sz="1100" b="1" dirty="0" err="1"/>
              <a:t>아두이노</a:t>
            </a:r>
            <a:r>
              <a:rPr lang="ko-KR" altLang="en-US" sz="1100" b="1" dirty="0"/>
              <a:t> 호환 </a:t>
            </a:r>
            <a:r>
              <a:rPr lang="en-US" altLang="ko-KR" sz="1100" b="1" dirty="0"/>
              <a:t>PWM </a:t>
            </a:r>
            <a:r>
              <a:rPr lang="ko-KR" altLang="en-US" sz="1100" b="1" dirty="0"/>
              <a:t>제어 가능 </a:t>
            </a:r>
            <a:r>
              <a:rPr lang="en-US" altLang="ko-KR" sz="1100" b="1" dirty="0"/>
              <a:t>)</a:t>
            </a:r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아두이노</a:t>
            </a:r>
            <a:r>
              <a:rPr lang="ko-KR" altLang="en-US" sz="1400" b="1" dirty="0"/>
              <a:t> 호환 </a:t>
            </a:r>
            <a:r>
              <a:rPr lang="ko-KR" altLang="en-US" sz="1400" b="1" dirty="0" err="1"/>
              <a:t>블루투스</a:t>
            </a:r>
            <a:r>
              <a:rPr lang="ko-KR" altLang="en-US" sz="1400" b="1" dirty="0"/>
              <a:t> 모듈 </a:t>
            </a:r>
            <a:r>
              <a:rPr lang="en-US" altLang="ko-KR" sz="1400" b="1" dirty="0"/>
              <a:t>HC-06</a:t>
            </a:r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범위 </a:t>
            </a:r>
            <a:r>
              <a:rPr lang="en-US" altLang="ko-KR" sz="1100" b="1" dirty="0"/>
              <a:t>~10M, </a:t>
            </a:r>
            <a:r>
              <a:rPr lang="ko-KR" altLang="en-US" sz="1100" b="1" dirty="0"/>
              <a:t>동작전원 </a:t>
            </a:r>
            <a:r>
              <a:rPr lang="en-US" altLang="ko-KR" sz="1100" b="1" dirty="0"/>
              <a:t>3.6V ~ 6V)</a:t>
            </a:r>
            <a:endParaRPr lang="en-US" altLang="ko-KR" sz="1400" b="1" dirty="0"/>
          </a:p>
          <a:p>
            <a:endParaRPr lang="en-US" altLang="ko-KR" sz="11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9" y="2398650"/>
            <a:ext cx="1585804" cy="118272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13" y="5283302"/>
            <a:ext cx="1427828" cy="138456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84" y="3760932"/>
            <a:ext cx="128605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5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00464"/>
              </p:ext>
            </p:extLst>
          </p:nvPr>
        </p:nvGraphicFramePr>
        <p:xfrm>
          <a:off x="713953" y="4138858"/>
          <a:ext cx="7746480" cy="231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14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운영 체제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Windows 7 / Windows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8.1 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개발 프로그램</a:t>
                      </a: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Arduino 1.8.1</a:t>
                      </a:r>
                      <a:r>
                        <a:rPr lang="en-US" altLang="ko-KR" b="1" baseline="0" dirty="0">
                          <a:solidFill>
                            <a:sysClr val="windowText" lastClr="000000"/>
                          </a:solidFill>
                        </a:rPr>
                        <a:t> IDE(Sketch)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Android</a:t>
                      </a:r>
                      <a:r>
                        <a:rPr lang="en-US" altLang="ko-KR" b="1" baseline="0" dirty="0">
                          <a:solidFill>
                            <a:sysClr val="windowText" lastClr="000000"/>
                          </a:solidFill>
                        </a:rPr>
                        <a:t> Studio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사용 언어</a:t>
                      </a: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C/C++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JAVA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38" y="2336760"/>
            <a:ext cx="2347428" cy="12969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65" y="1906017"/>
            <a:ext cx="2117855" cy="17277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056B52-A34D-40FC-B415-9E60B4DC9B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19" y="2293131"/>
            <a:ext cx="2241851" cy="139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6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408980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업무 분담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71323"/>
              </p:ext>
            </p:extLst>
          </p:nvPr>
        </p:nvGraphicFramePr>
        <p:xfrm>
          <a:off x="713952" y="2272366"/>
          <a:ext cx="8106520" cy="44048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99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조 항 민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장 윤 미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박 지 은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육아 관련 불편 사항과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개선되어야 할 사항에 대한 정보 수집 후</a:t>
                      </a:r>
                      <a:endParaRPr lang="en-US" altLang="ko-KR" sz="1400" b="1" baseline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실시간 육아 관리 정보 파악을 위한 센서 및 디바이스 조사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Sensin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g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에 대응 되는 작동 알고리즘을 명세 작성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하드웨어 조립 및        </a:t>
                      </a:r>
                      <a:r>
                        <a:rPr lang="ko-KR" altLang="en-US" sz="1400" b="1" baseline="0" dirty="0" err="1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데이터 처리</a:t>
                      </a:r>
                      <a:endParaRPr lang="en-US" altLang="ko-KR" sz="1400" b="1" baseline="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b="1" baseline="0" dirty="0" err="1">
                          <a:latin typeface="+mn-ea"/>
                          <a:ea typeface="+mn-ea"/>
                        </a:rPr>
                        <a:t>블루투스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통신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하드웨어 센서 대응 모듈 및 상호작용 기능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개발 및 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연동과 데이터 송수신 테스트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하드웨어 작동 통합 테스트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및 유지 보수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업무 분담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37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졸업 연구 수행 일정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48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졸업 연구 수행 일정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85890"/>
              </p:ext>
            </p:extLst>
          </p:nvPr>
        </p:nvGraphicFramePr>
        <p:xfrm>
          <a:off x="504200" y="2132854"/>
          <a:ext cx="8388282" cy="41044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추진 상황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자료 수집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및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제안서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알고리즘 설계 및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하드웨어 조립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어플리케이션 구현 및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중간 테스팅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시스템 보완 및</a:t>
                      </a:r>
                      <a:endParaRPr lang="en-US" altLang="ko-KR" sz="1400" b="1" baseline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중간보고서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설계서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작성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최종보고서 작성 및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데모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졸업 연구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수행 일정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765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17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기술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 문헌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참고 문헌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9178" y="2013909"/>
            <a:ext cx="65812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◈ </a:t>
            </a:r>
            <a:r>
              <a:rPr lang="ko-KR" altLang="en-US" b="1" dirty="0" err="1"/>
              <a:t>아두이노</a:t>
            </a:r>
            <a:r>
              <a:rPr lang="ko-KR" altLang="en-US" b="1" dirty="0"/>
              <a:t> 관련</a:t>
            </a:r>
            <a:endParaRPr lang="en-US" altLang="ko-KR" b="1" dirty="0"/>
          </a:p>
          <a:p>
            <a:endParaRPr lang="en-US" altLang="ko-KR" sz="1400" dirty="0"/>
          </a:p>
          <a:p>
            <a:r>
              <a:rPr lang="ko-KR" altLang="en-US" sz="1400" dirty="0"/>
              <a:t>▶ 서민우</a:t>
            </a:r>
            <a:r>
              <a:rPr lang="en-US" altLang="ko-KR" sz="1400" dirty="0"/>
              <a:t>, “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안드로이드로</a:t>
            </a:r>
            <a:r>
              <a:rPr lang="ko-KR" altLang="en-US" sz="1400" dirty="0"/>
              <a:t> </a:t>
            </a:r>
            <a:r>
              <a:rPr lang="en-US" altLang="ko-KR" sz="1400" dirty="0"/>
              <a:t>45</a:t>
            </a:r>
            <a:r>
              <a:rPr lang="ko-KR" altLang="en-US" sz="1400" dirty="0"/>
              <a:t>개 프로젝트 만들기</a:t>
            </a:r>
            <a:r>
              <a:rPr lang="en-US" altLang="ko-KR" sz="1400" dirty="0"/>
              <a:t>”, </a:t>
            </a:r>
            <a:r>
              <a:rPr lang="ko-KR" altLang="en-US" sz="1400" dirty="0" err="1"/>
              <a:t>앤써북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2015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hlinkClick r:id="rId3"/>
              </a:rPr>
              <a:t>https://www.arduino.cc/en/Reference/Serial</a:t>
            </a:r>
            <a:r>
              <a:rPr lang="en-US" altLang="ko-KR" sz="1400" dirty="0"/>
              <a:t> ,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시리얼 통신 포럼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hlinkClick r:id="rId4"/>
              </a:rPr>
              <a:t>http://cafe.naver.com/arduinostory</a:t>
            </a:r>
            <a:r>
              <a:rPr lang="en-US" altLang="ko-KR" sz="1400" dirty="0"/>
              <a:t> ,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포럼 카페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hlinkClick r:id="rId5"/>
              </a:rPr>
              <a:t>https://circuits.io/lab</a:t>
            </a:r>
            <a:r>
              <a:rPr lang="en-US" altLang="ko-KR" sz="1400" dirty="0"/>
              <a:t> , </a:t>
            </a:r>
            <a:r>
              <a:rPr lang="ko-KR" altLang="en-US" sz="1400" dirty="0"/>
              <a:t>무료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회로도 설계 프로그램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879178" y="4581128"/>
            <a:ext cx="63652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◈ </a:t>
            </a:r>
            <a:r>
              <a:rPr lang="ko-KR" altLang="en-US" b="1" dirty="0" err="1"/>
              <a:t>안드로이드</a:t>
            </a:r>
            <a:r>
              <a:rPr lang="ko-KR" altLang="en-US" b="1" dirty="0"/>
              <a:t> 관련</a:t>
            </a:r>
            <a:endParaRPr lang="en-US" altLang="ko-KR" b="1" dirty="0"/>
          </a:p>
          <a:p>
            <a:endParaRPr lang="en-US" altLang="ko-KR" sz="1400" dirty="0"/>
          </a:p>
          <a:p>
            <a:r>
              <a:rPr lang="ko-KR" altLang="en-US" sz="1400" dirty="0"/>
              <a:t>▶ 서창준</a:t>
            </a:r>
            <a:r>
              <a:rPr lang="en-US" altLang="ko-KR" sz="1400" dirty="0"/>
              <a:t>, “</a:t>
            </a:r>
            <a:r>
              <a:rPr lang="ko-KR" altLang="en-US" sz="1400" dirty="0"/>
              <a:t>하루 만에 배우는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</a:t>
            </a:r>
            <a:r>
              <a:rPr lang="ko-KR" altLang="en-US" sz="1400" dirty="0"/>
              <a:t> 만들기</a:t>
            </a:r>
            <a:r>
              <a:rPr lang="en-US" altLang="ko-KR" sz="1400" dirty="0"/>
              <a:t>”, </a:t>
            </a:r>
            <a:r>
              <a:rPr lang="ko-KR" altLang="en-US" sz="1400" dirty="0" err="1"/>
              <a:t>영진닷컴</a:t>
            </a:r>
            <a:r>
              <a:rPr lang="en-US" altLang="ko-KR" sz="1400" dirty="0"/>
              <a:t>, 2017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정재곤</a:t>
            </a:r>
            <a:r>
              <a:rPr lang="en-US" altLang="ko-KR" sz="1400" dirty="0"/>
              <a:t>, “Do it!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</a:t>
            </a:r>
            <a:r>
              <a:rPr lang="ko-KR" altLang="en-US" sz="1400" dirty="0"/>
              <a:t> 프로그래밍</a:t>
            </a:r>
            <a:r>
              <a:rPr lang="en-US" altLang="ko-KR" sz="1400" dirty="0"/>
              <a:t>”, </a:t>
            </a:r>
            <a:r>
              <a:rPr lang="ko-KR" altLang="en-US" sz="1400" dirty="0" err="1"/>
              <a:t>이지스퍼블리싱</a:t>
            </a:r>
            <a:r>
              <a:rPr lang="en-US" altLang="ko-KR" sz="1400" dirty="0"/>
              <a:t>, 2017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08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필요 기술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참고 문헌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439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99792" y="4037423"/>
            <a:ext cx="381642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67898" y="285293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사 합 </a:t>
            </a:r>
            <a:r>
              <a:rPr lang="ko-KR" altLang="en-US" sz="4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282673" y="2048456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45994" y="436510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21" y="6123135"/>
            <a:ext cx="1354079" cy="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4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5362" y="1835532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01/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제안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361" y="3312859"/>
            <a:ext cx="350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05/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개발환경 및 개발방법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362" y="2204864"/>
            <a:ext cx="302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02/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관련연구 및 사례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137" y="2574194"/>
            <a:ext cx="35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03/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시스템 수행 시나리오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5362" y="2943528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04/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24514" y="2204864"/>
            <a:ext cx="1562100" cy="229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9514" y="2389530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361" y="3682191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06/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업무 분담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5361" y="4051522"/>
            <a:ext cx="329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07/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졸업연구 수행 일정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3137" y="4420853"/>
            <a:ext cx="35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08/       </a:t>
            </a:r>
            <a:r>
              <a:rPr lang="ko-KR" altLang="en-US" b="1" dirty="0">
                <a:latin typeface="+mj-ea"/>
                <a:ea typeface="+mj-ea"/>
              </a:rPr>
              <a:t>필요기술 및 참고 문헌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37" y="6021288"/>
            <a:ext cx="126442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4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291" y="13043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1951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연구 배경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9" y="2041827"/>
            <a:ext cx="3487909" cy="2294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9629" y="2409164"/>
            <a:ext cx="39517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매년 약 </a:t>
            </a:r>
            <a:r>
              <a:rPr lang="en-US" altLang="ko-KR" b="1" dirty="0"/>
              <a:t>3500</a:t>
            </a:r>
            <a:r>
              <a:rPr lang="ko-KR" altLang="en-US" b="1" dirty="0"/>
              <a:t>명의 </a:t>
            </a:r>
            <a:r>
              <a:rPr lang="en-US" altLang="ko-KR" b="1" dirty="0"/>
              <a:t>1</a:t>
            </a:r>
            <a:r>
              <a:rPr lang="ko-KR" altLang="en-US" b="1" dirty="0"/>
              <a:t>세 미만 아기들이 수면 중 사망</a:t>
            </a:r>
            <a:endParaRPr lang="en-US" altLang="ko-KR" b="1" dirty="0"/>
          </a:p>
          <a:p>
            <a:r>
              <a:rPr lang="en-US" altLang="ko-KR" dirty="0"/>
              <a:t>    </a:t>
            </a:r>
            <a:r>
              <a:rPr lang="en-US" altLang="ko-KR" sz="1200" dirty="0"/>
              <a:t>(</a:t>
            </a:r>
            <a:r>
              <a:rPr lang="ko-KR" altLang="en-US" sz="1200" dirty="0"/>
              <a:t>미국 질병관리 센터 통계</a:t>
            </a:r>
            <a:r>
              <a:rPr lang="en-US" altLang="ko-KR" sz="1200" dirty="0"/>
              <a:t>, 2015)</a:t>
            </a:r>
            <a:endParaRPr lang="ko-KR" altLang="en-US" sz="1200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SIDS(</a:t>
            </a:r>
            <a:r>
              <a:rPr lang="ko-KR" altLang="en-US" b="1" dirty="0"/>
              <a:t>영아 </a:t>
            </a:r>
            <a:r>
              <a:rPr lang="ko-KR" altLang="en-US" b="1" dirty="0" err="1"/>
              <a:t>돌연사</a:t>
            </a:r>
            <a:r>
              <a:rPr lang="ko-KR" altLang="en-US" b="1" dirty="0"/>
              <a:t> 증후군</a:t>
            </a:r>
            <a:r>
              <a:rPr lang="en-US" altLang="ko-KR" b="1" dirty="0"/>
              <a:t>) </a:t>
            </a:r>
            <a:r>
              <a:rPr lang="ko-KR" altLang="en-US" b="1" dirty="0"/>
              <a:t>미국 내 연간 평균</a:t>
            </a:r>
            <a:r>
              <a:rPr lang="en-US" altLang="ko-KR" b="1" dirty="0"/>
              <a:t>3000</a:t>
            </a:r>
            <a:r>
              <a:rPr lang="ko-KR" altLang="en-US" b="1" dirty="0"/>
              <a:t>건 발생</a:t>
            </a:r>
            <a:endParaRPr lang="en-US" altLang="ko-KR" b="1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미국 질병관리 센터 통계</a:t>
            </a:r>
            <a:r>
              <a:rPr lang="en-US" altLang="ko-KR" sz="1200" dirty="0"/>
              <a:t>, 2015)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711654" y="5127307"/>
            <a:ext cx="3951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맞벌이 부부의 증가와 육아스트레스 지수가 비례하여 증가</a:t>
            </a:r>
            <a:endParaRPr lang="en-US" altLang="ko-KR" b="1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보건복지부 설문조사</a:t>
            </a:r>
            <a:r>
              <a:rPr lang="en-US" altLang="ko-KR" sz="1200" dirty="0"/>
              <a:t>, 2015)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09120"/>
            <a:ext cx="2808312" cy="206737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제안 개요</a:t>
            </a:r>
          </a:p>
        </p:txBody>
      </p:sp>
    </p:spTree>
    <p:extLst>
      <p:ext uri="{BB962C8B-B14F-4D97-AF65-F5344CB8AC3E}">
        <p14:creationId xmlns:p14="http://schemas.microsoft.com/office/powerpoint/2010/main" val="310698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99" y="13026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2523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연구 개발 목표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19516" y="3848860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연구 개발 효과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9178" y="4909319"/>
            <a:ext cx="6077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아기의 상태를 보다 간편하고 빠르게 판단할 수 있음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보호자들의 개인시간이 늘어남에 따른 행복지수 증가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9178" y="1990283"/>
            <a:ext cx="6725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각종 센서 및 장치를 이용하여 아기의 안전을 실시간 감독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보호자의 심적</a:t>
            </a:r>
            <a:r>
              <a:rPr lang="en-US" altLang="ko-KR" b="1" dirty="0"/>
              <a:t> &amp; </a:t>
            </a:r>
            <a:r>
              <a:rPr lang="ko-KR" altLang="en-US" b="1" dirty="0"/>
              <a:t>육체적 피로감을 비롯한 육아스트레스 해소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유아 통계 정보와 일상패턴을 바탕으로 한 수치분석 및 관리</a:t>
            </a:r>
            <a:endParaRPr lang="en-US" altLang="ko-KR" b="1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제안 개요</a:t>
            </a:r>
          </a:p>
        </p:txBody>
      </p:sp>
    </p:spTree>
    <p:extLst>
      <p:ext uri="{BB962C8B-B14F-4D97-AF65-F5344CB8AC3E}">
        <p14:creationId xmlns:p14="http://schemas.microsoft.com/office/powerpoint/2010/main" val="218540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964" y="1282525"/>
            <a:ext cx="1347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연구   사례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19516" y="824204"/>
            <a:ext cx="32845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관련 연구 및 사례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1560"/>
              </p:ext>
            </p:extLst>
          </p:nvPr>
        </p:nvGraphicFramePr>
        <p:xfrm>
          <a:off x="412965" y="2060848"/>
          <a:ext cx="8590182" cy="4392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3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3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0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제품명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내용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차별성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1.</a:t>
                      </a:r>
                      <a:r>
                        <a:rPr lang="ko-KR" altLang="en-US" sz="1600" b="1" dirty="0"/>
                        <a:t>스마트 아기 양말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웨어러블 양말을 착용시켜 아기의 체온을 측정</a:t>
                      </a:r>
                      <a:endParaRPr lang="en-US" altLang="ko-KR" sz="1800" b="1" dirty="0"/>
                    </a:p>
                    <a:p>
                      <a:pPr algn="l" latinLnBrk="1"/>
                      <a:endParaRPr lang="en-US" altLang="ko-KR" sz="1800" b="1" dirty="0"/>
                    </a:p>
                    <a:p>
                      <a:pPr algn="l" latinLnBrk="1"/>
                      <a:r>
                        <a:rPr lang="ko-KR" altLang="en-US" sz="1800" b="1" dirty="0"/>
                        <a:t>보호자 디바이스에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/>
                        <a:t>체온</a:t>
                      </a:r>
                      <a:r>
                        <a:rPr lang="ko-KR" altLang="en-US" sz="1200" b="1" baseline="0" dirty="0"/>
                        <a:t> 외에 다른 기능 결여</a:t>
                      </a: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/>
                        <a:t>보호자와 상호작용 불가</a:t>
                      </a: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/>
                        <a:t>-&gt; </a:t>
                      </a:r>
                      <a:r>
                        <a:rPr lang="ko-KR" altLang="en-US" sz="1200" b="1" baseline="0" dirty="0"/>
                        <a:t>다양한 기능 추가</a:t>
                      </a:r>
                      <a:endParaRPr lang="en-US" altLang="ko-KR" sz="1200" b="1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/>
                        <a:t>-&gt; </a:t>
                      </a:r>
                      <a:r>
                        <a:rPr lang="ko-KR" altLang="en-US" sz="1200" b="1" baseline="0" dirty="0"/>
                        <a:t>디바이스를 통한  상호작용 가능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2.</a:t>
                      </a:r>
                      <a:r>
                        <a:rPr lang="ko-KR" altLang="en-US" sz="1600" b="1" dirty="0"/>
                        <a:t>스마트 침대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일체형</a:t>
                      </a:r>
                      <a:r>
                        <a:rPr lang="en-US" altLang="ko-KR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울음을 감지하면 침대가 스스로 흔들리면서 아기를 다시 재움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/>
                        <a:t>보호자와 상호작용할 수 있는 매체 </a:t>
                      </a:r>
                      <a:r>
                        <a:rPr lang="en-US" altLang="ko-KR" sz="1200" b="1" baseline="0" dirty="0"/>
                        <a:t>X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/>
                        <a:t>일체형이기 때문에 모든 부가제품을 함께 구매해야 함</a:t>
                      </a: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/>
                        <a:t>-&gt; </a:t>
                      </a:r>
                      <a:r>
                        <a:rPr lang="ko-KR" altLang="en-US" sz="1200" b="1" baseline="0" dirty="0"/>
                        <a:t>하드웨어의 탈 부착 기능 추가</a:t>
                      </a:r>
                      <a:endParaRPr lang="en-US" altLang="ko-KR" sz="1200" b="1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8" y="5024566"/>
            <a:ext cx="1750882" cy="1428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7" y="3284984"/>
            <a:ext cx="2087384" cy="122731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02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관련 사례</a:t>
            </a:r>
          </a:p>
        </p:txBody>
      </p:sp>
    </p:spTree>
    <p:extLst>
      <p:ext uri="{BB962C8B-B14F-4D97-AF65-F5344CB8AC3E}">
        <p14:creationId xmlns:p14="http://schemas.microsoft.com/office/powerpoint/2010/main" val="406591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32" y="2517062"/>
            <a:ext cx="2117948" cy="28750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667" y="2955011"/>
            <a:ext cx="3149877" cy="2239366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>
            <a:off x="2855331" y="3105372"/>
            <a:ext cx="30243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855332" y="4893212"/>
            <a:ext cx="2994619" cy="16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95128" y="2604518"/>
            <a:ext cx="1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명령 및 제어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34160" y="5016293"/>
            <a:ext cx="226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데이터 전송 및 실행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56" y="3412455"/>
            <a:ext cx="985414" cy="12117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191" y="3531074"/>
            <a:ext cx="1061837" cy="93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2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7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522" y="4218473"/>
            <a:ext cx="1172983" cy="147897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95" y="1699473"/>
            <a:ext cx="777062" cy="9682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58548" y="1998919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아기 울음 소리 인식 데이터 전송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2" y="3378672"/>
            <a:ext cx="614642" cy="57511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93" y="5237852"/>
            <a:ext cx="619602" cy="57256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96" y="5912871"/>
            <a:ext cx="813795" cy="709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01191" y="5339469"/>
            <a:ext cx="1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음악 재생 제어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01191" y="6179866"/>
            <a:ext cx="191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모빌 동작 제어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02" y="3575042"/>
            <a:ext cx="860897" cy="64343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30" y="3290860"/>
            <a:ext cx="985414" cy="12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8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0372" y="1999748"/>
            <a:ext cx="309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온</a:t>
            </a:r>
            <a:r>
              <a:rPr lang="en-US" altLang="ko-KR" b="1" dirty="0"/>
              <a:t>/</a:t>
            </a:r>
            <a:r>
              <a:rPr lang="ko-KR" altLang="en-US" b="1" dirty="0"/>
              <a:t>습도 인식 데이터 전송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46" y="1622342"/>
            <a:ext cx="733526" cy="11241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03848" y="532812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아기의 생활 환경 안정성 확보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02" y="3575042"/>
            <a:ext cx="860897" cy="64343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522" y="4218473"/>
            <a:ext cx="1172983" cy="147897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2" y="3378672"/>
            <a:ext cx="614642" cy="57511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30" y="3290860"/>
            <a:ext cx="985414" cy="12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9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2140" y="2001185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영상 실시간 스트리밍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아기의 상태 전반 실시간 감독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05" y="1607352"/>
            <a:ext cx="956275" cy="108046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02" y="3575042"/>
            <a:ext cx="860897" cy="64343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522" y="4218473"/>
            <a:ext cx="1172983" cy="14789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85" y="3309038"/>
            <a:ext cx="1460450" cy="12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4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9093</TotalTime>
  <Words>866</Words>
  <Application>Microsoft Office PowerPoint</Application>
  <PresentationFormat>화면 슬라이드 쇼(4:3)</PresentationFormat>
  <Paragraphs>275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나눔고딕 ExtraBold</vt:lpstr>
      <vt:lpstr>맑은 고딕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Daryl Cho</cp:lastModifiedBy>
  <cp:revision>616</cp:revision>
  <dcterms:created xsi:type="dcterms:W3CDTF">2006-10-05T04:04:58Z</dcterms:created>
  <dcterms:modified xsi:type="dcterms:W3CDTF">2017-09-20T10:42:16Z</dcterms:modified>
</cp:coreProperties>
</file>