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7" r:id="rId2"/>
    <p:sldId id="261" r:id="rId3"/>
    <p:sldId id="283" r:id="rId4"/>
    <p:sldId id="268" r:id="rId5"/>
    <p:sldId id="269" r:id="rId6"/>
    <p:sldId id="270" r:id="rId7"/>
    <p:sldId id="260" r:id="rId8"/>
    <p:sldId id="275" r:id="rId9"/>
    <p:sldId id="276" r:id="rId10"/>
    <p:sldId id="280" r:id="rId11"/>
    <p:sldId id="271" r:id="rId12"/>
    <p:sldId id="282" r:id="rId13"/>
    <p:sldId id="290" r:id="rId14"/>
    <p:sldId id="289" r:id="rId15"/>
    <p:sldId id="284" r:id="rId16"/>
    <p:sldId id="285" r:id="rId17"/>
    <p:sldId id="288" r:id="rId18"/>
    <p:sldId id="291" r:id="rId19"/>
    <p:sldId id="292" r:id="rId20"/>
    <p:sldId id="294" r:id="rId21"/>
    <p:sldId id="297" r:id="rId22"/>
    <p:sldId id="298" r:id="rId23"/>
    <p:sldId id="295" r:id="rId24"/>
    <p:sldId id="296" r:id="rId25"/>
    <p:sldId id="299" r:id="rId26"/>
    <p:sldId id="300" r:id="rId27"/>
    <p:sldId id="301" r:id="rId28"/>
    <p:sldId id="272" r:id="rId29"/>
    <p:sldId id="281" r:id="rId30"/>
    <p:sldId id="279" r:id="rId31"/>
    <p:sldId id="287" r:id="rId32"/>
    <p:sldId id="286" r:id="rId33"/>
    <p:sldId id="273" r:id="rId34"/>
    <p:sldId id="274" r:id="rId35"/>
    <p:sldId id="278" r:id="rId36"/>
    <p:sldId id="265" r:id="rId37"/>
  </p:sldIdLst>
  <p:sldSz cx="9144000" cy="6858000" type="screen4x3"/>
  <p:notesSz cx="6858000" cy="9144000"/>
  <p:embeddedFontLst>
    <p:embeddedFont>
      <p:font typeface="나눔고딕 ExtraBold" panose="020B0600000101010101" charset="-127"/>
      <p:bold r:id="rId39"/>
    </p:embeddedFont>
    <p:embeddedFont>
      <p:font typeface="나눔고딕" panose="020B0600000101010101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138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7" y="1785869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</a:t>
            </a:r>
            <a:r>
              <a:rPr lang="ko-KR" altLang="en-US" sz="48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인식형</a:t>
            </a:r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아기 침대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80279" y="479969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영상 모듈 데이터 전송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상태 전반 실시간 감독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마이크로폰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온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습도 감지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DC</a:t>
            </a:r>
            <a:r>
              <a:rPr lang="ko-KR" altLang="en-US" sz="1400" b="1" dirty="0">
                <a:latin typeface="+mj-ea"/>
                <a:ea typeface="+mj-ea"/>
              </a:rPr>
              <a:t>모터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모빌의 수동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자동 회전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심박</a:t>
            </a:r>
            <a:r>
              <a:rPr lang="ko-KR" altLang="en-US" sz="1400" b="1" dirty="0">
                <a:latin typeface="+mj-ea"/>
                <a:ea typeface="+mj-ea"/>
              </a:rPr>
              <a:t> 모니터링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영상 녹화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알람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시각적 모니터링 정보 제공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및 </a:t>
            </a:r>
            <a:r>
              <a:rPr lang="ko-KR" altLang="en-US" sz="1100" b="1" dirty="0" err="1">
                <a:latin typeface="+mj-ea"/>
                <a:ea typeface="+mj-ea"/>
              </a:rPr>
              <a:t>심박</a:t>
            </a:r>
            <a:r>
              <a:rPr lang="ko-KR" altLang="en-US" sz="1100" b="1" dirty="0">
                <a:latin typeface="+mj-ea"/>
                <a:ea typeface="+mj-ea"/>
              </a:rPr>
              <a:t> 상황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>
                <a:latin typeface="+mj-ea"/>
                <a:ea typeface="+mj-ea"/>
              </a:rPr>
              <a:t>영상 정보</a:t>
            </a:r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시리얼 통신</a:t>
            </a:r>
            <a:endParaRPr lang="en-US" altLang="ko-KR" b="1" dirty="0"/>
          </a:p>
          <a:p>
            <a:pPr algn="ctr"/>
            <a:r>
              <a:rPr lang="en-US" altLang="ko-KR" b="1" dirty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송신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수신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처리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상호작용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작동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음악 재생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Mp3 </a:t>
            </a:r>
            <a:r>
              <a:rPr lang="ko-KR" altLang="en-US" sz="1400" b="1" dirty="0">
                <a:latin typeface="+mj-ea"/>
                <a:ea typeface="+mj-ea"/>
              </a:rPr>
              <a:t>재생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구성도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9178" y="2132856"/>
            <a:ext cx="6797278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31206" y="2276872"/>
            <a:ext cx="64732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sound_count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소리 인식 센서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sound_count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인식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인식 시 </a:t>
            </a:r>
            <a:r>
              <a:rPr lang="en-US" altLang="ko-KR" sz="1400" b="1" dirty="0">
                <a:latin typeface="+mn-ea"/>
              </a:rPr>
              <a:t>1</a:t>
            </a:r>
            <a:endParaRPr lang="en-US" altLang="ko-KR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 </a:t>
            </a:r>
          </a:p>
          <a:p>
            <a:pPr marL="342900" indent="-342900">
              <a:buAutoNum type="arabicParenR"/>
            </a:pPr>
            <a:r>
              <a:rPr lang="en-US" altLang="ko-KR" b="1" dirty="0" err="1">
                <a:latin typeface="+mn-ea"/>
              </a:rPr>
              <a:t>sound_sensor</a:t>
            </a:r>
            <a:r>
              <a:rPr lang="ko-KR" altLang="en-US" b="1" dirty="0">
                <a:latin typeface="+mn-ea"/>
              </a:rPr>
              <a:t>의 값이 </a:t>
            </a:r>
            <a:r>
              <a:rPr lang="en-US" altLang="ko-KR" b="1" dirty="0">
                <a:latin typeface="+mn-ea"/>
              </a:rPr>
              <a:t>400 </a:t>
            </a:r>
            <a:r>
              <a:rPr lang="ko-KR" altLang="en-US" b="1" dirty="0">
                <a:latin typeface="+mn-ea"/>
              </a:rPr>
              <a:t>이상으로 감지되면 블루투스로 데이터를 전송하고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sound_count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변수에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의 값 축적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2) </a:t>
            </a:r>
            <a:r>
              <a:rPr lang="en-US" altLang="ko-KR" b="1" dirty="0" err="1">
                <a:latin typeface="+mn-ea"/>
              </a:rPr>
              <a:t>sound_count</a:t>
            </a:r>
            <a:r>
              <a:rPr lang="ko-KR" altLang="en-US" b="1" dirty="0">
                <a:latin typeface="+mn-ea"/>
              </a:rPr>
              <a:t>에 총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번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의 값이 축적되면 아기가 울고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 있다고 판단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546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1206" y="2276872"/>
            <a:ext cx="62646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Adafruit_VS1053_FilePlayer </a:t>
            </a:r>
            <a:r>
              <a:rPr lang="en-US" altLang="ko-KR" b="1" dirty="0" err="1">
                <a:latin typeface="+mn-ea"/>
              </a:rPr>
              <a:t>musicPlayer</a:t>
            </a:r>
            <a:r>
              <a:rPr lang="en-US" altLang="ko-KR" b="1" dirty="0">
                <a:latin typeface="+mn-ea"/>
              </a:rPr>
              <a:t> =</a:t>
            </a:r>
          </a:p>
          <a:p>
            <a:r>
              <a:rPr lang="en-US" altLang="ko-KR" b="1" dirty="0">
                <a:latin typeface="+mn-ea"/>
              </a:rPr>
              <a:t>Adafruit_VS1053_FilePlayer(SHIELD_RESET, SHIELD_CS, SHIELD_DCS, DREQ, CARDCS);</a:t>
            </a:r>
          </a:p>
          <a:p>
            <a:r>
              <a:rPr lang="en-US" altLang="ko-KR" sz="1400" dirty="0">
                <a:latin typeface="+mn-ea"/>
              </a:rPr>
              <a:t>// Mp3 </a:t>
            </a:r>
            <a:r>
              <a:rPr lang="ko-KR" altLang="en-US" sz="1400" dirty="0">
                <a:latin typeface="+mn-ea"/>
              </a:rPr>
              <a:t>라이브러리 함수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모듈 사용을 위한 선언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mp3_play = 0;  </a:t>
            </a:r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음악 재생 여부를 저장할 변수</a:t>
            </a:r>
            <a:endParaRPr lang="en-US" altLang="ko-KR" sz="1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musicPlayer.startPlayingFile</a:t>
            </a:r>
            <a:r>
              <a:rPr lang="en-US" altLang="ko-KR" b="1" dirty="0">
                <a:latin typeface="+mn-ea"/>
              </a:rPr>
              <a:t>(“mp3</a:t>
            </a:r>
            <a:r>
              <a:rPr lang="ko-KR" altLang="en-US" b="1" dirty="0">
                <a:latin typeface="+mn-ea"/>
              </a:rPr>
              <a:t>파일명</a:t>
            </a:r>
            <a:r>
              <a:rPr lang="en-US" altLang="ko-KR" b="1" dirty="0">
                <a:latin typeface="+mn-ea"/>
              </a:rPr>
              <a:t>");</a:t>
            </a:r>
          </a:p>
          <a:p>
            <a:r>
              <a:rPr lang="en-US" altLang="ko-KR" b="1" dirty="0" err="1">
                <a:latin typeface="+mn-ea"/>
              </a:rPr>
              <a:t>musicPlayer.stopPlaying</a:t>
            </a:r>
            <a:r>
              <a:rPr lang="en-US" altLang="ko-KR" b="1" dirty="0">
                <a:latin typeface="+mn-ea"/>
              </a:rPr>
              <a:t>(); </a:t>
            </a:r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음악 재생 정지</a:t>
            </a:r>
            <a:endParaRPr lang="en-US" altLang="ko-KR" sz="1400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0 </a:t>
            </a:r>
            <a:r>
              <a:rPr lang="ko-KR" altLang="en-US" sz="1400" b="1" dirty="0">
                <a:latin typeface="+mn-ea"/>
              </a:rPr>
              <a:t>정지</a:t>
            </a:r>
            <a:r>
              <a:rPr lang="en-US" altLang="ko-KR" sz="1400" b="1" dirty="0">
                <a:latin typeface="+mn-ea"/>
              </a:rPr>
              <a:t>, 1 </a:t>
            </a:r>
            <a:r>
              <a:rPr lang="ko-KR" altLang="en-US" sz="1400" b="1" dirty="0">
                <a:latin typeface="+mn-ea"/>
              </a:rPr>
              <a:t>플레이</a:t>
            </a:r>
            <a:endParaRPr lang="en-US" altLang="ko-KR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23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Servo.myservo</a:t>
            </a:r>
            <a:r>
              <a:rPr lang="en-US" altLang="ko-KR" b="1" dirty="0">
                <a:latin typeface="+mn-ea"/>
              </a:rPr>
              <a:t>;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 err="1">
                <a:latin typeface="+mn-ea"/>
              </a:rPr>
              <a:t>서보모터</a:t>
            </a:r>
            <a:r>
              <a:rPr lang="ko-KR" altLang="en-US" sz="1400" dirty="0">
                <a:latin typeface="+mn-ea"/>
              </a:rPr>
              <a:t> 모듈 </a:t>
            </a:r>
            <a:r>
              <a:rPr lang="en-US" altLang="ko-KR" sz="14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+mn-ea"/>
                <a:sym typeface="Wingdings" panose="05000000000000000000" pitchFamily="2" charset="2"/>
              </a:rPr>
              <a:t>모빌 동작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(90);    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초기상태 정지</a:t>
            </a:r>
            <a:r>
              <a:rPr lang="en-US" altLang="ko-KR" sz="1400" dirty="0">
                <a:latin typeface="+mn-ea"/>
              </a:rPr>
              <a:t>(90 = </a:t>
            </a:r>
            <a:r>
              <a:rPr lang="ko-KR" altLang="en-US" sz="1400" dirty="0">
                <a:latin typeface="+mn-ea"/>
              </a:rPr>
              <a:t>정지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                                      // 90</a:t>
            </a:r>
            <a:r>
              <a:rPr lang="ko-KR" altLang="en-US" sz="1400" dirty="0">
                <a:latin typeface="+mn-ea"/>
              </a:rPr>
              <a:t>보다 작으면 좌회전</a:t>
            </a:r>
            <a:endParaRPr lang="en-US" altLang="ko-KR" sz="1400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myservo.write</a:t>
            </a:r>
            <a:r>
              <a:rPr lang="en-US" altLang="ko-KR" b="1" dirty="0">
                <a:latin typeface="+mn-ea"/>
              </a:rPr>
              <a:t>(100);   </a:t>
            </a:r>
            <a:r>
              <a:rPr lang="en-US" altLang="ko-KR" sz="1400" dirty="0">
                <a:latin typeface="+mn-ea"/>
              </a:rPr>
              <a:t>// 90</a:t>
            </a:r>
            <a:r>
              <a:rPr lang="ko-KR" altLang="en-US" sz="1400" dirty="0">
                <a:latin typeface="+mn-ea"/>
              </a:rPr>
              <a:t>보다 크면 우회전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명령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명령 후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블루투스에게서 받는 신호에 따라 </a:t>
            </a:r>
            <a:r>
              <a:rPr lang="en-US" altLang="ko-KR" b="1" dirty="0">
                <a:latin typeface="+mn-ea"/>
              </a:rPr>
              <a:t>‘</a:t>
            </a:r>
            <a:r>
              <a:rPr lang="ko-KR" altLang="en-US" b="1" dirty="0">
                <a:latin typeface="+mn-ea"/>
              </a:rPr>
              <a:t>우회전</a:t>
            </a:r>
            <a:r>
              <a:rPr lang="en-US" altLang="ko-KR" b="1" dirty="0">
                <a:latin typeface="+mn-ea"/>
              </a:rPr>
              <a:t>’</a:t>
            </a:r>
            <a:r>
              <a:rPr lang="ko-KR" altLang="en-US" b="1" dirty="0">
                <a:latin typeface="+mn-ea"/>
              </a:rPr>
              <a:t> 과 </a:t>
            </a:r>
            <a:r>
              <a:rPr lang="en-US" altLang="ko-KR" b="1" dirty="0">
                <a:latin typeface="+mn-ea"/>
              </a:rPr>
              <a:t>‘</a:t>
            </a:r>
            <a:r>
              <a:rPr lang="ko-KR" altLang="en-US" b="1" dirty="0">
                <a:latin typeface="+mn-ea"/>
              </a:rPr>
              <a:t>정지</a:t>
            </a:r>
            <a:r>
              <a:rPr lang="en-US" altLang="ko-KR" b="1" dirty="0">
                <a:latin typeface="+mn-ea"/>
              </a:rPr>
              <a:t>’</a:t>
            </a:r>
            <a:r>
              <a:rPr lang="ko-KR" altLang="en-US" b="1" dirty="0">
                <a:latin typeface="+mn-ea"/>
              </a:rPr>
              <a:t>의 기능 수행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en-US" altLang="ko-KR" b="1" dirty="0">
                <a:latin typeface="+mn-ea"/>
              </a:rPr>
              <a:t>90</a:t>
            </a:r>
            <a:r>
              <a:rPr lang="ko-KR" altLang="en-US" b="1" dirty="0">
                <a:latin typeface="+mn-ea"/>
              </a:rPr>
              <a:t>에서 정지 </a:t>
            </a:r>
            <a:r>
              <a:rPr lang="en-US" altLang="ko-KR" b="1" dirty="0">
                <a:latin typeface="+mn-ea"/>
              </a:rPr>
              <a:t>| x&lt;90</a:t>
            </a:r>
            <a:r>
              <a:rPr lang="ko-KR" altLang="en-US" b="1" dirty="0">
                <a:latin typeface="+mn-ea"/>
              </a:rPr>
              <a:t>에서 좌회전</a:t>
            </a:r>
            <a:r>
              <a:rPr lang="en-US" altLang="ko-KR" b="1" dirty="0">
                <a:latin typeface="+mn-ea"/>
              </a:rPr>
              <a:t> | x&gt;90</a:t>
            </a:r>
            <a:r>
              <a:rPr lang="ko-KR" altLang="en-US" b="1" dirty="0">
                <a:latin typeface="+mn-ea"/>
              </a:rPr>
              <a:t>에서 우회전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57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31206" y="2276872"/>
            <a:ext cx="6264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check_temp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b="1" dirty="0" err="1">
                <a:latin typeface="+mn-ea"/>
              </a:rPr>
              <a:t>check_humidity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온도 </a:t>
            </a:r>
            <a:r>
              <a:rPr lang="en-US" altLang="ko-KR" sz="1400" dirty="0">
                <a:latin typeface="+mn-ea"/>
              </a:rPr>
              <a:t>&amp; </a:t>
            </a:r>
            <a:r>
              <a:rPr lang="ko-KR" altLang="en-US" sz="1400" dirty="0">
                <a:latin typeface="+mn-ea"/>
              </a:rPr>
              <a:t>습도 인식 센서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check_temp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check_humidity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모듈의 감지 값을 실시간으로 블루투스 모듈로 전송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읽혀진 값들을 해당 변수에 저장 후 출력 대기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7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heartbeat_sensor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맥박 인식 센서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heartbeat_count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ko-KR" b="1" dirty="0" err="1">
                <a:latin typeface="+mn-ea"/>
              </a:rPr>
              <a:t>hearbeat_sensor</a:t>
            </a:r>
            <a:r>
              <a:rPr lang="ko-KR" altLang="en-US" b="1" dirty="0">
                <a:latin typeface="+mn-ea"/>
              </a:rPr>
              <a:t>의 진동 감지 값이 </a:t>
            </a:r>
            <a:r>
              <a:rPr lang="en-US" altLang="ko-KR" b="1" dirty="0">
                <a:latin typeface="+mn-ea"/>
              </a:rPr>
              <a:t>110 </a:t>
            </a:r>
            <a:r>
              <a:rPr lang="ko-KR" altLang="en-US" b="1" dirty="0">
                <a:latin typeface="+mn-ea"/>
              </a:rPr>
              <a:t>이상</a:t>
            </a:r>
            <a:r>
              <a:rPr lang="en-US" altLang="ko-KR" b="1" dirty="0">
                <a:latin typeface="+mn-ea"/>
              </a:rPr>
              <a:t>(100</a:t>
            </a:r>
            <a:r>
              <a:rPr lang="ko-KR" altLang="en-US" b="1" dirty="0">
                <a:latin typeface="+mn-ea"/>
              </a:rPr>
              <a:t>미만의 값들은 무시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으로 감지되면 블루투스로 데이터를 전송하고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hearbeat_count</a:t>
            </a:r>
            <a:r>
              <a:rPr lang="ko-KR" altLang="en-US" b="1" dirty="0">
                <a:latin typeface="+mn-ea"/>
              </a:rPr>
              <a:t>에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의 값 축적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읽혀진 값을 해당 변수에 저장 후 출력 대기</a:t>
            </a:r>
            <a:endParaRPr lang="en-US" altLang="ko-KR" b="1" dirty="0">
              <a:latin typeface="+mn-ea"/>
            </a:endParaRP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957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check_monitor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캠 모듈</a:t>
            </a:r>
            <a:endParaRPr lang="en-US" altLang="ko-KR" sz="1400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check_monitor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err="1">
                <a:latin typeface="+mn-ea"/>
              </a:rPr>
              <a:t>cam.takePicture</a:t>
            </a:r>
            <a:r>
              <a:rPr lang="en-US" altLang="ko-KR" b="1" dirty="0">
                <a:latin typeface="+mn-ea"/>
              </a:rPr>
              <a:t>() 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사진 찍는다</a:t>
            </a:r>
            <a:endParaRPr lang="en-US" altLang="ko-KR" sz="1400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File </a:t>
            </a:r>
            <a:r>
              <a:rPr lang="en-US" altLang="ko-KR" b="1" dirty="0" err="1">
                <a:latin typeface="+mn-ea"/>
              </a:rPr>
              <a:t>imgFile</a:t>
            </a:r>
            <a:r>
              <a:rPr lang="en-US" altLang="ko-KR" b="1" dirty="0">
                <a:latin typeface="+mn-ea"/>
              </a:rPr>
              <a:t> = </a:t>
            </a:r>
            <a:r>
              <a:rPr lang="en-US" altLang="ko-KR" b="1" dirty="0" err="1">
                <a:latin typeface="+mn-ea"/>
              </a:rPr>
              <a:t>SD.open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파일명</a:t>
            </a:r>
            <a:r>
              <a:rPr lang="en-US" altLang="ko-KR" b="1" dirty="0">
                <a:latin typeface="+mn-ea"/>
              </a:rPr>
              <a:t>, FILE_WRITE) </a:t>
            </a:r>
            <a:r>
              <a:rPr lang="en-US" altLang="ko-KR" sz="1400" dirty="0">
                <a:latin typeface="+mn-ea"/>
              </a:rPr>
              <a:t>//</a:t>
            </a:r>
            <a:r>
              <a:rPr lang="ko-KR" altLang="en-US" sz="1400" dirty="0">
                <a:latin typeface="+mn-ea"/>
              </a:rPr>
              <a:t>사진 저장</a:t>
            </a:r>
            <a:endParaRPr lang="en-US" altLang="ko-KR" sz="1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pPr marL="342900" indent="-342900">
              <a:buAutoNum type="arabicParenR"/>
            </a:pPr>
            <a:r>
              <a:rPr lang="en-US" altLang="ko-KR" b="1" dirty="0">
                <a:latin typeface="+mn-ea"/>
              </a:rPr>
              <a:t>n</a:t>
            </a:r>
            <a:r>
              <a:rPr lang="ko-KR" altLang="en-US" b="1" dirty="0">
                <a:latin typeface="+mn-ea"/>
              </a:rPr>
              <a:t>분에 한번 카메라 모듈을 통해 사진을 찍어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블루투스로 전송</a:t>
            </a: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endParaRPr lang="en-US" altLang="ko-KR" b="1" dirty="0">
              <a:latin typeface="+mn-ea"/>
            </a:endParaRPr>
          </a:p>
          <a:p>
            <a:pPr marL="342900" indent="-342900">
              <a:buAutoNum type="arabicParenR"/>
            </a:pPr>
            <a:r>
              <a:rPr lang="ko-KR" altLang="en-US" b="1" dirty="0">
                <a:latin typeface="+mn-ea"/>
              </a:rPr>
              <a:t>찍힌 사진을 탑재된 </a:t>
            </a:r>
            <a:r>
              <a:rPr lang="en-US" altLang="ko-KR" b="1" dirty="0">
                <a:latin typeface="+mn-ea"/>
              </a:rPr>
              <a:t>SD</a:t>
            </a:r>
            <a:r>
              <a:rPr lang="ko-KR" altLang="en-US" b="1" dirty="0">
                <a:latin typeface="+mn-ea"/>
              </a:rPr>
              <a:t>카드에 저장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후 출력 대기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081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653262" cy="39604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1)</a:t>
            </a:r>
          </a:p>
          <a:p>
            <a:r>
              <a:rPr lang="en-US" altLang="ko-KR" b="1" dirty="0" err="1">
                <a:latin typeface="+mn-ea"/>
              </a:rPr>
              <a:t>send_count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send_sensor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송신 전 </a:t>
            </a:r>
            <a:r>
              <a:rPr lang="en-US" altLang="ko-KR" sz="1400" b="1" dirty="0">
                <a:latin typeface="+mn-ea"/>
              </a:rPr>
              <a:t>0, </a:t>
            </a:r>
            <a:r>
              <a:rPr lang="ko-KR" altLang="en-US" sz="1400" b="1" dirty="0">
                <a:latin typeface="+mn-ea"/>
              </a:rPr>
              <a:t>송신 시 </a:t>
            </a:r>
            <a:r>
              <a:rPr lang="en-US" altLang="ko-KR" sz="1400" b="1" dirty="0">
                <a:latin typeface="+mn-ea"/>
              </a:rPr>
              <a:t>1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r>
              <a:rPr lang="ko-KR" altLang="en-US" b="1" dirty="0">
                <a:latin typeface="+mn-ea"/>
              </a:rPr>
              <a:t>블루투스를 통해 </a:t>
            </a:r>
            <a:r>
              <a:rPr lang="ko-KR" altLang="en-US" b="1" dirty="0" err="1">
                <a:latin typeface="+mn-ea"/>
              </a:rPr>
              <a:t>아두이노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-&gt; </a:t>
            </a:r>
            <a:r>
              <a:rPr lang="ko-KR" altLang="en-US" b="1" dirty="0">
                <a:latin typeface="+mn-ea"/>
              </a:rPr>
              <a:t>안드로이드로 데이터를 전송하는 기능 수행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38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9178" y="2132856"/>
            <a:ext cx="6768752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1206" y="227687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2)</a:t>
            </a:r>
          </a:p>
          <a:p>
            <a:r>
              <a:rPr lang="en-US" altLang="ko-KR" b="1" dirty="0" err="1">
                <a:latin typeface="+mn-ea"/>
              </a:rPr>
              <a:t>recv_count</a:t>
            </a:r>
            <a:r>
              <a:rPr lang="en-US" altLang="ko-KR" b="1" dirty="0">
                <a:latin typeface="+mn-ea"/>
              </a:rPr>
              <a:t>()</a:t>
            </a:r>
          </a:p>
          <a:p>
            <a:r>
              <a:rPr lang="en-US" altLang="ko-KR" b="1" dirty="0">
                <a:latin typeface="+mn-ea"/>
              </a:rPr>
              <a:t>char </a:t>
            </a:r>
            <a:r>
              <a:rPr lang="en-US" altLang="ko-KR" b="1" dirty="0" err="1">
                <a:latin typeface="+mn-ea"/>
              </a:rPr>
              <a:t>recv_sensor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int</a:t>
            </a:r>
            <a:r>
              <a:rPr lang="en-US" altLang="ko-KR" b="1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r>
              <a:rPr lang="ko-KR" altLang="en-US" b="1" dirty="0">
                <a:latin typeface="+mn-ea"/>
              </a:rPr>
              <a:t>안드로이드</a:t>
            </a:r>
            <a:r>
              <a:rPr lang="en-US" altLang="ko-KR" b="1" dirty="0">
                <a:latin typeface="+mn-ea"/>
              </a:rPr>
              <a:t>-&gt;</a:t>
            </a:r>
            <a:r>
              <a:rPr lang="ko-KR" altLang="en-US" b="1" dirty="0">
                <a:latin typeface="+mn-ea"/>
              </a:rPr>
              <a:t>블루투스 모듈로 데이터를 수신하여 보드 제어 기능 수행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3)</a:t>
            </a:r>
          </a:p>
          <a:p>
            <a:r>
              <a:rPr lang="en-US" altLang="ko-KR" b="1" dirty="0" err="1">
                <a:latin typeface="+mn-ea"/>
              </a:rPr>
              <a:t>Serial.println</a:t>
            </a:r>
            <a:r>
              <a:rPr lang="en-US" altLang="ko-KR" b="1" dirty="0">
                <a:latin typeface="+mn-ea"/>
              </a:rPr>
              <a:t>(“”);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설명</a:t>
            </a:r>
            <a:r>
              <a:rPr lang="en-US" altLang="ko-KR" b="1" dirty="0">
                <a:latin typeface="+mn-ea"/>
              </a:rPr>
              <a:t>:</a:t>
            </a:r>
          </a:p>
          <a:p>
            <a:r>
              <a:rPr lang="ko-KR" altLang="en-US" b="1" dirty="0">
                <a:latin typeface="+mn-ea"/>
              </a:rPr>
              <a:t>시리얼 모니터에 데이터를 출력하는 명령어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8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01/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제안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361" y="3312859"/>
            <a:ext cx="35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05/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02/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관련 연구 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03/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04/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06/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개발 환경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07/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데모 환경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137" y="4420853"/>
            <a:ext cx="35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08/       </a:t>
            </a:r>
            <a:r>
              <a:rPr lang="ko-KR" altLang="en-US" b="1" dirty="0">
                <a:latin typeface="+mj-ea"/>
              </a:rPr>
              <a:t>업무 분담</a:t>
            </a:r>
          </a:p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43136" y="4790184"/>
            <a:ext cx="330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09/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졸업 연구 수행 일정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134" y="5155752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10/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필요 기술 및 참고 문헌 </a:t>
            </a: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1) Use-Case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7" y="2160788"/>
            <a:ext cx="6682777" cy="43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47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Use-case name: </a:t>
            </a:r>
            <a:r>
              <a:rPr lang="en-US" altLang="ko-KR" dirty="0">
                <a:latin typeface="+mn-ea"/>
              </a:rPr>
              <a:t>Smart Baby Bed System</a:t>
            </a:r>
          </a:p>
          <a:p>
            <a:pPr marL="342900" indent="-342900">
              <a:buAutoNum type="arabicPeriod"/>
            </a:pPr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Actor: </a:t>
            </a:r>
            <a:r>
              <a:rPr lang="en-US" altLang="ko-KR" dirty="0">
                <a:latin typeface="+mn-ea"/>
              </a:rPr>
              <a:t>User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Initial state of the system: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Power-off and Switch-off(HW &amp; SW)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4. Triggering condition: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하드웨어의 전원 버튼을 누른다</a:t>
            </a:r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2) “Baby Safe” </a:t>
            </a:r>
            <a:r>
              <a:rPr lang="ko-KR" altLang="en-US" dirty="0">
                <a:latin typeface="+mn-ea"/>
              </a:rPr>
              <a:t>안드로이드 앱을 작동시킨다</a:t>
            </a:r>
            <a:endParaRPr lang="en-US" altLang="ko-KR" dirty="0">
              <a:latin typeface="+mn-ea"/>
            </a:endParaRP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5. Final state of the system:</a:t>
            </a:r>
          </a:p>
          <a:p>
            <a:r>
              <a:rPr lang="en-US" altLang="ko-KR" dirty="0">
                <a:latin typeface="+mn-ea"/>
              </a:rPr>
              <a:t>   Power-on and Switch-on (HW &amp; SW)</a:t>
            </a:r>
          </a:p>
          <a:p>
            <a:endParaRPr lang="ko-KR" altLang="ko-KR" dirty="0"/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19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6. Basic flow of event: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1) </a:t>
            </a:r>
            <a:r>
              <a:rPr lang="ko-KR" altLang="en-US" dirty="0">
                <a:latin typeface="+mn-ea"/>
              </a:rPr>
              <a:t>유저는 하드웨어의 전원을 켜고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안드로이드 앱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을 작동시킨다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2) </a:t>
            </a:r>
            <a:r>
              <a:rPr lang="ko-KR" altLang="en-US" dirty="0">
                <a:latin typeface="+mn-ea"/>
              </a:rPr>
              <a:t>하드웨어와 어플리케이션은 블루투스 모듈에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의해서 상호연결 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3) </a:t>
            </a:r>
            <a:r>
              <a:rPr lang="ko-KR" altLang="en-US" dirty="0">
                <a:latin typeface="+mn-ea"/>
              </a:rPr>
              <a:t>유저가 특정 기능에 대한 앱 버튼을 누른다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4) </a:t>
            </a:r>
            <a:r>
              <a:rPr lang="ko-KR" altLang="en-US" dirty="0">
                <a:latin typeface="+mn-ea"/>
              </a:rPr>
              <a:t>유저의 의지에 따라 하드웨어에 부착된 센서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>
                <a:latin typeface="+mn-ea"/>
              </a:rPr>
              <a:t>들이 작동하기 시작한다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7. Alternative flows: </a:t>
            </a:r>
            <a:r>
              <a:rPr lang="en-US" altLang="ko-KR" dirty="0">
                <a:latin typeface="+mn-ea"/>
              </a:rPr>
              <a:t>N/A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61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2) Class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8" y="2163986"/>
            <a:ext cx="5050602" cy="46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0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3) Sequence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7" y="2163986"/>
            <a:ext cx="5686337" cy="46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02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7" y="2262760"/>
            <a:ext cx="6558843" cy="43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78" y="2163986"/>
            <a:ext cx="6797278" cy="45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53" y="2541781"/>
            <a:ext cx="8037600" cy="36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3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사운드 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(LM386, </a:t>
            </a:r>
            <a:r>
              <a:rPr lang="ko-KR" altLang="en-US" sz="1100" b="1" dirty="0"/>
              <a:t>가변저항을 통한 감도 조정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디지털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아날로그 신호 출력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(AM2302 </a:t>
            </a:r>
            <a:r>
              <a:rPr lang="ko-KR" altLang="en-US" sz="1100" b="1" dirty="0"/>
              <a:t>온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측정 센서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심박</a:t>
            </a:r>
            <a:r>
              <a:rPr lang="ko-KR" altLang="en-US" sz="1400" b="1" dirty="0"/>
              <a:t> 및 산소포화도 인식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샘플링 주기</a:t>
            </a:r>
            <a:r>
              <a:rPr lang="en-US" altLang="ko-KR" sz="1100" b="1" dirty="0"/>
              <a:t>: 100Hz, I2C</a:t>
            </a:r>
            <a:r>
              <a:rPr lang="ko-KR" altLang="en-US" sz="1100" b="1" dirty="0"/>
              <a:t> 통신을 통한 </a:t>
            </a:r>
            <a:r>
              <a:rPr lang="ko-KR" altLang="en-US" sz="1100" b="1" dirty="0" err="1"/>
              <a:t>아두이노와의</a:t>
            </a:r>
            <a:r>
              <a:rPr lang="ko-KR" altLang="en-US" sz="1100" b="1" dirty="0"/>
              <a:t> 호환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카메라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(I2C </a:t>
            </a:r>
            <a:r>
              <a:rPr lang="ko-KR" altLang="en-US" sz="1100" b="1" dirty="0"/>
              <a:t>통신을 통한 호환</a:t>
            </a:r>
            <a:r>
              <a:rPr lang="en-US" altLang="ko-KR" sz="1100" b="1" dirty="0"/>
              <a:t>, 3.3V ~ 5V </a:t>
            </a:r>
            <a:r>
              <a:rPr lang="ko-KR" altLang="en-US" sz="1100" b="1" dirty="0"/>
              <a:t>지원</a:t>
            </a:r>
            <a:r>
              <a:rPr lang="en-US" altLang="ko-KR" sz="1100" b="1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425" y="125942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63336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S4306R </a:t>
            </a:r>
            <a:r>
              <a:rPr lang="ko-KR" altLang="en-US" sz="1400" b="1" dirty="0"/>
              <a:t>아날로그 </a:t>
            </a:r>
            <a:r>
              <a:rPr lang="ko-KR" altLang="en-US" sz="1400" b="1" dirty="0" err="1"/>
              <a:t>서보모터</a:t>
            </a:r>
            <a:r>
              <a:rPr lang="en-US" altLang="ko-KR" sz="1100" b="1" dirty="0"/>
              <a:t>    </a:t>
            </a:r>
          </a:p>
          <a:p>
            <a:r>
              <a:rPr lang="en-US" altLang="ko-KR" sz="1100" b="1" dirty="0"/>
              <a:t>    (</a:t>
            </a:r>
            <a:r>
              <a:rPr lang="ko-KR" altLang="en-US" sz="1100" b="1" dirty="0"/>
              <a:t>모빌 제어</a:t>
            </a:r>
            <a:r>
              <a:rPr lang="en-US" altLang="ko-KR" sz="1100" b="1" dirty="0"/>
              <a:t>, 5~6kg </a:t>
            </a:r>
            <a:r>
              <a:rPr lang="ko-KR" altLang="en-US" sz="1100" b="1" dirty="0"/>
              <a:t>토크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아두이노</a:t>
            </a:r>
            <a:r>
              <a:rPr lang="ko-KR" altLang="en-US" sz="1100" b="1" dirty="0"/>
              <a:t> 호환 </a:t>
            </a:r>
            <a:r>
              <a:rPr lang="en-US" altLang="ko-KR" sz="1100" b="1" dirty="0"/>
              <a:t>PWM </a:t>
            </a:r>
            <a:r>
              <a:rPr lang="ko-KR" altLang="en-US" sz="1100" b="1" dirty="0"/>
              <a:t>제어 가능 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호환 </a:t>
            </a:r>
            <a:r>
              <a:rPr lang="ko-KR" altLang="en-US" sz="1400" b="1" dirty="0" err="1"/>
              <a:t>블루투스</a:t>
            </a:r>
            <a:r>
              <a:rPr lang="ko-KR" altLang="en-US" sz="1400" b="1" dirty="0"/>
              <a:t> 모듈 </a:t>
            </a:r>
            <a:r>
              <a:rPr lang="en-US" altLang="ko-KR" sz="1400" b="1" dirty="0"/>
              <a:t>HC-06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범위 </a:t>
            </a:r>
            <a:r>
              <a:rPr lang="en-US" altLang="ko-KR" sz="1100" b="1" dirty="0"/>
              <a:t>~10M, </a:t>
            </a:r>
            <a:r>
              <a:rPr lang="ko-KR" altLang="en-US" sz="1100" b="1" dirty="0"/>
              <a:t>동작전원 </a:t>
            </a:r>
            <a:r>
              <a:rPr lang="en-US" altLang="ko-KR" sz="1100" b="1" dirty="0"/>
              <a:t>3.6V ~ 6V)</a:t>
            </a:r>
            <a:endParaRPr lang="en-US" altLang="ko-KR" sz="1400" b="1" dirty="0"/>
          </a:p>
          <a:p>
            <a:endParaRPr lang="en-US" altLang="ko-KR" sz="11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4" y="3760932"/>
            <a:ext cx="1286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지난 발표에서의 지적 사항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086" y="1483781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1.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통계 정보 이용한 부가기능 추가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일상적인 패턴과 비교한 기능 필요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기능이 단순함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0443" y="337293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지적 사항에 대한 답변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8870" y="4210599"/>
            <a:ext cx="6825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b="1" dirty="0">
                <a:latin typeface="+mn-ea"/>
              </a:rPr>
              <a:t>정상 “소아 맥박수” 와 “생활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습도” 표준 지표 활용한 센싱 범위 설정</a:t>
            </a:r>
            <a:r>
              <a:rPr lang="ko-KR" altLang="en-US" dirty="0">
                <a:latin typeface="+mn-ea"/>
              </a:rPr>
              <a:t> </a:t>
            </a:r>
          </a:p>
          <a:p>
            <a:pPr lvl="0" fontAlgn="base"/>
            <a:endParaRPr lang="en-US" altLang="ko-KR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수면 중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일상생활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및 맥박 비교 그래프 표시</a:t>
            </a:r>
            <a:endParaRPr lang="en-US" altLang="ko-KR" b="1" dirty="0">
              <a:latin typeface="+mn-ea"/>
            </a:endParaRPr>
          </a:p>
          <a:p>
            <a:pPr lvl="0" fontAlgn="base"/>
            <a:endParaRPr lang="ko-KR" altLang="en-US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기존 “모빌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음악 재생 제어” 의 통합 및 타이머 설정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49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작품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GitHub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주소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870" y="1815519"/>
            <a:ext cx="654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 https://github.com/fluxion95/nottoolate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780443" y="3095568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팀원별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ID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8870" y="4210599"/>
            <a:ext cx="654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팀장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조항민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sym typeface="Wingdings" panose="05000000000000000000" pitchFamily="2" charset="2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ID: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DarylCho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장윤미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lovejerry716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박지은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fluxion95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828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994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90553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조 항 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장 윤 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박 지 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업무 분담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48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연구 수행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2991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추진 상황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최종점검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09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졸업 연구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수행 일정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서민우</a:t>
            </a:r>
            <a:r>
              <a:rPr lang="en-US" altLang="ko-KR" sz="1400" dirty="0"/>
              <a:t>, “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안드로이드로</a:t>
            </a:r>
            <a:r>
              <a:rPr lang="ko-KR" altLang="en-US" sz="1400" dirty="0"/>
              <a:t> </a:t>
            </a:r>
            <a:r>
              <a:rPr lang="en-US" altLang="ko-KR" sz="1400" dirty="0"/>
              <a:t>45</a:t>
            </a:r>
            <a:r>
              <a:rPr lang="ko-KR" altLang="en-US" sz="1400" dirty="0"/>
              <a:t>개 프로젝트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앤써북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3"/>
              </a:rPr>
              <a:t>https://www.arduino.cc/en/Reference/Serial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 통신 포럼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4"/>
              </a:rPr>
              <a:t>http://cafe.naver.com/arduinostory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포럼 카페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5"/>
              </a:rPr>
              <a:t>https://circuits.io/lab</a:t>
            </a:r>
            <a:r>
              <a:rPr lang="en-US" altLang="ko-KR" sz="1400" dirty="0"/>
              <a:t> , </a:t>
            </a:r>
            <a:r>
              <a:rPr lang="ko-KR" altLang="en-US" sz="1400" dirty="0"/>
              <a:t>무료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회로도 설계 프로그램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안드로이드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서창준</a:t>
            </a:r>
            <a:r>
              <a:rPr lang="en-US" altLang="ko-KR" sz="1400" dirty="0"/>
              <a:t>, “</a:t>
            </a:r>
            <a:r>
              <a:rPr lang="ko-KR" altLang="en-US" sz="1400" dirty="0"/>
              <a:t>하루 만에 배우는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영진닷컴</a:t>
            </a:r>
            <a:r>
              <a:rPr lang="en-US" altLang="ko-KR" sz="1400" dirty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정재곤</a:t>
            </a:r>
            <a:r>
              <a:rPr lang="en-US" altLang="ko-KR" sz="1400" dirty="0"/>
              <a:t>, “Do it!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프로그래밍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이지스퍼블리싱</a:t>
            </a:r>
            <a:r>
              <a:rPr lang="en-US" altLang="ko-KR" sz="1400" dirty="0"/>
              <a:t>, 2017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필요 기술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참고 문헌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매년 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미만 아기들이 수면 중 사망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en-US" altLang="ko-KR" sz="1200" dirty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SIDS(</a:t>
            </a:r>
            <a:r>
              <a:rPr lang="ko-KR" altLang="en-US" b="1" dirty="0"/>
              <a:t>영아 </a:t>
            </a:r>
            <a:r>
              <a:rPr lang="ko-KR" altLang="en-US" b="1" dirty="0" err="1"/>
              <a:t>돌연사</a:t>
            </a:r>
            <a:r>
              <a:rPr lang="ko-KR" altLang="en-US" b="1" dirty="0"/>
              <a:t> 증후군</a:t>
            </a:r>
            <a:r>
              <a:rPr lang="en-US" altLang="ko-KR" b="1" dirty="0"/>
              <a:t>) </a:t>
            </a:r>
            <a:r>
              <a:rPr lang="ko-KR" altLang="en-US" b="1" dirty="0"/>
              <a:t>미국 내 연간 평균</a:t>
            </a:r>
            <a:r>
              <a:rPr lang="en-US" altLang="ko-KR" b="1" dirty="0"/>
              <a:t>3000</a:t>
            </a:r>
            <a:r>
              <a:rPr lang="ko-KR" altLang="en-US" b="1" dirty="0"/>
              <a:t>건 발생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맞벌이 부부의 증가와 육아스트레스 지수가 비례하여 증가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보건복지부 설문조사</a:t>
            </a:r>
            <a:r>
              <a:rPr lang="en-US" altLang="ko-KR" sz="1200" dirty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목표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9516" y="3848860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영아의 상태를 보다 간편하고 빠르게 판단할 수 있음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보호자들의 개인시간이 늘어남에 따른 행복지수 증가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각종 센서를 이용하여 아기의 안전을 실시간 감독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보호자의 심적</a:t>
            </a:r>
            <a:r>
              <a:rPr lang="en-US" altLang="ko-KR" b="1" dirty="0"/>
              <a:t> &amp; </a:t>
            </a:r>
            <a:r>
              <a:rPr lang="ko-KR" altLang="en-US" b="1" dirty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유아 통계 정보와 일상패턴을 바탕으로 한 수치분석 및 관리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3284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관련 연구 및 사례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2956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</a:t>
                      </a:r>
                      <a:r>
                        <a:rPr lang="ko-KR" altLang="en-US" sz="1600" b="1" dirty="0"/>
                        <a:t>스마트 아기 양말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웨어러블</a:t>
                      </a:r>
                      <a:r>
                        <a:rPr lang="ko-KR" altLang="en-US" sz="1200" b="1" dirty="0"/>
                        <a:t> 양말을 착용시켜 아기의 체온을 측정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보호자 디바이스에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체온</a:t>
                      </a:r>
                      <a:r>
                        <a:rPr lang="ko-KR" altLang="en-US" sz="1200" b="1" baseline="0" dirty="0"/>
                        <a:t> 외에 다른 기능 결여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 불가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다양한 기능 추가</a:t>
                      </a: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2.</a:t>
                      </a:r>
                      <a:r>
                        <a:rPr lang="ko-KR" altLang="en-US" sz="1600" b="1" dirty="0"/>
                        <a:t>스마트 침대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일체형</a:t>
                      </a:r>
                      <a:r>
                        <a:rPr lang="en-US" altLang="ko-KR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울음을 감지하면 침대가 스스로 흔들리면서 아기를 다시 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상호작용할 수 있는 매체 </a:t>
                      </a:r>
                      <a:r>
                        <a:rPr lang="en-US" altLang="ko-KR" sz="1200" b="1" baseline="0" dirty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일체형이기 때문에 모든 부가제품을 함께 구매해야 함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하드웨어의 탈 부착 기능 추가</a:t>
                      </a:r>
                      <a:endParaRPr lang="en-US" altLang="ko-KR" sz="12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관련 사례</a:t>
            </a:r>
          </a:p>
        </p:txBody>
      </p:sp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아기 울음 소리 인식 데이터 전송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음악 재생 제어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1191" y="6179866"/>
            <a:ext cx="19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모빌 동작 제어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5248" y="5708801"/>
            <a:ext cx="417373" cy="3815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305413" y="5939684"/>
            <a:ext cx="17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통합 버튼 </a:t>
            </a:r>
            <a:endParaRPr lang="en-US" altLang="ko-KR" b="1" dirty="0"/>
          </a:p>
          <a:p>
            <a:pPr algn="ctr"/>
            <a:r>
              <a:rPr lang="ko-KR" altLang="en-US" b="1" dirty="0"/>
              <a:t>타이머 설정</a:t>
            </a:r>
          </a:p>
        </p:txBody>
      </p:sp>
      <p:cxnSp>
        <p:nvCxnSpPr>
          <p:cNvPr id="21" name="구부러진 연결선 20"/>
          <p:cNvCxnSpPr/>
          <p:nvPr/>
        </p:nvCxnSpPr>
        <p:spPr>
          <a:xfrm>
            <a:off x="6361834" y="5527972"/>
            <a:ext cx="933213" cy="60160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endCxn id="40" idx="1"/>
          </p:cNvCxnSpPr>
          <p:nvPr/>
        </p:nvCxnSpPr>
        <p:spPr>
          <a:xfrm flipV="1">
            <a:off x="6372200" y="6262850"/>
            <a:ext cx="933213" cy="18921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온</a:t>
            </a:r>
            <a:r>
              <a:rPr lang="en-US" altLang="ko-KR" b="1" dirty="0"/>
              <a:t>/</a:t>
            </a:r>
            <a:r>
              <a:rPr lang="ko-KR" altLang="en-US" b="1" dirty="0"/>
              <a:t>습도 인식 데이터 전송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생활 환경 안전성 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심박</a:t>
            </a:r>
            <a:r>
              <a:rPr lang="ko-KR" altLang="en-US" b="1" dirty="0"/>
              <a:t> 센서 데이터 전송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수면 상태 실시간 감독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1684</Words>
  <Application>Microsoft Office PowerPoint</Application>
  <PresentationFormat>화면 슬라이드 쇼(4:3)</PresentationFormat>
  <Paragraphs>571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나눔고딕 ExtraBold</vt:lpstr>
      <vt:lpstr>Arial</vt:lpstr>
      <vt:lpstr>나눔고딕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447</cp:revision>
  <dcterms:created xsi:type="dcterms:W3CDTF">2006-10-05T04:04:58Z</dcterms:created>
  <dcterms:modified xsi:type="dcterms:W3CDTF">2017-04-16T09:10:29Z</dcterms:modified>
</cp:coreProperties>
</file>