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7" r:id="rId2"/>
    <p:sldId id="261" r:id="rId3"/>
    <p:sldId id="283" r:id="rId4"/>
    <p:sldId id="268" r:id="rId5"/>
    <p:sldId id="269" r:id="rId6"/>
    <p:sldId id="270" r:id="rId7"/>
    <p:sldId id="260" r:id="rId8"/>
    <p:sldId id="275" r:id="rId9"/>
    <p:sldId id="276" r:id="rId10"/>
    <p:sldId id="280" r:id="rId11"/>
    <p:sldId id="271" r:id="rId12"/>
    <p:sldId id="320" r:id="rId13"/>
    <p:sldId id="325" r:id="rId14"/>
    <p:sldId id="322" r:id="rId15"/>
    <p:sldId id="321" r:id="rId16"/>
    <p:sldId id="323" r:id="rId17"/>
    <p:sldId id="324" r:id="rId18"/>
    <p:sldId id="303" r:id="rId19"/>
    <p:sldId id="314" r:id="rId20"/>
    <p:sldId id="315" r:id="rId21"/>
    <p:sldId id="316" r:id="rId22"/>
    <p:sldId id="318" r:id="rId23"/>
    <p:sldId id="319" r:id="rId24"/>
    <p:sldId id="294" r:id="rId25"/>
    <p:sldId id="297" r:id="rId26"/>
    <p:sldId id="298" r:id="rId27"/>
    <p:sldId id="295" r:id="rId28"/>
    <p:sldId id="296" r:id="rId29"/>
    <p:sldId id="299" r:id="rId30"/>
    <p:sldId id="300" r:id="rId31"/>
    <p:sldId id="301" r:id="rId32"/>
    <p:sldId id="306" r:id="rId33"/>
    <p:sldId id="272" r:id="rId34"/>
    <p:sldId id="281" r:id="rId35"/>
    <p:sldId id="279" r:id="rId36"/>
    <p:sldId id="287" r:id="rId37"/>
    <p:sldId id="286" r:id="rId38"/>
    <p:sldId id="302" r:id="rId39"/>
    <p:sldId id="307" r:id="rId40"/>
    <p:sldId id="308" r:id="rId41"/>
    <p:sldId id="309" r:id="rId42"/>
    <p:sldId id="310" r:id="rId43"/>
    <p:sldId id="273" r:id="rId44"/>
    <p:sldId id="274" r:id="rId45"/>
    <p:sldId id="278" r:id="rId46"/>
    <p:sldId id="265" r:id="rId4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나눔고딕 ExtraBold" panose="020B0600000101010101" charset="-127"/>
      <p:bold r:id="rId51"/>
    </p:embeddedFont>
    <p:embeddedFont>
      <p:font typeface="나눔고딕" panose="020B0600000101010101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96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42.jpg"/><Relationship Id="rId9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5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9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6" y="1785869"/>
            <a:ext cx="700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인식형 스마트 아기 침대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80279" y="479969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영상 모듈 데이터 전송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상태 전반 실시간 감독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마이크로폰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온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>
                <a:latin typeface="+mj-ea"/>
                <a:ea typeface="+mj-ea"/>
              </a:rPr>
              <a:t>습도 감지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81" y="5114604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Servo</a:t>
            </a:r>
            <a:r>
              <a:rPr lang="ko-KR" altLang="en-US" sz="1400" b="1" dirty="0">
                <a:latin typeface="+mj-ea"/>
                <a:ea typeface="+mj-ea"/>
              </a:rPr>
              <a:t>모터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모빌의 수동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자동 회전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49" y="434585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심박</a:t>
            </a:r>
            <a:r>
              <a:rPr lang="ko-KR" altLang="en-US" sz="1400" b="1" dirty="0">
                <a:latin typeface="+mj-ea"/>
                <a:ea typeface="+mj-ea"/>
              </a:rPr>
              <a:t> 모니터링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진동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57" y="5842844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영상 녹화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알람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시각적 모니터링 정보 제공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및 </a:t>
            </a:r>
            <a:r>
              <a:rPr lang="ko-KR" altLang="en-US" sz="1100" b="1" dirty="0" err="1">
                <a:latin typeface="+mj-ea"/>
                <a:ea typeface="+mj-ea"/>
              </a:rPr>
              <a:t>심박</a:t>
            </a:r>
            <a:r>
              <a:rPr lang="ko-KR" altLang="en-US" sz="1100" b="1" dirty="0">
                <a:latin typeface="+mj-ea"/>
                <a:ea typeface="+mj-ea"/>
              </a:rPr>
              <a:t> 상황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영상 정보</a:t>
            </a:r>
            <a:endParaRPr lang="en-US" altLang="ko-KR" sz="11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시리얼 통신</a:t>
            </a:r>
            <a:endParaRPr lang="en-US" altLang="ko-KR" b="1" dirty="0"/>
          </a:p>
          <a:p>
            <a:pPr algn="ctr"/>
            <a:r>
              <a:rPr lang="en-US" altLang="ko-KR" b="1" dirty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송신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수신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처리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상호작용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작동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음악 재생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149" y="6294707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Mp3 </a:t>
            </a:r>
            <a:r>
              <a:rPr lang="ko-KR" altLang="en-US" sz="1400" b="1" dirty="0">
                <a:latin typeface="+mj-ea"/>
                <a:ea typeface="+mj-ea"/>
              </a:rPr>
              <a:t>재생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구성도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8" y="152408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마이크로폰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4195" y="3192539"/>
            <a:ext cx="1375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음성 인식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센서로 들어오는 음성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측정값            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400</a:t>
            </a:r>
            <a:r>
              <a:rPr lang="ko-KR" altLang="en-US" sz="1400" b="1" dirty="0"/>
              <a:t>이상일 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673" y="4339850"/>
            <a:ext cx="277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sound_count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변수에 </a:t>
            </a:r>
            <a:r>
              <a:rPr lang="en-US" altLang="ko-KR" sz="1400" b="1" dirty="0"/>
              <a:t>1 </a:t>
            </a:r>
            <a:r>
              <a:rPr lang="ko-KR" altLang="en-US" sz="1400" b="1" dirty="0"/>
              <a:t>축적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673" y="4928294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회 이상 축적 시 디바이스로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신호 송신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594194"/>
            <a:ext cx="1479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‘$’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라는 데이터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전송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69552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‘$’</a:t>
            </a:r>
            <a:r>
              <a:rPr lang="ko-KR" altLang="en-US" sz="1400" b="1" dirty="0"/>
              <a:t> 데이터 수신 확인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4217165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vibe.vibrate</a:t>
            </a:r>
            <a:r>
              <a:rPr lang="en-US" altLang="ko-KR" sz="1400" b="1" dirty="0"/>
              <a:t>(100000)</a:t>
            </a:r>
            <a:r>
              <a:rPr lang="ko-KR" altLang="en-US" sz="1400" b="1" dirty="0"/>
              <a:t>을 통한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디바이스 진동 시작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39336" y="4900064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아기 울음이 감지되었습니다</a:t>
            </a:r>
            <a:r>
              <a:rPr lang="en-US" altLang="ko-KR" sz="1400" b="1" dirty="0"/>
              <a:t>” 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경고 팝업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041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8" y="152408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Mp3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재생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쉴드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4195" y="3192539"/>
            <a:ext cx="1375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Mp3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재생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3" y="3695527"/>
            <a:ext cx="297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mp3_play</a:t>
            </a:r>
            <a:r>
              <a:rPr lang="ko-KR" altLang="en-US" sz="1400" b="1" dirty="0"/>
              <a:t>의 변수 값을 통해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재생 여부 판단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4673" y="4339850"/>
            <a:ext cx="277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/>
              <a:t>외장 </a:t>
            </a:r>
            <a:r>
              <a:rPr lang="en-US" altLang="ko-KR" sz="1400" b="1" dirty="0"/>
              <a:t>SD</a:t>
            </a:r>
            <a:r>
              <a:rPr lang="ko-KR" altLang="en-US" sz="1400" b="1" dirty="0"/>
              <a:t>카드에 저장된 음악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출력 대기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673" y="4928294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디바이스로부터 신호 받으면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스피커를 통해 출력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594194"/>
            <a:ext cx="147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아두이노로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신호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send_data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); </a:t>
            </a: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로 신호 구별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69552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상 동작 버튼을 눌러 신호</a:t>
            </a:r>
            <a:endParaRPr lang="en-US" altLang="ko-KR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24128" y="4217165"/>
            <a:ext cx="277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send_data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);</a:t>
            </a:r>
            <a:r>
              <a:rPr lang="ko-KR" altLang="en-US" sz="1400" b="1" dirty="0"/>
              <a:t>로 신호 구별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&lt;Mp3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On/Off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“1”</a:t>
            </a:r>
            <a:r>
              <a:rPr lang="ko-KR" altLang="en-US" sz="1200" b="1" dirty="0"/>
              <a:t>과 </a:t>
            </a:r>
            <a:r>
              <a:rPr lang="en-US" altLang="ko-KR" sz="1200" b="1" dirty="0"/>
              <a:t>“2”</a:t>
            </a:r>
            <a:r>
              <a:rPr lang="ko-KR" altLang="en-US" sz="1200" b="1" dirty="0"/>
              <a:t>로 </a:t>
            </a:r>
            <a:endParaRPr lang="en-US" altLang="ko-KR" sz="1200" b="1" dirty="0"/>
          </a:p>
          <a:p>
            <a:r>
              <a:rPr lang="en-US" altLang="ko-KR" sz="1200" b="1" dirty="0"/>
              <a:t>     </a:t>
            </a:r>
            <a:r>
              <a:rPr lang="ko-KR" altLang="en-US" sz="1200" b="1" dirty="0"/>
              <a:t>설정한다</a:t>
            </a:r>
            <a:r>
              <a:rPr lang="en-US" altLang="ko-KR" sz="1200" b="1" dirty="0"/>
              <a:t>&gt;</a:t>
            </a:r>
            <a:endParaRPr lang="en-US" altLang="ko-KR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24128" y="5171549"/>
            <a:ext cx="291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동일 버튼 누르면 정지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72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7" y="1524087"/>
            <a:ext cx="4383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Servo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모빌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7897" y="3166470"/>
            <a:ext cx="1723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서보 모터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디바이스에서 블루투스 신호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  를 받아야 회전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673" y="4527806"/>
            <a:ext cx="29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우회전과 정지의 기능 수행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4673" y="5144642"/>
            <a:ext cx="291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 err="1"/>
              <a:t>명령값</a:t>
            </a:r>
            <a:r>
              <a:rPr lang="en-US" altLang="ko-KR" sz="1400" b="1" dirty="0"/>
              <a:t> 90 </a:t>
            </a:r>
            <a:r>
              <a:rPr lang="ko-KR" altLang="en-US" sz="1400" b="1" dirty="0"/>
              <a:t>에서 정지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초기상태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608123"/>
            <a:ext cx="147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아두이노로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신호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send_data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); </a:t>
            </a: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로 신호 구별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384630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상 동작 버튼을 눌러 신호</a:t>
            </a:r>
            <a:endParaRPr lang="en-US" altLang="ko-KR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4673" y="5778274"/>
            <a:ext cx="291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 err="1"/>
              <a:t>명령값</a:t>
            </a:r>
            <a:r>
              <a:rPr lang="en-US" altLang="ko-KR" sz="1400" b="1" dirty="0"/>
              <a:t> 90 </a:t>
            </a:r>
            <a:r>
              <a:rPr lang="ko-KR" altLang="en-US" sz="1400" b="1" dirty="0"/>
              <a:t>초과 에서 우로 회전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24128" y="486163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동일 버튼을 누르면 정지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24128" y="3988281"/>
            <a:ext cx="277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send_data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);</a:t>
            </a:r>
            <a:r>
              <a:rPr lang="ko-KR" altLang="en-US" sz="1400" b="1" dirty="0"/>
              <a:t>로 신호 구별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&lt;</a:t>
            </a:r>
            <a:r>
              <a:rPr lang="ko-KR" altLang="en-US" sz="1200" b="1" dirty="0"/>
              <a:t>모터 </a:t>
            </a:r>
            <a:r>
              <a:rPr lang="en-US" altLang="ko-KR" sz="1200" b="1" dirty="0"/>
              <a:t>On/Off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“3”</a:t>
            </a:r>
            <a:r>
              <a:rPr lang="ko-KR" altLang="en-US" sz="1200" b="1" dirty="0"/>
              <a:t>과 </a:t>
            </a:r>
            <a:r>
              <a:rPr lang="en-US" altLang="ko-KR" sz="1200" b="1" dirty="0"/>
              <a:t>“4”</a:t>
            </a:r>
            <a:r>
              <a:rPr lang="ko-KR" altLang="en-US" sz="1200" b="1" dirty="0"/>
              <a:t>로 </a:t>
            </a:r>
            <a:endParaRPr lang="en-US" altLang="ko-KR" sz="1200" b="1" dirty="0"/>
          </a:p>
          <a:p>
            <a:r>
              <a:rPr lang="en-US" altLang="ko-KR" sz="1200" b="1" dirty="0"/>
              <a:t>     </a:t>
            </a:r>
            <a:r>
              <a:rPr lang="ko-KR" altLang="en-US" sz="1200" b="1" dirty="0"/>
              <a:t>설정한다</a:t>
            </a:r>
            <a:r>
              <a:rPr lang="en-US" altLang="ko-KR" sz="1200" b="1" dirty="0"/>
              <a:t>&gt;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009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7" y="1524087"/>
            <a:ext cx="4383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감지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7897" y="3166470"/>
            <a:ext cx="1723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감지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센서를 통한 실시간 감지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189" y="4203626"/>
            <a:ext cx="292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온도 와 습도를 담는 변수에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각 측정값 저장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3479" y="4928295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@ </a:t>
            </a:r>
            <a:r>
              <a:rPr lang="ko-KR" altLang="en-US" sz="1400" b="1" dirty="0" err="1"/>
              <a:t>온도값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@ </a:t>
            </a:r>
            <a:r>
              <a:rPr lang="ko-KR" altLang="en-US" sz="1400" b="1" dirty="0" err="1"/>
              <a:t>습도값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@# </a:t>
            </a:r>
            <a:r>
              <a:rPr lang="ko-KR" altLang="en-US" sz="1400" b="1" dirty="0"/>
              <a:t>형태  </a:t>
            </a:r>
            <a:endParaRPr lang="en-US" altLang="ko-KR" sz="1400" b="1" dirty="0"/>
          </a:p>
          <a:p>
            <a:r>
              <a:rPr lang="ko-KR" altLang="en-US" sz="1400" b="1" dirty="0"/>
              <a:t>    로 전송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608123"/>
            <a:ext cx="1479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‘@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@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@#’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전송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384630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‘@’</a:t>
            </a:r>
            <a:r>
              <a:rPr lang="ko-KR" altLang="en-US" sz="1400" b="1" dirty="0"/>
              <a:t>의 값이 확인되면 데이터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를 쌓음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3965599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‘#’</a:t>
            </a:r>
            <a:r>
              <a:rPr lang="ko-KR" altLang="en-US" sz="1400" b="1" dirty="0"/>
              <a:t>의 값이 확인되면 데이터가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모두 들어온 것으로 판단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4128" y="4546568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‘@’ </a:t>
            </a:r>
            <a:r>
              <a:rPr lang="ko-KR" altLang="en-US" sz="1400" b="1" dirty="0"/>
              <a:t>사이의 값들을 </a:t>
            </a:r>
            <a:r>
              <a:rPr lang="ko-KR" altLang="en-US" sz="1400" b="1" dirty="0" err="1"/>
              <a:t>파싱하여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디바이스 상에 출력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4128" y="5127537"/>
            <a:ext cx="2777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 err="1"/>
              <a:t>습도값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 50 </a:t>
            </a:r>
            <a:r>
              <a:rPr lang="ko-KR" altLang="en-US" sz="1400" b="1" dirty="0"/>
              <a:t>일 때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   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방이 건조합니다</a:t>
            </a:r>
            <a:r>
              <a:rPr lang="en-US" altLang="ko-KR" sz="1200" b="1" dirty="0"/>
              <a:t>”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 err="1"/>
              <a:t>습도값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&gt; 60 </a:t>
            </a:r>
            <a:r>
              <a:rPr lang="ko-KR" altLang="en-US" sz="1400" b="1" dirty="0"/>
              <a:t>일 때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   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방이 습합니다</a:t>
            </a:r>
            <a:r>
              <a:rPr lang="en-US" altLang="ko-KR" sz="1200" b="1" dirty="0"/>
              <a:t>” 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경고 팝업</a:t>
            </a:r>
          </a:p>
        </p:txBody>
      </p:sp>
    </p:spTree>
    <p:extLst>
      <p:ext uri="{BB962C8B-B14F-4D97-AF65-F5344CB8AC3E}">
        <p14:creationId xmlns:p14="http://schemas.microsoft.com/office/powerpoint/2010/main" val="86025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7" y="1524087"/>
            <a:ext cx="4383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맥박 인식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7897" y="3166470"/>
            <a:ext cx="194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맥박 인식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센서를 들어오는 맥박 측정값</a:t>
            </a:r>
            <a:endParaRPr lang="en-US" altLang="ko-KR" sz="1400" b="1" dirty="0"/>
          </a:p>
          <a:p>
            <a:r>
              <a:rPr lang="en-US" altLang="ko-KR" sz="1400" b="1" dirty="0"/>
              <a:t>    110</a:t>
            </a:r>
            <a:r>
              <a:rPr lang="ko-KR" altLang="en-US" sz="1400" b="1" dirty="0"/>
              <a:t>이상일 때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이하값</a:t>
            </a:r>
            <a:r>
              <a:rPr lang="ko-KR" altLang="en-US" sz="1400" b="1" dirty="0"/>
              <a:t> 무시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2938" y="4389781"/>
            <a:ext cx="29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beat_count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변수에 </a:t>
            </a:r>
            <a:r>
              <a:rPr lang="en-US" altLang="ko-KR" sz="1400" b="1" dirty="0"/>
              <a:t>1 </a:t>
            </a:r>
            <a:r>
              <a:rPr lang="ko-KR" altLang="en-US" sz="1400" b="1" dirty="0"/>
              <a:t>축적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228" y="5004462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매</a:t>
            </a:r>
            <a:r>
              <a:rPr lang="en-US" altLang="ko-KR" sz="1400" b="1" dirty="0"/>
              <a:t> 1</a:t>
            </a:r>
            <a:r>
              <a:rPr lang="ko-KR" altLang="en-US" sz="1400" b="1" dirty="0" err="1"/>
              <a:t>회씩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61</a:t>
            </a:r>
            <a:r>
              <a:rPr lang="ko-KR" altLang="en-US" sz="1400" b="1" dirty="0"/>
              <a:t>초 축적하고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디바이스로 </a:t>
            </a:r>
            <a:r>
              <a:rPr lang="ko-KR" altLang="en-US" sz="1400" b="1" dirty="0" err="1"/>
              <a:t>신호송신</a:t>
            </a:r>
            <a:r>
              <a:rPr lang="ko-KR" altLang="en-US" sz="1400" b="1" dirty="0"/>
              <a:t> 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608123"/>
            <a:ext cx="1479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‘@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맥박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@#’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384630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‘@’</a:t>
            </a:r>
            <a:r>
              <a:rPr lang="ko-KR" altLang="en-US" sz="1400" b="1" dirty="0"/>
              <a:t>의 값이 확인되면 데이터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를 쌓음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3965599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‘#’</a:t>
            </a:r>
            <a:r>
              <a:rPr lang="ko-KR" altLang="en-US" sz="1400" b="1" dirty="0"/>
              <a:t>의 값이 확인되면 데이터가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모두 들어온 것으로 판단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4128" y="4546568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‘@’ </a:t>
            </a:r>
            <a:r>
              <a:rPr lang="ko-KR" altLang="en-US" sz="1400" b="1" dirty="0"/>
              <a:t>사이의 값들을 </a:t>
            </a:r>
            <a:r>
              <a:rPr lang="ko-KR" altLang="en-US" sz="1400" b="1" dirty="0" err="1"/>
              <a:t>파싱하여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디바이스 상에 출력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4128" y="5127537"/>
            <a:ext cx="2777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 err="1"/>
              <a:t>맥박값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 80 </a:t>
            </a:r>
            <a:r>
              <a:rPr lang="ko-KR" altLang="en-US" sz="1400" b="1" dirty="0"/>
              <a:t>일 때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    </a:t>
            </a:r>
            <a:r>
              <a:rPr lang="en-US" altLang="ko-KR" sz="1200" b="1" dirty="0"/>
              <a:t>“</a:t>
            </a:r>
            <a:r>
              <a:rPr lang="ko-KR" altLang="en-US" sz="1200" b="1" dirty="0" err="1"/>
              <a:t>심박이</a:t>
            </a:r>
            <a:r>
              <a:rPr lang="ko-KR" altLang="en-US" sz="1200" b="1" dirty="0"/>
              <a:t> 너무 낮습니다</a:t>
            </a:r>
            <a:r>
              <a:rPr lang="en-US" altLang="ko-KR" sz="1200" b="1" dirty="0"/>
              <a:t>”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 err="1"/>
              <a:t>맥박값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&gt; 110 </a:t>
            </a:r>
            <a:r>
              <a:rPr lang="ko-KR" altLang="en-US" sz="1400" b="1" dirty="0"/>
              <a:t>일 때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    </a:t>
            </a:r>
            <a:r>
              <a:rPr lang="en-US" altLang="ko-KR" sz="1200" b="1" dirty="0"/>
              <a:t>“</a:t>
            </a:r>
            <a:r>
              <a:rPr lang="ko-KR" altLang="en-US" sz="1200" b="1" dirty="0" err="1"/>
              <a:t>심박이</a:t>
            </a:r>
            <a:r>
              <a:rPr lang="ko-KR" altLang="en-US" sz="1200" b="1" dirty="0"/>
              <a:t> 너무 빠릅니다</a:t>
            </a:r>
            <a:r>
              <a:rPr lang="en-US" altLang="ko-KR" sz="1200" b="1" dirty="0"/>
              <a:t>” 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경고 팝업</a:t>
            </a:r>
          </a:p>
        </p:txBody>
      </p:sp>
    </p:spTree>
    <p:extLst>
      <p:ext uri="{BB962C8B-B14F-4D97-AF65-F5344CB8AC3E}">
        <p14:creationId xmlns:p14="http://schemas.microsoft.com/office/powerpoint/2010/main" val="24431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7" y="1524087"/>
            <a:ext cx="5069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카메라 센서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(Snap Shot)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7897" y="3166470"/>
            <a:ext cx="194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카메라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자체 내장 기능을 통해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분에 </a:t>
            </a:r>
            <a:endParaRPr lang="en-US" altLang="ko-KR" sz="1400" b="1" dirty="0"/>
          </a:p>
          <a:p>
            <a:r>
              <a:rPr lang="en-US" altLang="ko-KR" sz="1400" b="1" dirty="0"/>
              <a:t>    1</a:t>
            </a:r>
            <a:r>
              <a:rPr lang="ko-KR" altLang="en-US" sz="1400" b="1" dirty="0"/>
              <a:t>회 사진 촬영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2938" y="4389781"/>
            <a:ext cx="292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외장 </a:t>
            </a:r>
            <a:r>
              <a:rPr lang="en-US" altLang="ko-KR" sz="1400" b="1" dirty="0"/>
              <a:t>SD</a:t>
            </a:r>
            <a:r>
              <a:rPr lang="ko-KR" altLang="en-US" sz="1400" b="1" dirty="0"/>
              <a:t>카드에 사진을 저장 및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출력 대기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938" y="4972468"/>
            <a:ext cx="2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</a:t>
            </a:r>
            <a:r>
              <a:rPr lang="ko-KR" altLang="en-US" sz="3200" b="1" dirty="0"/>
              <a:t> </a:t>
            </a:r>
            <a:r>
              <a:rPr lang="en-US" altLang="ko-KR" sz="1600" b="1" dirty="0">
                <a:latin typeface="+mn-ea"/>
              </a:rPr>
              <a:t>File </a:t>
            </a:r>
            <a:r>
              <a:rPr lang="en-US" altLang="ko-KR" sz="1600" b="1" dirty="0" err="1">
                <a:latin typeface="+mn-ea"/>
              </a:rPr>
              <a:t>imgFile</a:t>
            </a:r>
            <a:r>
              <a:rPr lang="en-US" altLang="ko-KR" sz="1600" b="1" dirty="0">
                <a:latin typeface="+mn-ea"/>
              </a:rPr>
              <a:t> = </a:t>
            </a:r>
            <a:r>
              <a:rPr lang="en-US" altLang="ko-KR" sz="1600" b="1" dirty="0" err="1">
                <a:latin typeface="+mn-ea"/>
              </a:rPr>
              <a:t>SD.open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파일명</a:t>
            </a:r>
            <a:r>
              <a:rPr lang="en-US" altLang="ko-KR" sz="1600" b="1" dirty="0">
                <a:latin typeface="+mn-ea"/>
              </a:rPr>
              <a:t>, FILE_WRITE)</a:t>
            </a:r>
            <a:endParaRPr lang="ko-KR" altLang="en-US" sz="32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384630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상 동작 버튼 눌러 신호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4033238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send_data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);</a:t>
            </a:r>
            <a:r>
              <a:rPr lang="ko-KR" altLang="en-US" sz="1400" b="1" dirty="0"/>
              <a:t>로 신호 구별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&lt;</a:t>
            </a:r>
            <a:r>
              <a:rPr lang="ko-KR" altLang="en-US" sz="1200" b="1" dirty="0"/>
              <a:t>카메라는 </a:t>
            </a:r>
            <a:r>
              <a:rPr lang="en-US" altLang="ko-KR" sz="1200" b="1" dirty="0"/>
              <a:t>“5”</a:t>
            </a:r>
            <a:r>
              <a:rPr lang="ko-KR" altLang="en-US" sz="1200" b="1" dirty="0"/>
              <a:t>로 설정한다</a:t>
            </a:r>
            <a:r>
              <a:rPr lang="en-US" altLang="ko-KR" sz="1200" b="1" dirty="0"/>
              <a:t>&gt;</a:t>
            </a:r>
            <a:endParaRPr lang="en-US" altLang="ko-KR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3756888" y="4608123"/>
            <a:ext cx="147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아두이노로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신호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send_data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); </a:t>
            </a: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로 신호 구별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4128" y="4875817"/>
            <a:ext cx="288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동일 버튼을 누르면 </a:t>
            </a:r>
            <a:r>
              <a:rPr lang="ko-KR" altLang="en-US" sz="1400" b="1" dirty="0" err="1"/>
              <a:t>메인화면</a:t>
            </a:r>
            <a:r>
              <a:rPr lang="ko-KR" altLang="en-US" sz="1400" b="1" dirty="0"/>
              <a:t>   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으로 복귀</a:t>
            </a:r>
          </a:p>
        </p:txBody>
      </p:sp>
    </p:spTree>
    <p:extLst>
      <p:ext uri="{BB962C8B-B14F-4D97-AF65-F5344CB8AC3E}">
        <p14:creationId xmlns:p14="http://schemas.microsoft.com/office/powerpoint/2010/main" val="293413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3204" y="2752143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9362" y="2887737"/>
            <a:ext cx="291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</a:t>
            </a:r>
            <a:r>
              <a:rPr lang="ko-KR" altLang="en-US" b="1" dirty="0">
                <a:latin typeface="+mn-ea"/>
              </a:rPr>
              <a:t>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MP3 </a:t>
            </a:r>
            <a:r>
              <a:rPr lang="ko-KR" altLang="en-US" sz="1600" b="1" dirty="0">
                <a:latin typeface="+mn-ea"/>
              </a:rPr>
              <a:t>모듈 초기화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     </a:t>
            </a:r>
            <a:r>
              <a:rPr lang="en-US" altLang="ko-KR" sz="1600" b="1" dirty="0">
                <a:latin typeface="+mn-ea"/>
              </a:rPr>
              <a:t>2. </a:t>
            </a:r>
            <a:r>
              <a:rPr lang="ko-KR" altLang="en-US" sz="1600" b="1" dirty="0">
                <a:latin typeface="+mn-ea"/>
              </a:rPr>
              <a:t>음악 재생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29816" y="1848943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Mp3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3204" y="4878199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9362" y="5013793"/>
            <a:ext cx="291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</a:t>
            </a:r>
            <a:r>
              <a:rPr lang="ko-KR" altLang="en-US" b="1" dirty="0" err="1">
                <a:latin typeface="+mn-ea"/>
              </a:rPr>
              <a:t>비작동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MP3 </a:t>
            </a:r>
            <a:r>
              <a:rPr lang="ko-KR" altLang="en-US" sz="1600" b="1" dirty="0">
                <a:latin typeface="+mn-ea"/>
              </a:rPr>
              <a:t>모듈 초기화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     </a:t>
            </a:r>
            <a:r>
              <a:rPr lang="en-US" altLang="ko-KR" sz="1600" b="1" dirty="0">
                <a:latin typeface="+mn-ea"/>
              </a:rPr>
              <a:t>2. </a:t>
            </a:r>
            <a:r>
              <a:rPr lang="ko-KR" altLang="en-US" sz="1600" b="1" dirty="0">
                <a:latin typeface="+mn-ea"/>
              </a:rPr>
              <a:t>음악 정지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</a:t>
            </a:r>
          </a:p>
        </p:txBody>
      </p:sp>
    </p:spTree>
    <p:extLst>
      <p:ext uri="{BB962C8B-B14F-4D97-AF65-F5344CB8AC3E}">
        <p14:creationId xmlns:p14="http://schemas.microsoft.com/office/powerpoint/2010/main" val="111281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3204" y="2752143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9362" y="2887737"/>
            <a:ext cx="3125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Mobile </a:t>
            </a:r>
            <a:r>
              <a:rPr lang="ko-KR" altLang="en-US" b="1" dirty="0">
                <a:latin typeface="+mn-ea"/>
              </a:rPr>
              <a:t>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ko-KR" altLang="en-US" sz="1600" b="1" dirty="0">
                <a:latin typeface="+mn-ea"/>
              </a:rPr>
              <a:t> 모듈 초기화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2.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우회전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29816" y="1848943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ServoMotor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3204" y="4878199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9362" y="5013793"/>
            <a:ext cx="3125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Mobile </a:t>
            </a:r>
            <a:r>
              <a:rPr lang="ko-KR" altLang="en-US" b="1" dirty="0" err="1">
                <a:latin typeface="+mn-ea"/>
              </a:rPr>
              <a:t>비작동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ko-KR" altLang="en-US" sz="1600" b="1" dirty="0">
                <a:latin typeface="+mn-ea"/>
              </a:rPr>
              <a:t> 정지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2.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모듈 초기화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    </a:t>
            </a:r>
          </a:p>
        </p:txBody>
      </p:sp>
    </p:spTree>
    <p:extLst>
      <p:ext uri="{BB962C8B-B14F-4D97-AF65-F5344CB8AC3E}">
        <p14:creationId xmlns:p14="http://schemas.microsoft.com/office/powerpoint/2010/main" val="14506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01/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제안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361" y="3312859"/>
            <a:ext cx="35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05/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02/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관련 연구 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03/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04/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06/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개발 환경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07/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데모 환경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3137" y="4420853"/>
            <a:ext cx="35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08/       </a:t>
            </a:r>
            <a:r>
              <a:rPr lang="ko-KR" altLang="en-US" b="1" dirty="0">
                <a:latin typeface="+mj-ea"/>
              </a:rPr>
              <a:t>업무 분담</a:t>
            </a:r>
          </a:p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43136" y="4790184"/>
            <a:ext cx="330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09/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졸업 연구 수행 일정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134" y="5155752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10/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필요 기술 및 참고 문헌 </a:t>
            </a: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3204" y="2752142"/>
            <a:ext cx="3331716" cy="1744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9362" y="2887737"/>
            <a:ext cx="2916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&amp; Mobile </a:t>
            </a:r>
            <a:r>
              <a:rPr lang="ko-KR" altLang="en-US" b="1" dirty="0">
                <a:latin typeface="+mn-ea"/>
              </a:rPr>
              <a:t>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 err="1"/>
              <a:t>서보모터</a:t>
            </a:r>
            <a:r>
              <a:rPr lang="ko-KR" altLang="en-US" sz="1600" b="1" dirty="0"/>
              <a:t> 우회전</a:t>
            </a:r>
            <a:endParaRPr lang="en-US" altLang="ko-KR" sz="1600" b="1" dirty="0"/>
          </a:p>
          <a:p>
            <a:r>
              <a:rPr lang="en-US" altLang="ko-KR" sz="1600" b="1" dirty="0"/>
              <a:t>     2. MP3 </a:t>
            </a:r>
            <a:r>
              <a:rPr lang="ko-KR" altLang="en-US" sz="1600" b="1" dirty="0"/>
              <a:t>모듈 초기화</a:t>
            </a:r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음악 재생</a:t>
            </a:r>
            <a:endParaRPr lang="en-US" altLang="ko-KR" sz="1600" b="1" dirty="0"/>
          </a:p>
          <a:p>
            <a:r>
              <a:rPr lang="en-US" altLang="ko-KR" sz="1600" b="1" dirty="0"/>
              <a:t>     4. break;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Mp3 &amp; Mobile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통합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3204" y="4878198"/>
            <a:ext cx="3331716" cy="17975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9362" y="5013793"/>
            <a:ext cx="2916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&amp; Mobile </a:t>
            </a:r>
            <a:r>
              <a:rPr lang="ko-KR" altLang="en-US" b="1" dirty="0" err="1">
                <a:latin typeface="+mn-ea"/>
              </a:rPr>
              <a:t>비작동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 err="1"/>
              <a:t>서보모터</a:t>
            </a:r>
            <a:r>
              <a:rPr lang="ko-KR" altLang="en-US" sz="1600" b="1" dirty="0"/>
              <a:t> 정지</a:t>
            </a:r>
            <a:endParaRPr lang="en-US" altLang="ko-KR" sz="1600" b="1" dirty="0"/>
          </a:p>
          <a:p>
            <a:r>
              <a:rPr lang="en-US" altLang="ko-KR" sz="1600" b="1" dirty="0"/>
              <a:t>     2. MP3 </a:t>
            </a:r>
            <a:r>
              <a:rPr lang="ko-KR" altLang="en-US" sz="1600" b="1" dirty="0"/>
              <a:t>모듈 초기화</a:t>
            </a:r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음악 정지</a:t>
            </a:r>
            <a:endParaRPr lang="en-US" altLang="ko-KR" sz="1600" b="1" dirty="0"/>
          </a:p>
          <a:p>
            <a:r>
              <a:rPr lang="en-US" altLang="ko-KR" sz="1600" b="1" dirty="0"/>
              <a:t>     4. break;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65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9153" y="2734361"/>
            <a:ext cx="4043047" cy="3070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6967" y="2996952"/>
            <a:ext cx="35612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측정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/>
              <a:t>현재 온도 값을 저장</a:t>
            </a:r>
            <a:endParaRPr lang="en-US" altLang="ko-KR" sz="1600" b="1" dirty="0"/>
          </a:p>
          <a:p>
            <a:r>
              <a:rPr lang="en-US" altLang="ko-KR" sz="1600" b="1" dirty="0"/>
              <a:t>     2. </a:t>
            </a:r>
            <a:r>
              <a:rPr lang="ko-KR" altLang="en-US" sz="1600" b="1" dirty="0"/>
              <a:t>현재 습도 값을 저장</a:t>
            </a:r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시리얼 모니터에 항시 출력</a:t>
            </a:r>
            <a:r>
              <a:rPr lang="en-US" altLang="ko-KR" sz="1600" b="1" dirty="0"/>
              <a:t>     </a:t>
            </a:r>
          </a:p>
          <a:p>
            <a:r>
              <a:rPr lang="en-US" altLang="ko-KR" sz="1600" b="1" dirty="0"/>
              <a:t>     4. </a:t>
            </a:r>
            <a:r>
              <a:rPr lang="ko-KR" altLang="en-US" sz="1600" b="1" dirty="0"/>
              <a:t>블루투스로 다음과 같이 송신</a:t>
            </a:r>
            <a:endParaRPr lang="en-US" altLang="ko-KR" sz="1600" b="1" dirty="0"/>
          </a:p>
          <a:p>
            <a:r>
              <a:rPr lang="en-US" altLang="ko-KR" sz="1400" b="1" i="1" dirty="0"/>
              <a:t>             </a:t>
            </a:r>
          </a:p>
          <a:p>
            <a:r>
              <a:rPr lang="en-US" altLang="ko-KR" sz="1400" b="1" i="1" dirty="0"/>
              <a:t>           &lt;@ </a:t>
            </a:r>
            <a:r>
              <a:rPr lang="ko-KR" altLang="en-US" sz="1400" b="1" i="1" dirty="0" err="1"/>
              <a:t>온도값</a:t>
            </a:r>
            <a:r>
              <a:rPr lang="ko-KR" altLang="en-US" sz="1400" b="1" i="1" dirty="0"/>
              <a:t> </a:t>
            </a:r>
            <a:r>
              <a:rPr lang="en-US" altLang="ko-KR" sz="1400" b="1" i="1" dirty="0"/>
              <a:t>@ </a:t>
            </a:r>
            <a:r>
              <a:rPr lang="ko-KR" altLang="en-US" sz="1400" b="1" i="1" dirty="0" err="1"/>
              <a:t>습도값</a:t>
            </a:r>
            <a:r>
              <a:rPr lang="ko-KR" altLang="en-US" sz="1400" b="1" i="1" dirty="0"/>
              <a:t> </a:t>
            </a:r>
            <a:r>
              <a:rPr lang="en-US" altLang="ko-KR" sz="1400" b="1" i="1" dirty="0"/>
              <a:t>@#&gt;</a:t>
            </a:r>
          </a:p>
          <a:p>
            <a:r>
              <a:rPr lang="en-US" altLang="ko-KR" sz="1600" b="1" dirty="0"/>
              <a:t>     </a:t>
            </a:r>
          </a:p>
          <a:p>
            <a:r>
              <a:rPr lang="en-US" altLang="ko-KR" sz="1600" b="1" dirty="0"/>
              <a:t>     5. @</a:t>
            </a:r>
            <a:r>
              <a:rPr lang="ko-KR" altLang="en-US" sz="1600" b="1" dirty="0"/>
              <a:t>사이의 값들을 파싱</a:t>
            </a:r>
            <a:endParaRPr lang="en-US" altLang="ko-KR" sz="1600" b="1" dirty="0"/>
          </a:p>
          <a:p>
            <a:r>
              <a:rPr lang="en-US" altLang="ko-KR" sz="1600" b="1" dirty="0"/>
              <a:t>     6. break;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측정 모듈 구동 전개</a:t>
            </a:r>
          </a:p>
        </p:txBody>
      </p:sp>
    </p:spTree>
    <p:extLst>
      <p:ext uri="{BB962C8B-B14F-4D97-AF65-F5344CB8AC3E}">
        <p14:creationId xmlns:p14="http://schemas.microsoft.com/office/powerpoint/2010/main" val="425127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9153" y="2734361"/>
            <a:ext cx="4043047" cy="3070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6967" y="2996952"/>
            <a:ext cx="3705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Cam </a:t>
            </a:r>
            <a:r>
              <a:rPr lang="ko-KR" altLang="en-US" b="1" dirty="0">
                <a:latin typeface="+mn-ea"/>
              </a:rPr>
              <a:t>작동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사진 촬영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1. 1</a:t>
            </a:r>
            <a:r>
              <a:rPr lang="ko-KR" altLang="en-US" sz="1600" b="1" dirty="0"/>
              <a:t>분에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회 사진 촬영</a:t>
            </a:r>
            <a:endParaRPr lang="en-US" altLang="ko-KR" sz="1600" b="1" dirty="0"/>
          </a:p>
          <a:p>
            <a:r>
              <a:rPr lang="en-US" altLang="ko-KR" sz="1600" b="1" dirty="0"/>
              <a:t>     2. </a:t>
            </a:r>
            <a:r>
              <a:rPr lang="ko-KR" altLang="en-US" sz="1600" b="1" dirty="0"/>
              <a:t>외부 </a:t>
            </a:r>
            <a:r>
              <a:rPr lang="en-US" altLang="ko-KR" sz="1600" b="1" dirty="0"/>
              <a:t>SD</a:t>
            </a:r>
            <a:r>
              <a:rPr lang="ko-KR" altLang="en-US" sz="1600" b="1" dirty="0"/>
              <a:t>카드로 사진 저장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200" b="1" dirty="0"/>
              <a:t> &lt;</a:t>
            </a:r>
            <a:r>
              <a:rPr lang="en-US" altLang="ko-KR" sz="1200" b="1" dirty="0">
                <a:latin typeface="+mn-ea"/>
              </a:rPr>
              <a:t>File </a:t>
            </a:r>
            <a:r>
              <a:rPr lang="en-US" altLang="ko-KR" sz="1200" b="1" dirty="0" err="1">
                <a:latin typeface="+mn-ea"/>
              </a:rPr>
              <a:t>imgFile</a:t>
            </a:r>
            <a:r>
              <a:rPr lang="en-US" altLang="ko-KR" sz="1200" b="1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SD.open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파일명</a:t>
            </a:r>
            <a:r>
              <a:rPr lang="en-US" altLang="ko-KR" sz="1200" b="1" dirty="0">
                <a:latin typeface="+mn-ea"/>
              </a:rPr>
              <a:t>, FILE_WRITE)&gt;</a:t>
            </a:r>
            <a:endParaRPr lang="en-US" altLang="ko-KR" sz="12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블루투스로 이미지 송신</a:t>
            </a:r>
            <a:endParaRPr lang="en-US" altLang="ko-KR" sz="1600" b="1" dirty="0"/>
          </a:p>
          <a:p>
            <a:r>
              <a:rPr lang="en-US" altLang="ko-KR" sz="1600" b="1" dirty="0"/>
              <a:t>     4. </a:t>
            </a:r>
            <a:r>
              <a:rPr lang="ko-KR" altLang="en-US" sz="1600" b="1" dirty="0"/>
              <a:t>안드로이드 상에 출력</a:t>
            </a:r>
            <a:r>
              <a:rPr lang="en-US" altLang="ko-KR" sz="1600" b="1" dirty="0"/>
              <a:t> </a:t>
            </a:r>
          </a:p>
          <a:p>
            <a:r>
              <a:rPr lang="en-US" altLang="ko-KR" sz="1600" b="1" dirty="0"/>
              <a:t>     5. break;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Cam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</p:spTree>
    <p:extLst>
      <p:ext uri="{BB962C8B-B14F-4D97-AF65-F5344CB8AC3E}">
        <p14:creationId xmlns:p14="http://schemas.microsoft.com/office/powerpoint/2010/main" val="160864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9153" y="2734361"/>
            <a:ext cx="4043047" cy="3070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6967" y="2996952"/>
            <a:ext cx="370523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모든 사용이 끝났을 시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en-US" altLang="ko-KR" sz="1600" b="1" u="sng" dirty="0"/>
              <a:t>delay(10);</a:t>
            </a:r>
          </a:p>
          <a:p>
            <a:r>
              <a:rPr lang="en-US" altLang="ko-KR" sz="1600" b="1" dirty="0"/>
              <a:t>     </a:t>
            </a: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ym typeface="Wingdings" panose="05000000000000000000" pitchFamily="2" charset="2"/>
              </a:rPr>
              <a:t>기기에 </a:t>
            </a:r>
            <a:r>
              <a:rPr lang="en-US" altLang="ko-KR" sz="1200" b="1" dirty="0">
                <a:sym typeface="Wingdings" panose="05000000000000000000" pitchFamily="2" charset="2"/>
              </a:rPr>
              <a:t>0.01</a:t>
            </a:r>
            <a:r>
              <a:rPr lang="ko-KR" altLang="en-US" sz="1200" b="1" dirty="0">
                <a:sym typeface="Wingdings" panose="05000000000000000000" pitchFamily="2" charset="2"/>
              </a:rPr>
              <a:t>초 휴식 명령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</a:t>
            </a: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2. </a:t>
            </a:r>
            <a:r>
              <a:rPr lang="ko-KR" altLang="en-US" sz="1600" b="1" dirty="0">
                <a:sym typeface="Wingdings" panose="05000000000000000000" pitchFamily="2" charset="2"/>
              </a:rPr>
              <a:t>부착된 모든 모듈 초기화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3. </a:t>
            </a:r>
            <a:r>
              <a:rPr lang="ko-KR" altLang="en-US" sz="1600" b="1" dirty="0">
                <a:sym typeface="Wingdings" panose="05000000000000000000" pitchFamily="2" charset="2"/>
              </a:rPr>
              <a:t>변수 값 초기화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4. </a:t>
            </a:r>
            <a:r>
              <a:rPr lang="ko-KR" altLang="en-US" sz="1600" b="1" dirty="0">
                <a:sym typeface="Wingdings" panose="05000000000000000000" pitchFamily="2" charset="2"/>
              </a:rPr>
              <a:t>추후 명령대기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5. break;</a:t>
            </a:r>
            <a:endParaRPr lang="en-US" altLang="ko-KR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하드웨어 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Reset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및 명령대기</a:t>
            </a:r>
          </a:p>
        </p:txBody>
      </p:sp>
    </p:spTree>
    <p:extLst>
      <p:ext uri="{BB962C8B-B14F-4D97-AF65-F5344CB8AC3E}">
        <p14:creationId xmlns:p14="http://schemas.microsoft.com/office/powerpoint/2010/main" val="145898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1) Use-Case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3" y="1963769"/>
            <a:ext cx="7399459" cy="48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4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Use-case name: </a:t>
            </a:r>
            <a:r>
              <a:rPr lang="en-US" altLang="ko-KR" dirty="0">
                <a:latin typeface="+mn-ea"/>
              </a:rPr>
              <a:t>Cognitive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Smart Baby Bed System</a:t>
            </a:r>
          </a:p>
          <a:p>
            <a:pPr marL="342900" indent="-342900">
              <a:buAutoNum type="arabicPeriod"/>
            </a:pPr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Actor: </a:t>
            </a:r>
            <a:r>
              <a:rPr lang="en-US" altLang="ko-KR" dirty="0">
                <a:latin typeface="+mn-ea"/>
              </a:rPr>
              <a:t>User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3. Initial state of the system: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Power-off and Switch-off(HW &amp; SW)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4. Triggering condition: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하드웨어의 전원 버튼을 누른다</a:t>
            </a:r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2) “Baby Safe” </a:t>
            </a:r>
            <a:r>
              <a:rPr lang="ko-KR" altLang="en-US" dirty="0">
                <a:latin typeface="+mn-ea"/>
              </a:rPr>
              <a:t>안드로이드 앱을 작동시킨다</a:t>
            </a:r>
            <a:endParaRPr lang="en-US" altLang="ko-KR" dirty="0">
              <a:latin typeface="+mn-ea"/>
            </a:endParaRP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5. Final state of the system:</a:t>
            </a:r>
          </a:p>
          <a:p>
            <a:r>
              <a:rPr lang="en-US" altLang="ko-KR" dirty="0">
                <a:latin typeface="+mn-ea"/>
              </a:rPr>
              <a:t>   Power-on and Switch-on (HW &amp; SW)</a:t>
            </a:r>
          </a:p>
          <a:p>
            <a:endParaRPr lang="ko-KR" altLang="ko-KR" dirty="0"/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19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6. Basic flow of event: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1) </a:t>
            </a:r>
            <a:r>
              <a:rPr lang="ko-KR" altLang="en-US" dirty="0">
                <a:latin typeface="+mn-ea"/>
              </a:rPr>
              <a:t>유저는 하드웨어의 전원을 켜고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안드로이드 앱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         을 작동시킨다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2) </a:t>
            </a:r>
            <a:r>
              <a:rPr lang="ko-KR" altLang="en-US" dirty="0">
                <a:latin typeface="+mn-ea"/>
              </a:rPr>
              <a:t>하드웨어와 어플리케이션은 블루투스 모듈에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         의해서 상호연결 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3) </a:t>
            </a:r>
            <a:r>
              <a:rPr lang="ko-KR" altLang="en-US" dirty="0">
                <a:latin typeface="+mn-ea"/>
              </a:rPr>
              <a:t>유저가 특정 기능에 대한 앱 버튼을 누른다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4) </a:t>
            </a:r>
            <a:r>
              <a:rPr lang="ko-KR" altLang="en-US" dirty="0">
                <a:latin typeface="+mn-ea"/>
              </a:rPr>
              <a:t>유저의 의지에 따라 하드웨어에 부착된 센서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>
                <a:latin typeface="+mn-ea"/>
              </a:rPr>
              <a:t>들이 작동하기 시작한다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7. Alternative flows: </a:t>
            </a:r>
            <a:r>
              <a:rPr lang="en-US" altLang="ko-KR" dirty="0">
                <a:latin typeface="+mn-ea"/>
              </a:rPr>
              <a:t>N/A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619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2) Class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3" y="2163986"/>
            <a:ext cx="6732240" cy="45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0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3) Sequence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3769"/>
            <a:ext cx="7344816" cy="47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56" y="2463765"/>
            <a:ext cx="585869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지난 발표에서의 지적 사항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086" y="1618613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1.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통계 정보 이용한 부가기능 추가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일상적인 패턴과 비교한 기능 필요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기능이 단순함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0443" y="337293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지적 사항에 대한 답변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8870" y="4210599"/>
            <a:ext cx="6825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b="1" dirty="0">
                <a:latin typeface="+mn-ea"/>
              </a:rPr>
              <a:t>정상 “소아 맥박수” 와 “생활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습도” 표준 지표와 개인 평균 지표 </a:t>
            </a:r>
            <a:r>
              <a:rPr lang="ko-KR" altLang="en-US" b="1">
                <a:latin typeface="+mn-ea"/>
              </a:rPr>
              <a:t>활용한 센싱 범위 </a:t>
            </a:r>
            <a:r>
              <a:rPr lang="ko-KR" altLang="en-US" b="1" dirty="0">
                <a:latin typeface="+mn-ea"/>
              </a:rPr>
              <a:t>설정</a:t>
            </a:r>
            <a:r>
              <a:rPr lang="ko-KR" altLang="en-US" dirty="0">
                <a:latin typeface="+mn-ea"/>
              </a:rPr>
              <a:t> </a:t>
            </a:r>
          </a:p>
          <a:p>
            <a:pPr lvl="0" fontAlgn="base"/>
            <a:endParaRPr lang="en-US" altLang="ko-KR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수면 중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일상생활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및 맥박 비교 그래프 표시</a:t>
            </a:r>
            <a:endParaRPr lang="en-US" altLang="ko-KR" b="1" dirty="0">
              <a:latin typeface="+mn-ea"/>
            </a:endParaRPr>
          </a:p>
          <a:p>
            <a:pPr lvl="0" fontAlgn="base"/>
            <a:endParaRPr lang="ko-KR" altLang="en-US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기존 “모빌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음악 재생 제어” 의 통합 및 타이머 설정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49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8" y="2163986"/>
            <a:ext cx="6797278" cy="45070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2443956" cy="29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8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7" y="2545312"/>
            <a:ext cx="8037600" cy="3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34" y="2276872"/>
            <a:ext cx="563006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" y="2204864"/>
            <a:ext cx="1872884" cy="1302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1" y="1798771"/>
            <a:ext cx="4413732" cy="1708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" y="5249009"/>
            <a:ext cx="1469742" cy="988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3739195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사운드 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(LM386, </a:t>
            </a:r>
            <a:r>
              <a:rPr lang="ko-KR" altLang="en-US" sz="1100" b="1" dirty="0"/>
              <a:t>가변저항을 통한 감도 조정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디지털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아날로그 신호 출력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(AM2302 </a:t>
            </a:r>
            <a:r>
              <a:rPr lang="ko-KR" altLang="en-US" sz="1100" b="1" dirty="0"/>
              <a:t>온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측정 센서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심박</a:t>
            </a:r>
            <a:r>
              <a:rPr lang="ko-KR" altLang="en-US" sz="1400" b="1" dirty="0"/>
              <a:t> 및 산소포화도 인식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샘플링 주기</a:t>
            </a:r>
            <a:r>
              <a:rPr lang="en-US" altLang="ko-KR" sz="1100" b="1" dirty="0"/>
              <a:t>: 100Hz, I2C</a:t>
            </a:r>
            <a:r>
              <a:rPr lang="ko-KR" altLang="en-US" sz="1100" b="1" dirty="0"/>
              <a:t> 통신을 통한 </a:t>
            </a:r>
            <a:r>
              <a:rPr lang="ko-KR" altLang="en-US" sz="1100" b="1" dirty="0" err="1"/>
              <a:t>아두이노와의</a:t>
            </a:r>
            <a:r>
              <a:rPr lang="ko-KR" altLang="en-US" sz="1100" b="1" dirty="0"/>
              <a:t> 호환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카메라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(I2C </a:t>
            </a:r>
            <a:r>
              <a:rPr lang="ko-KR" altLang="en-US" sz="1100" b="1" dirty="0"/>
              <a:t>통신을 통한 호환</a:t>
            </a:r>
            <a:r>
              <a:rPr lang="en-US" altLang="ko-KR" sz="1100" b="1" dirty="0"/>
              <a:t>, 3.3V ~ 5V </a:t>
            </a:r>
            <a:r>
              <a:rPr lang="ko-KR" altLang="en-US" sz="1100" b="1" dirty="0"/>
              <a:t>지원</a:t>
            </a:r>
            <a:r>
              <a:rPr lang="en-US" altLang="ko-KR" sz="1100" b="1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5" y="5271869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5" y="4149080"/>
            <a:ext cx="1185651" cy="8347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425" y="125942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63336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S4306R </a:t>
            </a:r>
            <a:r>
              <a:rPr lang="ko-KR" altLang="en-US" sz="1400" b="1" dirty="0"/>
              <a:t>아날로그 </a:t>
            </a:r>
            <a:r>
              <a:rPr lang="ko-KR" altLang="en-US" sz="1400" b="1" dirty="0" err="1"/>
              <a:t>서보모터</a:t>
            </a:r>
            <a:r>
              <a:rPr lang="en-US" altLang="ko-KR" sz="1100" b="1" dirty="0"/>
              <a:t>    </a:t>
            </a:r>
          </a:p>
          <a:p>
            <a:r>
              <a:rPr lang="en-US" altLang="ko-KR" sz="1100" b="1" dirty="0"/>
              <a:t>    (</a:t>
            </a:r>
            <a:r>
              <a:rPr lang="ko-KR" altLang="en-US" sz="1100" b="1" dirty="0"/>
              <a:t>모빌 제어</a:t>
            </a:r>
            <a:r>
              <a:rPr lang="en-US" altLang="ko-KR" sz="1100" b="1" dirty="0"/>
              <a:t>, 5~6kg </a:t>
            </a:r>
            <a:r>
              <a:rPr lang="ko-KR" altLang="en-US" sz="1100" b="1" dirty="0"/>
              <a:t>토크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아두이노</a:t>
            </a:r>
            <a:r>
              <a:rPr lang="ko-KR" altLang="en-US" sz="1100" b="1" dirty="0"/>
              <a:t> 호환 </a:t>
            </a:r>
            <a:r>
              <a:rPr lang="en-US" altLang="ko-KR" sz="1100" b="1" dirty="0"/>
              <a:t>PWM </a:t>
            </a:r>
            <a:r>
              <a:rPr lang="ko-KR" altLang="en-US" sz="1100" b="1" dirty="0"/>
              <a:t>제어 가능 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호환 </a:t>
            </a:r>
            <a:r>
              <a:rPr lang="ko-KR" altLang="en-US" sz="1400" b="1" dirty="0" err="1"/>
              <a:t>블루투스</a:t>
            </a:r>
            <a:r>
              <a:rPr lang="ko-KR" altLang="en-US" sz="1400" b="1" dirty="0"/>
              <a:t> 모듈 </a:t>
            </a:r>
            <a:r>
              <a:rPr lang="en-US" altLang="ko-KR" sz="1400" b="1" dirty="0"/>
              <a:t>HC-06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범위 </a:t>
            </a:r>
            <a:r>
              <a:rPr lang="en-US" altLang="ko-KR" sz="1100" b="1" dirty="0"/>
              <a:t>~10M, </a:t>
            </a:r>
            <a:r>
              <a:rPr lang="ko-KR" altLang="en-US" sz="1100" b="1" dirty="0"/>
              <a:t>동작전원 </a:t>
            </a:r>
            <a:r>
              <a:rPr lang="en-US" altLang="ko-KR" sz="1100" b="1" dirty="0"/>
              <a:t>3.6V ~ 6V)</a:t>
            </a:r>
            <a:endParaRPr lang="en-US" altLang="ko-KR" sz="1400" b="1" dirty="0"/>
          </a:p>
          <a:p>
            <a:endParaRPr lang="en-US" altLang="ko-KR" sz="11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84" y="3760932"/>
            <a:ext cx="1286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237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작품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GitHub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주소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870" y="1815519"/>
            <a:ext cx="6545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 https://github.com/fluxion95/nottoolate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780443" y="3095568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팀원별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 ID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8870" y="4210599"/>
            <a:ext cx="654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팀장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조항민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sym typeface="Wingdings" panose="05000000000000000000" pitchFamily="2" charset="2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ID: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DarylCho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장윤미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lovejerry716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박지은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fluxion95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8289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094"/>
            <a:ext cx="3678704" cy="36599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98" y="3366558"/>
            <a:ext cx="1531335" cy="10190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42" y="1023653"/>
            <a:ext cx="1522268" cy="1058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67" y="2357642"/>
            <a:ext cx="370511" cy="5613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16" y="3652923"/>
            <a:ext cx="575042" cy="5256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기초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07" y="4998313"/>
            <a:ext cx="831138" cy="14900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92" y="3651236"/>
            <a:ext cx="575042" cy="525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93" y="3098172"/>
            <a:ext cx="2008966" cy="16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2" y="2748124"/>
            <a:ext cx="2715004" cy="39534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71" y="3776917"/>
            <a:ext cx="1714713" cy="11414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66" y="5715770"/>
            <a:ext cx="1015568" cy="1063422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3292967" y="4315777"/>
            <a:ext cx="11350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481253" y="4315776"/>
            <a:ext cx="8961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03" y="3479250"/>
            <a:ext cx="1361016" cy="14072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55" y="5020452"/>
            <a:ext cx="370511" cy="56138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Mp3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47488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2844243"/>
            <a:ext cx="2743583" cy="39153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39" y="3641663"/>
            <a:ext cx="1286054" cy="1590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96" y="2451260"/>
            <a:ext cx="848400" cy="81204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317209" y="4437112"/>
            <a:ext cx="121186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68" y="3787647"/>
            <a:ext cx="1490815" cy="12989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6007175" y="4437112"/>
            <a:ext cx="1137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서보모터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32310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배경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5565"/>
            <a:ext cx="3147501" cy="2070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매년 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미만 아기들이 수면 중 사망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en-US" altLang="ko-KR" sz="1200" dirty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SIDS(</a:t>
            </a:r>
            <a:r>
              <a:rPr lang="ko-KR" altLang="en-US" b="1" dirty="0"/>
              <a:t>영아 </a:t>
            </a:r>
            <a:r>
              <a:rPr lang="ko-KR" altLang="en-US" b="1" dirty="0" err="1"/>
              <a:t>돌연사</a:t>
            </a:r>
            <a:r>
              <a:rPr lang="ko-KR" altLang="en-US" b="1" dirty="0"/>
              <a:t> 증후군</a:t>
            </a:r>
            <a:r>
              <a:rPr lang="en-US" altLang="ko-KR" b="1" dirty="0"/>
              <a:t>) </a:t>
            </a:r>
            <a:r>
              <a:rPr lang="ko-KR" altLang="en-US" b="1" dirty="0"/>
              <a:t>미국 내 연간 평균</a:t>
            </a:r>
            <a:r>
              <a:rPr lang="en-US" altLang="ko-KR" b="1" dirty="0"/>
              <a:t>3000</a:t>
            </a:r>
            <a:r>
              <a:rPr lang="ko-KR" altLang="en-US" b="1" dirty="0"/>
              <a:t>건 발생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맞벌이 부부의 증가와 육아스트레스 지수가 비례하여 증가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보건복지부 설문조사</a:t>
            </a:r>
            <a:r>
              <a:rPr lang="en-US" altLang="ko-KR" sz="1200" dirty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>
            <a:endCxn id="22" idx="1"/>
          </p:cNvCxnSpPr>
          <p:nvPr/>
        </p:nvCxnSpPr>
        <p:spPr>
          <a:xfrm>
            <a:off x="3306951" y="4243722"/>
            <a:ext cx="109472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96" y="3378774"/>
            <a:ext cx="1286054" cy="1590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39" y="5877272"/>
            <a:ext cx="848400" cy="8120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28" y="5138028"/>
            <a:ext cx="370511" cy="561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8" y="2797382"/>
            <a:ext cx="2772162" cy="39534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75" y="3717032"/>
            <a:ext cx="1582385" cy="105338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95" y="3929265"/>
            <a:ext cx="575042" cy="5256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0" y="5865807"/>
            <a:ext cx="780878" cy="81767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Mp3 &amp;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서보모터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통합 제어 </a:t>
            </a:r>
          </a:p>
        </p:txBody>
      </p:sp>
    </p:spTree>
    <p:extLst>
      <p:ext uri="{BB962C8B-B14F-4D97-AF65-F5344CB8AC3E}">
        <p14:creationId xmlns:p14="http://schemas.microsoft.com/office/powerpoint/2010/main" val="3868140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41106" y="4649356"/>
            <a:ext cx="68840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52119" y="4649353"/>
            <a:ext cx="75289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7" y="2634540"/>
            <a:ext cx="2886478" cy="40296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14" y="3746118"/>
            <a:ext cx="1445180" cy="1806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38" y="2634540"/>
            <a:ext cx="2819794" cy="40296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Cam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79" y="3284983"/>
            <a:ext cx="2198085" cy="2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984315" y="4693847"/>
            <a:ext cx="68840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515577" y="4693846"/>
            <a:ext cx="67070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5" y="2695356"/>
            <a:ext cx="2848373" cy="39534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32" y="4146157"/>
            <a:ext cx="1645795" cy="1095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49" y="2695356"/>
            <a:ext cx="2753109" cy="39534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맥박 인식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1418121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90553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조 항 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장 윤 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박 지 은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업무 분담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48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연구 수행 일정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2991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추진 상황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최종점검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09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졸업 연구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수행 일정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서민우</a:t>
            </a:r>
            <a:r>
              <a:rPr lang="en-US" altLang="ko-KR" sz="1400" dirty="0"/>
              <a:t>, “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안드로이드로</a:t>
            </a:r>
            <a:r>
              <a:rPr lang="ko-KR" altLang="en-US" sz="1400" dirty="0"/>
              <a:t> </a:t>
            </a:r>
            <a:r>
              <a:rPr lang="en-US" altLang="ko-KR" sz="1400" dirty="0"/>
              <a:t>45</a:t>
            </a:r>
            <a:r>
              <a:rPr lang="ko-KR" altLang="en-US" sz="1400" dirty="0"/>
              <a:t>개 프로젝트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앤써북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3"/>
              </a:rPr>
              <a:t>https://www.arduino.cc/en/Reference/Serial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시리얼 통신 포럼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4"/>
              </a:rPr>
              <a:t>http://cafe.naver.com/arduinostory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포럼 카페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5"/>
              </a:rPr>
              <a:t>https://circuits.io/lab</a:t>
            </a:r>
            <a:r>
              <a:rPr lang="en-US" altLang="ko-KR" sz="1400" dirty="0"/>
              <a:t> , </a:t>
            </a:r>
            <a:r>
              <a:rPr lang="ko-KR" altLang="en-US" sz="1400" dirty="0"/>
              <a:t>무료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회로도 설계 프로그램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안드로이드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서창준</a:t>
            </a:r>
            <a:r>
              <a:rPr lang="en-US" altLang="ko-KR" sz="1400" dirty="0"/>
              <a:t>, “</a:t>
            </a:r>
            <a:r>
              <a:rPr lang="ko-KR" altLang="en-US" sz="1400" dirty="0"/>
              <a:t>하루 만에 배우는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영진닷컴</a:t>
            </a:r>
            <a:r>
              <a:rPr lang="en-US" altLang="ko-KR" sz="1400" dirty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정재곤</a:t>
            </a:r>
            <a:r>
              <a:rPr lang="en-US" altLang="ko-KR" sz="1400" dirty="0"/>
              <a:t>, “Do it!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프로그래밍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이지스퍼블리싱</a:t>
            </a:r>
            <a:r>
              <a:rPr lang="en-US" altLang="ko-KR" sz="1400" dirty="0"/>
              <a:t>, 2017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필요 기술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참고 문헌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목표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9516" y="3848860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영아의 상태를 보다 간편하고 빠르게 판단할 수 있음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보호자들의 개인시간이 늘어남에 따른 행복지수 증가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각종 센서를 이용하여 아기의 안전을 실시간 감독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보호자의 심적</a:t>
            </a:r>
            <a:r>
              <a:rPr lang="en-US" altLang="ko-KR" b="1" dirty="0"/>
              <a:t> &amp; </a:t>
            </a:r>
            <a:r>
              <a:rPr lang="ko-KR" altLang="en-US" b="1" dirty="0"/>
              <a:t>육체적 피로감을 비롯한 육아스트레스 감소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유아 통계 정보와 일상패턴을 바탕으로 한 수치분석 및 관리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3284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관련 연구 및 사례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62956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내용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차별성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</a:t>
                      </a:r>
                      <a:r>
                        <a:rPr lang="ko-KR" altLang="en-US" sz="1600" b="1" dirty="0"/>
                        <a:t>스마트 아기 양말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웨어러블</a:t>
                      </a:r>
                      <a:r>
                        <a:rPr lang="ko-KR" altLang="en-US" sz="1200" b="1" dirty="0"/>
                        <a:t> 양말을 착용시켜 아기의 체온을 측정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보호자 디바이스에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체온</a:t>
                      </a:r>
                      <a:r>
                        <a:rPr lang="ko-KR" altLang="en-US" sz="1200" b="1" baseline="0" dirty="0"/>
                        <a:t> 외에 다른 기능 결여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 불가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다양한 기능 추가</a:t>
                      </a: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2.</a:t>
                      </a:r>
                      <a:r>
                        <a:rPr lang="ko-KR" altLang="en-US" sz="1600" b="1" dirty="0"/>
                        <a:t>스마트 침대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일체형</a:t>
                      </a:r>
                      <a:r>
                        <a:rPr lang="en-US" altLang="ko-KR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울음을 감지하면 침대가 스스로 흔들리면서 아기를 다시 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상호작용할 수 있는 매체 </a:t>
                      </a:r>
                      <a:r>
                        <a:rPr lang="en-US" altLang="ko-KR" sz="1200" b="1" baseline="0" dirty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일체형이기 때문에 모든 부가제품을 함께 구매해야 함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하드웨어의 탈 부착 기능 추가</a:t>
                      </a:r>
                      <a:endParaRPr lang="en-US" altLang="ko-KR" sz="12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관련 사례</a:t>
            </a:r>
          </a:p>
        </p:txBody>
      </p:sp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아기 울음 소리 인식 데이터 전송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음악 재생 제어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01191" y="6179866"/>
            <a:ext cx="19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모빌 동작 제어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5248" y="5708801"/>
            <a:ext cx="417373" cy="3815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305413" y="5939684"/>
            <a:ext cx="17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통합 버튼 </a:t>
            </a:r>
            <a:endParaRPr lang="en-US" altLang="ko-KR" b="1" dirty="0"/>
          </a:p>
          <a:p>
            <a:pPr algn="ctr"/>
            <a:r>
              <a:rPr lang="ko-KR" altLang="en-US" b="1" dirty="0"/>
              <a:t>타이머 설정</a:t>
            </a:r>
          </a:p>
        </p:txBody>
      </p:sp>
      <p:cxnSp>
        <p:nvCxnSpPr>
          <p:cNvPr id="21" name="구부러진 연결선 20"/>
          <p:cNvCxnSpPr/>
          <p:nvPr/>
        </p:nvCxnSpPr>
        <p:spPr>
          <a:xfrm>
            <a:off x="6361834" y="5527972"/>
            <a:ext cx="933213" cy="60160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endCxn id="40" idx="1"/>
          </p:cNvCxnSpPr>
          <p:nvPr/>
        </p:nvCxnSpPr>
        <p:spPr>
          <a:xfrm flipV="1">
            <a:off x="6372200" y="6262850"/>
            <a:ext cx="933213" cy="18921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온</a:t>
            </a:r>
            <a:r>
              <a:rPr lang="en-US" altLang="ko-KR" b="1" dirty="0"/>
              <a:t>/</a:t>
            </a:r>
            <a:r>
              <a:rPr lang="ko-KR" altLang="en-US" b="1" dirty="0"/>
              <a:t>습도 인식 데이터 전송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생활 환경 안전성 확보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심박</a:t>
            </a:r>
            <a:r>
              <a:rPr lang="ko-KR" altLang="en-US" b="1" dirty="0"/>
              <a:t> 센서 데이터 전송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3" y="1658498"/>
            <a:ext cx="1064823" cy="1054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수면 상태 실시간 감독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965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8276</TotalTime>
  <Words>2331</Words>
  <Application>Microsoft Office PowerPoint</Application>
  <PresentationFormat>화면 슬라이드 쇼(4:3)</PresentationFormat>
  <Paragraphs>745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Arial</vt:lpstr>
      <vt:lpstr>Wingdings</vt:lpstr>
      <vt:lpstr>맑은 고딕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549</cp:revision>
  <dcterms:created xsi:type="dcterms:W3CDTF">2006-10-05T04:04:58Z</dcterms:created>
  <dcterms:modified xsi:type="dcterms:W3CDTF">2017-05-08T06:13:29Z</dcterms:modified>
</cp:coreProperties>
</file>