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7" r:id="rId2"/>
    <p:sldId id="261" r:id="rId3"/>
    <p:sldId id="268" r:id="rId4"/>
    <p:sldId id="269" r:id="rId5"/>
    <p:sldId id="270" r:id="rId6"/>
    <p:sldId id="260" r:id="rId7"/>
    <p:sldId id="275" r:id="rId8"/>
    <p:sldId id="276" r:id="rId9"/>
    <p:sldId id="280" r:id="rId10"/>
    <p:sldId id="271" r:id="rId11"/>
    <p:sldId id="272" r:id="rId12"/>
    <p:sldId id="281" r:id="rId13"/>
    <p:sldId id="279" r:id="rId14"/>
    <p:sldId id="273" r:id="rId15"/>
    <p:sldId id="274" r:id="rId16"/>
    <p:sldId id="278" r:id="rId17"/>
    <p:sldId id="265" r:id="rId18"/>
  </p:sldIdLst>
  <p:sldSz cx="9144000" cy="6858000" type="screen4x3"/>
  <p:notesSz cx="6858000" cy="9144000"/>
  <p:embeddedFontLst>
    <p:embeddedFont>
      <p:font typeface="나눔고딕" panose="020B0600000101010101" charset="-127"/>
      <p:regular r:id="rId20"/>
      <p:bold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나눔고딕 ExtraBold" panose="020B0600000101010101" charset="-127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2">
          <p15:clr>
            <a:srgbClr val="A4A3A4"/>
          </p15:clr>
        </p15:guide>
        <p15:guide id="3" pos="5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29D9C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594" y="330"/>
      </p:cViewPr>
      <p:guideLst>
        <p:guide orient="horz"/>
        <p:guide pos="22"/>
        <p:guide pos="57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416D1-FCA5-433B-B00A-8EACA6124C49}" type="datetimeFigureOut">
              <a:rPr lang="ko-KR" altLang="en-US" smtClean="0"/>
              <a:t>2017-03-28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9007F-8A03-436A-B6FE-E913B77C3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20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29D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427608" y="0"/>
            <a:ext cx="1264072" cy="1860138"/>
          </a:xfrm>
          <a:prstGeom prst="rect">
            <a:avLst/>
          </a:prstGeom>
          <a:solidFill>
            <a:srgbClr val="29D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16216" y="316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>
                <a:solidFill>
                  <a:schemeClr val="bg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mtClean="0"/>
              <a:t>00</a:t>
            </a:r>
            <a:fld id="{CF612540-9602-46A0-9E57-34F7D206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87816" y="6140323"/>
            <a:ext cx="1198173" cy="5703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Reference/Seria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ircuits.io/lab" TargetMode="External"/><Relationship Id="rId4" Type="http://schemas.openxmlformats.org/officeDocument/2006/relationships/hyperlink" Target="http://cafe.naver.com/arduinostory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93178" y="3645024"/>
            <a:ext cx="6696744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3177" y="1785869"/>
            <a:ext cx="6696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IoT</a:t>
            </a:r>
            <a:r>
              <a:rPr lang="ko-KR" altLang="en-US" sz="48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기반 </a:t>
            </a:r>
            <a:r>
              <a:rPr lang="ko-KR" altLang="en-US" sz="4800" b="1" dirty="0" err="1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인식형</a:t>
            </a:r>
            <a:r>
              <a:rPr lang="ko-KR" altLang="en-US" sz="48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4800" b="1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48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스마트 아기 침대 시스템</a:t>
            </a:r>
            <a:endParaRPr lang="ko-KR" altLang="en-US" sz="48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282674" y="780480"/>
            <a:ext cx="587073" cy="45099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6280279" y="4799696"/>
            <a:ext cx="30192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2013154048 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조 항 민</a:t>
            </a:r>
            <a:endParaRPr lang="en-US" altLang="ko-KR" sz="1600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2013152050 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장 윤 미</a:t>
            </a:r>
            <a:endParaRPr lang="en-US" altLang="ko-KR" sz="1600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endParaRPr lang="en-US" altLang="ko-KR" sz="1600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2014154019 </a:t>
            </a:r>
            <a:r>
              <a:rPr lang="ko-KR" altLang="en-US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박 지 은</a:t>
            </a:r>
            <a:endParaRPr lang="ko-KR" altLang="en-US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24941" y="4013338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팀 명 </a:t>
            </a:r>
            <a:r>
              <a:rPr lang="en-US" altLang="ko-KR" sz="28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28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아직 늦지 않았어</a:t>
            </a:r>
            <a:endParaRPr lang="ko-KR" altLang="en-US" sz="28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34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10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구성도</a:t>
            </a:r>
            <a:endParaRPr lang="ko-KR" altLang="en-US" sz="2800" b="1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036" y="2342427"/>
            <a:ext cx="2260774" cy="4436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1311" y="187969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ARDUINO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3149" y="2687210"/>
            <a:ext cx="2016224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j-ea"/>
                <a:ea typeface="+mj-ea"/>
              </a:rPr>
              <a:t>마이크로폰 센서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[</a:t>
            </a:r>
            <a:r>
              <a:rPr lang="ko-KR" altLang="en-US" sz="1100" b="1" dirty="0" smtClean="0">
                <a:latin typeface="+mj-ea"/>
                <a:ea typeface="+mj-ea"/>
              </a:rPr>
              <a:t>음성 인식 모듈 제어</a:t>
            </a:r>
            <a:r>
              <a:rPr lang="en-US" altLang="ko-KR" sz="1100" b="1" dirty="0" smtClean="0">
                <a:latin typeface="+mj-ea"/>
                <a:ea typeface="+mj-ea"/>
              </a:rPr>
              <a:t>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3149" y="3516803"/>
            <a:ext cx="2016224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j-ea"/>
                <a:ea typeface="+mj-ea"/>
              </a:rPr>
              <a:t>온</a:t>
            </a:r>
            <a:r>
              <a:rPr lang="en-US" altLang="ko-KR" sz="1400" b="1" dirty="0" smtClean="0">
                <a:latin typeface="+mj-ea"/>
                <a:ea typeface="+mj-ea"/>
              </a:rPr>
              <a:t>/</a:t>
            </a:r>
            <a:r>
              <a:rPr lang="ko-KR" altLang="en-US" sz="1400" b="1" dirty="0" smtClean="0">
                <a:latin typeface="+mj-ea"/>
                <a:ea typeface="+mj-ea"/>
              </a:rPr>
              <a:t>습도 감지 센서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[</a:t>
            </a:r>
            <a:r>
              <a:rPr lang="ko-KR" altLang="en-US" sz="1100" b="1" dirty="0" smtClean="0">
                <a:latin typeface="+mj-ea"/>
                <a:ea typeface="+mj-ea"/>
              </a:rPr>
              <a:t>온</a:t>
            </a:r>
            <a:r>
              <a:rPr lang="en-US" altLang="ko-KR" sz="1100" b="1" dirty="0" smtClean="0">
                <a:latin typeface="+mj-ea"/>
                <a:ea typeface="+mj-ea"/>
              </a:rPr>
              <a:t>/</a:t>
            </a:r>
            <a:r>
              <a:rPr lang="ko-KR" altLang="en-US" sz="1100" b="1" dirty="0" smtClean="0">
                <a:latin typeface="+mj-ea"/>
                <a:ea typeface="+mj-ea"/>
              </a:rPr>
              <a:t>습도 인식 모듈 제어</a:t>
            </a:r>
            <a:r>
              <a:rPr lang="en-US" altLang="ko-KR" sz="1100" b="1" dirty="0" smtClean="0">
                <a:latin typeface="+mj-ea"/>
                <a:ea typeface="+mj-ea"/>
              </a:rPr>
              <a:t>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3181" y="5114604"/>
            <a:ext cx="2016224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ea"/>
                <a:ea typeface="+mj-ea"/>
              </a:rPr>
              <a:t>DC</a:t>
            </a:r>
            <a:r>
              <a:rPr lang="ko-KR" altLang="en-US" sz="1400" b="1" dirty="0" smtClean="0">
                <a:latin typeface="+mj-ea"/>
                <a:ea typeface="+mj-ea"/>
              </a:rPr>
              <a:t>모터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[</a:t>
            </a:r>
            <a:r>
              <a:rPr lang="ko-KR" altLang="en-US" sz="1100" b="1" dirty="0" smtClean="0">
                <a:latin typeface="+mj-ea"/>
                <a:ea typeface="+mj-ea"/>
              </a:rPr>
              <a:t>모빌의 수동</a:t>
            </a:r>
            <a:r>
              <a:rPr lang="en-US" altLang="ko-KR" sz="1100" b="1" dirty="0" smtClean="0">
                <a:latin typeface="+mj-ea"/>
                <a:ea typeface="+mj-ea"/>
              </a:rPr>
              <a:t>/</a:t>
            </a:r>
            <a:r>
              <a:rPr lang="ko-KR" altLang="en-US" sz="1100" b="1" dirty="0" smtClean="0">
                <a:latin typeface="+mj-ea"/>
                <a:ea typeface="+mj-ea"/>
              </a:rPr>
              <a:t>자동 회전</a:t>
            </a:r>
            <a:r>
              <a:rPr lang="en-US" altLang="ko-KR" sz="1100" b="1" dirty="0" smtClean="0">
                <a:latin typeface="+mj-ea"/>
                <a:ea typeface="+mj-ea"/>
              </a:rPr>
              <a:t>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3149" y="4345850"/>
            <a:ext cx="2016224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latin typeface="+mj-ea"/>
                <a:ea typeface="+mj-ea"/>
              </a:rPr>
              <a:t>심박</a:t>
            </a:r>
            <a:r>
              <a:rPr lang="ko-KR" altLang="en-US" sz="1400" b="1" dirty="0" smtClean="0">
                <a:latin typeface="+mj-ea"/>
                <a:ea typeface="+mj-ea"/>
              </a:rPr>
              <a:t> 모니터링 센서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[</a:t>
            </a:r>
            <a:r>
              <a:rPr lang="ko-KR" altLang="en-US" sz="1100" b="1" dirty="0" smtClean="0">
                <a:latin typeface="+mj-ea"/>
                <a:ea typeface="+mj-ea"/>
              </a:rPr>
              <a:t>진동 인식 모듈 제어</a:t>
            </a:r>
            <a:r>
              <a:rPr lang="en-US" altLang="ko-KR" sz="1100" b="1" dirty="0" smtClean="0">
                <a:latin typeface="+mj-ea"/>
                <a:ea typeface="+mj-ea"/>
              </a:rPr>
              <a:t>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557" y="5842844"/>
            <a:ext cx="2016224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j-ea"/>
                <a:ea typeface="+mj-ea"/>
              </a:rPr>
              <a:t>영상 녹화 모듈</a:t>
            </a:r>
            <a:endParaRPr lang="en-US" altLang="ko-KR" sz="1400" b="1" dirty="0" smtClean="0"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92280" y="2342427"/>
            <a:ext cx="1897134" cy="3500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32735" y="187969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ANDROID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64287" y="2687210"/>
            <a:ext cx="1702851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latin typeface="+mj-ea"/>
                <a:ea typeface="+mj-ea"/>
              </a:rPr>
              <a:t>알람</a:t>
            </a:r>
            <a:endParaRPr lang="en-US" altLang="ko-KR" sz="1400" b="1" dirty="0" smtClean="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62327" y="4550080"/>
            <a:ext cx="1707057" cy="8617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j-ea"/>
                <a:ea typeface="+mj-ea"/>
              </a:rPr>
              <a:t>시각적 모니터링 정보 제공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[</a:t>
            </a:r>
            <a:r>
              <a:rPr lang="ko-KR" altLang="en-US" sz="1100" b="1" dirty="0" smtClean="0">
                <a:latin typeface="+mj-ea"/>
                <a:ea typeface="+mj-ea"/>
              </a:rPr>
              <a:t>온</a:t>
            </a:r>
            <a:r>
              <a:rPr lang="en-US" altLang="ko-KR" sz="1100" b="1" dirty="0" smtClean="0">
                <a:latin typeface="+mj-ea"/>
                <a:ea typeface="+mj-ea"/>
              </a:rPr>
              <a:t>/</a:t>
            </a:r>
            <a:r>
              <a:rPr lang="ko-KR" altLang="en-US" sz="1100" b="1" dirty="0" smtClean="0">
                <a:latin typeface="+mj-ea"/>
                <a:ea typeface="+mj-ea"/>
              </a:rPr>
              <a:t>습도 및 </a:t>
            </a:r>
            <a:r>
              <a:rPr lang="ko-KR" altLang="en-US" sz="1100" b="1" dirty="0" err="1" smtClean="0">
                <a:latin typeface="+mj-ea"/>
                <a:ea typeface="+mj-ea"/>
              </a:rPr>
              <a:t>심박</a:t>
            </a:r>
            <a:r>
              <a:rPr lang="ko-KR" altLang="en-US" sz="1100" b="1" dirty="0" smtClean="0">
                <a:latin typeface="+mj-ea"/>
                <a:ea typeface="+mj-ea"/>
              </a:rPr>
              <a:t> 상황</a:t>
            </a:r>
            <a:r>
              <a:rPr lang="en-US" altLang="ko-KR" sz="1100" b="1" dirty="0" smtClean="0">
                <a:latin typeface="+mj-ea"/>
                <a:ea typeface="+mj-ea"/>
              </a:rPr>
              <a:t>]</a:t>
            </a:r>
          </a:p>
          <a:p>
            <a:pPr algn="ctr"/>
            <a:r>
              <a:rPr lang="ko-KR" altLang="en-US" sz="1100" b="1" dirty="0" smtClean="0">
                <a:latin typeface="+mj-ea"/>
                <a:ea typeface="+mj-ea"/>
              </a:rPr>
              <a:t>영상 정보</a:t>
            </a:r>
            <a:endParaRPr lang="en-US" altLang="ko-KR" sz="1100" b="1" dirty="0" smtClean="0"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96150" y="2913351"/>
            <a:ext cx="1730250" cy="1992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39899" y="2254587"/>
            <a:ext cx="2275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시리얼 통신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(Bluetooth Module)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98702" y="3035066"/>
            <a:ext cx="1512169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j-ea"/>
                <a:ea typeface="+mj-ea"/>
              </a:rPr>
              <a:t>데이터 송신</a:t>
            </a:r>
            <a:endParaRPr lang="en-US" altLang="ko-KR" sz="1400" b="1" dirty="0" smtClean="0"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98701" y="3649158"/>
            <a:ext cx="1512169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j-ea"/>
                <a:ea typeface="+mj-ea"/>
              </a:rPr>
              <a:t>데이터 </a:t>
            </a:r>
            <a:r>
              <a:rPr lang="ko-KR" altLang="en-US" sz="1400" b="1" dirty="0">
                <a:latin typeface="+mj-ea"/>
                <a:ea typeface="+mj-ea"/>
              </a:rPr>
              <a:t>수</a:t>
            </a:r>
            <a:r>
              <a:rPr lang="ko-KR" altLang="en-US" sz="1400" b="1" dirty="0" smtClean="0">
                <a:latin typeface="+mj-ea"/>
                <a:ea typeface="+mj-ea"/>
              </a:rPr>
              <a:t>신</a:t>
            </a:r>
            <a:endParaRPr lang="en-US" altLang="ko-KR" sz="1400" b="1" dirty="0" smtClean="0"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8700" y="4242303"/>
            <a:ext cx="1512169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j-ea"/>
                <a:ea typeface="+mj-ea"/>
              </a:rPr>
              <a:t>데이터 처리</a:t>
            </a:r>
            <a:endParaRPr lang="en-US" altLang="ko-KR" sz="1400" b="1" dirty="0" smtClean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64287" y="3455358"/>
            <a:ext cx="1702851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latin typeface="+mj-ea"/>
                <a:ea typeface="+mj-ea"/>
              </a:rPr>
              <a:t>상호작용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[</a:t>
            </a:r>
            <a:r>
              <a:rPr lang="ko-KR" altLang="en-US" sz="1100" b="1" dirty="0" smtClean="0">
                <a:latin typeface="+mj-ea"/>
                <a:ea typeface="+mj-ea"/>
              </a:rPr>
              <a:t>모빌</a:t>
            </a:r>
            <a:r>
              <a:rPr lang="en-US" altLang="ko-KR" sz="1100" b="1" dirty="0">
                <a:latin typeface="+mj-ea"/>
                <a:ea typeface="+mj-ea"/>
              </a:rPr>
              <a:t> </a:t>
            </a:r>
            <a:r>
              <a:rPr lang="ko-KR" altLang="en-US" sz="1100" b="1" dirty="0" smtClean="0">
                <a:latin typeface="+mj-ea"/>
                <a:ea typeface="+mj-ea"/>
              </a:rPr>
              <a:t>작동 제어</a:t>
            </a:r>
            <a:r>
              <a:rPr lang="en-US" altLang="ko-KR" sz="1100" b="1" dirty="0" smtClean="0">
                <a:latin typeface="+mj-ea"/>
                <a:ea typeface="+mj-ea"/>
              </a:rPr>
              <a:t>]</a:t>
            </a:r>
          </a:p>
          <a:p>
            <a:pPr algn="ctr"/>
            <a:r>
              <a:rPr lang="en-US" altLang="ko-KR" sz="1100" b="1" dirty="0" smtClean="0">
                <a:latin typeface="+mj-ea"/>
                <a:ea typeface="+mj-ea"/>
              </a:rPr>
              <a:t>[</a:t>
            </a:r>
            <a:r>
              <a:rPr lang="ko-KR" altLang="en-US" sz="1100" b="1" dirty="0" smtClean="0">
                <a:latin typeface="+mj-ea"/>
                <a:ea typeface="+mj-ea"/>
              </a:rPr>
              <a:t>음악 재생 제어</a:t>
            </a:r>
            <a:r>
              <a:rPr lang="en-US" altLang="ko-KR" sz="1100" b="1" dirty="0" smtClean="0">
                <a:latin typeface="+mj-ea"/>
                <a:ea typeface="+mj-ea"/>
              </a:rPr>
              <a:t>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3149" y="6294707"/>
            <a:ext cx="2016224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latin typeface="+mj-ea"/>
                <a:ea typeface="+mj-ea"/>
              </a:rPr>
              <a:t>Mp3 </a:t>
            </a:r>
            <a:r>
              <a:rPr lang="ko-KR" altLang="en-US" sz="1400" b="1" dirty="0" smtClean="0">
                <a:latin typeface="+mj-ea"/>
                <a:ea typeface="+mj-ea"/>
              </a:rPr>
              <a:t>재생 모듈</a:t>
            </a:r>
            <a:endParaRPr lang="en-US" altLang="ko-KR" sz="1400" b="1" dirty="0" smtClean="0">
              <a:latin typeface="+mj-ea"/>
              <a:ea typeface="+mj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815040" y="4537405"/>
            <a:ext cx="1281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815040" y="3268822"/>
            <a:ext cx="1281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826400" y="3243224"/>
            <a:ext cx="1281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5826400" y="4537405"/>
            <a:ext cx="1281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</a:rPr>
              <a:t>04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</a:t>
            </a:r>
            <a:endParaRPr lang="en-US" altLang="ko-KR" sz="1600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구성도</a:t>
            </a:r>
            <a:endParaRPr lang="en-US" altLang="ko-KR" sz="1600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26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11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386532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3916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환경 및 개발 방법</a:t>
            </a:r>
            <a:endParaRPr lang="en-US" altLang="ko-KR" sz="2800" b="1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67" y="2204864"/>
            <a:ext cx="1872884" cy="13026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91" y="1798771"/>
            <a:ext cx="4413732" cy="170878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68" y="3802739"/>
            <a:ext cx="1636593" cy="128244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82" y="5249009"/>
            <a:ext cx="1469742" cy="9885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95836" y="3739195"/>
            <a:ext cx="540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사운드 인식 모듈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en-US" altLang="ko-KR" sz="1100" b="1" dirty="0" smtClean="0"/>
              <a:t>(LM386, </a:t>
            </a:r>
            <a:r>
              <a:rPr lang="ko-KR" altLang="en-US" sz="1100" b="1" dirty="0" smtClean="0"/>
              <a:t>가변저항을 통한 감도 조정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디지털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아날로그 신호 출력</a:t>
            </a:r>
            <a:r>
              <a:rPr lang="en-US" altLang="ko-KR" sz="1100" b="1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온</a:t>
            </a:r>
            <a:r>
              <a:rPr lang="en-US" altLang="ko-KR" sz="1400" b="1" dirty="0" smtClean="0"/>
              <a:t>/</a:t>
            </a:r>
            <a:r>
              <a:rPr lang="ko-KR" altLang="en-US" sz="1400" b="1" dirty="0" smtClean="0"/>
              <a:t>습도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인식 모듈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en-US" altLang="ko-KR" sz="1100" b="1" dirty="0" smtClean="0"/>
              <a:t>(AM2302 </a:t>
            </a:r>
            <a:r>
              <a:rPr lang="ko-KR" altLang="en-US" sz="1100" b="1" dirty="0" smtClean="0"/>
              <a:t>온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습도 측정 센서</a:t>
            </a:r>
            <a:r>
              <a:rPr lang="en-US" altLang="ko-KR" sz="1100" b="1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 err="1" smtClean="0"/>
              <a:t>심박</a:t>
            </a:r>
            <a:r>
              <a:rPr lang="ko-KR" altLang="en-US" sz="1400" b="1" dirty="0" smtClean="0"/>
              <a:t> 및 산소포화도 인식 모듈</a:t>
            </a:r>
            <a:endParaRPr lang="en-US" altLang="ko-KR" sz="1400" b="1" dirty="0" smtClean="0"/>
          </a:p>
          <a:p>
            <a:r>
              <a:rPr lang="en-US" altLang="ko-KR" sz="1200" b="1" dirty="0" smtClean="0"/>
              <a:t>    </a:t>
            </a:r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샘플링 주기</a:t>
            </a:r>
            <a:r>
              <a:rPr lang="en-US" altLang="ko-KR" sz="1100" b="1" dirty="0" smtClean="0"/>
              <a:t>: 100Hz, I2C</a:t>
            </a:r>
            <a:r>
              <a:rPr lang="ko-KR" altLang="en-US" sz="1100" b="1" dirty="0"/>
              <a:t> </a:t>
            </a:r>
            <a:r>
              <a:rPr lang="ko-KR" altLang="en-US" sz="1100" b="1" dirty="0" smtClean="0"/>
              <a:t>통신을 통한 </a:t>
            </a:r>
            <a:r>
              <a:rPr lang="ko-KR" altLang="en-US" sz="1100" b="1" dirty="0" err="1" smtClean="0"/>
              <a:t>아두이노와의</a:t>
            </a:r>
            <a:r>
              <a:rPr lang="ko-KR" altLang="en-US" sz="1100" b="1" dirty="0" smtClean="0"/>
              <a:t> 호환</a:t>
            </a:r>
            <a:r>
              <a:rPr lang="en-US" altLang="ko-KR" sz="1100" b="1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 smtClean="0"/>
              <a:t>카메라 모듈</a:t>
            </a:r>
            <a:endParaRPr lang="en-US" altLang="ko-KR" sz="1400" b="1" dirty="0" smtClean="0"/>
          </a:p>
          <a:p>
            <a:r>
              <a:rPr lang="en-US" altLang="ko-KR" sz="1200" b="1" dirty="0" smtClean="0"/>
              <a:t>    </a:t>
            </a:r>
            <a:r>
              <a:rPr lang="en-US" altLang="ko-KR" sz="1100" b="1" dirty="0" smtClean="0"/>
              <a:t>(I2C </a:t>
            </a:r>
            <a:r>
              <a:rPr lang="ko-KR" altLang="en-US" sz="1100" b="1" dirty="0" smtClean="0"/>
              <a:t>통신을 통한 호환</a:t>
            </a:r>
            <a:r>
              <a:rPr lang="en-US" altLang="ko-KR" sz="1100" b="1" dirty="0" smtClean="0"/>
              <a:t>, 3.3V ~ 5V </a:t>
            </a:r>
            <a:r>
              <a:rPr lang="ko-KR" altLang="en-US" sz="1100" b="1" dirty="0" smtClean="0"/>
              <a:t>지원</a:t>
            </a:r>
            <a:r>
              <a:rPr lang="en-US" altLang="ko-KR" sz="1100" b="1" dirty="0" smtClean="0"/>
              <a:t>)</a:t>
            </a:r>
            <a:endParaRPr lang="en-US" altLang="ko-KR" sz="11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495" y="5271869"/>
            <a:ext cx="877656" cy="10970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055" y="4149080"/>
            <a:ext cx="1185651" cy="83479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5476" y="1376290"/>
            <a:ext cx="1264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개발 환경</a:t>
            </a:r>
            <a:endParaRPr lang="en-US" altLang="ko-KR" sz="1600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33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12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386532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3916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환경 및 개발 방법</a:t>
            </a:r>
            <a:endParaRPr lang="en-US" altLang="ko-KR" sz="2800" b="1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95836" y="2755888"/>
            <a:ext cx="5400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MP3 </a:t>
            </a:r>
            <a:r>
              <a:rPr lang="ko-KR" altLang="en-US" sz="1400" b="1" dirty="0"/>
              <a:t>재생 모듈</a:t>
            </a:r>
            <a:r>
              <a:rPr lang="en-US" altLang="ko-KR" sz="1400" b="1" dirty="0"/>
              <a:t>[SD</a:t>
            </a:r>
            <a:r>
              <a:rPr lang="ko-KR" altLang="en-US" sz="1400" b="1" dirty="0"/>
              <a:t>카드</a:t>
            </a:r>
            <a:r>
              <a:rPr lang="en-US" altLang="ko-KR" sz="1400" b="1" dirty="0"/>
              <a:t>] </a:t>
            </a:r>
          </a:p>
          <a:p>
            <a:r>
              <a:rPr lang="en-US" altLang="ko-KR" sz="1400" b="1" dirty="0"/>
              <a:t>   </a:t>
            </a:r>
            <a:r>
              <a:rPr lang="en-US" altLang="ko-KR" sz="1100" b="1" dirty="0" smtClean="0"/>
              <a:t>(</a:t>
            </a:r>
            <a:r>
              <a:rPr lang="en-US" altLang="ko-KR" sz="1100" b="1" dirty="0"/>
              <a:t>SD</a:t>
            </a:r>
            <a:r>
              <a:rPr lang="ko-KR" altLang="en-US" sz="1100" b="1" dirty="0"/>
              <a:t>카드에 음악 재생 파일 탑재</a:t>
            </a:r>
            <a:r>
              <a:rPr lang="en-US" altLang="ko-KR" sz="1100" b="1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 smtClean="0"/>
              <a:t>DC</a:t>
            </a:r>
            <a:r>
              <a:rPr lang="ko-KR" altLang="en-US" sz="1400" b="1" dirty="0" smtClean="0"/>
              <a:t>모터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모터드라이버</a:t>
            </a:r>
            <a:r>
              <a:rPr lang="en-US" altLang="ko-KR" sz="1400" b="1" dirty="0" smtClean="0"/>
              <a:t> </a:t>
            </a:r>
          </a:p>
          <a:p>
            <a:r>
              <a:rPr lang="en-US" altLang="ko-KR" sz="1100" b="1" dirty="0" smtClean="0"/>
              <a:t>    (</a:t>
            </a:r>
            <a:r>
              <a:rPr lang="ko-KR" altLang="en-US" sz="1100" b="1" dirty="0" smtClean="0"/>
              <a:t>모빌 제어</a:t>
            </a:r>
            <a:r>
              <a:rPr lang="en-US" altLang="ko-KR" sz="1100" b="1" dirty="0" smtClean="0"/>
              <a:t>, RPM ~6600±10% </a:t>
            </a:r>
            <a:r>
              <a:rPr lang="ko-KR" altLang="en-US" sz="1100" b="1" dirty="0" smtClean="0"/>
              <a:t>지원 </a:t>
            </a:r>
            <a:r>
              <a:rPr lang="en-US" altLang="ko-KR" sz="1100" b="1" dirty="0" smtClean="0"/>
              <a:t>)</a:t>
            </a:r>
          </a:p>
          <a:p>
            <a:endParaRPr lang="en-US" altLang="ko-KR" sz="1100" b="1" dirty="0" smtClean="0"/>
          </a:p>
          <a:p>
            <a:endParaRPr lang="en-US" altLang="ko-KR" sz="1100" b="1" dirty="0" smtClean="0"/>
          </a:p>
          <a:p>
            <a:endParaRPr lang="en-US" altLang="ko-KR" sz="1100" b="1" dirty="0"/>
          </a:p>
          <a:p>
            <a:endParaRPr lang="en-US" altLang="ko-KR" sz="1100" b="1" dirty="0" smtClean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 err="1" smtClean="0"/>
              <a:t>아두이노</a:t>
            </a:r>
            <a:r>
              <a:rPr lang="ko-KR" altLang="en-US" sz="1400" b="1" dirty="0" smtClean="0"/>
              <a:t> 호환 </a:t>
            </a:r>
            <a:r>
              <a:rPr lang="ko-KR" altLang="en-US" sz="1400" b="1" dirty="0" err="1" smtClean="0"/>
              <a:t>블루투스</a:t>
            </a:r>
            <a:r>
              <a:rPr lang="ko-KR" altLang="en-US" sz="1400" b="1" dirty="0" smtClean="0"/>
              <a:t> 모듈 </a:t>
            </a:r>
            <a:r>
              <a:rPr lang="en-US" altLang="ko-KR" sz="1400" b="1" dirty="0" smtClean="0"/>
              <a:t>HC-06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</a:t>
            </a:r>
            <a:r>
              <a:rPr lang="en-US" altLang="ko-KR" sz="1100" b="1" dirty="0" smtClean="0"/>
              <a:t>(</a:t>
            </a:r>
            <a:r>
              <a:rPr lang="ko-KR" altLang="en-US" sz="1100" b="1" dirty="0" smtClean="0"/>
              <a:t>범위 </a:t>
            </a:r>
            <a:r>
              <a:rPr lang="en-US" altLang="ko-KR" sz="1100" b="1" dirty="0" smtClean="0"/>
              <a:t>~10M, </a:t>
            </a:r>
            <a:r>
              <a:rPr lang="ko-KR" altLang="en-US" sz="1100" b="1" dirty="0" smtClean="0"/>
              <a:t>동작전원 </a:t>
            </a:r>
            <a:r>
              <a:rPr lang="en-US" altLang="ko-KR" sz="1100" b="1" dirty="0" smtClean="0"/>
              <a:t>3.6V ~ 6V)</a:t>
            </a:r>
            <a:endParaRPr lang="en-US" altLang="ko-KR" sz="1400" b="1" dirty="0" smtClean="0"/>
          </a:p>
          <a:p>
            <a:endParaRPr lang="en-US" altLang="ko-KR" sz="1100" b="1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09" y="2398650"/>
            <a:ext cx="1585804" cy="118272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4" y="3831420"/>
            <a:ext cx="1091639" cy="144269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13" y="5283302"/>
            <a:ext cx="1427828" cy="138456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43" y="3868876"/>
            <a:ext cx="1289967" cy="120201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2457" y="1295167"/>
            <a:ext cx="1264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개발 환경</a:t>
            </a:r>
            <a:endParaRPr lang="en-US" altLang="ko-KR" sz="1600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2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13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386532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3916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환경 및 개발 방법</a:t>
            </a:r>
            <a:endParaRPr lang="en-US" altLang="ko-KR" sz="2800" b="1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662374"/>
              </p:ext>
            </p:extLst>
          </p:nvPr>
        </p:nvGraphicFramePr>
        <p:xfrm>
          <a:off x="713953" y="4138858"/>
          <a:ext cx="7746480" cy="2314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160"/>
                <a:gridCol w="2582160"/>
                <a:gridCol w="2582160"/>
              </a:tblGrid>
              <a:tr h="7714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ysClr val="windowText" lastClr="000000"/>
                          </a:solidFill>
                        </a:rPr>
                        <a:t>운영 체제</a:t>
                      </a:r>
                      <a:endParaRPr lang="en-US" altLang="ko-KR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ysClr val="windowText" lastClr="000000"/>
                          </a:solidFill>
                        </a:rPr>
                        <a:t>Windows 7 / Windows</a:t>
                      </a:r>
                      <a:r>
                        <a:rPr lang="en-US" altLang="ko-KR" baseline="0" dirty="0" smtClean="0">
                          <a:solidFill>
                            <a:sysClr val="windowText" lastClr="000000"/>
                          </a:solidFill>
                        </a:rPr>
                        <a:t> 8.1 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771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ysClr val="windowText" lastClr="000000"/>
                          </a:solidFill>
                        </a:rPr>
                        <a:t>개발 프로그램</a:t>
                      </a:r>
                    </a:p>
                    <a:p>
                      <a:pPr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ysClr val="windowText" lastClr="000000"/>
                          </a:solidFill>
                        </a:rPr>
                        <a:t>Arduino 1.8.1</a:t>
                      </a:r>
                      <a:r>
                        <a:rPr lang="en-US" altLang="ko-KR" b="1" baseline="0" dirty="0" smtClean="0">
                          <a:solidFill>
                            <a:sysClr val="windowText" lastClr="000000"/>
                          </a:solidFill>
                        </a:rPr>
                        <a:t> IDE(Sketch)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ysClr val="windowText" lastClr="000000"/>
                          </a:solidFill>
                        </a:rPr>
                        <a:t>Android</a:t>
                      </a:r>
                      <a:r>
                        <a:rPr lang="en-US" altLang="ko-KR" b="1" baseline="0" dirty="0" smtClean="0">
                          <a:solidFill>
                            <a:sysClr val="windowText" lastClr="000000"/>
                          </a:solidFill>
                        </a:rPr>
                        <a:t> Studio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771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>
                          <a:solidFill>
                            <a:sysClr val="windowText" lastClr="000000"/>
                          </a:solidFill>
                        </a:rPr>
                        <a:t>개발 언어</a:t>
                      </a:r>
                    </a:p>
                    <a:p>
                      <a:pPr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ysClr val="windowText" lastClr="000000"/>
                          </a:solidFill>
                        </a:rPr>
                        <a:t>C/C++</a:t>
                      </a:r>
                      <a:endParaRPr lang="ko-KR" altLang="en-US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>
                          <a:solidFill>
                            <a:sysClr val="windowText" lastClr="000000"/>
                          </a:solidFill>
                        </a:rPr>
                        <a:t>JAVA</a:t>
                      </a:r>
                      <a:endParaRPr lang="ko-KR" altLang="en-US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423" y="2348969"/>
            <a:ext cx="2347428" cy="129698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971243"/>
            <a:ext cx="2117855" cy="172772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2457" y="1295167"/>
            <a:ext cx="1264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개발 환경</a:t>
            </a:r>
            <a:endParaRPr lang="en-US" altLang="ko-KR" sz="1600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46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14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408980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 분담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업무 분담</a:t>
            </a:r>
            <a:endParaRPr lang="en-US" altLang="ko-KR" sz="2800" b="1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290553"/>
              </p:ext>
            </p:extLst>
          </p:nvPr>
        </p:nvGraphicFramePr>
        <p:xfrm>
          <a:off x="713952" y="2272366"/>
          <a:ext cx="8106520" cy="44048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26630"/>
                <a:gridCol w="2026630"/>
                <a:gridCol w="2026630"/>
                <a:gridCol w="2026630"/>
              </a:tblGrid>
              <a:tr h="86499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조 항 민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장 윤 미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박 지 은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864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자료수집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육아 관련 불편 사항과 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개선되어야 할 사항에 대한 정보 수집 후</a:t>
                      </a:r>
                      <a:endParaRPr lang="en-US" altLang="ko-KR" sz="1400" b="1" baseline="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실시간 육아 관리 정보 파악을 위한 센서 및 디바이스 조사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864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설계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latin typeface="+mn-ea"/>
                          <a:ea typeface="+mn-ea"/>
                        </a:rPr>
                        <a:t>상황별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Sensin</a:t>
                      </a:r>
                      <a:r>
                        <a:rPr lang="en-US" altLang="ko-KR" sz="1400" b="1" baseline="0" dirty="0" smtClean="0">
                          <a:latin typeface="+mn-ea"/>
                          <a:ea typeface="+mn-ea"/>
                        </a:rPr>
                        <a:t>g 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에 대응 되는 작동 알고리즘을 명세 작성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864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구현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회로도 완성 및        </a:t>
                      </a:r>
                      <a:r>
                        <a:rPr lang="ko-KR" altLang="en-US" sz="1400" b="1" baseline="0" dirty="0" err="1" smtClean="0"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 데이터 처리</a:t>
                      </a:r>
                      <a:endParaRPr lang="en-US" altLang="ko-KR" sz="1400" b="1" baseline="0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400" b="1" baseline="0" dirty="0" err="1" smtClean="0">
                          <a:latin typeface="+mn-ea"/>
                          <a:ea typeface="+mn-ea"/>
                        </a:rPr>
                        <a:t>블루투스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 통신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하드웨어 센서 대응 모듈 및 상호작용 기능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Application</a:t>
                      </a:r>
                      <a:r>
                        <a:rPr lang="en-US" altLang="ko-KR" sz="14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개발 및 </a:t>
                      </a:r>
                      <a:r>
                        <a:rPr lang="en-US" altLang="ko-KR" sz="1400" b="1" baseline="0" dirty="0" smtClean="0"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구현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  <a:tr h="864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latin typeface="+mn-ea"/>
                          <a:ea typeface="+mn-ea"/>
                        </a:rPr>
                        <a:t>테스트</a:t>
                      </a:r>
                      <a:endParaRPr lang="ko-KR" altLang="en-US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Application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 연동과 데이터 송수신 테스트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하드웨어 작동 통합 테스트</a:t>
                      </a:r>
                      <a:r>
                        <a:rPr lang="en-US" altLang="ko-KR" sz="14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및 유지 보수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</a:rPr>
              <a:t>06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457" y="1295167"/>
            <a:ext cx="1264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업무 분담</a:t>
            </a:r>
            <a:endParaRPr lang="en-US" altLang="ko-KR" sz="1600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537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15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졸업 연구 수행 일정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32688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졸업 연구 수행 일정</a:t>
            </a:r>
            <a:endParaRPr lang="ko-KR" altLang="en-US" sz="2800" b="1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672991"/>
              </p:ext>
            </p:extLst>
          </p:nvPr>
        </p:nvGraphicFramePr>
        <p:xfrm>
          <a:off x="504200" y="2132854"/>
          <a:ext cx="8388282" cy="41519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9688"/>
                <a:gridCol w="1008112"/>
                <a:gridCol w="936104"/>
                <a:gridCol w="936104"/>
                <a:gridCol w="936104"/>
                <a:gridCol w="1512170"/>
              </a:tblGrid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추진 상황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월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월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월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월 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7~9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월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자료 수집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정리 </a:t>
                      </a:r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 제안서 작성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 err="1" smtClean="0">
                          <a:latin typeface="+mn-ea"/>
                          <a:ea typeface="+mn-ea"/>
                        </a:rPr>
                        <a:t>상황별</a:t>
                      </a:r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 알고리즘 설계 및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b="1" dirty="0" smtClean="0">
                          <a:latin typeface="+mn-ea"/>
                          <a:ea typeface="+mn-ea"/>
                        </a:rPr>
                        <a:t>App</a:t>
                      </a:r>
                      <a:r>
                        <a:rPr lang="en-US" altLang="ko-KR" sz="1400" b="1" baseline="0" dirty="0" smtClean="0">
                          <a:latin typeface="+mn-ea"/>
                          <a:ea typeface="+mn-ea"/>
                        </a:rPr>
                        <a:t>lication 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시스템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 연동</a:t>
                      </a:r>
                      <a:r>
                        <a:rPr lang="en-US" altLang="ko-KR" sz="1400" b="1" baseline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구현 및 테스트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시스템 점검 및</a:t>
                      </a:r>
                      <a:r>
                        <a:rPr lang="en-US" altLang="ko-KR" sz="1400" b="1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문서화</a:t>
                      </a:r>
                      <a:endParaRPr lang="en-US" altLang="ko-KR" sz="1400" b="1" baseline="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baseline="0" dirty="0" smtClean="0">
                          <a:latin typeface="+mn-ea"/>
                          <a:ea typeface="+mn-ea"/>
                        </a:rPr>
                        <a:t>중간보고서 작성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사용 매뉴얼 작성</a:t>
                      </a:r>
                      <a:endParaRPr lang="en-US" altLang="ko-KR" sz="14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 smtClean="0">
                          <a:latin typeface="+mn-ea"/>
                          <a:ea typeface="+mn-ea"/>
                        </a:rPr>
                        <a:t>최종점검 및 발표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</a:rPr>
              <a:t>07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졸업 연구</a:t>
            </a:r>
            <a:endParaRPr lang="en-US" altLang="ko-KR" sz="1600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수행 일정</a:t>
            </a:r>
            <a:endParaRPr lang="en-US" altLang="ko-KR" sz="1600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77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16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 기술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 문헌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 문헌</a:t>
            </a:r>
            <a:endParaRPr lang="ko-KR" altLang="en-US" sz="2800" b="1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9178" y="2013909"/>
            <a:ext cx="65812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◈</a:t>
            </a:r>
            <a:r>
              <a:rPr lang="ko-KR" altLang="en-US" dirty="0" smtClean="0"/>
              <a:t> </a:t>
            </a:r>
            <a:r>
              <a:rPr lang="ko-KR" altLang="en-US" b="1" dirty="0" err="1" smtClean="0"/>
              <a:t>아두이노</a:t>
            </a:r>
            <a:r>
              <a:rPr lang="ko-KR" altLang="en-US" b="1" dirty="0" smtClean="0"/>
              <a:t> 관련</a:t>
            </a:r>
            <a:endParaRPr lang="en-US" altLang="ko-KR" b="1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▶ 서민우</a:t>
            </a:r>
            <a:r>
              <a:rPr lang="en-US" altLang="ko-KR" sz="1400" dirty="0" smtClean="0"/>
              <a:t>, “</a:t>
            </a:r>
            <a:r>
              <a:rPr lang="ko-KR" altLang="en-US" sz="1400" dirty="0" err="1" smtClean="0"/>
              <a:t>아두이노와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안드로이드로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45</a:t>
            </a:r>
            <a:r>
              <a:rPr lang="ko-KR" altLang="en-US" sz="1400" dirty="0" smtClean="0"/>
              <a:t>개 프로젝트 만들기</a:t>
            </a:r>
            <a:r>
              <a:rPr lang="en-US" altLang="ko-KR" sz="1400" dirty="0" smtClean="0"/>
              <a:t>”, </a:t>
            </a:r>
            <a:r>
              <a:rPr lang="ko-KR" altLang="en-US" sz="1400" dirty="0" err="1" smtClean="0"/>
              <a:t>앤써북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2015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▶ </a:t>
            </a:r>
            <a:r>
              <a:rPr lang="en-US" altLang="ko-KR" sz="1400" dirty="0">
                <a:hlinkClick r:id="rId3"/>
              </a:rPr>
              <a:t>https://</a:t>
            </a:r>
            <a:r>
              <a:rPr lang="en-US" altLang="ko-KR" sz="1400" dirty="0" smtClean="0">
                <a:hlinkClick r:id="rId3"/>
              </a:rPr>
              <a:t>www.arduino.cc/en/Reference/Serial</a:t>
            </a:r>
            <a:r>
              <a:rPr lang="en-US" altLang="ko-KR" sz="1400" dirty="0" smtClean="0"/>
              <a:t> , </a:t>
            </a:r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시리얼 통신 포럼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▶ </a:t>
            </a:r>
            <a:r>
              <a:rPr lang="en-US" altLang="ko-KR" sz="1400" dirty="0">
                <a:hlinkClick r:id="rId4"/>
              </a:rPr>
              <a:t>http://</a:t>
            </a:r>
            <a:r>
              <a:rPr lang="en-US" altLang="ko-KR" sz="1400" dirty="0" smtClean="0">
                <a:hlinkClick r:id="rId4"/>
              </a:rPr>
              <a:t>cafe.naver.com/arduinostory</a:t>
            </a:r>
            <a:r>
              <a:rPr lang="en-US" altLang="ko-KR" sz="1400" dirty="0" smtClean="0"/>
              <a:t> , </a:t>
            </a:r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포럼 카페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▶ </a:t>
            </a:r>
            <a:r>
              <a:rPr lang="en-US" altLang="ko-KR" sz="1400" dirty="0">
                <a:hlinkClick r:id="rId5"/>
              </a:rPr>
              <a:t>https://</a:t>
            </a:r>
            <a:r>
              <a:rPr lang="en-US" altLang="ko-KR" sz="1400" dirty="0" smtClean="0">
                <a:hlinkClick r:id="rId5"/>
              </a:rPr>
              <a:t>circuits.io/lab</a:t>
            </a:r>
            <a:r>
              <a:rPr lang="en-US" altLang="ko-KR" sz="1400" dirty="0" smtClean="0"/>
              <a:t> , </a:t>
            </a:r>
            <a:r>
              <a:rPr lang="ko-KR" altLang="en-US" sz="1400" dirty="0" smtClean="0"/>
              <a:t>무료 </a:t>
            </a:r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회로도 설계 프로그램</a:t>
            </a:r>
            <a:endParaRPr lang="en-US" altLang="ko-KR" sz="14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879178" y="4581128"/>
            <a:ext cx="63652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◈ </a:t>
            </a:r>
            <a:r>
              <a:rPr lang="ko-KR" altLang="en-US" b="1" dirty="0" err="1" smtClean="0"/>
              <a:t>안드로이드</a:t>
            </a:r>
            <a:r>
              <a:rPr lang="ko-KR" altLang="en-US" b="1" dirty="0" smtClean="0"/>
              <a:t> 관련</a:t>
            </a:r>
            <a:endParaRPr lang="en-US" altLang="ko-KR" b="1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▶ 서창준</a:t>
            </a:r>
            <a:r>
              <a:rPr lang="en-US" altLang="ko-KR" sz="1400" dirty="0" smtClean="0"/>
              <a:t>, “</a:t>
            </a:r>
            <a:r>
              <a:rPr lang="ko-KR" altLang="en-US" sz="1400" dirty="0" smtClean="0"/>
              <a:t>하루 만에 배우는 </a:t>
            </a:r>
            <a:r>
              <a:rPr lang="ko-KR" altLang="en-US" sz="1400" dirty="0" err="1" smtClean="0"/>
              <a:t>안드로이드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앱</a:t>
            </a:r>
            <a:r>
              <a:rPr lang="ko-KR" altLang="en-US" sz="1400" dirty="0" smtClean="0"/>
              <a:t> 만들기</a:t>
            </a:r>
            <a:r>
              <a:rPr lang="en-US" altLang="ko-KR" sz="1400" dirty="0" smtClean="0"/>
              <a:t>”, </a:t>
            </a:r>
            <a:r>
              <a:rPr lang="ko-KR" altLang="en-US" sz="1400" dirty="0" err="1" smtClean="0"/>
              <a:t>영진닷컴</a:t>
            </a:r>
            <a:r>
              <a:rPr lang="en-US" altLang="ko-KR" sz="1400" dirty="0" smtClean="0"/>
              <a:t>, 2017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▶ 정재곤</a:t>
            </a:r>
            <a:r>
              <a:rPr lang="en-US" altLang="ko-KR" sz="1400" dirty="0" smtClean="0"/>
              <a:t>, “Do it! </a:t>
            </a:r>
            <a:r>
              <a:rPr lang="ko-KR" altLang="en-US" sz="1400" dirty="0" err="1" smtClean="0"/>
              <a:t>안드로이드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앱</a:t>
            </a:r>
            <a:r>
              <a:rPr lang="ko-KR" altLang="en-US" sz="1400" dirty="0" smtClean="0"/>
              <a:t> 프로그래밍</a:t>
            </a:r>
            <a:r>
              <a:rPr lang="en-US" altLang="ko-KR" sz="1400" dirty="0" smtClean="0"/>
              <a:t>”, </a:t>
            </a:r>
            <a:r>
              <a:rPr lang="ko-KR" altLang="en-US" sz="1400" dirty="0" err="1" smtClean="0"/>
              <a:t>이지스퍼블리싱</a:t>
            </a:r>
            <a:r>
              <a:rPr lang="en-US" altLang="ko-KR" sz="1400" dirty="0" smtClean="0"/>
              <a:t>, 2017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</a:rPr>
              <a:t>08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필요 기술</a:t>
            </a:r>
            <a:endParaRPr lang="en-US" altLang="ko-KR" sz="1600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참고 문헌</a:t>
            </a:r>
            <a:endParaRPr lang="en-US" altLang="ko-KR" sz="1600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343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99792" y="4037423"/>
            <a:ext cx="381642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67898" y="2852936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 사 합 </a:t>
            </a:r>
            <a:r>
              <a:rPr lang="ko-KR" altLang="en-US" sz="48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니</a:t>
            </a:r>
            <a:r>
              <a:rPr lang="ko-KR" altLang="en-US" sz="4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다</a:t>
            </a:r>
            <a:endParaRPr lang="ko-KR" altLang="en-US" sz="4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282673" y="2048456"/>
            <a:ext cx="587073" cy="45099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45994" y="4365104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 &amp; A</a:t>
            </a:r>
            <a:endParaRPr lang="ko-KR" altLang="en-US" sz="4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34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55362" y="1835532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01/ </a:t>
            </a:r>
            <a:r>
              <a:rPr lang="en-US" altLang="ko-KR" b="1" dirty="0" smtClean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 smtClean="0">
                <a:latin typeface="+mj-ea"/>
                <a:ea typeface="+mj-ea"/>
              </a:rPr>
              <a:t>제안 개요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55362" y="3312859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05/ </a:t>
            </a:r>
            <a:r>
              <a:rPr lang="en-US" altLang="ko-KR" b="1" dirty="0" smtClean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 smtClean="0">
                <a:latin typeface="+mj-ea"/>
                <a:ea typeface="+mj-ea"/>
              </a:rPr>
              <a:t>개발 환경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5362" y="2204864"/>
            <a:ext cx="302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02/ </a:t>
            </a:r>
            <a:r>
              <a:rPr lang="en-US" altLang="ko-KR" b="1" dirty="0" smtClean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 smtClean="0">
                <a:latin typeface="+mj-ea"/>
                <a:ea typeface="+mj-ea"/>
              </a:rPr>
              <a:t>관련 연구 및 사례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3137" y="2574194"/>
            <a:ext cx="351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03/ </a:t>
            </a:r>
            <a:r>
              <a:rPr lang="en-US" altLang="ko-KR" b="1" dirty="0" smtClean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 smtClean="0">
                <a:latin typeface="+mj-ea"/>
                <a:ea typeface="+mj-ea"/>
              </a:rPr>
              <a:t>시스템 수행 시나리오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55362" y="2943528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04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/ </a:t>
            </a:r>
            <a:r>
              <a:rPr lang="en-US" altLang="ko-KR" b="1" dirty="0" smtClean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 smtClean="0">
                <a:latin typeface="+mj-ea"/>
                <a:ea typeface="+mj-ea"/>
              </a:rPr>
              <a:t>시스템 구성도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24514" y="2204864"/>
            <a:ext cx="1562100" cy="2298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9514" y="2389530"/>
            <a:ext cx="283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5361" y="3682191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06/ </a:t>
            </a:r>
            <a:r>
              <a:rPr lang="en-US" altLang="ko-KR" b="1" dirty="0" smtClean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 smtClean="0">
                <a:latin typeface="+mj-ea"/>
                <a:ea typeface="+mj-ea"/>
              </a:rPr>
              <a:t>업무 분담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5361" y="4051522"/>
            <a:ext cx="329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07/ </a:t>
            </a:r>
            <a:r>
              <a:rPr lang="en-US" altLang="ko-KR" b="1" dirty="0" smtClean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 smtClean="0">
                <a:latin typeface="+mj-ea"/>
                <a:ea typeface="+mj-ea"/>
              </a:rPr>
              <a:t>졸업 연구 수행 일정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3136" y="4420853"/>
            <a:ext cx="351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08/ </a:t>
            </a:r>
            <a:r>
              <a:rPr lang="en-US" altLang="ko-KR" b="1" dirty="0" smtClean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 smtClean="0">
                <a:latin typeface="+mj-ea"/>
                <a:ea typeface="+mj-ea"/>
              </a:rPr>
              <a:t>필요 기술 및 참고 문헌 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337" y="6021288"/>
            <a:ext cx="1264423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3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291" y="1304317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제안 개요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19516" y="824204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 배경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65565"/>
            <a:ext cx="3147501" cy="2070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19629" y="2409164"/>
            <a:ext cx="395178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/>
              <a:t>매년 </a:t>
            </a:r>
            <a:r>
              <a:rPr lang="ko-KR" altLang="en-US" b="1" dirty="0"/>
              <a:t>약 </a:t>
            </a:r>
            <a:r>
              <a:rPr lang="en-US" altLang="ko-KR" b="1" dirty="0"/>
              <a:t>3500</a:t>
            </a:r>
            <a:r>
              <a:rPr lang="ko-KR" altLang="en-US" b="1" dirty="0"/>
              <a:t>명의 </a:t>
            </a:r>
            <a:r>
              <a:rPr lang="en-US" altLang="ko-KR" b="1" dirty="0"/>
              <a:t>1</a:t>
            </a:r>
            <a:r>
              <a:rPr lang="ko-KR" altLang="en-US" b="1" dirty="0"/>
              <a:t>세 </a:t>
            </a:r>
            <a:r>
              <a:rPr lang="ko-KR" altLang="en-US" b="1" dirty="0" smtClean="0"/>
              <a:t>미만 아기들이 수면 중 사망</a:t>
            </a:r>
            <a:endParaRPr lang="en-US" altLang="ko-KR" b="1" dirty="0" smtClean="0"/>
          </a:p>
          <a:p>
            <a:r>
              <a:rPr lang="en-US" altLang="ko-KR" dirty="0" smtClean="0"/>
              <a:t>    </a:t>
            </a:r>
            <a:r>
              <a:rPr lang="en-US" altLang="ko-KR" sz="1200" dirty="0" smtClean="0"/>
              <a:t>(</a:t>
            </a:r>
            <a:r>
              <a:rPr lang="ko-KR" altLang="en-US" sz="1200" dirty="0"/>
              <a:t>미국 질병관리 센터 통계</a:t>
            </a:r>
            <a:r>
              <a:rPr lang="en-US" altLang="ko-KR" sz="1200" dirty="0"/>
              <a:t>, 2015)</a:t>
            </a:r>
            <a:endParaRPr lang="ko-KR" altLang="en-US" sz="1200" dirty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en-US" altLang="ko-KR" b="1" dirty="0" smtClean="0"/>
              <a:t>SIDS(</a:t>
            </a:r>
            <a:r>
              <a:rPr lang="ko-KR" altLang="en-US" b="1" dirty="0" smtClean="0"/>
              <a:t>영아 </a:t>
            </a:r>
            <a:r>
              <a:rPr lang="ko-KR" altLang="en-US" b="1" dirty="0" err="1" smtClean="0"/>
              <a:t>돌연사</a:t>
            </a:r>
            <a:r>
              <a:rPr lang="ko-KR" altLang="en-US" b="1" dirty="0" smtClean="0"/>
              <a:t> 증후군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미국 내 연간 평균</a:t>
            </a:r>
            <a:r>
              <a:rPr lang="en-US" altLang="ko-KR" b="1" dirty="0" smtClean="0"/>
              <a:t>3000</a:t>
            </a:r>
            <a:r>
              <a:rPr lang="ko-KR" altLang="en-US" b="1" dirty="0" smtClean="0"/>
              <a:t>건 발생</a:t>
            </a:r>
            <a:endParaRPr lang="en-US" altLang="ko-KR" b="1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(</a:t>
            </a:r>
            <a:r>
              <a:rPr lang="ko-KR" altLang="en-US" sz="1200" dirty="0"/>
              <a:t>미국 질병관리 </a:t>
            </a:r>
            <a:r>
              <a:rPr lang="ko-KR" altLang="en-US" sz="1200" dirty="0" smtClean="0"/>
              <a:t>센터 통계</a:t>
            </a:r>
            <a:r>
              <a:rPr lang="en-US" altLang="ko-KR" sz="1200" dirty="0" smtClean="0"/>
              <a:t>, 2015)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711654" y="5127307"/>
            <a:ext cx="3951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/>
              <a:t>맞벌이 부부의 증가와</a:t>
            </a:r>
            <a:r>
              <a:rPr lang="ko-KR" altLang="en-US" b="1" dirty="0"/>
              <a:t> </a:t>
            </a:r>
            <a:r>
              <a:rPr lang="ko-KR" altLang="en-US" b="1" dirty="0" smtClean="0"/>
              <a:t>육아스트레스 지수가 비례하여 증가</a:t>
            </a:r>
            <a:endParaRPr lang="en-US" altLang="ko-KR" b="1" dirty="0" smtClean="0"/>
          </a:p>
          <a:p>
            <a:r>
              <a:rPr lang="en-US" altLang="ko-KR" sz="1200" dirty="0" smtClean="0"/>
              <a:t>      (</a:t>
            </a:r>
            <a:r>
              <a:rPr lang="ko-KR" altLang="en-US" sz="1200" dirty="0" smtClean="0"/>
              <a:t>보건복지부 설문조사</a:t>
            </a:r>
            <a:r>
              <a:rPr lang="en-US" altLang="ko-KR" sz="1200" dirty="0" smtClean="0"/>
              <a:t>, 2015)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509120"/>
            <a:ext cx="2808312" cy="206737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</a:rPr>
              <a:t>01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754" y="1333955"/>
            <a:ext cx="1168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제안 개요</a:t>
            </a:r>
            <a:endParaRPr lang="ko-KR" altLang="en-US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698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4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299" y="1302617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제안 개요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25236" y="824204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 개발 목표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19516" y="3848860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 개발 효과</a:t>
            </a:r>
            <a:endParaRPr lang="ko-KR" altLang="en-US" sz="2800" b="1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9178" y="4909319"/>
            <a:ext cx="6077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영</a:t>
            </a:r>
            <a:r>
              <a:rPr lang="ko-KR" altLang="en-US" b="1" dirty="0" smtClean="0"/>
              <a:t>아의 상태를 보다 간편하고 빠르게 판단할 수 있음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 smtClean="0"/>
              <a:t>보호자들의 개인시간이 늘어남에 따른 행복지수 증가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879178" y="1990283"/>
            <a:ext cx="6725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/>
              <a:t>각종 센서를 이용하여 아기의 안전을 실시간 감독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 smtClean="0"/>
              <a:t>보호자의 심적</a:t>
            </a:r>
            <a:r>
              <a:rPr lang="en-US" altLang="ko-KR" b="1" dirty="0"/>
              <a:t> </a:t>
            </a:r>
            <a:r>
              <a:rPr lang="en-US" altLang="ko-KR" b="1" dirty="0" smtClean="0"/>
              <a:t>&amp; </a:t>
            </a:r>
            <a:r>
              <a:rPr lang="ko-KR" altLang="en-US" b="1" dirty="0" smtClean="0"/>
              <a:t>육체적 피로감을 비롯한 육아스트레스 감소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/>
              <a:t>유아 통계 정보와 일상패턴을 바탕으로 한 수치분석 및 관리</a:t>
            </a:r>
            <a:endParaRPr lang="en-US" altLang="ko-KR" b="1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</a:rPr>
              <a:t>01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754" y="1333955"/>
            <a:ext cx="1168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제안 개요</a:t>
            </a:r>
            <a:endParaRPr lang="ko-KR" altLang="en-US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40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5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964" y="1282525"/>
            <a:ext cx="1347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 연구   사례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19516" y="824204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관련 연구 및 사례</a:t>
            </a:r>
            <a:endParaRPr lang="ko-KR" altLang="en-US" sz="2800" b="1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862956"/>
              </p:ext>
            </p:extLst>
          </p:nvPr>
        </p:nvGraphicFramePr>
        <p:xfrm>
          <a:off x="412965" y="2060848"/>
          <a:ext cx="8590182" cy="43924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63394"/>
                <a:gridCol w="2863394"/>
                <a:gridCol w="2863394"/>
              </a:tblGrid>
              <a:tr h="800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제품명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 내용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차별성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79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1.</a:t>
                      </a:r>
                      <a:r>
                        <a:rPr lang="ko-KR" altLang="en-US" sz="1600" b="1" dirty="0" smtClean="0"/>
                        <a:t>스마트 아기 양말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err="1" smtClean="0"/>
                        <a:t>웨어러블</a:t>
                      </a:r>
                      <a:r>
                        <a:rPr lang="ko-KR" altLang="en-US" sz="1200" b="1" dirty="0" smtClean="0"/>
                        <a:t> 양말을 착용시켜 아기의 체온을 측정</a:t>
                      </a:r>
                      <a:r>
                        <a:rPr lang="en-US" altLang="ko-KR" sz="1200" b="1" dirty="0" smtClean="0"/>
                        <a:t>, </a:t>
                      </a:r>
                      <a:r>
                        <a:rPr lang="ko-KR" altLang="en-US" sz="1200" b="1" dirty="0" smtClean="0"/>
                        <a:t>보호자 디바이스에 표시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smtClean="0"/>
                        <a:t>체온</a:t>
                      </a:r>
                      <a:r>
                        <a:rPr lang="ko-KR" altLang="en-US" sz="1200" b="1" baseline="0" dirty="0" smtClean="0"/>
                        <a:t> 외에 다른 기능 결여</a:t>
                      </a:r>
                      <a:endParaRPr lang="en-US" altLang="ko-KR" sz="1200" b="1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="1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baseline="0" dirty="0" smtClean="0"/>
                        <a:t>보호자와 상호작용 불가</a:t>
                      </a:r>
                      <a:endParaRPr lang="en-US" altLang="ko-KR" sz="1200" b="1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="1" baseline="0" dirty="0" smtClean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baseline="0" dirty="0" smtClean="0"/>
                        <a:t>-&gt; </a:t>
                      </a:r>
                      <a:r>
                        <a:rPr lang="ko-KR" altLang="en-US" sz="1200" b="1" baseline="0" dirty="0" smtClean="0"/>
                        <a:t>다양한 기능 추가</a:t>
                      </a:r>
                      <a:endParaRPr lang="en-US" altLang="ko-KR" sz="1200" b="1" baseline="0" dirty="0" smtClean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baseline="0" dirty="0" smtClean="0"/>
                        <a:t>-&gt; </a:t>
                      </a:r>
                      <a:r>
                        <a:rPr lang="ko-KR" altLang="en-US" sz="1200" b="1" baseline="0" dirty="0" smtClean="0"/>
                        <a:t>디바이스를 통한  상호작용 가능</a:t>
                      </a:r>
                      <a:endParaRPr lang="ko-KR" altLang="en-US" sz="1200" b="1" dirty="0"/>
                    </a:p>
                  </a:txBody>
                  <a:tcPr anchor="ctr"/>
                </a:tc>
              </a:tr>
              <a:tr h="179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2.</a:t>
                      </a:r>
                      <a:r>
                        <a:rPr lang="ko-KR" altLang="en-US" sz="1600" b="1" dirty="0" smtClean="0"/>
                        <a:t>스마트 침대</a:t>
                      </a:r>
                      <a:r>
                        <a:rPr lang="en-US" altLang="ko-KR" sz="1600" b="1" dirty="0" smtClean="0"/>
                        <a:t>(</a:t>
                      </a:r>
                      <a:r>
                        <a:rPr lang="ko-KR" altLang="en-US" sz="1600" b="1" dirty="0" smtClean="0"/>
                        <a:t>일체형</a:t>
                      </a:r>
                      <a:r>
                        <a:rPr lang="en-US" altLang="ko-KR" sz="1600" b="1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 smtClean="0"/>
                        <a:t>울음을 감지하면 침대가 스스로 흔들리면서 아기를 다시 재움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baseline="0" dirty="0" smtClean="0"/>
                        <a:t>보호자와 상호작용할 수 있는 매체 </a:t>
                      </a:r>
                      <a:r>
                        <a:rPr lang="en-US" altLang="ko-KR" sz="1200" b="1" baseline="0" dirty="0" smtClean="0"/>
                        <a:t>X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b="1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baseline="0" dirty="0" smtClean="0"/>
                        <a:t>일체형이기 때문에 모든 부가제품을 함께 구매해야 함</a:t>
                      </a:r>
                      <a:endParaRPr lang="en-US" altLang="ko-KR" sz="1200" b="1" baseline="0" dirty="0" smtClean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="1" baseline="0" dirty="0" smtClean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baseline="0" dirty="0" smtClean="0"/>
                        <a:t>-&gt; </a:t>
                      </a:r>
                      <a:r>
                        <a:rPr lang="ko-KR" altLang="en-US" sz="1200" b="1" baseline="0" dirty="0" smtClean="0"/>
                        <a:t>하드웨어의 탈 부착 기능 추가</a:t>
                      </a:r>
                      <a:endParaRPr lang="en-US" altLang="ko-KR" sz="1200" b="1" baseline="0" dirty="0" smtClean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8" y="5024566"/>
            <a:ext cx="1750882" cy="14287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7" y="3284984"/>
            <a:ext cx="2087384" cy="122731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</a:rPr>
              <a:t>02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2754" y="1333955"/>
            <a:ext cx="1168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관련 사례</a:t>
            </a:r>
            <a:endParaRPr lang="ko-KR" altLang="en-US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591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6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066" y="1268760"/>
            <a:ext cx="1259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수행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6" y="4293096"/>
            <a:ext cx="2068129" cy="15173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25" y="2687819"/>
            <a:ext cx="768397" cy="5742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07" y="3596513"/>
            <a:ext cx="551446" cy="5040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99" y="2516492"/>
            <a:ext cx="727236" cy="9169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51" y="4105510"/>
            <a:ext cx="1805195" cy="170490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97" y="3378672"/>
            <a:ext cx="777289" cy="939738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2525195" y="2924944"/>
            <a:ext cx="4567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3" y="3596513"/>
            <a:ext cx="551446" cy="504056"/>
          </a:xfrm>
          <a:prstGeom prst="rect">
            <a:avLst/>
          </a:prstGeom>
        </p:spPr>
      </p:pic>
      <p:cxnSp>
        <p:nvCxnSpPr>
          <p:cNvPr id="25" name="직선 화살표 연결선 24"/>
          <p:cNvCxnSpPr>
            <a:stCxn id="11" idx="1"/>
          </p:cNvCxnSpPr>
          <p:nvPr/>
        </p:nvCxnSpPr>
        <p:spPr>
          <a:xfrm flipH="1" flipV="1">
            <a:off x="2525195" y="4957963"/>
            <a:ext cx="46727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195" y="1699473"/>
            <a:ext cx="777062" cy="96822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358548" y="1998919"/>
            <a:ext cx="39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아기 울음 소리 인식 데이터 전송 </a:t>
            </a:r>
            <a:endParaRPr lang="ko-KR" altLang="en-US" b="1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3" y="1658498"/>
            <a:ext cx="614642" cy="57511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093" y="5237852"/>
            <a:ext cx="619602" cy="57256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96" y="5912871"/>
            <a:ext cx="813795" cy="70904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601191" y="5339469"/>
            <a:ext cx="19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음악 재생 제어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01191" y="6179866"/>
            <a:ext cx="191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모빌 동작 제어</a:t>
            </a:r>
            <a:endParaRPr lang="ko-KR" altLang="en-US" b="1" dirty="0"/>
          </a:p>
        </p:txBody>
      </p:sp>
      <p:sp>
        <p:nvSpPr>
          <p:cNvPr id="22" name="직사각형 21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</a:rPr>
              <a:t>03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수행</a:t>
            </a:r>
            <a:endParaRPr lang="en-US" altLang="ko-KR" sz="1600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시나리오</a:t>
            </a:r>
            <a:endParaRPr lang="ko-KR" altLang="en-US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285248" y="5708801"/>
            <a:ext cx="417373" cy="38150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305413" y="5939684"/>
            <a:ext cx="1734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통합 버튼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타이머 설정</a:t>
            </a:r>
            <a:endParaRPr lang="ko-KR" altLang="en-US" b="1" dirty="0"/>
          </a:p>
        </p:txBody>
      </p:sp>
      <p:cxnSp>
        <p:nvCxnSpPr>
          <p:cNvPr id="21" name="구부러진 연결선 20"/>
          <p:cNvCxnSpPr/>
          <p:nvPr/>
        </p:nvCxnSpPr>
        <p:spPr>
          <a:xfrm>
            <a:off x="6361834" y="5527972"/>
            <a:ext cx="933213" cy="601602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 40"/>
          <p:cNvCxnSpPr>
            <a:endCxn id="40" idx="1"/>
          </p:cNvCxnSpPr>
          <p:nvPr/>
        </p:nvCxnSpPr>
        <p:spPr>
          <a:xfrm flipV="1">
            <a:off x="6372200" y="6262850"/>
            <a:ext cx="933213" cy="189212"/>
          </a:xfrm>
          <a:prstGeom prst="curvedConnector3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57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6" grpId="0"/>
      <p:bldP spid="37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7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066" y="1268760"/>
            <a:ext cx="1259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수행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6" y="4293096"/>
            <a:ext cx="2068129" cy="15173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25" y="2687819"/>
            <a:ext cx="768397" cy="5742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07" y="3596513"/>
            <a:ext cx="551446" cy="5040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99" y="2516492"/>
            <a:ext cx="727236" cy="9169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51" y="4105510"/>
            <a:ext cx="1805195" cy="170490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97" y="3378672"/>
            <a:ext cx="777289" cy="939738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2525195" y="2924944"/>
            <a:ext cx="4567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3" y="3596513"/>
            <a:ext cx="551446" cy="504056"/>
          </a:xfrm>
          <a:prstGeom prst="rect">
            <a:avLst/>
          </a:prstGeom>
        </p:spPr>
      </p:pic>
      <p:cxnSp>
        <p:nvCxnSpPr>
          <p:cNvPr id="14" name="직선 화살표 연결선 13"/>
          <p:cNvCxnSpPr>
            <a:stCxn id="10" idx="1"/>
          </p:cNvCxnSpPr>
          <p:nvPr/>
        </p:nvCxnSpPr>
        <p:spPr>
          <a:xfrm flipH="1" flipV="1">
            <a:off x="2525195" y="4957963"/>
            <a:ext cx="46727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20372" y="1999748"/>
            <a:ext cx="309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</a:t>
            </a:r>
            <a:r>
              <a:rPr lang="ko-KR" altLang="en-US" b="1" dirty="0"/>
              <a:t> </a:t>
            </a:r>
            <a:r>
              <a:rPr lang="ko-KR" altLang="en-US" b="1" dirty="0" smtClean="0"/>
              <a:t>온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습도 인식 데이터 전송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846" y="1622342"/>
            <a:ext cx="733526" cy="112414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3" y="1658498"/>
            <a:ext cx="614642" cy="57511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203848" y="537321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아기의 생활 환경 안전성 확보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</a:rPr>
              <a:t>03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수행</a:t>
            </a:r>
            <a:endParaRPr lang="en-US" altLang="ko-KR" sz="1600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시나리오</a:t>
            </a:r>
            <a:endParaRPr lang="ko-KR" altLang="en-US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76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8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066" y="1268760"/>
            <a:ext cx="1259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수행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6" y="4293096"/>
            <a:ext cx="2068129" cy="15173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25" y="2687819"/>
            <a:ext cx="768397" cy="5742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07" y="3596513"/>
            <a:ext cx="551446" cy="5040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99" y="2516492"/>
            <a:ext cx="727236" cy="9169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51" y="4105510"/>
            <a:ext cx="1805195" cy="170490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97" y="3378672"/>
            <a:ext cx="777289" cy="939738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2525195" y="2924944"/>
            <a:ext cx="4567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3" y="3596513"/>
            <a:ext cx="551446" cy="504056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11" idx="1"/>
          </p:cNvCxnSpPr>
          <p:nvPr/>
        </p:nvCxnSpPr>
        <p:spPr>
          <a:xfrm flipH="1" flipV="1">
            <a:off x="2525195" y="4957963"/>
            <a:ext cx="46727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2140" y="2001185"/>
            <a:ext cx="39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err="1" smtClean="0"/>
              <a:t>심박</a:t>
            </a:r>
            <a:r>
              <a:rPr lang="ko-KR" altLang="en-US" b="1" dirty="0" smtClean="0"/>
              <a:t> 센서 데이터 전송 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013" y="1658498"/>
            <a:ext cx="1064823" cy="105470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203848" y="537321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아기의 수면 상태 실시간 감독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</a:rPr>
              <a:t>03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수행</a:t>
            </a:r>
            <a:endParaRPr lang="en-US" altLang="ko-KR" sz="1600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시나리오</a:t>
            </a:r>
            <a:endParaRPr lang="ko-KR" altLang="en-US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50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9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066" y="1268760"/>
            <a:ext cx="1259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수행</a:t>
            </a:r>
            <a:endParaRPr lang="en-US" altLang="ko-KR" sz="1600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6" y="4293096"/>
            <a:ext cx="2068129" cy="15173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25" y="2687819"/>
            <a:ext cx="768397" cy="5742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07" y="3596513"/>
            <a:ext cx="551446" cy="5040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99" y="2516492"/>
            <a:ext cx="727236" cy="9169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951" y="4105510"/>
            <a:ext cx="1805195" cy="170490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397" y="3378672"/>
            <a:ext cx="777289" cy="939738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2525195" y="2924944"/>
            <a:ext cx="4567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3" y="3596513"/>
            <a:ext cx="551446" cy="504056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11" idx="1"/>
          </p:cNvCxnSpPr>
          <p:nvPr/>
        </p:nvCxnSpPr>
        <p:spPr>
          <a:xfrm flipH="1" flipV="1">
            <a:off x="2525195" y="4957963"/>
            <a:ext cx="46727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2140" y="2001185"/>
            <a:ext cx="39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영상 모듈 데이터 전송 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203848" y="537321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아기의 상태 전반 실시간 감독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905" y="1607352"/>
            <a:ext cx="956275" cy="108046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</a:rPr>
              <a:t>03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수행</a:t>
            </a:r>
            <a:endParaRPr lang="en-US" altLang="ko-KR" sz="1600" dirty="0" smtClean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시나리오</a:t>
            </a:r>
            <a:endParaRPr lang="ko-KR" altLang="en-US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94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7033</TotalTime>
  <Words>848</Words>
  <Application>Microsoft Office PowerPoint</Application>
  <PresentationFormat>화면 슬라이드 쇼(4:3)</PresentationFormat>
  <Paragraphs>268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나눔고딕</vt:lpstr>
      <vt:lpstr>Arial</vt:lpstr>
      <vt:lpstr>맑은 고딕</vt:lpstr>
      <vt:lpstr>나눔고딕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Daryl Cho</cp:lastModifiedBy>
  <cp:revision>389</cp:revision>
  <dcterms:created xsi:type="dcterms:W3CDTF">2006-10-05T04:04:58Z</dcterms:created>
  <dcterms:modified xsi:type="dcterms:W3CDTF">2017-03-28T04:02:14Z</dcterms:modified>
</cp:coreProperties>
</file>