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7"/>
  </p:notesMasterIdLst>
  <p:sldIdLst>
    <p:sldId id="257" r:id="rId2"/>
    <p:sldId id="261" r:id="rId3"/>
    <p:sldId id="283" r:id="rId4"/>
    <p:sldId id="268" r:id="rId5"/>
    <p:sldId id="269" r:id="rId6"/>
    <p:sldId id="270" r:id="rId7"/>
    <p:sldId id="260" r:id="rId8"/>
    <p:sldId id="275" r:id="rId9"/>
    <p:sldId id="276" r:id="rId10"/>
    <p:sldId id="280" r:id="rId11"/>
    <p:sldId id="271" r:id="rId12"/>
    <p:sldId id="282" r:id="rId13"/>
    <p:sldId id="290" r:id="rId14"/>
    <p:sldId id="289" r:id="rId15"/>
    <p:sldId id="284" r:id="rId16"/>
    <p:sldId id="285" r:id="rId17"/>
    <p:sldId id="288" r:id="rId18"/>
    <p:sldId id="291" r:id="rId19"/>
    <p:sldId id="292" r:id="rId20"/>
    <p:sldId id="303" r:id="rId21"/>
    <p:sldId id="304" r:id="rId22"/>
    <p:sldId id="305" r:id="rId23"/>
    <p:sldId id="294" r:id="rId24"/>
    <p:sldId id="297" r:id="rId25"/>
    <p:sldId id="298" r:id="rId26"/>
    <p:sldId id="295" r:id="rId27"/>
    <p:sldId id="296" r:id="rId28"/>
    <p:sldId id="299" r:id="rId29"/>
    <p:sldId id="300" r:id="rId30"/>
    <p:sldId id="301" r:id="rId31"/>
    <p:sldId id="306" r:id="rId32"/>
    <p:sldId id="272" r:id="rId33"/>
    <p:sldId id="281" r:id="rId34"/>
    <p:sldId id="279" r:id="rId35"/>
    <p:sldId id="287" r:id="rId36"/>
    <p:sldId id="286" r:id="rId37"/>
    <p:sldId id="302" r:id="rId38"/>
    <p:sldId id="307" r:id="rId39"/>
    <p:sldId id="308" r:id="rId40"/>
    <p:sldId id="309" r:id="rId41"/>
    <p:sldId id="310" r:id="rId42"/>
    <p:sldId id="273" r:id="rId43"/>
    <p:sldId id="274" r:id="rId44"/>
    <p:sldId id="278" r:id="rId45"/>
    <p:sldId id="265" r:id="rId46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48"/>
      <p:bold r:id="rId49"/>
    </p:embeddedFont>
    <p:embeddedFont>
      <p:font typeface="나눔고딕 ExtraBold" panose="020B0600000101010101" charset="-127"/>
      <p:bold r:id="rId50"/>
    </p:embeddedFont>
    <p:embeddedFont>
      <p:font typeface="나눔고딕" panose="020B0600000101010101" charset="-127"/>
      <p:regular r:id="rId51"/>
      <p:bold r:id="rId5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2">
          <p15:clr>
            <a:srgbClr val="A4A3A4"/>
          </p15:clr>
        </p15:guide>
        <p15:guide id="3" pos="57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29D9C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206" y="198"/>
      </p:cViewPr>
      <p:guideLst>
        <p:guide orient="horz"/>
        <p:guide pos="22"/>
        <p:guide pos="57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416D1-FCA5-433B-B00A-8EACA6124C49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9007F-8A03-436A-B6FE-E913B77C3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20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29D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00</a:t>
            </a:r>
            <a:fld id="{CF612540-9602-46A0-9E57-34F7D2068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427608" y="0"/>
            <a:ext cx="1264072" cy="1860138"/>
          </a:xfrm>
          <a:prstGeom prst="rect">
            <a:avLst/>
          </a:prstGeom>
          <a:solidFill>
            <a:srgbClr val="29D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00</a:t>
            </a:r>
            <a:fld id="{CF612540-9602-46A0-9E57-34F7D2068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16216" y="316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>
                <a:solidFill>
                  <a:schemeClr val="bg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/>
              <a:t>00</a:t>
            </a:r>
            <a:fld id="{CF612540-9602-46A0-9E57-34F7D2068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87816" y="6140323"/>
            <a:ext cx="1198173" cy="5703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5" Type="http://schemas.openxmlformats.org/officeDocument/2006/relationships/image" Target="../media/image42.jpg"/><Relationship Id="rId4" Type="http://schemas.openxmlformats.org/officeDocument/2006/relationships/image" Target="../media/image41.jpg"/><Relationship Id="rId9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jpeg"/><Relationship Id="rId5" Type="http://schemas.openxmlformats.org/officeDocument/2006/relationships/image" Target="../media/image49.png"/><Relationship Id="rId4" Type="http://schemas.openxmlformats.org/officeDocument/2006/relationships/image" Target="../media/image48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7.png"/><Relationship Id="rId7" Type="http://schemas.openxmlformats.org/officeDocument/2006/relationships/image" Target="../media/image5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44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Reference/Seria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ircuits.io/lab" TargetMode="External"/><Relationship Id="rId4" Type="http://schemas.openxmlformats.org/officeDocument/2006/relationships/hyperlink" Target="http://cafe.naver.com/arduinostory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93178" y="3645024"/>
            <a:ext cx="6696744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3177" y="1785869"/>
            <a:ext cx="6696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800" b="1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IoT</a:t>
            </a:r>
            <a:r>
              <a:rPr lang="ko-KR" altLang="en-US" sz="48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기반 </a:t>
            </a:r>
            <a:r>
              <a:rPr lang="ko-KR" altLang="en-US" sz="4800" b="1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인식형</a:t>
            </a:r>
            <a:r>
              <a:rPr lang="ko-KR" altLang="en-US" sz="48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48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스마트 아기 침대 시스템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4282674" y="780480"/>
            <a:ext cx="587073" cy="45099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6280279" y="4799696"/>
            <a:ext cx="30192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2013154048 </a:t>
            </a:r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조 항 민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2013152050 </a:t>
            </a:r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장 윤 미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2014154019 </a:t>
            </a:r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박 지 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24941" y="4013338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팀 명 </a:t>
            </a:r>
            <a:r>
              <a:rPr lang="en-US" altLang="ko-KR" sz="28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아직 늦지 않았어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921" y="6123135"/>
            <a:ext cx="1354079" cy="6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4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10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066" y="1268760"/>
            <a:ext cx="1259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수행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66" y="4293096"/>
            <a:ext cx="2068129" cy="15173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25" y="2687819"/>
            <a:ext cx="768397" cy="5742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07" y="3596513"/>
            <a:ext cx="551446" cy="5040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099" y="2516492"/>
            <a:ext cx="727236" cy="9169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51" y="4105510"/>
            <a:ext cx="1805195" cy="170490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97" y="3378672"/>
            <a:ext cx="777289" cy="939738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2525195" y="2924944"/>
            <a:ext cx="45670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93" y="3596513"/>
            <a:ext cx="551446" cy="504056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11" idx="1"/>
          </p:cNvCxnSpPr>
          <p:nvPr/>
        </p:nvCxnSpPr>
        <p:spPr>
          <a:xfrm flipH="1" flipV="1">
            <a:off x="2525195" y="4957963"/>
            <a:ext cx="46727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2140" y="2001185"/>
            <a:ext cx="392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영상 모듈 데이터 전송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03848" y="537321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아기의 상태 전반 실시간 감독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905" y="1607352"/>
            <a:ext cx="956275" cy="108046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03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수행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시나리오</a:t>
            </a:r>
          </a:p>
        </p:txBody>
      </p:sp>
    </p:spTree>
    <p:extLst>
      <p:ext uri="{BB962C8B-B14F-4D97-AF65-F5344CB8AC3E}">
        <p14:creationId xmlns:p14="http://schemas.microsoft.com/office/powerpoint/2010/main" val="101194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11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구성도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9036" y="2342427"/>
            <a:ext cx="2260774" cy="4436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1311" y="187969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ARDUINO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3149" y="2687210"/>
            <a:ext cx="2016224" cy="4770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마이크로폰 센서</a:t>
            </a:r>
            <a:endParaRPr lang="en-US" altLang="ko-KR" sz="1400" b="1" dirty="0">
              <a:latin typeface="+mj-ea"/>
              <a:ea typeface="+mj-ea"/>
            </a:endParaRPr>
          </a:p>
          <a:p>
            <a:pPr algn="ctr"/>
            <a:r>
              <a:rPr lang="en-US" altLang="ko-KR" sz="1100" b="1" dirty="0">
                <a:latin typeface="+mj-ea"/>
                <a:ea typeface="+mj-ea"/>
              </a:rPr>
              <a:t>[</a:t>
            </a:r>
            <a:r>
              <a:rPr lang="ko-KR" altLang="en-US" sz="1100" b="1" dirty="0">
                <a:latin typeface="+mj-ea"/>
                <a:ea typeface="+mj-ea"/>
              </a:rPr>
              <a:t>음성 인식 모듈 제어</a:t>
            </a:r>
            <a:r>
              <a:rPr lang="en-US" altLang="ko-KR" sz="1100" b="1" dirty="0">
                <a:latin typeface="+mj-ea"/>
                <a:ea typeface="+mj-ea"/>
              </a:rPr>
              <a:t>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3149" y="3516803"/>
            <a:ext cx="2016224" cy="4770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온</a:t>
            </a:r>
            <a:r>
              <a:rPr lang="en-US" altLang="ko-KR" sz="1400" b="1" dirty="0">
                <a:latin typeface="+mj-ea"/>
                <a:ea typeface="+mj-ea"/>
              </a:rPr>
              <a:t>/</a:t>
            </a:r>
            <a:r>
              <a:rPr lang="ko-KR" altLang="en-US" sz="1400" b="1" dirty="0">
                <a:latin typeface="+mj-ea"/>
                <a:ea typeface="+mj-ea"/>
              </a:rPr>
              <a:t>습도 감지 센서</a:t>
            </a:r>
            <a:endParaRPr lang="en-US" altLang="ko-KR" sz="1400" b="1" dirty="0">
              <a:latin typeface="+mj-ea"/>
              <a:ea typeface="+mj-ea"/>
            </a:endParaRPr>
          </a:p>
          <a:p>
            <a:pPr algn="ctr"/>
            <a:r>
              <a:rPr lang="en-US" altLang="ko-KR" sz="1100" b="1" dirty="0">
                <a:latin typeface="+mj-ea"/>
                <a:ea typeface="+mj-ea"/>
              </a:rPr>
              <a:t>[</a:t>
            </a:r>
            <a:r>
              <a:rPr lang="ko-KR" altLang="en-US" sz="1100" b="1" dirty="0">
                <a:latin typeface="+mj-ea"/>
                <a:ea typeface="+mj-ea"/>
              </a:rPr>
              <a:t>온</a:t>
            </a:r>
            <a:r>
              <a:rPr lang="en-US" altLang="ko-KR" sz="1100" b="1" dirty="0">
                <a:latin typeface="+mj-ea"/>
                <a:ea typeface="+mj-ea"/>
              </a:rPr>
              <a:t>/</a:t>
            </a:r>
            <a:r>
              <a:rPr lang="ko-KR" altLang="en-US" sz="1100" b="1" dirty="0">
                <a:latin typeface="+mj-ea"/>
                <a:ea typeface="+mj-ea"/>
              </a:rPr>
              <a:t>습도 인식 모듈 제어</a:t>
            </a:r>
            <a:r>
              <a:rPr lang="en-US" altLang="ko-KR" sz="1100" b="1" dirty="0">
                <a:latin typeface="+mj-ea"/>
                <a:ea typeface="+mj-ea"/>
              </a:rPr>
              <a:t>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3181" y="5114604"/>
            <a:ext cx="2016224" cy="4770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+mj-ea"/>
                <a:ea typeface="+mj-ea"/>
              </a:rPr>
              <a:t>DC</a:t>
            </a:r>
            <a:r>
              <a:rPr lang="ko-KR" altLang="en-US" sz="1400" b="1" dirty="0">
                <a:latin typeface="+mj-ea"/>
                <a:ea typeface="+mj-ea"/>
              </a:rPr>
              <a:t>모터</a:t>
            </a:r>
            <a:endParaRPr lang="en-US" altLang="ko-KR" sz="1400" b="1" dirty="0">
              <a:latin typeface="+mj-ea"/>
              <a:ea typeface="+mj-ea"/>
            </a:endParaRPr>
          </a:p>
          <a:p>
            <a:pPr algn="ctr"/>
            <a:r>
              <a:rPr lang="en-US" altLang="ko-KR" sz="1100" b="1" dirty="0">
                <a:latin typeface="+mj-ea"/>
                <a:ea typeface="+mj-ea"/>
              </a:rPr>
              <a:t>[</a:t>
            </a:r>
            <a:r>
              <a:rPr lang="ko-KR" altLang="en-US" sz="1100" b="1" dirty="0">
                <a:latin typeface="+mj-ea"/>
                <a:ea typeface="+mj-ea"/>
              </a:rPr>
              <a:t>모빌의 수동</a:t>
            </a:r>
            <a:r>
              <a:rPr lang="en-US" altLang="ko-KR" sz="1100" b="1" dirty="0">
                <a:latin typeface="+mj-ea"/>
                <a:ea typeface="+mj-ea"/>
              </a:rPr>
              <a:t>/</a:t>
            </a:r>
            <a:r>
              <a:rPr lang="ko-KR" altLang="en-US" sz="1100" b="1" dirty="0">
                <a:latin typeface="+mj-ea"/>
                <a:ea typeface="+mj-ea"/>
              </a:rPr>
              <a:t>자동 회전</a:t>
            </a:r>
            <a:r>
              <a:rPr lang="en-US" altLang="ko-KR" sz="1100" b="1" dirty="0">
                <a:latin typeface="+mj-ea"/>
                <a:ea typeface="+mj-ea"/>
              </a:rPr>
              <a:t>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3149" y="4345850"/>
            <a:ext cx="2016224" cy="4770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latin typeface="+mj-ea"/>
                <a:ea typeface="+mj-ea"/>
              </a:rPr>
              <a:t>심박</a:t>
            </a:r>
            <a:r>
              <a:rPr lang="ko-KR" altLang="en-US" sz="1400" b="1" dirty="0">
                <a:latin typeface="+mj-ea"/>
                <a:ea typeface="+mj-ea"/>
              </a:rPr>
              <a:t> 모니터링 센서</a:t>
            </a:r>
            <a:endParaRPr lang="en-US" altLang="ko-KR" sz="1400" b="1" dirty="0">
              <a:latin typeface="+mj-ea"/>
              <a:ea typeface="+mj-ea"/>
            </a:endParaRPr>
          </a:p>
          <a:p>
            <a:pPr algn="ctr"/>
            <a:r>
              <a:rPr lang="en-US" altLang="ko-KR" sz="1100" b="1" dirty="0">
                <a:latin typeface="+mj-ea"/>
                <a:ea typeface="+mj-ea"/>
              </a:rPr>
              <a:t>[</a:t>
            </a:r>
            <a:r>
              <a:rPr lang="ko-KR" altLang="en-US" sz="1100" b="1" dirty="0">
                <a:latin typeface="+mj-ea"/>
                <a:ea typeface="+mj-ea"/>
              </a:rPr>
              <a:t>진동 인식 모듈 제어</a:t>
            </a:r>
            <a:r>
              <a:rPr lang="en-US" altLang="ko-KR" sz="1100" b="1" dirty="0">
                <a:latin typeface="+mj-ea"/>
                <a:ea typeface="+mj-ea"/>
              </a:rPr>
              <a:t>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557" y="5842844"/>
            <a:ext cx="2016224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영상 녹화 모듈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92280" y="2342427"/>
            <a:ext cx="1897134" cy="3500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32735" y="187969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ANDROID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64287" y="2687210"/>
            <a:ext cx="1702851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latin typeface="+mj-ea"/>
                <a:ea typeface="+mj-ea"/>
              </a:rPr>
              <a:t>알람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62327" y="4550080"/>
            <a:ext cx="1707057" cy="8617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시각적 모니터링 정보 제공</a:t>
            </a:r>
            <a:endParaRPr lang="en-US" altLang="ko-KR" sz="1400" b="1" dirty="0">
              <a:latin typeface="+mj-ea"/>
              <a:ea typeface="+mj-ea"/>
            </a:endParaRPr>
          </a:p>
          <a:p>
            <a:pPr algn="ctr"/>
            <a:r>
              <a:rPr lang="en-US" altLang="ko-KR" sz="1100" b="1" dirty="0">
                <a:latin typeface="+mj-ea"/>
                <a:ea typeface="+mj-ea"/>
              </a:rPr>
              <a:t>[</a:t>
            </a:r>
            <a:r>
              <a:rPr lang="ko-KR" altLang="en-US" sz="1100" b="1" dirty="0">
                <a:latin typeface="+mj-ea"/>
                <a:ea typeface="+mj-ea"/>
              </a:rPr>
              <a:t>온</a:t>
            </a:r>
            <a:r>
              <a:rPr lang="en-US" altLang="ko-KR" sz="1100" b="1" dirty="0">
                <a:latin typeface="+mj-ea"/>
                <a:ea typeface="+mj-ea"/>
              </a:rPr>
              <a:t>/</a:t>
            </a:r>
            <a:r>
              <a:rPr lang="ko-KR" altLang="en-US" sz="1100" b="1" dirty="0">
                <a:latin typeface="+mj-ea"/>
                <a:ea typeface="+mj-ea"/>
              </a:rPr>
              <a:t>습도 및 </a:t>
            </a:r>
            <a:r>
              <a:rPr lang="ko-KR" altLang="en-US" sz="1100" b="1" dirty="0" err="1">
                <a:latin typeface="+mj-ea"/>
                <a:ea typeface="+mj-ea"/>
              </a:rPr>
              <a:t>심박</a:t>
            </a:r>
            <a:r>
              <a:rPr lang="ko-KR" altLang="en-US" sz="1100" b="1" dirty="0">
                <a:latin typeface="+mj-ea"/>
                <a:ea typeface="+mj-ea"/>
              </a:rPr>
              <a:t> 상황</a:t>
            </a:r>
            <a:r>
              <a:rPr lang="en-US" altLang="ko-KR" sz="1100" b="1" dirty="0">
                <a:latin typeface="+mj-ea"/>
                <a:ea typeface="+mj-ea"/>
              </a:rPr>
              <a:t>]</a:t>
            </a:r>
          </a:p>
          <a:p>
            <a:pPr algn="ctr"/>
            <a:r>
              <a:rPr lang="ko-KR" altLang="en-US" sz="1100" b="1" dirty="0">
                <a:latin typeface="+mj-ea"/>
                <a:ea typeface="+mj-ea"/>
              </a:rPr>
              <a:t>영상 정보</a:t>
            </a:r>
            <a:endParaRPr lang="en-US" altLang="ko-KR" sz="1100" b="1" dirty="0"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96150" y="2913351"/>
            <a:ext cx="1730250" cy="1992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39899" y="2254587"/>
            <a:ext cx="2275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시리얼 통신</a:t>
            </a:r>
            <a:endParaRPr lang="en-US" altLang="ko-KR" b="1" dirty="0"/>
          </a:p>
          <a:p>
            <a:pPr algn="ctr"/>
            <a:r>
              <a:rPr lang="en-US" altLang="ko-KR" b="1" dirty="0"/>
              <a:t>(Bluetooth Module)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98702" y="3035066"/>
            <a:ext cx="1512169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데이터 송신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98701" y="3649158"/>
            <a:ext cx="1512169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데이터 수신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98700" y="4242303"/>
            <a:ext cx="1512169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데이터 처리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64287" y="3455358"/>
            <a:ext cx="1702851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상호작용</a:t>
            </a:r>
            <a:endParaRPr lang="en-US" altLang="ko-KR" sz="1400" b="1" dirty="0">
              <a:latin typeface="+mj-ea"/>
              <a:ea typeface="+mj-ea"/>
            </a:endParaRPr>
          </a:p>
          <a:p>
            <a:pPr algn="ctr"/>
            <a:r>
              <a:rPr lang="en-US" altLang="ko-KR" sz="1100" b="1" dirty="0">
                <a:latin typeface="+mj-ea"/>
                <a:ea typeface="+mj-ea"/>
              </a:rPr>
              <a:t>[</a:t>
            </a:r>
            <a:r>
              <a:rPr lang="ko-KR" altLang="en-US" sz="1100" b="1" dirty="0">
                <a:latin typeface="+mj-ea"/>
                <a:ea typeface="+mj-ea"/>
              </a:rPr>
              <a:t>모빌</a:t>
            </a:r>
            <a:r>
              <a:rPr lang="en-US" altLang="ko-KR" sz="1100" b="1" dirty="0">
                <a:latin typeface="+mj-ea"/>
                <a:ea typeface="+mj-ea"/>
              </a:rPr>
              <a:t> </a:t>
            </a:r>
            <a:r>
              <a:rPr lang="ko-KR" altLang="en-US" sz="1100" b="1" dirty="0">
                <a:latin typeface="+mj-ea"/>
                <a:ea typeface="+mj-ea"/>
              </a:rPr>
              <a:t>작동 제어</a:t>
            </a:r>
            <a:r>
              <a:rPr lang="en-US" altLang="ko-KR" sz="1100" b="1" dirty="0">
                <a:latin typeface="+mj-ea"/>
                <a:ea typeface="+mj-ea"/>
              </a:rPr>
              <a:t>]</a:t>
            </a:r>
          </a:p>
          <a:p>
            <a:pPr algn="ctr"/>
            <a:r>
              <a:rPr lang="en-US" altLang="ko-KR" sz="1100" b="1" dirty="0">
                <a:latin typeface="+mj-ea"/>
                <a:ea typeface="+mj-ea"/>
              </a:rPr>
              <a:t>[</a:t>
            </a:r>
            <a:r>
              <a:rPr lang="ko-KR" altLang="en-US" sz="1100" b="1" dirty="0">
                <a:latin typeface="+mj-ea"/>
                <a:ea typeface="+mj-ea"/>
              </a:rPr>
              <a:t>음악 재생 제어</a:t>
            </a:r>
            <a:r>
              <a:rPr lang="en-US" altLang="ko-KR" sz="1100" b="1" dirty="0">
                <a:latin typeface="+mj-ea"/>
                <a:ea typeface="+mj-ea"/>
              </a:rPr>
              <a:t>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3149" y="6294707"/>
            <a:ext cx="2016224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+mj-ea"/>
                <a:ea typeface="+mj-ea"/>
              </a:rPr>
              <a:t>Mp3 </a:t>
            </a:r>
            <a:r>
              <a:rPr lang="ko-KR" altLang="en-US" sz="1400" b="1" dirty="0">
                <a:latin typeface="+mj-ea"/>
                <a:ea typeface="+mj-ea"/>
              </a:rPr>
              <a:t>재생 모듈</a:t>
            </a:r>
            <a:endParaRPr lang="en-US" altLang="ko-KR" sz="1400" b="1" dirty="0">
              <a:latin typeface="+mj-ea"/>
              <a:ea typeface="+mj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815040" y="4537405"/>
            <a:ext cx="12811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815040" y="3268822"/>
            <a:ext cx="12811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826400" y="3243224"/>
            <a:ext cx="12811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5826400" y="4537405"/>
            <a:ext cx="12811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04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구성도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265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12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79178" y="2132856"/>
            <a:ext cx="6797278" cy="44644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31206" y="2276872"/>
            <a:ext cx="647324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sound_count</a:t>
            </a:r>
            <a:r>
              <a:rPr lang="en-US" altLang="ko-KR" b="1" dirty="0">
                <a:latin typeface="+mn-ea"/>
              </a:rPr>
              <a:t>()</a:t>
            </a:r>
          </a:p>
          <a:p>
            <a:r>
              <a:rPr lang="en-US" altLang="ko-KR" sz="1400" dirty="0">
                <a:latin typeface="+mn-ea"/>
              </a:rPr>
              <a:t>// </a:t>
            </a:r>
            <a:r>
              <a:rPr lang="ko-KR" altLang="en-US" sz="1400" dirty="0">
                <a:latin typeface="+mn-ea"/>
              </a:rPr>
              <a:t>소리 인식 센서</a:t>
            </a:r>
            <a:endParaRPr lang="en-US" altLang="ko-KR" sz="1400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b="1" dirty="0" err="1">
                <a:latin typeface="+mn-ea"/>
              </a:rPr>
              <a:t>int</a:t>
            </a: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err="1">
                <a:latin typeface="+mn-ea"/>
              </a:rPr>
              <a:t>sound_count</a:t>
            </a:r>
            <a:r>
              <a:rPr lang="en-US" altLang="ko-KR" b="1" dirty="0">
                <a:latin typeface="+mn-ea"/>
              </a:rPr>
              <a:t>(</a:t>
            </a:r>
            <a:r>
              <a:rPr lang="en-US" altLang="ko-KR" b="1" dirty="0" err="1">
                <a:latin typeface="+mn-ea"/>
              </a:rPr>
              <a:t>int</a:t>
            </a:r>
            <a:r>
              <a:rPr lang="en-US" altLang="ko-KR" b="1" dirty="0">
                <a:latin typeface="+mn-ea"/>
              </a:rPr>
              <a:t>)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sz="1400" b="1" dirty="0">
                <a:latin typeface="+mn-ea"/>
              </a:rPr>
              <a:t>인식 전 </a:t>
            </a:r>
            <a:r>
              <a:rPr lang="en-US" altLang="ko-KR" sz="1400" b="1" dirty="0">
                <a:latin typeface="+mn-ea"/>
              </a:rPr>
              <a:t>0, </a:t>
            </a:r>
            <a:r>
              <a:rPr lang="ko-KR" altLang="en-US" sz="1400" b="1" dirty="0">
                <a:latin typeface="+mn-ea"/>
              </a:rPr>
              <a:t>인식 시 </a:t>
            </a:r>
            <a:r>
              <a:rPr lang="en-US" altLang="ko-KR" sz="1400" b="1" dirty="0">
                <a:latin typeface="+mn-ea"/>
              </a:rPr>
              <a:t>1</a:t>
            </a:r>
            <a:endParaRPr lang="en-US" altLang="ko-KR" b="1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설명</a:t>
            </a:r>
            <a:r>
              <a:rPr lang="en-US" altLang="ko-KR" b="1" dirty="0">
                <a:latin typeface="+mn-ea"/>
              </a:rPr>
              <a:t>: </a:t>
            </a:r>
          </a:p>
          <a:p>
            <a:pPr marL="342900" indent="-342900">
              <a:buAutoNum type="arabicParenR"/>
            </a:pPr>
            <a:r>
              <a:rPr lang="en-US" altLang="ko-KR" b="1" dirty="0" err="1">
                <a:latin typeface="+mn-ea"/>
              </a:rPr>
              <a:t>sound_sensor</a:t>
            </a:r>
            <a:r>
              <a:rPr lang="ko-KR" altLang="en-US" b="1" dirty="0">
                <a:latin typeface="+mn-ea"/>
              </a:rPr>
              <a:t>의 값이 </a:t>
            </a:r>
            <a:r>
              <a:rPr lang="en-US" altLang="ko-KR" b="1" dirty="0">
                <a:latin typeface="+mn-ea"/>
              </a:rPr>
              <a:t>400 </a:t>
            </a:r>
            <a:r>
              <a:rPr lang="ko-KR" altLang="en-US" b="1" dirty="0">
                <a:latin typeface="+mn-ea"/>
              </a:rPr>
              <a:t>이상으로 감지되면 블루투스로 데이터를 전송하고</a:t>
            </a: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err="1">
                <a:latin typeface="+mn-ea"/>
              </a:rPr>
              <a:t>sound_count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변수에 </a:t>
            </a:r>
            <a:r>
              <a:rPr lang="en-US" altLang="ko-KR" b="1" dirty="0">
                <a:latin typeface="+mn-ea"/>
              </a:rPr>
              <a:t>1</a:t>
            </a:r>
            <a:r>
              <a:rPr lang="ko-KR" altLang="en-US" b="1" dirty="0">
                <a:latin typeface="+mn-ea"/>
              </a:rPr>
              <a:t>의 값 축적</a:t>
            </a:r>
            <a:endParaRPr lang="en-US" altLang="ko-KR" b="1" dirty="0">
              <a:latin typeface="+mn-ea"/>
            </a:endParaRPr>
          </a:p>
          <a:p>
            <a:pPr marL="342900" indent="-342900">
              <a:buAutoNum type="arabicParenR"/>
            </a:pPr>
            <a:endParaRPr lang="en-US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2) </a:t>
            </a:r>
            <a:r>
              <a:rPr lang="en-US" altLang="ko-KR" b="1" dirty="0" err="1">
                <a:latin typeface="+mn-ea"/>
              </a:rPr>
              <a:t>sound_count</a:t>
            </a:r>
            <a:r>
              <a:rPr lang="ko-KR" altLang="en-US" b="1" dirty="0">
                <a:latin typeface="+mn-ea"/>
              </a:rPr>
              <a:t>에 총 </a:t>
            </a:r>
            <a:r>
              <a:rPr lang="en-US" altLang="ko-KR" b="1" dirty="0">
                <a:latin typeface="+mn-ea"/>
              </a:rPr>
              <a:t>3</a:t>
            </a:r>
            <a:r>
              <a:rPr lang="ko-KR" altLang="en-US" b="1" dirty="0">
                <a:latin typeface="+mn-ea"/>
              </a:rPr>
              <a:t>번</a:t>
            </a:r>
            <a:r>
              <a:rPr lang="en-US" altLang="ko-KR" b="1" dirty="0">
                <a:latin typeface="+mn-ea"/>
              </a:rPr>
              <a:t>,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1</a:t>
            </a:r>
            <a:r>
              <a:rPr lang="ko-KR" altLang="en-US" b="1" dirty="0">
                <a:latin typeface="+mn-ea"/>
              </a:rPr>
              <a:t>의 값이 축적되면 아기가 울고</a:t>
            </a:r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    있다고 판단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5468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13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79178" y="2132856"/>
            <a:ext cx="6768752" cy="44644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31206" y="2276872"/>
            <a:ext cx="62646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Adafruit_VS1053_FilePlayer </a:t>
            </a:r>
            <a:r>
              <a:rPr lang="en-US" altLang="ko-KR" b="1" dirty="0" err="1">
                <a:latin typeface="+mn-ea"/>
              </a:rPr>
              <a:t>musicPlayer</a:t>
            </a:r>
            <a:r>
              <a:rPr lang="en-US" altLang="ko-KR" b="1" dirty="0">
                <a:latin typeface="+mn-ea"/>
              </a:rPr>
              <a:t> =</a:t>
            </a:r>
          </a:p>
          <a:p>
            <a:r>
              <a:rPr lang="en-US" altLang="ko-KR" b="1" dirty="0">
                <a:latin typeface="+mn-ea"/>
              </a:rPr>
              <a:t>Adafruit_VS1053_FilePlayer(SHIELD_RESET, SHIELD_CS, SHIELD_DCS, DREQ, CARDCS);</a:t>
            </a:r>
          </a:p>
          <a:p>
            <a:r>
              <a:rPr lang="en-US" altLang="ko-KR" sz="1400" dirty="0">
                <a:latin typeface="+mn-ea"/>
              </a:rPr>
              <a:t>// Mp3 </a:t>
            </a:r>
            <a:r>
              <a:rPr lang="ko-KR" altLang="en-US" sz="1400" dirty="0">
                <a:latin typeface="+mn-ea"/>
              </a:rPr>
              <a:t>라이브러리 함수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모듈 사용을 위한 선언</a:t>
            </a:r>
            <a:r>
              <a:rPr lang="en-US" altLang="ko-KR" sz="1400" dirty="0">
                <a:latin typeface="+mn-ea"/>
              </a:rPr>
              <a:t>)</a:t>
            </a: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b="1" dirty="0" err="1">
                <a:latin typeface="+mn-ea"/>
              </a:rPr>
              <a:t>int</a:t>
            </a:r>
            <a:r>
              <a:rPr lang="en-US" altLang="ko-KR" b="1" dirty="0">
                <a:latin typeface="+mn-ea"/>
              </a:rPr>
              <a:t> mp3_play = 0;  </a:t>
            </a:r>
            <a:r>
              <a:rPr lang="en-US" altLang="ko-KR" sz="1400" dirty="0">
                <a:latin typeface="+mn-ea"/>
              </a:rPr>
              <a:t>//</a:t>
            </a:r>
            <a:r>
              <a:rPr lang="ko-KR" altLang="en-US" sz="1400" dirty="0">
                <a:latin typeface="+mn-ea"/>
              </a:rPr>
              <a:t>음악 재생 여부를 저장할 변수</a:t>
            </a:r>
            <a:endParaRPr lang="en-US" altLang="ko-KR" sz="1400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b="1" dirty="0" err="1">
                <a:latin typeface="+mn-ea"/>
              </a:rPr>
              <a:t>musicPlayer.startPlayingFile</a:t>
            </a:r>
            <a:r>
              <a:rPr lang="en-US" altLang="ko-KR" b="1" dirty="0">
                <a:latin typeface="+mn-ea"/>
              </a:rPr>
              <a:t>(“mp3</a:t>
            </a:r>
            <a:r>
              <a:rPr lang="ko-KR" altLang="en-US" b="1" dirty="0">
                <a:latin typeface="+mn-ea"/>
              </a:rPr>
              <a:t>파일명</a:t>
            </a:r>
            <a:r>
              <a:rPr lang="en-US" altLang="ko-KR" b="1" dirty="0">
                <a:latin typeface="+mn-ea"/>
              </a:rPr>
              <a:t>");</a:t>
            </a:r>
          </a:p>
          <a:p>
            <a:r>
              <a:rPr lang="en-US" altLang="ko-KR" b="1" dirty="0" err="1">
                <a:latin typeface="+mn-ea"/>
              </a:rPr>
              <a:t>musicPlayer.stopPlaying</a:t>
            </a:r>
            <a:r>
              <a:rPr lang="en-US" altLang="ko-KR" b="1" dirty="0">
                <a:latin typeface="+mn-ea"/>
              </a:rPr>
              <a:t>(); </a:t>
            </a:r>
            <a:r>
              <a:rPr lang="en-US" altLang="ko-KR" sz="1400" dirty="0">
                <a:latin typeface="+mn-ea"/>
              </a:rPr>
              <a:t>//</a:t>
            </a:r>
            <a:r>
              <a:rPr lang="ko-KR" altLang="en-US" sz="1400" dirty="0">
                <a:latin typeface="+mn-ea"/>
              </a:rPr>
              <a:t>음악 재생 정지</a:t>
            </a:r>
            <a:endParaRPr lang="en-US" altLang="ko-KR" sz="1400" dirty="0">
              <a:latin typeface="+mn-ea"/>
            </a:endParaRP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0 </a:t>
            </a:r>
            <a:r>
              <a:rPr lang="ko-KR" altLang="en-US" sz="1400" b="1" dirty="0">
                <a:latin typeface="+mn-ea"/>
              </a:rPr>
              <a:t>정지</a:t>
            </a:r>
            <a:r>
              <a:rPr lang="en-US" altLang="ko-KR" sz="1400" b="1" dirty="0">
                <a:latin typeface="+mn-ea"/>
              </a:rPr>
              <a:t>, 1 </a:t>
            </a:r>
            <a:r>
              <a:rPr lang="ko-KR" altLang="en-US" sz="1400" b="1" dirty="0">
                <a:latin typeface="+mn-ea"/>
              </a:rPr>
              <a:t>플레이</a:t>
            </a:r>
            <a:endParaRPr lang="en-US" altLang="ko-KR" b="1" dirty="0">
              <a:latin typeface="+mn-ea"/>
            </a:endParaRPr>
          </a:p>
          <a:p>
            <a:endParaRPr lang="en-US" altLang="ko-KR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2233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14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9178" y="2132856"/>
            <a:ext cx="6768752" cy="44644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31206" y="2276872"/>
            <a:ext cx="62646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Servo.myservo</a:t>
            </a:r>
            <a:r>
              <a:rPr lang="en-US" altLang="ko-KR" b="1" dirty="0">
                <a:latin typeface="+mn-ea"/>
              </a:rPr>
              <a:t>;</a:t>
            </a:r>
          </a:p>
          <a:p>
            <a:r>
              <a:rPr lang="en-US" altLang="ko-KR" sz="1400" dirty="0">
                <a:latin typeface="+mn-ea"/>
              </a:rPr>
              <a:t>// </a:t>
            </a:r>
            <a:r>
              <a:rPr lang="ko-KR" altLang="en-US" sz="1400" dirty="0" err="1">
                <a:latin typeface="+mn-ea"/>
              </a:rPr>
              <a:t>서보모터</a:t>
            </a:r>
            <a:r>
              <a:rPr lang="ko-KR" altLang="en-US" sz="1400" dirty="0">
                <a:latin typeface="+mn-ea"/>
              </a:rPr>
              <a:t> 모듈 </a:t>
            </a:r>
            <a:r>
              <a:rPr lang="en-US" altLang="ko-KR" sz="140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+mn-ea"/>
                <a:sym typeface="Wingdings" panose="05000000000000000000" pitchFamily="2" charset="2"/>
              </a:rPr>
              <a:t>모빌 동작</a:t>
            </a:r>
            <a:endParaRPr lang="en-US" altLang="ko-KR" sz="1400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b="1" dirty="0" err="1">
                <a:latin typeface="+mn-ea"/>
              </a:rPr>
              <a:t>myservo.write</a:t>
            </a:r>
            <a:r>
              <a:rPr lang="en-US" altLang="ko-KR" b="1" dirty="0">
                <a:latin typeface="+mn-ea"/>
              </a:rPr>
              <a:t>(90);     </a:t>
            </a:r>
            <a:r>
              <a:rPr lang="en-US" altLang="ko-KR" sz="1400" dirty="0">
                <a:latin typeface="+mn-ea"/>
              </a:rPr>
              <a:t>// </a:t>
            </a:r>
            <a:r>
              <a:rPr lang="ko-KR" altLang="en-US" sz="1400" dirty="0">
                <a:latin typeface="+mn-ea"/>
              </a:rPr>
              <a:t>초기상태 정지</a:t>
            </a:r>
            <a:r>
              <a:rPr lang="en-US" altLang="ko-KR" sz="1400" dirty="0">
                <a:latin typeface="+mn-ea"/>
              </a:rPr>
              <a:t>(90 = </a:t>
            </a:r>
            <a:r>
              <a:rPr lang="ko-KR" altLang="en-US" sz="1400" dirty="0">
                <a:latin typeface="+mn-ea"/>
              </a:rPr>
              <a:t>정지</a:t>
            </a:r>
            <a:r>
              <a:rPr lang="en-US" altLang="ko-KR" sz="1400" dirty="0">
                <a:latin typeface="+mn-ea"/>
              </a:rPr>
              <a:t>)</a:t>
            </a:r>
          </a:p>
          <a:p>
            <a:r>
              <a:rPr lang="en-US" altLang="ko-KR" sz="1400" dirty="0">
                <a:latin typeface="+mn-ea"/>
              </a:rPr>
              <a:t>                                       // 90</a:t>
            </a:r>
            <a:r>
              <a:rPr lang="ko-KR" altLang="en-US" sz="1400" dirty="0">
                <a:latin typeface="+mn-ea"/>
              </a:rPr>
              <a:t>보다 작으면 좌회전</a:t>
            </a:r>
            <a:endParaRPr lang="en-US" altLang="ko-KR" sz="1400" dirty="0">
              <a:latin typeface="+mn-ea"/>
            </a:endParaRPr>
          </a:p>
          <a:p>
            <a:r>
              <a:rPr lang="en-US" altLang="ko-KR" b="1" dirty="0" err="1">
                <a:latin typeface="+mn-ea"/>
              </a:rPr>
              <a:t>myservo.write</a:t>
            </a:r>
            <a:r>
              <a:rPr lang="en-US" altLang="ko-KR" b="1" dirty="0">
                <a:latin typeface="+mn-ea"/>
              </a:rPr>
              <a:t>(100);   </a:t>
            </a:r>
            <a:r>
              <a:rPr lang="en-US" altLang="ko-KR" sz="1400" dirty="0">
                <a:latin typeface="+mn-ea"/>
              </a:rPr>
              <a:t>// 90</a:t>
            </a:r>
            <a:r>
              <a:rPr lang="ko-KR" altLang="en-US" sz="1400" dirty="0">
                <a:latin typeface="+mn-ea"/>
              </a:rPr>
              <a:t>보다 크면 우회전</a:t>
            </a:r>
            <a:endParaRPr lang="en-US" altLang="ko-KR" sz="1400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sz="1400" b="1" dirty="0">
                <a:latin typeface="+mn-ea"/>
              </a:rPr>
              <a:t>명령 전 </a:t>
            </a:r>
            <a:r>
              <a:rPr lang="en-US" altLang="ko-KR" sz="1400" b="1" dirty="0">
                <a:latin typeface="+mn-ea"/>
              </a:rPr>
              <a:t>0, </a:t>
            </a:r>
            <a:r>
              <a:rPr lang="ko-KR" altLang="en-US" sz="1400" b="1" dirty="0">
                <a:latin typeface="+mn-ea"/>
              </a:rPr>
              <a:t>명령 후 </a:t>
            </a:r>
            <a:r>
              <a:rPr lang="en-US" altLang="ko-KR" sz="1400" b="1" dirty="0">
                <a:latin typeface="+mn-ea"/>
              </a:rPr>
              <a:t>1</a:t>
            </a: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설명</a:t>
            </a:r>
            <a:r>
              <a:rPr lang="en-US" altLang="ko-KR" b="1" dirty="0">
                <a:latin typeface="+mn-ea"/>
              </a:rPr>
              <a:t>:</a:t>
            </a:r>
          </a:p>
          <a:p>
            <a:pPr marL="342900" indent="-342900">
              <a:buAutoNum type="arabicParenR"/>
            </a:pPr>
            <a:r>
              <a:rPr lang="ko-KR" altLang="en-US" b="1" dirty="0">
                <a:latin typeface="+mn-ea"/>
              </a:rPr>
              <a:t>블루투스에게서 받는 신호에 따라 </a:t>
            </a:r>
            <a:r>
              <a:rPr lang="en-US" altLang="ko-KR" b="1" dirty="0">
                <a:latin typeface="+mn-ea"/>
              </a:rPr>
              <a:t>‘</a:t>
            </a:r>
            <a:r>
              <a:rPr lang="ko-KR" altLang="en-US" b="1" dirty="0">
                <a:latin typeface="+mn-ea"/>
              </a:rPr>
              <a:t>우회전</a:t>
            </a:r>
            <a:r>
              <a:rPr lang="en-US" altLang="ko-KR" b="1" dirty="0">
                <a:latin typeface="+mn-ea"/>
              </a:rPr>
              <a:t>’</a:t>
            </a:r>
            <a:r>
              <a:rPr lang="ko-KR" altLang="en-US" b="1" dirty="0">
                <a:latin typeface="+mn-ea"/>
              </a:rPr>
              <a:t> 과 </a:t>
            </a:r>
            <a:r>
              <a:rPr lang="en-US" altLang="ko-KR" b="1" dirty="0">
                <a:latin typeface="+mn-ea"/>
              </a:rPr>
              <a:t>‘</a:t>
            </a:r>
            <a:r>
              <a:rPr lang="ko-KR" altLang="en-US" b="1" dirty="0">
                <a:latin typeface="+mn-ea"/>
              </a:rPr>
              <a:t>정지</a:t>
            </a:r>
            <a:r>
              <a:rPr lang="en-US" altLang="ko-KR" b="1" dirty="0">
                <a:latin typeface="+mn-ea"/>
              </a:rPr>
              <a:t>’</a:t>
            </a:r>
            <a:r>
              <a:rPr lang="ko-KR" altLang="en-US" b="1" dirty="0">
                <a:latin typeface="+mn-ea"/>
              </a:rPr>
              <a:t>의 기능 수행</a:t>
            </a:r>
            <a:endParaRPr lang="en-US" altLang="ko-KR" b="1" dirty="0">
              <a:latin typeface="+mn-ea"/>
            </a:endParaRPr>
          </a:p>
          <a:p>
            <a:pPr marL="342900" indent="-342900">
              <a:buAutoNum type="arabicParenR"/>
            </a:pPr>
            <a:endParaRPr lang="en-US" altLang="ko-KR" b="1" dirty="0">
              <a:latin typeface="+mn-ea"/>
            </a:endParaRPr>
          </a:p>
          <a:p>
            <a:pPr marL="342900" indent="-342900">
              <a:buAutoNum type="arabicParenR"/>
            </a:pPr>
            <a:r>
              <a:rPr lang="en-US" altLang="ko-KR" b="1" dirty="0">
                <a:latin typeface="+mn-ea"/>
              </a:rPr>
              <a:t>90</a:t>
            </a:r>
            <a:r>
              <a:rPr lang="ko-KR" altLang="en-US" b="1" dirty="0">
                <a:latin typeface="+mn-ea"/>
              </a:rPr>
              <a:t>에서 정지 </a:t>
            </a:r>
            <a:r>
              <a:rPr lang="en-US" altLang="ko-KR" b="1" dirty="0">
                <a:latin typeface="+mn-ea"/>
              </a:rPr>
              <a:t>| x&lt;90</a:t>
            </a:r>
            <a:r>
              <a:rPr lang="ko-KR" altLang="en-US" b="1" dirty="0">
                <a:latin typeface="+mn-ea"/>
              </a:rPr>
              <a:t>에서 좌회전</a:t>
            </a:r>
            <a:r>
              <a:rPr lang="en-US" altLang="ko-KR" b="1" dirty="0">
                <a:latin typeface="+mn-ea"/>
              </a:rPr>
              <a:t> | x&gt;90</a:t>
            </a:r>
            <a:r>
              <a:rPr lang="ko-KR" altLang="en-US" b="1" dirty="0">
                <a:latin typeface="+mn-ea"/>
              </a:rPr>
              <a:t>에서 우회전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2572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15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79178" y="2132856"/>
            <a:ext cx="6768752" cy="44644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31206" y="2276872"/>
            <a:ext cx="626469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check_temp</a:t>
            </a:r>
            <a:r>
              <a:rPr lang="en-US" altLang="ko-KR" b="1" dirty="0">
                <a:latin typeface="+mn-ea"/>
              </a:rPr>
              <a:t>()</a:t>
            </a:r>
          </a:p>
          <a:p>
            <a:r>
              <a:rPr lang="en-US" altLang="ko-KR" b="1" dirty="0" err="1">
                <a:latin typeface="+mn-ea"/>
              </a:rPr>
              <a:t>check_humidity</a:t>
            </a:r>
            <a:r>
              <a:rPr lang="en-US" altLang="ko-KR" b="1" dirty="0">
                <a:latin typeface="+mn-ea"/>
              </a:rPr>
              <a:t>()</a:t>
            </a:r>
          </a:p>
          <a:p>
            <a:r>
              <a:rPr lang="en-US" altLang="ko-KR" sz="1400" dirty="0">
                <a:latin typeface="+mn-ea"/>
              </a:rPr>
              <a:t>// </a:t>
            </a:r>
            <a:r>
              <a:rPr lang="ko-KR" altLang="en-US" sz="1400" dirty="0">
                <a:latin typeface="+mn-ea"/>
              </a:rPr>
              <a:t>온도 </a:t>
            </a:r>
            <a:r>
              <a:rPr lang="en-US" altLang="ko-KR" sz="1400" dirty="0">
                <a:latin typeface="+mn-ea"/>
              </a:rPr>
              <a:t>&amp; </a:t>
            </a:r>
            <a:r>
              <a:rPr lang="ko-KR" altLang="en-US" sz="1400" dirty="0">
                <a:latin typeface="+mn-ea"/>
              </a:rPr>
              <a:t>습도 인식 센서</a:t>
            </a:r>
            <a:endParaRPr lang="en-US" altLang="ko-KR" sz="1400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b="1" dirty="0" err="1">
                <a:latin typeface="+mn-ea"/>
              </a:rPr>
              <a:t>int</a:t>
            </a: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err="1">
                <a:latin typeface="+mn-ea"/>
              </a:rPr>
              <a:t>check_temp</a:t>
            </a:r>
            <a:r>
              <a:rPr lang="en-US" altLang="ko-KR" b="1" dirty="0">
                <a:latin typeface="+mn-ea"/>
              </a:rPr>
              <a:t>(</a:t>
            </a:r>
            <a:r>
              <a:rPr lang="en-US" altLang="ko-KR" b="1" dirty="0" err="1">
                <a:latin typeface="+mn-ea"/>
              </a:rPr>
              <a:t>int</a:t>
            </a:r>
            <a:r>
              <a:rPr lang="en-US" altLang="ko-KR" b="1" dirty="0">
                <a:latin typeface="+mn-ea"/>
              </a:rPr>
              <a:t>)</a:t>
            </a:r>
          </a:p>
          <a:p>
            <a:r>
              <a:rPr lang="en-US" altLang="ko-KR" b="1" dirty="0" err="1">
                <a:latin typeface="+mn-ea"/>
              </a:rPr>
              <a:t>int</a:t>
            </a: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err="1">
                <a:latin typeface="+mn-ea"/>
              </a:rPr>
              <a:t>check_humidity</a:t>
            </a:r>
            <a:r>
              <a:rPr lang="en-US" altLang="ko-KR" b="1" dirty="0">
                <a:latin typeface="+mn-ea"/>
              </a:rPr>
              <a:t>(</a:t>
            </a:r>
            <a:r>
              <a:rPr lang="en-US" altLang="ko-KR" b="1" dirty="0" err="1">
                <a:latin typeface="+mn-ea"/>
              </a:rPr>
              <a:t>int</a:t>
            </a:r>
            <a:r>
              <a:rPr lang="en-US" altLang="ko-KR" b="1" dirty="0">
                <a:latin typeface="+mn-ea"/>
              </a:rPr>
              <a:t>)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sz="1400" b="1" dirty="0">
                <a:latin typeface="+mn-ea"/>
              </a:rPr>
              <a:t>송신 전 </a:t>
            </a:r>
            <a:r>
              <a:rPr lang="en-US" altLang="ko-KR" sz="1400" b="1" dirty="0">
                <a:latin typeface="+mn-ea"/>
              </a:rPr>
              <a:t>0, </a:t>
            </a:r>
            <a:r>
              <a:rPr lang="ko-KR" altLang="en-US" sz="1400" b="1" dirty="0">
                <a:latin typeface="+mn-ea"/>
              </a:rPr>
              <a:t>송신 시 </a:t>
            </a:r>
            <a:r>
              <a:rPr lang="en-US" altLang="ko-KR" sz="1400" b="1" dirty="0">
                <a:latin typeface="+mn-ea"/>
              </a:rPr>
              <a:t>1</a:t>
            </a: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설명</a:t>
            </a:r>
            <a:r>
              <a:rPr lang="en-US" altLang="ko-KR" b="1" dirty="0">
                <a:latin typeface="+mn-ea"/>
              </a:rPr>
              <a:t>:</a:t>
            </a:r>
          </a:p>
          <a:p>
            <a:pPr marL="342900" indent="-342900">
              <a:buAutoNum type="arabicParenR"/>
            </a:pPr>
            <a:r>
              <a:rPr lang="ko-KR" altLang="en-US" b="1" dirty="0">
                <a:latin typeface="+mn-ea"/>
              </a:rPr>
              <a:t>온</a:t>
            </a:r>
            <a:r>
              <a:rPr lang="en-US" altLang="ko-KR" b="1" dirty="0">
                <a:latin typeface="+mn-ea"/>
              </a:rPr>
              <a:t>/</a:t>
            </a:r>
            <a:r>
              <a:rPr lang="ko-KR" altLang="en-US" b="1" dirty="0">
                <a:latin typeface="+mn-ea"/>
              </a:rPr>
              <a:t>습도 모듈의 감지 값을 실시간으로 블루투스 모듈로 전송</a:t>
            </a:r>
            <a:endParaRPr lang="en-US" altLang="ko-KR" b="1" dirty="0">
              <a:latin typeface="+mn-ea"/>
            </a:endParaRPr>
          </a:p>
          <a:p>
            <a:pPr marL="342900" indent="-342900">
              <a:buAutoNum type="arabicParenR"/>
            </a:pPr>
            <a:endParaRPr lang="en-US" altLang="ko-KR" b="1" dirty="0">
              <a:latin typeface="+mn-ea"/>
            </a:endParaRPr>
          </a:p>
          <a:p>
            <a:pPr marL="342900" indent="-342900">
              <a:buAutoNum type="arabicParenR"/>
            </a:pPr>
            <a:r>
              <a:rPr lang="ko-KR" altLang="en-US" b="1" dirty="0">
                <a:latin typeface="+mn-ea"/>
              </a:rPr>
              <a:t>읽혀진 값들을 해당 변수에 저장 후 출력 대기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1271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16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9178" y="2132856"/>
            <a:ext cx="6768752" cy="44644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31206" y="2276872"/>
            <a:ext cx="626469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heartbeat_sensor</a:t>
            </a:r>
            <a:r>
              <a:rPr lang="en-US" altLang="ko-KR" b="1" dirty="0">
                <a:latin typeface="+mn-ea"/>
              </a:rPr>
              <a:t>()</a:t>
            </a:r>
          </a:p>
          <a:p>
            <a:r>
              <a:rPr lang="en-US" altLang="ko-KR" sz="1400" dirty="0">
                <a:latin typeface="+mn-ea"/>
              </a:rPr>
              <a:t>// </a:t>
            </a:r>
            <a:r>
              <a:rPr lang="ko-KR" altLang="en-US" sz="1400" dirty="0">
                <a:latin typeface="+mn-ea"/>
              </a:rPr>
              <a:t>맥박 인식 센서</a:t>
            </a:r>
            <a:endParaRPr lang="en-US" altLang="ko-KR" sz="1400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b="1" dirty="0" err="1">
                <a:latin typeface="+mn-ea"/>
              </a:rPr>
              <a:t>int</a:t>
            </a: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err="1">
                <a:latin typeface="+mn-ea"/>
              </a:rPr>
              <a:t>heartbeat_count</a:t>
            </a:r>
            <a:r>
              <a:rPr lang="en-US" altLang="ko-KR" b="1" dirty="0">
                <a:latin typeface="+mn-ea"/>
              </a:rPr>
              <a:t>(</a:t>
            </a:r>
            <a:r>
              <a:rPr lang="en-US" altLang="ko-KR" b="1" dirty="0" err="1">
                <a:latin typeface="+mn-ea"/>
              </a:rPr>
              <a:t>int</a:t>
            </a:r>
            <a:r>
              <a:rPr lang="en-US" altLang="ko-KR" b="1" dirty="0">
                <a:latin typeface="+mn-ea"/>
              </a:rPr>
              <a:t>)</a:t>
            </a: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sz="1400" b="1" dirty="0">
                <a:latin typeface="+mn-ea"/>
              </a:rPr>
              <a:t>송신 전 </a:t>
            </a:r>
            <a:r>
              <a:rPr lang="en-US" altLang="ko-KR" sz="1400" b="1" dirty="0">
                <a:latin typeface="+mn-ea"/>
              </a:rPr>
              <a:t>0, </a:t>
            </a:r>
            <a:r>
              <a:rPr lang="ko-KR" altLang="en-US" sz="1400" b="1" dirty="0">
                <a:latin typeface="+mn-ea"/>
              </a:rPr>
              <a:t>송신 시 </a:t>
            </a:r>
            <a:r>
              <a:rPr lang="en-US" altLang="ko-KR" sz="1400" b="1" dirty="0">
                <a:latin typeface="+mn-ea"/>
              </a:rPr>
              <a:t>1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설명</a:t>
            </a:r>
            <a:r>
              <a:rPr lang="en-US" altLang="ko-KR" b="1" dirty="0">
                <a:latin typeface="+mn-ea"/>
              </a:rPr>
              <a:t>:</a:t>
            </a:r>
          </a:p>
          <a:p>
            <a:pPr marL="342900" indent="-342900">
              <a:buAutoNum type="arabicParenR"/>
            </a:pPr>
            <a:r>
              <a:rPr lang="en-US" altLang="ko-KR" b="1" dirty="0" err="1">
                <a:latin typeface="+mn-ea"/>
              </a:rPr>
              <a:t>hearbeat_sensor</a:t>
            </a:r>
            <a:r>
              <a:rPr lang="ko-KR" altLang="en-US" b="1" dirty="0">
                <a:latin typeface="+mn-ea"/>
              </a:rPr>
              <a:t>의 진동 감지 값이 </a:t>
            </a:r>
            <a:r>
              <a:rPr lang="en-US" altLang="ko-KR" b="1" dirty="0">
                <a:latin typeface="+mn-ea"/>
              </a:rPr>
              <a:t>110 </a:t>
            </a:r>
            <a:r>
              <a:rPr lang="ko-KR" altLang="en-US" b="1" dirty="0">
                <a:latin typeface="+mn-ea"/>
              </a:rPr>
              <a:t>이상</a:t>
            </a:r>
            <a:r>
              <a:rPr lang="en-US" altLang="ko-KR" b="1" dirty="0">
                <a:latin typeface="+mn-ea"/>
              </a:rPr>
              <a:t>(100</a:t>
            </a:r>
            <a:r>
              <a:rPr lang="ko-KR" altLang="en-US" b="1" dirty="0">
                <a:latin typeface="+mn-ea"/>
              </a:rPr>
              <a:t>미만의 값들은 무시</a:t>
            </a:r>
            <a:r>
              <a:rPr lang="en-US" altLang="ko-KR" b="1" dirty="0">
                <a:latin typeface="+mn-ea"/>
              </a:rPr>
              <a:t>)</a:t>
            </a:r>
            <a:r>
              <a:rPr lang="ko-KR" altLang="en-US" b="1" dirty="0">
                <a:latin typeface="+mn-ea"/>
              </a:rPr>
              <a:t>으로 감지되면 블루투스로 데이터를 전송하고</a:t>
            </a: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err="1">
                <a:latin typeface="+mn-ea"/>
              </a:rPr>
              <a:t>hearbeat_count</a:t>
            </a:r>
            <a:r>
              <a:rPr lang="ko-KR" altLang="en-US" b="1" dirty="0">
                <a:latin typeface="+mn-ea"/>
              </a:rPr>
              <a:t>에 </a:t>
            </a:r>
            <a:r>
              <a:rPr lang="en-US" altLang="ko-KR" b="1" dirty="0">
                <a:latin typeface="+mn-ea"/>
              </a:rPr>
              <a:t>1</a:t>
            </a:r>
            <a:r>
              <a:rPr lang="ko-KR" altLang="en-US" b="1" dirty="0">
                <a:latin typeface="+mn-ea"/>
              </a:rPr>
              <a:t>의 값 축적</a:t>
            </a:r>
            <a:endParaRPr lang="en-US" altLang="ko-KR" b="1" dirty="0">
              <a:latin typeface="+mn-ea"/>
            </a:endParaRPr>
          </a:p>
          <a:p>
            <a:pPr marL="342900" indent="-342900">
              <a:buAutoNum type="arabicParenR"/>
            </a:pPr>
            <a:endParaRPr lang="en-US" altLang="ko-KR" b="1" dirty="0">
              <a:latin typeface="+mn-ea"/>
            </a:endParaRPr>
          </a:p>
          <a:p>
            <a:pPr marL="342900" indent="-342900">
              <a:buAutoNum type="arabicParenR"/>
            </a:pPr>
            <a:r>
              <a:rPr lang="ko-KR" altLang="en-US" b="1" dirty="0">
                <a:latin typeface="+mn-ea"/>
              </a:rPr>
              <a:t>읽혀진 값을 해당 변수에 저장 후 출력 대기</a:t>
            </a:r>
            <a:endParaRPr lang="en-US" altLang="ko-KR" b="1" dirty="0">
              <a:latin typeface="+mn-ea"/>
            </a:endParaRPr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709572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17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9178" y="2132856"/>
            <a:ext cx="6768752" cy="44644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31206" y="2276872"/>
            <a:ext cx="626469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check_monitor</a:t>
            </a:r>
            <a:r>
              <a:rPr lang="en-US" altLang="ko-KR" b="1" dirty="0">
                <a:latin typeface="+mn-ea"/>
              </a:rPr>
              <a:t>()</a:t>
            </a:r>
          </a:p>
          <a:p>
            <a:r>
              <a:rPr lang="en-US" altLang="ko-KR" sz="1400" dirty="0">
                <a:latin typeface="+mn-ea"/>
              </a:rPr>
              <a:t>// </a:t>
            </a:r>
            <a:r>
              <a:rPr lang="ko-KR" altLang="en-US" sz="1400" dirty="0">
                <a:latin typeface="+mn-ea"/>
              </a:rPr>
              <a:t>캠 모듈</a:t>
            </a:r>
            <a:endParaRPr lang="en-US" altLang="ko-KR" sz="1400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b="1" dirty="0" err="1">
                <a:latin typeface="+mn-ea"/>
              </a:rPr>
              <a:t>int</a:t>
            </a: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err="1">
                <a:latin typeface="+mn-ea"/>
              </a:rPr>
              <a:t>check_monitor</a:t>
            </a:r>
            <a:r>
              <a:rPr lang="en-US" altLang="ko-KR" b="1" dirty="0">
                <a:latin typeface="+mn-ea"/>
              </a:rPr>
              <a:t>(</a:t>
            </a:r>
            <a:r>
              <a:rPr lang="en-US" altLang="ko-KR" b="1" dirty="0" err="1">
                <a:latin typeface="+mn-ea"/>
              </a:rPr>
              <a:t>int</a:t>
            </a:r>
            <a:r>
              <a:rPr lang="en-US" altLang="ko-KR" b="1" dirty="0">
                <a:latin typeface="+mn-ea"/>
              </a:rPr>
              <a:t>)</a:t>
            </a: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b="1" dirty="0" err="1">
                <a:latin typeface="+mn-ea"/>
              </a:rPr>
              <a:t>cam.takePicture</a:t>
            </a:r>
            <a:r>
              <a:rPr lang="en-US" altLang="ko-KR" b="1" dirty="0">
                <a:latin typeface="+mn-ea"/>
              </a:rPr>
              <a:t>()  </a:t>
            </a:r>
            <a:r>
              <a:rPr lang="en-US" altLang="ko-KR" sz="1400" dirty="0">
                <a:latin typeface="+mn-ea"/>
              </a:rPr>
              <a:t>// </a:t>
            </a:r>
            <a:r>
              <a:rPr lang="ko-KR" altLang="en-US" sz="1400" dirty="0">
                <a:latin typeface="+mn-ea"/>
              </a:rPr>
              <a:t>사진 찍는다</a:t>
            </a:r>
            <a:endParaRPr lang="en-US" altLang="ko-KR" sz="1400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File </a:t>
            </a:r>
            <a:r>
              <a:rPr lang="en-US" altLang="ko-KR" b="1" dirty="0" err="1">
                <a:latin typeface="+mn-ea"/>
              </a:rPr>
              <a:t>imgFile</a:t>
            </a:r>
            <a:r>
              <a:rPr lang="en-US" altLang="ko-KR" b="1" dirty="0">
                <a:latin typeface="+mn-ea"/>
              </a:rPr>
              <a:t> = </a:t>
            </a:r>
            <a:r>
              <a:rPr lang="en-US" altLang="ko-KR" b="1" dirty="0" err="1">
                <a:latin typeface="+mn-ea"/>
              </a:rPr>
              <a:t>SD.open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파일명</a:t>
            </a:r>
            <a:r>
              <a:rPr lang="en-US" altLang="ko-KR" b="1" dirty="0">
                <a:latin typeface="+mn-ea"/>
              </a:rPr>
              <a:t>, FILE_WRITE) </a:t>
            </a:r>
            <a:r>
              <a:rPr lang="en-US" altLang="ko-KR" sz="1400" dirty="0">
                <a:latin typeface="+mn-ea"/>
              </a:rPr>
              <a:t>//</a:t>
            </a:r>
            <a:r>
              <a:rPr lang="ko-KR" altLang="en-US" sz="1400" dirty="0">
                <a:latin typeface="+mn-ea"/>
              </a:rPr>
              <a:t>사진 저장</a:t>
            </a:r>
            <a:endParaRPr lang="en-US" altLang="ko-KR" sz="1400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sz="1400" b="1" dirty="0">
                <a:latin typeface="+mn-ea"/>
              </a:rPr>
              <a:t>송신 전 </a:t>
            </a:r>
            <a:r>
              <a:rPr lang="en-US" altLang="ko-KR" sz="1400" b="1" dirty="0">
                <a:latin typeface="+mn-ea"/>
              </a:rPr>
              <a:t>0, </a:t>
            </a:r>
            <a:r>
              <a:rPr lang="ko-KR" altLang="en-US" sz="1400" b="1" dirty="0">
                <a:latin typeface="+mn-ea"/>
              </a:rPr>
              <a:t>송신 시 </a:t>
            </a:r>
            <a:r>
              <a:rPr lang="en-US" altLang="ko-KR" sz="1400" b="1" dirty="0">
                <a:latin typeface="+mn-ea"/>
              </a:rPr>
              <a:t>1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설명</a:t>
            </a:r>
            <a:r>
              <a:rPr lang="en-US" altLang="ko-KR" b="1" dirty="0">
                <a:latin typeface="+mn-ea"/>
              </a:rPr>
              <a:t>:</a:t>
            </a:r>
          </a:p>
          <a:p>
            <a:pPr marL="342900" indent="-342900">
              <a:buAutoNum type="arabicParenR"/>
            </a:pPr>
            <a:r>
              <a:rPr lang="en-US" altLang="ko-KR" b="1" dirty="0">
                <a:latin typeface="+mn-ea"/>
              </a:rPr>
              <a:t>n</a:t>
            </a:r>
            <a:r>
              <a:rPr lang="ko-KR" altLang="en-US" b="1" dirty="0">
                <a:latin typeface="+mn-ea"/>
              </a:rPr>
              <a:t>분에 한번 카메라 모듈을 통해 사진을 찍어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블루투스로 전송</a:t>
            </a:r>
            <a:endParaRPr lang="en-US" altLang="ko-KR" b="1" dirty="0">
              <a:latin typeface="+mn-ea"/>
            </a:endParaRPr>
          </a:p>
          <a:p>
            <a:pPr marL="342900" indent="-342900">
              <a:buAutoNum type="arabicParenR"/>
            </a:pPr>
            <a:endParaRPr lang="en-US" altLang="ko-KR" b="1" dirty="0">
              <a:latin typeface="+mn-ea"/>
            </a:endParaRPr>
          </a:p>
          <a:p>
            <a:pPr marL="342900" indent="-342900">
              <a:buAutoNum type="arabicParenR"/>
            </a:pPr>
            <a:r>
              <a:rPr lang="ko-KR" altLang="en-US" b="1" dirty="0">
                <a:latin typeface="+mn-ea"/>
              </a:rPr>
              <a:t>찍힌 사진을 탑재된 </a:t>
            </a:r>
            <a:r>
              <a:rPr lang="en-US" altLang="ko-KR" b="1" dirty="0">
                <a:latin typeface="+mn-ea"/>
              </a:rPr>
              <a:t>SD</a:t>
            </a:r>
            <a:r>
              <a:rPr lang="ko-KR" altLang="en-US" b="1" dirty="0">
                <a:latin typeface="+mn-ea"/>
              </a:rPr>
              <a:t>카드에 저장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후 출력 대기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6081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18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9178" y="2132856"/>
            <a:ext cx="6653262" cy="39604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31206" y="2276872"/>
            <a:ext cx="626469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1)</a:t>
            </a:r>
          </a:p>
          <a:p>
            <a:r>
              <a:rPr lang="en-US" altLang="ko-KR" b="1" dirty="0" err="1">
                <a:latin typeface="+mn-ea"/>
              </a:rPr>
              <a:t>send_count</a:t>
            </a:r>
            <a:r>
              <a:rPr lang="en-US" altLang="ko-KR" b="1" dirty="0">
                <a:latin typeface="+mn-ea"/>
              </a:rPr>
              <a:t>()</a:t>
            </a:r>
          </a:p>
          <a:p>
            <a:r>
              <a:rPr lang="en-US" altLang="ko-KR" b="1" dirty="0" err="1">
                <a:latin typeface="+mn-ea"/>
              </a:rPr>
              <a:t>int</a:t>
            </a: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err="1">
                <a:latin typeface="+mn-ea"/>
              </a:rPr>
              <a:t>send_sensor</a:t>
            </a:r>
            <a:r>
              <a:rPr lang="en-US" altLang="ko-KR" b="1" dirty="0">
                <a:latin typeface="+mn-ea"/>
              </a:rPr>
              <a:t>(</a:t>
            </a:r>
            <a:r>
              <a:rPr lang="en-US" altLang="ko-KR" b="1" dirty="0" err="1">
                <a:latin typeface="+mn-ea"/>
              </a:rPr>
              <a:t>int</a:t>
            </a:r>
            <a:r>
              <a:rPr lang="en-US" altLang="ko-KR" b="1" dirty="0">
                <a:latin typeface="+mn-ea"/>
              </a:rPr>
              <a:t>)</a:t>
            </a:r>
          </a:p>
          <a:p>
            <a:endParaRPr lang="en-US" altLang="ko-KR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sz="1400" b="1" dirty="0">
                <a:latin typeface="+mn-ea"/>
              </a:rPr>
              <a:t>송신 전 </a:t>
            </a:r>
            <a:r>
              <a:rPr lang="en-US" altLang="ko-KR" sz="1400" b="1" dirty="0">
                <a:latin typeface="+mn-ea"/>
              </a:rPr>
              <a:t>0, </a:t>
            </a:r>
            <a:r>
              <a:rPr lang="ko-KR" altLang="en-US" sz="1400" b="1" dirty="0">
                <a:latin typeface="+mn-ea"/>
              </a:rPr>
              <a:t>송신 시 </a:t>
            </a:r>
            <a:r>
              <a:rPr lang="en-US" altLang="ko-KR" sz="1400" b="1" dirty="0">
                <a:latin typeface="+mn-ea"/>
              </a:rPr>
              <a:t>1</a:t>
            </a:r>
          </a:p>
          <a:p>
            <a:endParaRPr lang="en-US" altLang="ko-KR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설명</a:t>
            </a:r>
            <a:r>
              <a:rPr lang="en-US" altLang="ko-KR" b="1" dirty="0">
                <a:latin typeface="+mn-ea"/>
              </a:rPr>
              <a:t>:</a:t>
            </a:r>
          </a:p>
          <a:p>
            <a:r>
              <a:rPr lang="ko-KR" altLang="en-US" b="1" dirty="0">
                <a:latin typeface="+mn-ea"/>
              </a:rPr>
              <a:t>블루투스를 통해 </a:t>
            </a:r>
            <a:r>
              <a:rPr lang="ko-KR" altLang="en-US" b="1" dirty="0" err="1">
                <a:latin typeface="+mn-ea"/>
              </a:rPr>
              <a:t>아두이노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-&gt; </a:t>
            </a:r>
            <a:r>
              <a:rPr lang="ko-KR" altLang="en-US" b="1" dirty="0">
                <a:latin typeface="+mn-ea"/>
              </a:rPr>
              <a:t>안드로이드로 데이터를 전송하는 기능 수행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0386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19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9178" y="2132856"/>
            <a:ext cx="6768752" cy="44644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31206" y="2276872"/>
            <a:ext cx="62646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2)</a:t>
            </a:r>
          </a:p>
          <a:p>
            <a:r>
              <a:rPr lang="en-US" altLang="ko-KR" b="1" dirty="0" err="1">
                <a:latin typeface="+mn-ea"/>
              </a:rPr>
              <a:t>recv_count</a:t>
            </a:r>
            <a:r>
              <a:rPr lang="en-US" altLang="ko-KR" b="1" dirty="0">
                <a:latin typeface="+mn-ea"/>
              </a:rPr>
              <a:t>()</a:t>
            </a:r>
          </a:p>
          <a:p>
            <a:r>
              <a:rPr lang="en-US" altLang="ko-KR" b="1" dirty="0">
                <a:latin typeface="+mn-ea"/>
              </a:rPr>
              <a:t>char </a:t>
            </a:r>
            <a:r>
              <a:rPr lang="en-US" altLang="ko-KR" b="1" dirty="0" err="1">
                <a:latin typeface="+mn-ea"/>
              </a:rPr>
              <a:t>recv_sensor</a:t>
            </a:r>
            <a:r>
              <a:rPr lang="en-US" altLang="ko-KR" b="1" dirty="0">
                <a:latin typeface="+mn-ea"/>
              </a:rPr>
              <a:t>(</a:t>
            </a:r>
            <a:r>
              <a:rPr lang="en-US" altLang="ko-KR" b="1" dirty="0" err="1">
                <a:latin typeface="+mn-ea"/>
              </a:rPr>
              <a:t>int</a:t>
            </a:r>
            <a:r>
              <a:rPr lang="en-US" altLang="ko-KR" b="1" dirty="0"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설명</a:t>
            </a:r>
            <a:r>
              <a:rPr lang="en-US" altLang="ko-KR" b="1" dirty="0">
                <a:latin typeface="+mn-ea"/>
              </a:rPr>
              <a:t>:</a:t>
            </a:r>
          </a:p>
          <a:p>
            <a:r>
              <a:rPr lang="ko-KR" altLang="en-US" b="1" dirty="0">
                <a:latin typeface="+mn-ea"/>
              </a:rPr>
              <a:t>안드로이드</a:t>
            </a:r>
            <a:r>
              <a:rPr lang="en-US" altLang="ko-KR" b="1" dirty="0">
                <a:latin typeface="+mn-ea"/>
              </a:rPr>
              <a:t>-&gt;</a:t>
            </a:r>
            <a:r>
              <a:rPr lang="ko-KR" altLang="en-US" b="1" dirty="0">
                <a:latin typeface="+mn-ea"/>
              </a:rPr>
              <a:t>블루투스 모듈로 데이터를 수신하여 보드 제어 기능 수행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3)</a:t>
            </a:r>
          </a:p>
          <a:p>
            <a:r>
              <a:rPr lang="en-US" altLang="ko-KR" b="1" dirty="0" err="1">
                <a:latin typeface="+mn-ea"/>
              </a:rPr>
              <a:t>Serial.println</a:t>
            </a:r>
            <a:r>
              <a:rPr lang="en-US" altLang="ko-KR" b="1" dirty="0">
                <a:latin typeface="+mn-ea"/>
              </a:rPr>
              <a:t>(“”);</a:t>
            </a: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설명</a:t>
            </a:r>
            <a:r>
              <a:rPr lang="en-US" altLang="ko-KR" b="1" dirty="0">
                <a:latin typeface="+mn-ea"/>
              </a:rPr>
              <a:t>:</a:t>
            </a:r>
          </a:p>
          <a:p>
            <a:r>
              <a:rPr lang="ko-KR" altLang="en-US" b="1" dirty="0">
                <a:latin typeface="+mn-ea"/>
              </a:rPr>
              <a:t>시리얼 모니터에 데이터를 출력하는 명령어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683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2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55362" y="1835532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01/ </a:t>
            </a:r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>
                <a:latin typeface="+mj-ea"/>
                <a:ea typeface="+mj-ea"/>
              </a:rPr>
              <a:t>제안 개요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5361" y="3312859"/>
            <a:ext cx="350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05/ </a:t>
            </a:r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5362" y="2204864"/>
            <a:ext cx="302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02/ </a:t>
            </a:r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>
                <a:latin typeface="+mj-ea"/>
                <a:ea typeface="+mj-ea"/>
              </a:rPr>
              <a:t>관련 연구 및 사례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43137" y="2574194"/>
            <a:ext cx="351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03/ </a:t>
            </a:r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>
                <a:latin typeface="+mj-ea"/>
                <a:ea typeface="+mj-ea"/>
              </a:rPr>
              <a:t>시스템 수행 시나리오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55362" y="2943528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04/ </a:t>
            </a:r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>
                <a:latin typeface="+mj-ea"/>
                <a:ea typeface="+mj-ea"/>
              </a:rPr>
              <a:t>시스템 구성도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24514" y="2204864"/>
            <a:ext cx="1562100" cy="2298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9514" y="2389530"/>
            <a:ext cx="283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5361" y="3682191"/>
            <a:ext cx="283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06/ </a:t>
            </a:r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>
                <a:latin typeface="+mj-ea"/>
              </a:rPr>
              <a:t>개발 환경</a:t>
            </a:r>
          </a:p>
          <a:p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5361" y="4051522"/>
            <a:ext cx="329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07/ </a:t>
            </a:r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>
                <a:latin typeface="+mj-ea"/>
                <a:ea typeface="+mj-ea"/>
              </a:rPr>
              <a:t>데모 환경 설계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43137" y="4420853"/>
            <a:ext cx="351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08/       </a:t>
            </a:r>
            <a:r>
              <a:rPr lang="ko-KR" altLang="en-US" b="1" dirty="0">
                <a:latin typeface="+mj-ea"/>
              </a:rPr>
              <a:t>업무 분담</a:t>
            </a:r>
          </a:p>
          <a:p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endParaRPr lang="ko-KR" altLang="en-US" b="1" dirty="0"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337" y="6021288"/>
            <a:ext cx="1264423" cy="68589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43136" y="4790184"/>
            <a:ext cx="3309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09/ </a:t>
            </a:r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>
                <a:latin typeface="+mj-ea"/>
              </a:rPr>
              <a:t>졸업 연구 수행 일정</a:t>
            </a:r>
          </a:p>
          <a:p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43134" y="5155752"/>
            <a:ext cx="351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10/ </a:t>
            </a:r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>
                <a:latin typeface="+mj-ea"/>
                <a:ea typeface="+mj-ea"/>
              </a:rPr>
              <a:t>필요 기술 및 참고 문헌 </a:t>
            </a:r>
          </a:p>
        </p:txBody>
      </p:sp>
    </p:spTree>
    <p:extLst>
      <p:ext uri="{BB962C8B-B14F-4D97-AF65-F5344CB8AC3E}">
        <p14:creationId xmlns:p14="http://schemas.microsoft.com/office/powerpoint/2010/main" val="2445548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20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9178" y="2132856"/>
            <a:ext cx="6797278" cy="4646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31206" y="2276872"/>
            <a:ext cx="62646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if (Serial3.available()) { </a:t>
            </a:r>
            <a:r>
              <a:rPr lang="en-US" altLang="ko-KR" sz="1600" dirty="0">
                <a:latin typeface="+mn-ea"/>
              </a:rPr>
              <a:t>//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블루투스 신호가 들어오면</a:t>
            </a:r>
          </a:p>
          <a:p>
            <a:r>
              <a:rPr lang="ko-KR" altLang="en-US" b="1" dirty="0">
                <a:latin typeface="+mn-ea"/>
              </a:rPr>
              <a:t>    </a:t>
            </a:r>
            <a:r>
              <a:rPr lang="en-US" altLang="ko-KR" b="1" dirty="0" err="1">
                <a:latin typeface="+mn-ea"/>
              </a:rPr>
              <a:t>recvChar</a:t>
            </a:r>
            <a:r>
              <a:rPr lang="en-US" altLang="ko-KR" b="1" dirty="0">
                <a:latin typeface="+mn-ea"/>
              </a:rPr>
              <a:t> = Serial3.read();</a:t>
            </a:r>
          </a:p>
          <a:p>
            <a:r>
              <a:rPr lang="en-US" altLang="ko-KR" b="1" dirty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// </a:t>
            </a:r>
            <a:r>
              <a:rPr lang="en-US" altLang="ko-KR" sz="1600" dirty="0" err="1">
                <a:latin typeface="+mn-ea"/>
              </a:rPr>
              <a:t>recvChar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변수에 들어온 신호를 저장</a:t>
            </a:r>
            <a:endParaRPr lang="en-US" altLang="ko-KR" sz="1600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endParaRPr lang="ko-KR" altLang="en-US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    </a:t>
            </a:r>
            <a:r>
              <a:rPr lang="en-US" altLang="ko-KR" b="1" dirty="0" err="1">
                <a:latin typeface="+mn-ea"/>
              </a:rPr>
              <a:t>Serial.println</a:t>
            </a:r>
            <a:r>
              <a:rPr lang="en-US" altLang="ko-KR" b="1" dirty="0">
                <a:latin typeface="+mn-ea"/>
              </a:rPr>
              <a:t>(</a:t>
            </a:r>
            <a:r>
              <a:rPr lang="en-US" altLang="ko-KR" b="1" dirty="0" err="1">
                <a:latin typeface="+mn-ea"/>
              </a:rPr>
              <a:t>recvChar</a:t>
            </a:r>
            <a:r>
              <a:rPr lang="en-US" altLang="ko-KR" b="1" dirty="0">
                <a:latin typeface="+mn-ea"/>
              </a:rPr>
              <a:t>); </a:t>
            </a:r>
            <a:r>
              <a:rPr lang="en-US" altLang="ko-KR" sz="1600" dirty="0">
                <a:latin typeface="+mn-ea"/>
              </a:rPr>
              <a:t>// </a:t>
            </a:r>
            <a:r>
              <a:rPr lang="ko-KR" altLang="en-US" sz="1600" dirty="0">
                <a:latin typeface="+mn-ea"/>
              </a:rPr>
              <a:t>시리얼 모니터에 출력한다</a:t>
            </a:r>
          </a:p>
          <a:p>
            <a:r>
              <a:rPr lang="ko-KR" altLang="en-US" b="1" dirty="0">
                <a:latin typeface="+mn-ea"/>
              </a:rPr>
              <a:t>    </a:t>
            </a:r>
            <a:r>
              <a:rPr lang="en-US" altLang="ko-KR" b="1" dirty="0">
                <a:latin typeface="+mn-ea"/>
              </a:rPr>
              <a:t>switch (</a:t>
            </a:r>
            <a:r>
              <a:rPr lang="en-US" altLang="ko-KR" b="1" dirty="0" err="1">
                <a:latin typeface="+mn-ea"/>
              </a:rPr>
              <a:t>recvChar</a:t>
            </a:r>
            <a:r>
              <a:rPr lang="en-US" altLang="ko-KR" b="1" dirty="0">
                <a:latin typeface="+mn-ea"/>
              </a:rPr>
              <a:t>) { </a:t>
            </a:r>
            <a:r>
              <a:rPr lang="en-US" altLang="ko-KR" sz="1600" dirty="0">
                <a:latin typeface="+mn-ea"/>
              </a:rPr>
              <a:t>// </a:t>
            </a:r>
            <a:r>
              <a:rPr lang="ko-KR" altLang="en-US" sz="1600" dirty="0">
                <a:latin typeface="+mn-ea"/>
              </a:rPr>
              <a:t>스위치 문</a:t>
            </a:r>
            <a:endParaRPr lang="en-US" altLang="ko-KR" sz="1600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</a:t>
            </a:r>
            <a:r>
              <a:rPr lang="en-US" altLang="ko-KR" sz="1600" dirty="0">
                <a:latin typeface="+mn-ea"/>
              </a:rPr>
              <a:t>/* </a:t>
            </a:r>
            <a:r>
              <a:rPr lang="ko-KR" altLang="en-US" sz="1600" dirty="0">
                <a:latin typeface="+mn-ea"/>
              </a:rPr>
              <a:t>음악 재생 </a:t>
            </a:r>
            <a:r>
              <a:rPr lang="en-US" altLang="ko-KR" sz="1600" dirty="0">
                <a:latin typeface="+mn-ea"/>
              </a:rPr>
              <a:t>*/</a:t>
            </a:r>
            <a:endParaRPr lang="ko-KR" altLang="en-US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      </a:t>
            </a:r>
            <a:r>
              <a:rPr lang="en-US" altLang="ko-KR" b="1" dirty="0">
                <a:latin typeface="+mn-ea"/>
              </a:rPr>
              <a:t>case'1': </a:t>
            </a:r>
            <a:r>
              <a:rPr lang="en-US" altLang="ko-KR" sz="1600" dirty="0">
                <a:latin typeface="+mn-ea"/>
              </a:rPr>
              <a:t>// </a:t>
            </a:r>
            <a:r>
              <a:rPr lang="ko-KR" altLang="en-US" sz="1600" dirty="0">
                <a:latin typeface="+mn-ea"/>
              </a:rPr>
              <a:t>만약 </a:t>
            </a:r>
            <a:r>
              <a:rPr lang="en-US" altLang="ko-KR" sz="1600" dirty="0" err="1">
                <a:latin typeface="+mn-ea"/>
              </a:rPr>
              <a:t>recvChar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값이 </a:t>
            </a:r>
            <a:r>
              <a:rPr lang="en-US" altLang="ko-KR" sz="16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이면</a:t>
            </a:r>
          </a:p>
          <a:p>
            <a:r>
              <a:rPr lang="ko-KR" altLang="en-US" b="1" dirty="0">
                <a:latin typeface="+mn-ea"/>
              </a:rPr>
              <a:t>        </a:t>
            </a:r>
            <a:r>
              <a:rPr lang="en-US" altLang="ko-KR" b="1" dirty="0" err="1">
                <a:latin typeface="+mn-ea"/>
              </a:rPr>
              <a:t>musicPlayer.stopPlaying</a:t>
            </a:r>
            <a:r>
              <a:rPr lang="en-US" altLang="ko-KR" b="1" dirty="0">
                <a:latin typeface="+mn-ea"/>
              </a:rPr>
              <a:t>(); </a:t>
            </a:r>
            <a:r>
              <a:rPr lang="en-US" altLang="ko-KR" sz="1600" dirty="0">
                <a:latin typeface="+mn-ea"/>
              </a:rPr>
              <a:t>// </a:t>
            </a:r>
            <a:r>
              <a:rPr lang="ko-KR" altLang="en-US" sz="1600" dirty="0">
                <a:latin typeface="+mn-ea"/>
              </a:rPr>
              <a:t>음악을 멈추고</a:t>
            </a:r>
          </a:p>
          <a:p>
            <a:r>
              <a:rPr lang="ko-KR" altLang="en-US" b="1" dirty="0">
                <a:latin typeface="+mn-ea"/>
              </a:rPr>
              <a:t>        </a:t>
            </a:r>
            <a:r>
              <a:rPr lang="en-US" altLang="ko-KR" b="1" dirty="0">
                <a:latin typeface="+mn-ea"/>
              </a:rPr>
              <a:t>mp3_play = 1; </a:t>
            </a:r>
            <a:r>
              <a:rPr lang="en-US" altLang="ko-KR" sz="1600" dirty="0">
                <a:latin typeface="+mn-ea"/>
              </a:rPr>
              <a:t>// </a:t>
            </a:r>
            <a:r>
              <a:rPr lang="ko-KR" altLang="en-US" sz="1600" dirty="0">
                <a:latin typeface="+mn-ea"/>
              </a:rPr>
              <a:t>해당 변수 </a:t>
            </a:r>
            <a:r>
              <a:rPr lang="en-US" altLang="ko-KR" sz="16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로 바꾼다</a:t>
            </a:r>
            <a:r>
              <a:rPr lang="en-US" altLang="ko-KR" sz="1600" dirty="0">
                <a:latin typeface="+mn-ea"/>
              </a:rPr>
              <a:t>(mp3</a:t>
            </a:r>
            <a:r>
              <a:rPr lang="ko-KR" altLang="en-US" sz="1600" dirty="0">
                <a:latin typeface="+mn-ea"/>
              </a:rPr>
              <a:t> 재생</a:t>
            </a:r>
            <a:r>
              <a:rPr lang="en-US" altLang="ko-KR" sz="1600" dirty="0">
                <a:latin typeface="+mn-ea"/>
              </a:rPr>
              <a:t>)</a:t>
            </a:r>
            <a:endParaRPr lang="ko-KR" altLang="en-US" sz="1600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        </a:t>
            </a:r>
            <a:r>
              <a:rPr lang="en-US" altLang="ko-KR" b="1" dirty="0">
                <a:latin typeface="+mn-ea"/>
              </a:rPr>
              <a:t>break;</a:t>
            </a: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     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879178" y="1524087"/>
            <a:ext cx="4235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상황 전개 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switch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112819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21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9178" y="2132856"/>
            <a:ext cx="6768752" cy="44644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31206" y="2276872"/>
            <a:ext cx="62646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      </a:t>
            </a:r>
            <a:r>
              <a:rPr lang="en-US" altLang="ko-KR" sz="1600" dirty="0">
                <a:latin typeface="+mn-ea"/>
              </a:rPr>
              <a:t>/*</a:t>
            </a:r>
            <a:r>
              <a:rPr lang="ko-KR" altLang="en-US" sz="1600" dirty="0">
                <a:latin typeface="+mn-ea"/>
              </a:rPr>
              <a:t>음악 정지</a:t>
            </a:r>
            <a:r>
              <a:rPr lang="en-US" altLang="ko-KR" sz="1600" dirty="0">
                <a:latin typeface="+mn-ea"/>
              </a:rPr>
              <a:t>*/</a:t>
            </a:r>
            <a:endParaRPr lang="en-US" altLang="ko-KR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      case'2': </a:t>
            </a:r>
            <a:r>
              <a:rPr lang="en-US" altLang="ko-KR" sz="1600" dirty="0">
                <a:latin typeface="+mn-ea"/>
              </a:rPr>
              <a:t>// </a:t>
            </a:r>
            <a:r>
              <a:rPr lang="ko-KR" altLang="en-US" sz="1600" dirty="0">
                <a:latin typeface="+mn-ea"/>
              </a:rPr>
              <a:t>만약 </a:t>
            </a:r>
            <a:r>
              <a:rPr lang="en-US" altLang="ko-KR" sz="1600" dirty="0" err="1">
                <a:latin typeface="+mn-ea"/>
              </a:rPr>
              <a:t>recvChar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값이 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 dirty="0">
                <a:latin typeface="+mn-ea"/>
              </a:rPr>
              <a:t>이면</a:t>
            </a:r>
            <a:endParaRPr lang="ko-KR" altLang="en-US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        </a:t>
            </a:r>
            <a:r>
              <a:rPr lang="en-US" altLang="ko-KR" b="1" dirty="0" err="1">
                <a:latin typeface="+mn-ea"/>
              </a:rPr>
              <a:t>musicPlayer.stopPlaying</a:t>
            </a:r>
            <a:r>
              <a:rPr lang="en-US" altLang="ko-KR" b="1" dirty="0">
                <a:latin typeface="+mn-ea"/>
              </a:rPr>
              <a:t>(); </a:t>
            </a:r>
            <a:r>
              <a:rPr lang="en-US" altLang="ko-KR" sz="1600" dirty="0">
                <a:latin typeface="+mn-ea"/>
              </a:rPr>
              <a:t>// </a:t>
            </a:r>
            <a:r>
              <a:rPr lang="ko-KR" altLang="en-US" sz="1600" dirty="0">
                <a:latin typeface="+mn-ea"/>
              </a:rPr>
              <a:t>음악을 멈추고</a:t>
            </a:r>
            <a:endParaRPr lang="ko-KR" altLang="en-US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        </a:t>
            </a:r>
            <a:r>
              <a:rPr lang="en-US" altLang="ko-KR" b="1" dirty="0">
                <a:latin typeface="+mn-ea"/>
              </a:rPr>
              <a:t>mp3_play = 0; </a:t>
            </a:r>
            <a:r>
              <a:rPr lang="en-US" altLang="ko-KR" sz="1600" dirty="0">
                <a:latin typeface="+mn-ea"/>
              </a:rPr>
              <a:t>// </a:t>
            </a:r>
            <a:r>
              <a:rPr lang="ko-KR" altLang="en-US" sz="1600" dirty="0">
                <a:latin typeface="+mn-ea"/>
              </a:rPr>
              <a:t>해당 변수 </a:t>
            </a:r>
            <a:r>
              <a:rPr lang="en-US" altLang="ko-KR" sz="1600" dirty="0">
                <a:latin typeface="+mn-ea"/>
              </a:rPr>
              <a:t>0</a:t>
            </a:r>
            <a:r>
              <a:rPr lang="ko-KR" altLang="en-US" sz="1600" dirty="0">
                <a:latin typeface="+mn-ea"/>
              </a:rPr>
              <a:t>으로 바꾼다</a:t>
            </a:r>
            <a:r>
              <a:rPr lang="en-US" altLang="ko-KR" sz="1600" dirty="0">
                <a:latin typeface="+mn-ea"/>
              </a:rPr>
              <a:t>(mp3</a:t>
            </a:r>
            <a:r>
              <a:rPr lang="ko-KR" altLang="en-US" sz="1600" dirty="0">
                <a:latin typeface="+mn-ea"/>
              </a:rPr>
              <a:t> 정지</a:t>
            </a:r>
            <a:r>
              <a:rPr lang="en-US" altLang="ko-KR" sz="1600" dirty="0">
                <a:latin typeface="+mn-ea"/>
              </a:rPr>
              <a:t>)</a:t>
            </a:r>
            <a:endParaRPr lang="ko-KR" altLang="en-US" sz="1600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        </a:t>
            </a:r>
            <a:r>
              <a:rPr lang="en-US" altLang="ko-KR" b="1" dirty="0">
                <a:latin typeface="+mn-ea"/>
              </a:rPr>
              <a:t>break;</a:t>
            </a: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      </a:t>
            </a:r>
            <a:r>
              <a:rPr lang="en-US" altLang="ko-KR" sz="1600" dirty="0">
                <a:latin typeface="+mn-ea"/>
              </a:rPr>
              <a:t>/*</a:t>
            </a:r>
            <a:r>
              <a:rPr lang="ko-KR" altLang="en-US" sz="1600" dirty="0">
                <a:latin typeface="+mn-ea"/>
              </a:rPr>
              <a:t>모빌 동작</a:t>
            </a:r>
            <a:r>
              <a:rPr lang="en-US" altLang="ko-KR" sz="1600" dirty="0">
                <a:latin typeface="+mn-ea"/>
              </a:rPr>
              <a:t>*/</a:t>
            </a:r>
            <a:endParaRPr lang="en-US" altLang="ko-KR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      case'3':</a:t>
            </a:r>
          </a:p>
          <a:p>
            <a:r>
              <a:rPr lang="en-US" altLang="ko-KR" b="1" dirty="0">
                <a:latin typeface="+mn-ea"/>
              </a:rPr>
              <a:t>        </a:t>
            </a:r>
            <a:r>
              <a:rPr lang="en-US" altLang="ko-KR" b="1" dirty="0" err="1">
                <a:latin typeface="+mn-ea"/>
              </a:rPr>
              <a:t>myservo.write</a:t>
            </a:r>
            <a:r>
              <a:rPr lang="en-US" altLang="ko-KR" b="1" dirty="0">
                <a:latin typeface="+mn-ea"/>
              </a:rPr>
              <a:t>(100); </a:t>
            </a:r>
            <a:r>
              <a:rPr lang="en-US" altLang="ko-KR" sz="1600" dirty="0">
                <a:latin typeface="+mn-ea"/>
              </a:rPr>
              <a:t>// </a:t>
            </a:r>
            <a:r>
              <a:rPr lang="ko-KR" altLang="en-US" sz="1600" dirty="0" err="1">
                <a:latin typeface="+mn-ea"/>
              </a:rPr>
              <a:t>서보모터</a:t>
            </a:r>
            <a:r>
              <a:rPr lang="ko-KR" altLang="en-US" sz="1600" dirty="0">
                <a:latin typeface="+mn-ea"/>
              </a:rPr>
              <a:t> 오른쪽으로 회전</a:t>
            </a:r>
            <a:endParaRPr lang="ko-KR" altLang="en-US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        </a:t>
            </a:r>
            <a:r>
              <a:rPr lang="en-US" altLang="ko-KR" b="1" dirty="0">
                <a:latin typeface="+mn-ea"/>
              </a:rPr>
              <a:t>break;</a:t>
            </a: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      </a:t>
            </a:r>
            <a:r>
              <a:rPr lang="en-US" altLang="ko-KR" sz="1600" dirty="0">
                <a:latin typeface="+mn-ea"/>
              </a:rPr>
              <a:t>/*</a:t>
            </a:r>
            <a:r>
              <a:rPr lang="ko-KR" altLang="en-US" sz="1600" dirty="0">
                <a:latin typeface="+mn-ea"/>
              </a:rPr>
              <a:t>모빌 정지</a:t>
            </a:r>
            <a:r>
              <a:rPr lang="en-US" altLang="ko-KR" sz="1600" dirty="0">
                <a:latin typeface="+mn-ea"/>
              </a:rPr>
              <a:t>*/</a:t>
            </a:r>
          </a:p>
          <a:p>
            <a:r>
              <a:rPr lang="en-US" altLang="ko-KR" b="1" dirty="0">
                <a:latin typeface="+mn-ea"/>
              </a:rPr>
              <a:t>      case'4':</a:t>
            </a:r>
          </a:p>
          <a:p>
            <a:r>
              <a:rPr lang="en-US" altLang="ko-KR" b="1" dirty="0">
                <a:latin typeface="+mn-ea"/>
              </a:rPr>
              <a:t>        </a:t>
            </a:r>
            <a:r>
              <a:rPr lang="en-US" altLang="ko-KR" b="1" dirty="0" err="1">
                <a:latin typeface="+mn-ea"/>
              </a:rPr>
              <a:t>myservo.write</a:t>
            </a:r>
            <a:r>
              <a:rPr lang="en-US" altLang="ko-KR" b="1" dirty="0">
                <a:latin typeface="+mn-ea"/>
              </a:rPr>
              <a:t>(90); </a:t>
            </a:r>
            <a:r>
              <a:rPr lang="en-US" altLang="ko-KR" sz="1600" dirty="0">
                <a:latin typeface="+mn-ea"/>
              </a:rPr>
              <a:t>// </a:t>
            </a:r>
            <a:r>
              <a:rPr lang="ko-KR" altLang="en-US" sz="1600" dirty="0" err="1">
                <a:latin typeface="+mn-ea"/>
              </a:rPr>
              <a:t>서보모터</a:t>
            </a:r>
            <a:r>
              <a:rPr lang="ko-KR" altLang="en-US" sz="1600" dirty="0">
                <a:latin typeface="+mn-ea"/>
              </a:rPr>
              <a:t> 정지</a:t>
            </a:r>
            <a:endParaRPr lang="ko-KR" altLang="en-US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        </a:t>
            </a:r>
            <a:r>
              <a:rPr lang="en-US" altLang="ko-KR" b="1" dirty="0">
                <a:latin typeface="+mn-ea"/>
              </a:rPr>
              <a:t>break;</a:t>
            </a:r>
          </a:p>
        </p:txBody>
      </p:sp>
    </p:spTree>
    <p:extLst>
      <p:ext uri="{BB962C8B-B14F-4D97-AF65-F5344CB8AC3E}">
        <p14:creationId xmlns:p14="http://schemas.microsoft.com/office/powerpoint/2010/main" val="1223002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22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9178" y="2132856"/>
            <a:ext cx="6869286" cy="47251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31206" y="2276872"/>
            <a:ext cx="62646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      </a:t>
            </a:r>
            <a:r>
              <a:rPr lang="en-US" altLang="ko-KR" sz="1600" dirty="0">
                <a:latin typeface="+mn-ea"/>
              </a:rPr>
              <a:t>/*mp3 &amp; </a:t>
            </a:r>
            <a:r>
              <a:rPr lang="ko-KR" altLang="en-US" sz="1600" dirty="0">
                <a:latin typeface="+mn-ea"/>
              </a:rPr>
              <a:t>모빌 동시 작동</a:t>
            </a:r>
            <a:r>
              <a:rPr lang="en-US" altLang="ko-KR" sz="1600" dirty="0">
                <a:latin typeface="+mn-ea"/>
              </a:rPr>
              <a:t>*/</a:t>
            </a:r>
          </a:p>
          <a:p>
            <a:r>
              <a:rPr lang="en-US" altLang="ko-KR" b="1" dirty="0">
                <a:latin typeface="+mn-ea"/>
              </a:rPr>
              <a:t>      case'5':</a:t>
            </a:r>
          </a:p>
          <a:p>
            <a:r>
              <a:rPr lang="en-US" altLang="ko-KR" b="1" dirty="0">
                <a:latin typeface="+mn-ea"/>
              </a:rPr>
              <a:t>        </a:t>
            </a:r>
            <a:r>
              <a:rPr lang="en-US" altLang="ko-KR" b="1" dirty="0" err="1">
                <a:latin typeface="+mn-ea"/>
              </a:rPr>
              <a:t>myservo.write</a:t>
            </a:r>
            <a:r>
              <a:rPr lang="en-US" altLang="ko-KR" b="1" dirty="0">
                <a:latin typeface="+mn-ea"/>
              </a:rPr>
              <a:t>(100); </a:t>
            </a:r>
            <a:r>
              <a:rPr lang="en-US" altLang="ko-KR" sz="1600" dirty="0">
                <a:latin typeface="+mn-ea"/>
              </a:rPr>
              <a:t>// </a:t>
            </a:r>
            <a:r>
              <a:rPr lang="ko-KR" altLang="en-US" sz="1600" dirty="0" err="1">
                <a:latin typeface="+mn-ea"/>
              </a:rPr>
              <a:t>서보모터</a:t>
            </a:r>
            <a:r>
              <a:rPr lang="ko-KR" altLang="en-US" sz="1600" dirty="0">
                <a:latin typeface="+mn-ea"/>
              </a:rPr>
              <a:t> 오른쪽으로 회전</a:t>
            </a:r>
            <a:endParaRPr lang="ko-KR" altLang="en-US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        </a:t>
            </a:r>
            <a:r>
              <a:rPr lang="en-US" altLang="ko-KR" b="1" dirty="0">
                <a:latin typeface="+mn-ea"/>
              </a:rPr>
              <a:t>mp3_play = 1; </a:t>
            </a:r>
            <a:r>
              <a:rPr lang="en-US" altLang="ko-KR" sz="1600" dirty="0">
                <a:latin typeface="+mn-ea"/>
              </a:rPr>
              <a:t>// </a:t>
            </a:r>
            <a:r>
              <a:rPr lang="ko-KR" altLang="en-US" sz="1600" dirty="0">
                <a:latin typeface="+mn-ea"/>
              </a:rPr>
              <a:t>해당 변수 </a:t>
            </a:r>
            <a:r>
              <a:rPr lang="en-US" altLang="ko-KR" sz="16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로 바꾼다</a:t>
            </a:r>
            <a:r>
              <a:rPr lang="en-US" altLang="ko-KR" sz="1600" dirty="0">
                <a:latin typeface="+mn-ea"/>
              </a:rPr>
              <a:t>(mp3 </a:t>
            </a:r>
            <a:r>
              <a:rPr lang="ko-KR" altLang="en-US" sz="1600" dirty="0">
                <a:latin typeface="+mn-ea"/>
              </a:rPr>
              <a:t>재생</a:t>
            </a:r>
            <a:r>
              <a:rPr lang="en-US" altLang="ko-KR" sz="1600" dirty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        </a:t>
            </a:r>
            <a:r>
              <a:rPr lang="en-US" altLang="ko-KR" b="1" dirty="0">
                <a:latin typeface="+mn-ea"/>
              </a:rPr>
              <a:t>break;</a:t>
            </a:r>
          </a:p>
          <a:p>
            <a:r>
              <a:rPr lang="en-US" altLang="ko-KR" b="1" dirty="0">
                <a:latin typeface="+mn-ea"/>
              </a:rPr>
              <a:t> </a:t>
            </a:r>
          </a:p>
          <a:p>
            <a:r>
              <a:rPr lang="en-US" altLang="ko-KR" b="1" dirty="0">
                <a:latin typeface="+mn-ea"/>
              </a:rPr>
              <a:t>      </a:t>
            </a:r>
            <a:r>
              <a:rPr lang="en-US" altLang="ko-KR" sz="1600" dirty="0">
                <a:latin typeface="+mn-ea"/>
              </a:rPr>
              <a:t>/*mp3 &amp; </a:t>
            </a:r>
            <a:r>
              <a:rPr lang="ko-KR" altLang="en-US" sz="1600" dirty="0">
                <a:latin typeface="+mn-ea"/>
              </a:rPr>
              <a:t>모빌 동시 정지</a:t>
            </a:r>
            <a:r>
              <a:rPr lang="en-US" altLang="ko-KR" sz="1600" dirty="0">
                <a:latin typeface="+mn-ea"/>
              </a:rPr>
              <a:t>*/</a:t>
            </a:r>
          </a:p>
          <a:p>
            <a:r>
              <a:rPr lang="en-US" altLang="ko-KR" b="1" dirty="0">
                <a:latin typeface="+mn-ea"/>
              </a:rPr>
              <a:t>      case'6':</a:t>
            </a:r>
          </a:p>
          <a:p>
            <a:r>
              <a:rPr lang="en-US" altLang="ko-KR" b="1" dirty="0">
                <a:latin typeface="+mn-ea"/>
              </a:rPr>
              <a:t>        </a:t>
            </a:r>
            <a:r>
              <a:rPr lang="en-US" altLang="ko-KR" b="1" dirty="0" err="1">
                <a:latin typeface="+mn-ea"/>
              </a:rPr>
              <a:t>myservo.write</a:t>
            </a:r>
            <a:r>
              <a:rPr lang="en-US" altLang="ko-KR" b="1" dirty="0">
                <a:latin typeface="+mn-ea"/>
              </a:rPr>
              <a:t>(90); </a:t>
            </a:r>
            <a:r>
              <a:rPr lang="en-US" altLang="ko-KR" sz="1600" dirty="0">
                <a:latin typeface="+mn-ea"/>
              </a:rPr>
              <a:t>// </a:t>
            </a:r>
            <a:r>
              <a:rPr lang="ko-KR" altLang="en-US" sz="1600" dirty="0" err="1">
                <a:latin typeface="+mn-ea"/>
              </a:rPr>
              <a:t>서보모터</a:t>
            </a:r>
            <a:r>
              <a:rPr lang="ko-KR" altLang="en-US" sz="1600" dirty="0">
                <a:latin typeface="+mn-ea"/>
              </a:rPr>
              <a:t> 정지</a:t>
            </a:r>
            <a:endParaRPr lang="ko-KR" altLang="en-US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        </a:t>
            </a:r>
            <a:r>
              <a:rPr lang="en-US" altLang="ko-KR" b="1" dirty="0" err="1">
                <a:latin typeface="+mn-ea"/>
              </a:rPr>
              <a:t>musicPlayer.stopPlaying</a:t>
            </a:r>
            <a:r>
              <a:rPr lang="en-US" altLang="ko-KR" b="1" dirty="0">
                <a:latin typeface="+mn-ea"/>
              </a:rPr>
              <a:t>(); </a:t>
            </a:r>
            <a:r>
              <a:rPr lang="en-US" altLang="ko-KR" sz="1600" dirty="0">
                <a:latin typeface="+mn-ea"/>
              </a:rPr>
              <a:t>// </a:t>
            </a:r>
            <a:r>
              <a:rPr lang="ko-KR" altLang="en-US" sz="1600" dirty="0">
                <a:latin typeface="+mn-ea"/>
              </a:rPr>
              <a:t>음악 정지</a:t>
            </a:r>
            <a:endParaRPr lang="ko-KR" altLang="en-US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        </a:t>
            </a:r>
            <a:r>
              <a:rPr lang="en-US" altLang="ko-KR" b="1" dirty="0">
                <a:latin typeface="+mn-ea"/>
              </a:rPr>
              <a:t>mp3_play = 0; </a:t>
            </a:r>
            <a:r>
              <a:rPr lang="en-US" altLang="ko-KR" sz="1600" dirty="0">
                <a:latin typeface="+mn-ea"/>
              </a:rPr>
              <a:t>// </a:t>
            </a:r>
            <a:r>
              <a:rPr lang="ko-KR" altLang="en-US" sz="1600" dirty="0">
                <a:latin typeface="+mn-ea"/>
              </a:rPr>
              <a:t>해당 변수 </a:t>
            </a:r>
            <a:r>
              <a:rPr lang="en-US" altLang="ko-KR" sz="1600" dirty="0">
                <a:latin typeface="+mn-ea"/>
              </a:rPr>
              <a:t>0</a:t>
            </a:r>
            <a:r>
              <a:rPr lang="ko-KR" altLang="en-US" sz="1600" dirty="0">
                <a:latin typeface="+mn-ea"/>
              </a:rPr>
              <a:t>으로 바꾼다</a:t>
            </a:r>
            <a:r>
              <a:rPr lang="en-US" altLang="ko-KR" sz="1600" dirty="0">
                <a:latin typeface="+mn-ea"/>
              </a:rPr>
              <a:t>(mp3 </a:t>
            </a:r>
            <a:r>
              <a:rPr lang="ko-KR" altLang="en-US" sz="1600" dirty="0">
                <a:latin typeface="+mn-ea"/>
              </a:rPr>
              <a:t>정지</a:t>
            </a:r>
            <a:r>
              <a:rPr lang="en-US" altLang="ko-KR" sz="1600" dirty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        </a:t>
            </a:r>
            <a:r>
              <a:rPr lang="en-US" altLang="ko-KR" b="1" dirty="0">
                <a:latin typeface="+mn-ea"/>
              </a:rPr>
              <a:t>break;</a:t>
            </a:r>
          </a:p>
          <a:p>
            <a:r>
              <a:rPr lang="en-US" altLang="ko-KR" b="1" dirty="0">
                <a:latin typeface="+mn-ea"/>
              </a:rPr>
              <a:t>    }</a:t>
            </a:r>
          </a:p>
          <a:p>
            <a:r>
              <a:rPr lang="en-US" altLang="ko-KR" b="1" dirty="0">
                <a:latin typeface="+mn-ea"/>
              </a:rPr>
              <a:t>  }</a:t>
            </a:r>
          </a:p>
          <a:p>
            <a:r>
              <a:rPr lang="en-US" altLang="ko-KR" b="1" dirty="0">
                <a:latin typeface="+mn-ea"/>
              </a:rPr>
              <a:t>  delay(10); </a:t>
            </a:r>
            <a:r>
              <a:rPr lang="en-US" altLang="ko-KR" sz="1600" dirty="0">
                <a:latin typeface="+mn-ea"/>
              </a:rPr>
              <a:t>// 0.01</a:t>
            </a:r>
            <a:r>
              <a:rPr lang="ko-KR" altLang="en-US" sz="1600" dirty="0">
                <a:latin typeface="+mn-ea"/>
              </a:rPr>
              <a:t>초 휴식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하드웨어 </a:t>
            </a:r>
            <a:r>
              <a:rPr lang="en-US" altLang="ko-KR" sz="1600" dirty="0">
                <a:latin typeface="+mn-ea"/>
              </a:rPr>
              <a:t>reset </a:t>
            </a:r>
            <a:r>
              <a:rPr lang="ko-KR" altLang="en-US" sz="1600" dirty="0">
                <a:latin typeface="+mn-ea"/>
              </a:rPr>
              <a:t>및 명령대기</a:t>
            </a:r>
            <a:r>
              <a:rPr lang="en-US" altLang="ko-KR" sz="1600" dirty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}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7913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23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79178" y="1524087"/>
            <a:ext cx="4235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1) Use-Case Diagram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53" y="1963769"/>
            <a:ext cx="7399459" cy="480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47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24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79178" y="1524087"/>
            <a:ext cx="4235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1-1) Use-Case Specification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71600" y="2132856"/>
            <a:ext cx="7676330" cy="44644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59670" y="2306042"/>
            <a:ext cx="62646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</a:t>
            </a:r>
            <a:r>
              <a:rPr lang="en-US" altLang="ko-KR" dirty="0"/>
              <a:t> </a:t>
            </a:r>
            <a:r>
              <a:rPr lang="en-US" altLang="ko-KR" b="1" dirty="0">
                <a:latin typeface="+mn-ea"/>
              </a:rPr>
              <a:t>Use-case name: </a:t>
            </a:r>
            <a:r>
              <a:rPr lang="en-US" altLang="ko-KR" dirty="0">
                <a:latin typeface="+mn-ea"/>
              </a:rPr>
              <a:t>Cognitive</a:t>
            </a:r>
            <a:r>
              <a:rPr lang="en-US" altLang="ko-KR" b="1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Smart Baby Bed System</a:t>
            </a:r>
          </a:p>
          <a:p>
            <a:pPr marL="342900" indent="-342900">
              <a:buAutoNum type="arabicPeriod"/>
            </a:pPr>
            <a:endParaRPr lang="ko-KR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2. Actor: </a:t>
            </a:r>
            <a:r>
              <a:rPr lang="en-US" altLang="ko-KR" dirty="0">
                <a:latin typeface="+mn-ea"/>
              </a:rPr>
              <a:t>User</a:t>
            </a:r>
          </a:p>
          <a:p>
            <a:endParaRPr lang="ko-KR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3. Initial state of the system: </a:t>
            </a:r>
          </a:p>
          <a:p>
            <a:r>
              <a:rPr lang="en-US" altLang="ko-KR" b="1" dirty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Power-off and Switch-off(HW &amp; SW)</a:t>
            </a:r>
          </a:p>
          <a:p>
            <a:endParaRPr lang="ko-KR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4. Triggering condition: </a:t>
            </a:r>
          </a:p>
          <a:p>
            <a:r>
              <a:rPr lang="en-US" altLang="ko-KR" b="1" dirty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1) </a:t>
            </a:r>
            <a:r>
              <a:rPr lang="ko-KR" altLang="en-US" dirty="0">
                <a:latin typeface="+mn-ea"/>
              </a:rPr>
              <a:t>하드웨어의 전원 버튼을 누른다</a:t>
            </a:r>
            <a:endParaRPr lang="ko-KR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2) “Baby Safe” </a:t>
            </a:r>
            <a:r>
              <a:rPr lang="ko-KR" altLang="en-US" dirty="0">
                <a:latin typeface="+mn-ea"/>
              </a:rPr>
              <a:t>안드로이드 앱을 작동시킨다</a:t>
            </a:r>
            <a:endParaRPr lang="en-US" altLang="ko-KR" dirty="0">
              <a:latin typeface="+mn-ea"/>
            </a:endParaRPr>
          </a:p>
          <a:p>
            <a:endParaRPr lang="ko-KR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5. Final state of the system:</a:t>
            </a:r>
          </a:p>
          <a:p>
            <a:r>
              <a:rPr lang="en-US" altLang="ko-KR" dirty="0">
                <a:latin typeface="+mn-ea"/>
              </a:rPr>
              <a:t>   Power-on and Switch-on (HW &amp; SW)</a:t>
            </a:r>
          </a:p>
          <a:p>
            <a:endParaRPr lang="ko-KR" altLang="ko-KR" dirty="0"/>
          </a:p>
          <a:p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5197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25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79178" y="1524087"/>
            <a:ext cx="4235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1-1) Use-Case Specification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71600" y="2132856"/>
            <a:ext cx="7676330" cy="44644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59670" y="2306042"/>
            <a:ext cx="62646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6. Basic flow of event:</a:t>
            </a:r>
          </a:p>
          <a:p>
            <a:endParaRPr lang="ko-KR" altLang="ko-KR" b="1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	1) </a:t>
            </a:r>
            <a:r>
              <a:rPr lang="ko-KR" altLang="en-US" dirty="0">
                <a:latin typeface="+mn-ea"/>
              </a:rPr>
              <a:t>유저는 하드웨어의 전원을 켜고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안드로이드 앱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              을 작동시킨다</a:t>
            </a:r>
            <a:endParaRPr lang="en-US" altLang="ko-KR" dirty="0">
              <a:latin typeface="+mn-ea"/>
            </a:endParaRPr>
          </a:p>
          <a:p>
            <a:endParaRPr lang="ko-KR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	2) </a:t>
            </a:r>
            <a:r>
              <a:rPr lang="ko-KR" altLang="en-US" dirty="0">
                <a:latin typeface="+mn-ea"/>
              </a:rPr>
              <a:t>하드웨어와 어플리케이션은 블루투스 모듈에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              의해서 상호연결 된다</a:t>
            </a:r>
            <a:endParaRPr lang="en-US" altLang="ko-KR" dirty="0">
              <a:latin typeface="+mn-ea"/>
            </a:endParaRPr>
          </a:p>
          <a:p>
            <a:endParaRPr lang="ko-KR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	3) </a:t>
            </a:r>
            <a:r>
              <a:rPr lang="ko-KR" altLang="en-US" dirty="0">
                <a:latin typeface="+mn-ea"/>
              </a:rPr>
              <a:t>유저가 특정 기능에 대한 앱 버튼을 누른다</a:t>
            </a:r>
            <a:endParaRPr lang="en-US" altLang="ko-KR" dirty="0">
              <a:latin typeface="+mn-ea"/>
            </a:endParaRPr>
          </a:p>
          <a:p>
            <a:endParaRPr lang="ko-KR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	4) </a:t>
            </a:r>
            <a:r>
              <a:rPr lang="ko-KR" altLang="en-US" dirty="0">
                <a:latin typeface="+mn-ea"/>
              </a:rPr>
              <a:t>유저의 의지에 따라 하드웨어에 부착된 센서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      </a:t>
            </a:r>
            <a:r>
              <a:rPr lang="ko-KR" altLang="en-US" dirty="0">
                <a:latin typeface="+mn-ea"/>
              </a:rPr>
              <a:t>들이 작동하기 시작한다</a:t>
            </a:r>
            <a:endParaRPr lang="en-US" altLang="ko-KR" dirty="0">
              <a:latin typeface="+mn-ea"/>
            </a:endParaRPr>
          </a:p>
          <a:p>
            <a:endParaRPr lang="ko-KR" altLang="ko-KR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7. Alternative flows: </a:t>
            </a:r>
            <a:r>
              <a:rPr lang="en-US" altLang="ko-KR" dirty="0">
                <a:latin typeface="+mn-ea"/>
              </a:rPr>
              <a:t>N/A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0619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26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79178" y="1524087"/>
            <a:ext cx="4235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2) Class Diagram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178" y="2163986"/>
            <a:ext cx="5050602" cy="461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70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27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79178" y="1524087"/>
            <a:ext cx="4235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3) Sequence Diagram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177" y="2163986"/>
            <a:ext cx="5686337" cy="461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02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28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79178" y="1524087"/>
            <a:ext cx="4235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4) UI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흐름도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556" y="2463765"/>
            <a:ext cx="5858693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3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29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79178" y="1524087"/>
            <a:ext cx="4235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4) UI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흐름도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178" y="2163986"/>
            <a:ext cx="6797278" cy="450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3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3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4291" y="1304317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제안 개요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01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754" y="1333955"/>
            <a:ext cx="1168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제안 개요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780443" y="823599"/>
            <a:ext cx="4934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지난 발표에서의 지적 사항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78086" y="1618613"/>
            <a:ext cx="5688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  <a:sym typeface="Wingdings" panose="05000000000000000000" pitchFamily="2" charset="2"/>
              </a:rPr>
              <a:t>1. </a:t>
            </a:r>
            <a:r>
              <a:rPr lang="ko-KR" altLang="en-US" b="1" dirty="0">
                <a:latin typeface="+mn-ea"/>
                <a:sym typeface="Wingdings" panose="05000000000000000000" pitchFamily="2" charset="2"/>
              </a:rPr>
              <a:t>통계 정보 이용한 부가기능 추가</a:t>
            </a:r>
            <a:endParaRPr lang="en-US" altLang="ko-KR" b="1" dirty="0">
              <a:latin typeface="+mn-ea"/>
              <a:sym typeface="Wingdings" panose="05000000000000000000" pitchFamily="2" charset="2"/>
            </a:endParaRPr>
          </a:p>
          <a:p>
            <a:endParaRPr lang="en-US" altLang="ko-KR" b="1" dirty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b="1" dirty="0">
                <a:latin typeface="+mn-ea"/>
                <a:sym typeface="Wingdings" panose="05000000000000000000" pitchFamily="2" charset="2"/>
              </a:rPr>
              <a:t>2. </a:t>
            </a:r>
            <a:r>
              <a:rPr lang="ko-KR" altLang="en-US" b="1" dirty="0">
                <a:latin typeface="+mn-ea"/>
                <a:sym typeface="Wingdings" panose="05000000000000000000" pitchFamily="2" charset="2"/>
              </a:rPr>
              <a:t>일상적인 패턴과 비교한 기능 필요</a:t>
            </a:r>
            <a:endParaRPr lang="en-US" altLang="ko-KR" b="1" dirty="0">
              <a:latin typeface="+mn-ea"/>
              <a:sym typeface="Wingdings" panose="05000000000000000000" pitchFamily="2" charset="2"/>
            </a:endParaRPr>
          </a:p>
          <a:p>
            <a:endParaRPr lang="en-US" altLang="ko-KR" b="1" dirty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b="1" dirty="0">
                <a:latin typeface="+mn-ea"/>
                <a:sym typeface="Wingdings" panose="05000000000000000000" pitchFamily="2" charset="2"/>
              </a:rPr>
              <a:t>3. </a:t>
            </a:r>
            <a:r>
              <a:rPr lang="ko-KR" altLang="en-US" b="1" dirty="0">
                <a:latin typeface="+mn-ea"/>
                <a:sym typeface="Wingdings" panose="05000000000000000000" pitchFamily="2" charset="2"/>
              </a:rPr>
              <a:t>기능이 단순함</a:t>
            </a:r>
            <a:endParaRPr lang="en-US" altLang="ko-KR" b="1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780443" y="3372939"/>
            <a:ext cx="4934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지적 사항에 대한 답변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78870" y="4210599"/>
            <a:ext cx="68255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buAutoNum type="arabicPeriod"/>
            </a:pPr>
            <a:r>
              <a:rPr lang="ko-KR" altLang="en-US" b="1" dirty="0">
                <a:latin typeface="+mn-ea"/>
              </a:rPr>
              <a:t>정상 “소아 맥박수” 와 “생활 온</a:t>
            </a:r>
            <a:r>
              <a:rPr lang="en-US" altLang="ko-KR" b="1" dirty="0">
                <a:latin typeface="+mn-ea"/>
              </a:rPr>
              <a:t>/</a:t>
            </a:r>
            <a:r>
              <a:rPr lang="ko-KR" altLang="en-US" b="1" dirty="0">
                <a:latin typeface="+mn-ea"/>
              </a:rPr>
              <a:t>습도” 표준 지표 활용한 센싱 범위 설정</a:t>
            </a:r>
            <a:r>
              <a:rPr lang="ko-KR" altLang="en-US" dirty="0">
                <a:latin typeface="+mn-ea"/>
              </a:rPr>
              <a:t> </a:t>
            </a:r>
          </a:p>
          <a:p>
            <a:pPr lvl="0" fontAlgn="base"/>
            <a:endParaRPr lang="en-US" altLang="ko-KR" dirty="0">
              <a:latin typeface="+mn-ea"/>
            </a:endParaRPr>
          </a:p>
          <a:p>
            <a:pPr lvl="0" fontAlgn="base"/>
            <a:r>
              <a:rPr lang="en-US" altLang="ko-KR" b="1" dirty="0">
                <a:latin typeface="+mn-ea"/>
              </a:rPr>
              <a:t>2. </a:t>
            </a:r>
            <a:r>
              <a:rPr lang="ko-KR" altLang="en-US" b="1" dirty="0">
                <a:latin typeface="+mn-ea"/>
              </a:rPr>
              <a:t>수면 중 </a:t>
            </a:r>
            <a:r>
              <a:rPr lang="en-US" altLang="ko-KR" b="1" dirty="0">
                <a:latin typeface="+mn-ea"/>
              </a:rPr>
              <a:t>&amp; </a:t>
            </a:r>
            <a:r>
              <a:rPr lang="ko-KR" altLang="en-US" b="1" dirty="0">
                <a:latin typeface="+mn-ea"/>
              </a:rPr>
              <a:t>일상생활 온</a:t>
            </a:r>
            <a:r>
              <a:rPr lang="en-US" altLang="ko-KR" b="1" dirty="0">
                <a:latin typeface="+mn-ea"/>
              </a:rPr>
              <a:t>/</a:t>
            </a:r>
            <a:r>
              <a:rPr lang="ko-KR" altLang="en-US" b="1" dirty="0">
                <a:latin typeface="+mn-ea"/>
              </a:rPr>
              <a:t>습도 및 맥박 비교 그래프 표시</a:t>
            </a:r>
            <a:endParaRPr lang="en-US" altLang="ko-KR" b="1" dirty="0">
              <a:latin typeface="+mn-ea"/>
            </a:endParaRPr>
          </a:p>
          <a:p>
            <a:pPr lvl="0" fontAlgn="base"/>
            <a:endParaRPr lang="ko-KR" altLang="en-US" dirty="0">
              <a:latin typeface="+mn-ea"/>
            </a:endParaRPr>
          </a:p>
          <a:p>
            <a:pPr lvl="0" fontAlgn="base"/>
            <a:r>
              <a:rPr lang="en-US" altLang="ko-KR" b="1" dirty="0">
                <a:latin typeface="+mn-ea"/>
              </a:rPr>
              <a:t>3. </a:t>
            </a:r>
            <a:r>
              <a:rPr lang="ko-KR" altLang="en-US" b="1" dirty="0">
                <a:latin typeface="+mn-ea"/>
              </a:rPr>
              <a:t>기존 “모빌 </a:t>
            </a:r>
            <a:r>
              <a:rPr lang="en-US" altLang="ko-KR" b="1" dirty="0">
                <a:latin typeface="+mn-ea"/>
              </a:rPr>
              <a:t>&amp; </a:t>
            </a:r>
            <a:r>
              <a:rPr lang="ko-KR" altLang="en-US" b="1" dirty="0">
                <a:latin typeface="+mn-ea"/>
              </a:rPr>
              <a:t>음악 재생 제어” 의 통합 및 타이머 설정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494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30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79178" y="1524087"/>
            <a:ext cx="4235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4) UI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흐름도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17" y="2545312"/>
            <a:ext cx="8037600" cy="36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13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31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79178" y="1524087"/>
            <a:ext cx="4235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4) UI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흐름도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934" y="2276872"/>
            <a:ext cx="5630061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98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32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386532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환경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3916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개발 환경 및 개발 방법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67" y="2204864"/>
            <a:ext cx="1872884" cy="13026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91" y="1798771"/>
            <a:ext cx="4413732" cy="170878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68" y="3802739"/>
            <a:ext cx="1636593" cy="128244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82" y="5249009"/>
            <a:ext cx="1469742" cy="9885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95836" y="3739195"/>
            <a:ext cx="540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사운드 인식 모듈</a:t>
            </a:r>
            <a:endParaRPr lang="en-US" altLang="ko-KR" sz="1400" b="1" dirty="0"/>
          </a:p>
          <a:p>
            <a:r>
              <a:rPr lang="en-US" altLang="ko-KR" sz="1400" b="1" dirty="0"/>
              <a:t>   </a:t>
            </a:r>
            <a:r>
              <a:rPr lang="en-US" altLang="ko-KR" sz="1100" b="1" dirty="0"/>
              <a:t>(LM386, </a:t>
            </a:r>
            <a:r>
              <a:rPr lang="ko-KR" altLang="en-US" sz="1100" b="1" dirty="0"/>
              <a:t>가변저항을 통한 감도 조정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디지털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아날로그 신호 출력</a:t>
            </a:r>
            <a:r>
              <a:rPr lang="en-US" altLang="ko-KR" sz="1100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온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습도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인식 모듈</a:t>
            </a:r>
            <a:endParaRPr lang="en-US" altLang="ko-KR" sz="1400" b="1" dirty="0"/>
          </a:p>
          <a:p>
            <a:r>
              <a:rPr lang="en-US" altLang="ko-KR" sz="1400" b="1" dirty="0"/>
              <a:t>   </a:t>
            </a:r>
            <a:r>
              <a:rPr lang="en-US" altLang="ko-KR" sz="1100" b="1" dirty="0"/>
              <a:t>(AM2302 </a:t>
            </a:r>
            <a:r>
              <a:rPr lang="ko-KR" altLang="en-US" sz="1100" b="1" dirty="0"/>
              <a:t>온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습도 측정 센서</a:t>
            </a:r>
            <a:r>
              <a:rPr lang="en-US" altLang="ko-KR" sz="1100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 err="1"/>
              <a:t>심박</a:t>
            </a:r>
            <a:r>
              <a:rPr lang="ko-KR" altLang="en-US" sz="1400" b="1" dirty="0"/>
              <a:t> 및 산소포화도 인식 모듈</a:t>
            </a:r>
            <a:endParaRPr lang="en-US" altLang="ko-KR" sz="1400" b="1" dirty="0"/>
          </a:p>
          <a:p>
            <a:r>
              <a:rPr lang="en-US" altLang="ko-KR" sz="1200" b="1" dirty="0"/>
              <a:t>    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샘플링 주기</a:t>
            </a:r>
            <a:r>
              <a:rPr lang="en-US" altLang="ko-KR" sz="1100" b="1" dirty="0"/>
              <a:t>: 100Hz, I2C</a:t>
            </a:r>
            <a:r>
              <a:rPr lang="ko-KR" altLang="en-US" sz="1100" b="1" dirty="0"/>
              <a:t> 통신을 통한 </a:t>
            </a:r>
            <a:r>
              <a:rPr lang="ko-KR" altLang="en-US" sz="1100" b="1" dirty="0" err="1"/>
              <a:t>아두이노와의</a:t>
            </a:r>
            <a:r>
              <a:rPr lang="ko-KR" altLang="en-US" sz="1100" b="1" dirty="0"/>
              <a:t> 호환</a:t>
            </a:r>
            <a:r>
              <a:rPr lang="en-US" altLang="ko-KR" sz="1100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카메라 모듈</a:t>
            </a:r>
            <a:endParaRPr lang="en-US" altLang="ko-KR" sz="1400" b="1" dirty="0"/>
          </a:p>
          <a:p>
            <a:r>
              <a:rPr lang="en-US" altLang="ko-KR" sz="1200" b="1" dirty="0"/>
              <a:t>    </a:t>
            </a:r>
            <a:r>
              <a:rPr lang="en-US" altLang="ko-KR" sz="1100" b="1" dirty="0"/>
              <a:t>(I2C </a:t>
            </a:r>
            <a:r>
              <a:rPr lang="ko-KR" altLang="en-US" sz="1100" b="1" dirty="0"/>
              <a:t>통신을 통한 호환</a:t>
            </a:r>
            <a:r>
              <a:rPr lang="en-US" altLang="ko-KR" sz="1100" b="1" dirty="0"/>
              <a:t>, 3.3V ~ 5V </a:t>
            </a:r>
            <a:r>
              <a:rPr lang="ko-KR" altLang="en-US" sz="1100" b="1" dirty="0"/>
              <a:t>지원</a:t>
            </a:r>
            <a:r>
              <a:rPr lang="en-US" altLang="ko-KR" sz="1100" b="1" dirty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495" y="5271869"/>
            <a:ext cx="877656" cy="10970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055" y="4149080"/>
            <a:ext cx="1185651" cy="83479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06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2425" y="1259427"/>
            <a:ext cx="1264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개발 환경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53368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33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386532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환경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3916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개발 환경 및 개발 방법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95836" y="2763336"/>
            <a:ext cx="5400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MP3 </a:t>
            </a:r>
            <a:r>
              <a:rPr lang="ko-KR" altLang="en-US" sz="1400" b="1" dirty="0"/>
              <a:t>재생 모듈</a:t>
            </a:r>
            <a:r>
              <a:rPr lang="en-US" altLang="ko-KR" sz="1400" b="1" dirty="0"/>
              <a:t>[SD</a:t>
            </a:r>
            <a:r>
              <a:rPr lang="ko-KR" altLang="en-US" sz="1400" b="1" dirty="0"/>
              <a:t>카드</a:t>
            </a:r>
            <a:r>
              <a:rPr lang="en-US" altLang="ko-KR" sz="1400" b="1" dirty="0"/>
              <a:t>] </a:t>
            </a:r>
          </a:p>
          <a:p>
            <a:r>
              <a:rPr lang="en-US" altLang="ko-KR" sz="1400" b="1" dirty="0"/>
              <a:t>   </a:t>
            </a:r>
            <a:r>
              <a:rPr lang="en-US" altLang="ko-KR" sz="1100" b="1" dirty="0"/>
              <a:t>(SD</a:t>
            </a:r>
            <a:r>
              <a:rPr lang="ko-KR" altLang="en-US" sz="1100" b="1" dirty="0"/>
              <a:t>카드에 음악 재생 파일 탑재</a:t>
            </a:r>
            <a:r>
              <a:rPr lang="en-US" altLang="ko-KR" sz="1100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S4306R </a:t>
            </a:r>
            <a:r>
              <a:rPr lang="ko-KR" altLang="en-US" sz="1400" b="1" dirty="0"/>
              <a:t>아날로그 </a:t>
            </a:r>
            <a:r>
              <a:rPr lang="ko-KR" altLang="en-US" sz="1400" b="1" dirty="0" err="1"/>
              <a:t>서보모터</a:t>
            </a:r>
            <a:r>
              <a:rPr lang="en-US" altLang="ko-KR" sz="1100" b="1" dirty="0"/>
              <a:t>    </a:t>
            </a:r>
          </a:p>
          <a:p>
            <a:r>
              <a:rPr lang="en-US" altLang="ko-KR" sz="1100" b="1" dirty="0"/>
              <a:t>    (</a:t>
            </a:r>
            <a:r>
              <a:rPr lang="ko-KR" altLang="en-US" sz="1100" b="1" dirty="0"/>
              <a:t>모빌 제어</a:t>
            </a:r>
            <a:r>
              <a:rPr lang="en-US" altLang="ko-KR" sz="1100" b="1" dirty="0"/>
              <a:t>, 5~6kg </a:t>
            </a:r>
            <a:r>
              <a:rPr lang="ko-KR" altLang="en-US" sz="1100" b="1" dirty="0"/>
              <a:t>토크</a:t>
            </a:r>
            <a:r>
              <a:rPr lang="en-US" altLang="ko-KR" sz="1100" b="1" dirty="0"/>
              <a:t>, </a:t>
            </a:r>
            <a:r>
              <a:rPr lang="ko-KR" altLang="en-US" sz="1100" b="1" dirty="0" err="1"/>
              <a:t>아두이노</a:t>
            </a:r>
            <a:r>
              <a:rPr lang="ko-KR" altLang="en-US" sz="1100" b="1" dirty="0"/>
              <a:t> 호환 </a:t>
            </a:r>
            <a:r>
              <a:rPr lang="en-US" altLang="ko-KR" sz="1100" b="1" dirty="0"/>
              <a:t>PWM </a:t>
            </a:r>
            <a:r>
              <a:rPr lang="ko-KR" altLang="en-US" sz="1100" b="1" dirty="0"/>
              <a:t>제어 가능 </a:t>
            </a:r>
            <a:r>
              <a:rPr lang="en-US" altLang="ko-KR" sz="1100" b="1" dirty="0"/>
              <a:t>)</a:t>
            </a:r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 err="1"/>
              <a:t>아두이노</a:t>
            </a:r>
            <a:r>
              <a:rPr lang="ko-KR" altLang="en-US" sz="1400" b="1" dirty="0"/>
              <a:t> 호환 </a:t>
            </a:r>
            <a:r>
              <a:rPr lang="ko-KR" altLang="en-US" sz="1400" b="1" dirty="0" err="1"/>
              <a:t>블루투스</a:t>
            </a:r>
            <a:r>
              <a:rPr lang="ko-KR" altLang="en-US" sz="1400" b="1" dirty="0"/>
              <a:t> 모듈 </a:t>
            </a:r>
            <a:r>
              <a:rPr lang="en-US" altLang="ko-KR" sz="1400" b="1" dirty="0"/>
              <a:t>HC-06</a:t>
            </a:r>
          </a:p>
          <a:p>
            <a:r>
              <a:rPr lang="en-US" altLang="ko-KR" sz="1400" b="1" dirty="0"/>
              <a:t>   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범위 </a:t>
            </a:r>
            <a:r>
              <a:rPr lang="en-US" altLang="ko-KR" sz="1100" b="1" dirty="0"/>
              <a:t>~10M, </a:t>
            </a:r>
            <a:r>
              <a:rPr lang="ko-KR" altLang="en-US" sz="1100" b="1" dirty="0"/>
              <a:t>동작전원 </a:t>
            </a:r>
            <a:r>
              <a:rPr lang="en-US" altLang="ko-KR" sz="1100" b="1" dirty="0"/>
              <a:t>3.6V ~ 6V)</a:t>
            </a:r>
            <a:endParaRPr lang="en-US" altLang="ko-KR" sz="1400" b="1" dirty="0"/>
          </a:p>
          <a:p>
            <a:endParaRPr lang="en-US" altLang="ko-KR" sz="11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09" y="2398650"/>
            <a:ext cx="1585804" cy="118272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13" y="5283302"/>
            <a:ext cx="1427828" cy="138456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06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2457" y="1295167"/>
            <a:ext cx="1264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개발 환경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84" y="3760932"/>
            <a:ext cx="1286054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57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34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386532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환경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3916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개발 환경 및 개발 방법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662374"/>
              </p:ext>
            </p:extLst>
          </p:nvPr>
        </p:nvGraphicFramePr>
        <p:xfrm>
          <a:off x="713953" y="4138858"/>
          <a:ext cx="7746480" cy="2314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2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14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운영 체제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Windows 7 / Windows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8.1 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1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개발 프로그램</a:t>
                      </a:r>
                    </a:p>
                    <a:p>
                      <a:pPr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Arduino 1.8.1</a:t>
                      </a:r>
                      <a:r>
                        <a:rPr lang="en-US" altLang="ko-KR" b="1" baseline="0" dirty="0">
                          <a:solidFill>
                            <a:sysClr val="windowText" lastClr="000000"/>
                          </a:solidFill>
                        </a:rPr>
                        <a:t> IDE(Sketch)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Android</a:t>
                      </a:r>
                      <a:r>
                        <a:rPr lang="en-US" altLang="ko-KR" b="1" baseline="0" dirty="0">
                          <a:solidFill>
                            <a:sysClr val="windowText" lastClr="000000"/>
                          </a:solidFill>
                        </a:rPr>
                        <a:t> Studio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1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개발 언어</a:t>
                      </a:r>
                    </a:p>
                    <a:p>
                      <a:pPr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C/C++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JAVA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423" y="2348969"/>
            <a:ext cx="2347428" cy="129698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971243"/>
            <a:ext cx="2117855" cy="172772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06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2457" y="1295167"/>
            <a:ext cx="1264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개발 환경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54639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35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386532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환경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06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2457" y="1295167"/>
            <a:ext cx="1264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개발 환경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80443" y="823599"/>
            <a:ext cx="4934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졸업 작품 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GitHub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주소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78870" y="1815519"/>
            <a:ext cx="65454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anose="020B0600000101010101" charset="-127"/>
                <a:ea typeface="나눔고딕" panose="020B0600000101010101" charset="-127"/>
                <a:sym typeface="Wingdings" panose="05000000000000000000" pitchFamily="2" charset="2"/>
              </a:rPr>
              <a:t> https://github.com/fluxion95/nottoolate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780443" y="3095568"/>
            <a:ext cx="4934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팀원별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GitHub ID</a:t>
            </a:r>
            <a:endParaRPr lang="ko-KR" altLang="en-US" sz="2800" b="1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78870" y="4210599"/>
            <a:ext cx="6545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Wingdings" panose="05000000000000000000" pitchFamily="2" charset="2"/>
              <a:buChar char="à"/>
            </a:pPr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  <a:sym typeface="Wingdings" panose="05000000000000000000" pitchFamily="2" charset="2"/>
              </a:rPr>
              <a:t>팀장</a:t>
            </a:r>
            <a:r>
              <a:rPr lang="en-US" altLang="ko-KR" b="1" dirty="0">
                <a:latin typeface="나눔고딕" panose="020B0600000101010101" charset="-127"/>
                <a:ea typeface="나눔고딕" panose="020B0600000101010101" charset="-127"/>
                <a:sym typeface="Wingdings" panose="05000000000000000000" pitchFamily="2" charset="2"/>
              </a:rPr>
              <a:t>: </a:t>
            </a:r>
            <a:r>
              <a:rPr lang="ko-KR" altLang="en-US" b="1" dirty="0" err="1">
                <a:latin typeface="나눔고딕" panose="020B0600000101010101" charset="-127"/>
                <a:ea typeface="나눔고딕" panose="020B0600000101010101" charset="-127"/>
                <a:sym typeface="Wingdings" panose="05000000000000000000" pitchFamily="2" charset="2"/>
              </a:rPr>
              <a:t>조항민</a:t>
            </a:r>
            <a:endParaRPr lang="en-US" altLang="ko-KR" b="1" dirty="0">
              <a:latin typeface="나눔고딕" panose="020B0600000101010101" charset="-127"/>
              <a:ea typeface="나눔고딕" panose="020B0600000101010101" charset="-127"/>
              <a:sym typeface="Wingdings" panose="05000000000000000000" pitchFamily="2" charset="2"/>
            </a:endParaRPr>
          </a:p>
          <a:p>
            <a:pPr marL="742950" lvl="1" indent="-285750" fontAlgn="base">
              <a:buFont typeface="Wingdings" panose="05000000000000000000" pitchFamily="2" charset="2"/>
              <a:buChar char="à"/>
            </a:pP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ID: </a:t>
            </a:r>
            <a:r>
              <a:rPr lang="en-US" altLang="ko-KR" dirty="0" err="1">
                <a:latin typeface="나눔고딕" panose="020B0600000101010101" charset="-127"/>
                <a:ea typeface="나눔고딕" panose="020B0600000101010101" charset="-127"/>
              </a:rPr>
              <a:t>DarylCho</a:t>
            </a:r>
            <a:endParaRPr lang="en-US" altLang="ko-KR" dirty="0">
              <a:latin typeface="나눔고딕" panose="020B0600000101010101" charset="-127"/>
              <a:ea typeface="나눔고딕" panose="020B0600000101010101" charset="-127"/>
            </a:endParaRPr>
          </a:p>
          <a:p>
            <a:pPr marL="742950" lvl="1" indent="-285750" fontAlgn="base">
              <a:buFont typeface="Wingdings" panose="05000000000000000000" pitchFamily="2" charset="2"/>
              <a:buChar char="à"/>
            </a:pP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b="1" dirty="0">
                <a:sym typeface="Wingdings" panose="05000000000000000000" pitchFamily="2" charset="2"/>
              </a:rPr>
              <a:t>팀원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r>
              <a:rPr lang="ko-KR" altLang="en-US" b="1" dirty="0">
                <a:sym typeface="Wingdings" panose="05000000000000000000" pitchFamily="2" charset="2"/>
              </a:rPr>
              <a:t>장윤미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ID: lovejerry716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b="1" dirty="0">
                <a:sym typeface="Wingdings" panose="05000000000000000000" pitchFamily="2" charset="2"/>
              </a:rPr>
              <a:t>팀원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r>
              <a:rPr lang="ko-KR" altLang="en-US" b="1" dirty="0">
                <a:sym typeface="Wingdings" panose="05000000000000000000" pitchFamily="2" charset="2"/>
              </a:rPr>
              <a:t>박지은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ID: fluxion95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48289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36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데모 환경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07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데모 환경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134" y="3112721"/>
            <a:ext cx="1769685" cy="16003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8094"/>
            <a:ext cx="3678704" cy="36599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998" y="3366558"/>
            <a:ext cx="1531335" cy="101903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42" y="1023653"/>
            <a:ext cx="1522268" cy="105882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467" y="2357642"/>
            <a:ext cx="370511" cy="56138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916" y="3652923"/>
            <a:ext cx="575042" cy="52562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879178" y="1395457"/>
            <a:ext cx="4235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1)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기초 데모 환경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(HW)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407" y="4998313"/>
            <a:ext cx="831138" cy="149005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920" y="3650099"/>
            <a:ext cx="575042" cy="5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949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37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데모 환경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07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데모 환경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79178" y="1395457"/>
            <a:ext cx="4235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1)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세부 데모 환경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(HW &amp; SW)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2" y="2748124"/>
            <a:ext cx="2715004" cy="395342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771" y="3776917"/>
            <a:ext cx="1714713" cy="114147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066" y="5715770"/>
            <a:ext cx="1015568" cy="1063422"/>
          </a:xfrm>
          <a:prstGeom prst="rect">
            <a:avLst/>
          </a:prstGeom>
        </p:spPr>
      </p:pic>
      <p:cxnSp>
        <p:nvCxnSpPr>
          <p:cNvPr id="25" name="직선 화살표 연결선 24"/>
          <p:cNvCxnSpPr/>
          <p:nvPr/>
        </p:nvCxnSpPr>
        <p:spPr>
          <a:xfrm>
            <a:off x="3292967" y="4315777"/>
            <a:ext cx="113508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6481253" y="4315776"/>
            <a:ext cx="89615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303" y="3479250"/>
            <a:ext cx="1361016" cy="1407264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555" y="5020452"/>
            <a:ext cx="370511" cy="561380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2214562" y="1795567"/>
            <a:ext cx="4235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Mp3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모듈 제어 </a:t>
            </a:r>
          </a:p>
        </p:txBody>
      </p:sp>
    </p:spTree>
    <p:extLst>
      <p:ext uri="{BB962C8B-B14F-4D97-AF65-F5344CB8AC3E}">
        <p14:creationId xmlns:p14="http://schemas.microsoft.com/office/powerpoint/2010/main" val="4748841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38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데모 환경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07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데모 환경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79178" y="1395457"/>
            <a:ext cx="4235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1)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세부 데모 환경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(HW &amp; SW)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53" y="2844243"/>
            <a:ext cx="2743583" cy="391532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439" y="3641663"/>
            <a:ext cx="1286054" cy="15908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796" y="2451260"/>
            <a:ext cx="848400" cy="81204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3317209" y="4437112"/>
            <a:ext cx="121186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68" y="3787647"/>
            <a:ext cx="1490815" cy="1298928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>
            <a:off x="6007175" y="4437112"/>
            <a:ext cx="11379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2214562" y="1795567"/>
            <a:ext cx="4235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서보모터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모듈 제어 </a:t>
            </a:r>
          </a:p>
        </p:txBody>
      </p:sp>
    </p:spTree>
    <p:extLst>
      <p:ext uri="{BB962C8B-B14F-4D97-AF65-F5344CB8AC3E}">
        <p14:creationId xmlns:p14="http://schemas.microsoft.com/office/powerpoint/2010/main" val="3231081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39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데모 환경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07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데모 환경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79178" y="1395457"/>
            <a:ext cx="4235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1)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세부 데모 환경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(HW &amp; SW)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</a:p>
        </p:txBody>
      </p:sp>
      <p:cxnSp>
        <p:nvCxnSpPr>
          <p:cNvPr id="16" name="직선 화살표 연결선 15"/>
          <p:cNvCxnSpPr>
            <a:endCxn id="22" idx="1"/>
          </p:cNvCxnSpPr>
          <p:nvPr/>
        </p:nvCxnSpPr>
        <p:spPr>
          <a:xfrm>
            <a:off x="3306951" y="4243722"/>
            <a:ext cx="1094724" cy="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96" y="3378774"/>
            <a:ext cx="1286054" cy="15908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139" y="5877272"/>
            <a:ext cx="848400" cy="81204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628" y="5138028"/>
            <a:ext cx="370511" cy="5613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8" y="2797382"/>
            <a:ext cx="2772162" cy="395342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675" y="3717032"/>
            <a:ext cx="1582385" cy="105338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695" y="3929265"/>
            <a:ext cx="575042" cy="52562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750" y="5865807"/>
            <a:ext cx="780878" cy="817673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2214562" y="1795567"/>
            <a:ext cx="4235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Mp3 &amp;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서보모터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통합 제어 </a:t>
            </a:r>
          </a:p>
        </p:txBody>
      </p:sp>
    </p:spTree>
    <p:extLst>
      <p:ext uri="{BB962C8B-B14F-4D97-AF65-F5344CB8AC3E}">
        <p14:creationId xmlns:p14="http://schemas.microsoft.com/office/powerpoint/2010/main" val="386814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4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4291" y="1304317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제안 개요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19516" y="824204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연구 배경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65565"/>
            <a:ext cx="3147501" cy="2070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19629" y="2409164"/>
            <a:ext cx="395178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매년 약 </a:t>
            </a:r>
            <a:r>
              <a:rPr lang="en-US" altLang="ko-KR" b="1" dirty="0"/>
              <a:t>3500</a:t>
            </a:r>
            <a:r>
              <a:rPr lang="ko-KR" altLang="en-US" b="1" dirty="0"/>
              <a:t>명의 </a:t>
            </a:r>
            <a:r>
              <a:rPr lang="en-US" altLang="ko-KR" b="1" dirty="0"/>
              <a:t>1</a:t>
            </a:r>
            <a:r>
              <a:rPr lang="ko-KR" altLang="en-US" b="1" dirty="0"/>
              <a:t>세 미만 아기들이 수면 중 사망</a:t>
            </a:r>
            <a:endParaRPr lang="en-US" altLang="ko-KR" b="1" dirty="0"/>
          </a:p>
          <a:p>
            <a:r>
              <a:rPr lang="en-US" altLang="ko-KR" dirty="0"/>
              <a:t>    </a:t>
            </a:r>
            <a:r>
              <a:rPr lang="en-US" altLang="ko-KR" sz="1200" dirty="0"/>
              <a:t>(</a:t>
            </a:r>
            <a:r>
              <a:rPr lang="ko-KR" altLang="en-US" sz="1200" dirty="0"/>
              <a:t>미국 질병관리 센터 통계</a:t>
            </a:r>
            <a:r>
              <a:rPr lang="en-US" altLang="ko-KR" sz="1200" dirty="0"/>
              <a:t>, 2015)</a:t>
            </a:r>
            <a:endParaRPr lang="ko-KR" altLang="en-US" sz="1200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SIDS(</a:t>
            </a:r>
            <a:r>
              <a:rPr lang="ko-KR" altLang="en-US" b="1" dirty="0"/>
              <a:t>영아 </a:t>
            </a:r>
            <a:r>
              <a:rPr lang="ko-KR" altLang="en-US" b="1" dirty="0" err="1"/>
              <a:t>돌연사</a:t>
            </a:r>
            <a:r>
              <a:rPr lang="ko-KR" altLang="en-US" b="1" dirty="0"/>
              <a:t> 증후군</a:t>
            </a:r>
            <a:r>
              <a:rPr lang="en-US" altLang="ko-KR" b="1" dirty="0"/>
              <a:t>) </a:t>
            </a:r>
            <a:r>
              <a:rPr lang="ko-KR" altLang="en-US" b="1" dirty="0"/>
              <a:t>미국 내 연간 평균</a:t>
            </a:r>
            <a:r>
              <a:rPr lang="en-US" altLang="ko-KR" b="1" dirty="0"/>
              <a:t>3000</a:t>
            </a:r>
            <a:r>
              <a:rPr lang="ko-KR" altLang="en-US" b="1" dirty="0"/>
              <a:t>건 발생</a:t>
            </a:r>
            <a:endParaRPr lang="en-US" altLang="ko-KR" b="1" dirty="0"/>
          </a:p>
          <a:p>
            <a:r>
              <a:rPr lang="en-US" altLang="ko-KR" sz="1200" dirty="0"/>
              <a:t>      (</a:t>
            </a:r>
            <a:r>
              <a:rPr lang="ko-KR" altLang="en-US" sz="1200" dirty="0"/>
              <a:t>미국 질병관리 센터 통계</a:t>
            </a:r>
            <a:r>
              <a:rPr lang="en-US" altLang="ko-KR" sz="1200" dirty="0"/>
              <a:t>, 2015)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711654" y="5127307"/>
            <a:ext cx="3951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맞벌이 부부의 증가와 육아스트레스 지수가 비례하여 증가</a:t>
            </a:r>
            <a:endParaRPr lang="en-US" altLang="ko-KR" b="1" dirty="0"/>
          </a:p>
          <a:p>
            <a:r>
              <a:rPr lang="en-US" altLang="ko-KR" sz="1200" dirty="0"/>
              <a:t>      (</a:t>
            </a:r>
            <a:r>
              <a:rPr lang="ko-KR" altLang="en-US" sz="1200" dirty="0"/>
              <a:t>보건복지부 설문조사</a:t>
            </a:r>
            <a:r>
              <a:rPr lang="en-US" altLang="ko-KR" sz="1200" dirty="0"/>
              <a:t>, 2015)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509120"/>
            <a:ext cx="2808312" cy="206737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01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754" y="1333955"/>
            <a:ext cx="1168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제안 개요</a:t>
            </a:r>
          </a:p>
        </p:txBody>
      </p:sp>
    </p:spTree>
    <p:extLst>
      <p:ext uri="{BB962C8B-B14F-4D97-AF65-F5344CB8AC3E}">
        <p14:creationId xmlns:p14="http://schemas.microsoft.com/office/powerpoint/2010/main" val="3106986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40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데모 환경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07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데모 환경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79178" y="1395457"/>
            <a:ext cx="4235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1)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세부 데모 환경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(HW &amp; SW)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241106" y="4649356"/>
            <a:ext cx="688404" cy="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5452119" y="4649353"/>
            <a:ext cx="752894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17" y="2634540"/>
            <a:ext cx="2886478" cy="402963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814" y="3746118"/>
            <a:ext cx="1445180" cy="18064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138" y="2634540"/>
            <a:ext cx="2819794" cy="4029637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2214562" y="1795567"/>
            <a:ext cx="4235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Cam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모듈 제어 </a:t>
            </a:r>
          </a:p>
        </p:txBody>
      </p:sp>
    </p:spTree>
    <p:extLst>
      <p:ext uri="{BB962C8B-B14F-4D97-AF65-F5344CB8AC3E}">
        <p14:creationId xmlns:p14="http://schemas.microsoft.com/office/powerpoint/2010/main" val="2774318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41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데모 환경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07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데모 환경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79178" y="1395457"/>
            <a:ext cx="4235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1)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세부 데모 환경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(HW &amp; SW)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984315" y="4693847"/>
            <a:ext cx="688404" cy="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5515577" y="4693846"/>
            <a:ext cx="670709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65" y="2695356"/>
            <a:ext cx="2848373" cy="39534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632" y="4146157"/>
            <a:ext cx="1645795" cy="109537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749" y="2695356"/>
            <a:ext cx="2753109" cy="395342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2214562" y="1795567"/>
            <a:ext cx="4235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맥박 인식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모듈 제어 </a:t>
            </a:r>
          </a:p>
        </p:txBody>
      </p:sp>
    </p:spTree>
    <p:extLst>
      <p:ext uri="{BB962C8B-B14F-4D97-AF65-F5344CB8AC3E}">
        <p14:creationId xmlns:p14="http://schemas.microsoft.com/office/powerpoint/2010/main" val="14181210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42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408980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 분담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업무 분담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290553"/>
              </p:ext>
            </p:extLst>
          </p:nvPr>
        </p:nvGraphicFramePr>
        <p:xfrm>
          <a:off x="713952" y="2272366"/>
          <a:ext cx="8106520" cy="44048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26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6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6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6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499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조 항 민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장 윤 미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박 지 은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ea"/>
                          <a:ea typeface="+mn-ea"/>
                        </a:rPr>
                        <a:t>자료수집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육아 관련 불편 사항과 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개선되어야 할 사항에 대한 정보 수집 후</a:t>
                      </a:r>
                      <a:endParaRPr lang="en-US" altLang="ko-KR" sz="1400" b="1" baseline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실시간 육아 관리 정보 파악을 위한 센서 및 디바이스 조사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+mn-ea"/>
                          <a:ea typeface="+mn-ea"/>
                        </a:rPr>
                        <a:t>상황별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Sensin</a:t>
                      </a: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g 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에 대응 되는 작동 알고리즘을 명세 작성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회로도 완성 및        </a:t>
                      </a:r>
                      <a:r>
                        <a:rPr lang="ko-KR" altLang="en-US" sz="1400" b="1" baseline="0" dirty="0" err="1">
                          <a:latin typeface="+mn-ea"/>
                          <a:ea typeface="+mn-ea"/>
                        </a:rPr>
                        <a:t>아두이노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 데이터 처리</a:t>
                      </a:r>
                      <a:endParaRPr lang="en-US" altLang="ko-KR" sz="1400" b="1" baseline="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400" b="1" baseline="0" dirty="0" err="1">
                          <a:latin typeface="+mn-ea"/>
                          <a:ea typeface="+mn-ea"/>
                        </a:rPr>
                        <a:t>블루투스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 통신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하드웨어 센서 대응 모듈 및 상호작용 기능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Application</a:t>
                      </a: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개발 및 </a:t>
                      </a: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구현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Application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 연동과 데이터 송수신 테스트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하드웨어 작동 통합 테스트</a:t>
                      </a: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및 유지 보수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08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457" y="1295167"/>
            <a:ext cx="1264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업무 분담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53748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43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졸업 연구 수행 일정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348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졸업 연구 수행 일정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672991"/>
              </p:ext>
            </p:extLst>
          </p:nvPr>
        </p:nvGraphicFramePr>
        <p:xfrm>
          <a:off x="504200" y="2132854"/>
          <a:ext cx="8388282" cy="41519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59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1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추진 상황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월 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월 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7~9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자료 수집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정리 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 제안서 작성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+mn-ea"/>
                          <a:ea typeface="+mn-ea"/>
                        </a:rPr>
                        <a:t>아두이노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dirty="0" err="1">
                          <a:latin typeface="+mn-ea"/>
                          <a:ea typeface="+mn-ea"/>
                        </a:rPr>
                        <a:t>상황별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 알고리즘 설계 및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App</a:t>
                      </a: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lication 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시스템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 연동</a:t>
                      </a: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구현 및 테스트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시스템 점검 및</a:t>
                      </a: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문서화</a:t>
                      </a:r>
                      <a:endParaRPr lang="en-US" altLang="ko-KR" sz="1400" b="1" baseline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중간보고서 작성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사용 매뉴얼 작성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최종점검 및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09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졸업 연구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수행 일정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77657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44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 기술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 문헌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08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참고 문헌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79178" y="2013909"/>
            <a:ext cx="658125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◈ </a:t>
            </a:r>
            <a:r>
              <a:rPr lang="ko-KR" altLang="en-US" b="1" dirty="0" err="1"/>
              <a:t>아두이노</a:t>
            </a:r>
            <a:r>
              <a:rPr lang="ko-KR" altLang="en-US" b="1" dirty="0"/>
              <a:t> 관련</a:t>
            </a:r>
            <a:endParaRPr lang="en-US" altLang="ko-KR" b="1" dirty="0"/>
          </a:p>
          <a:p>
            <a:endParaRPr lang="en-US" altLang="ko-KR" sz="1400" dirty="0"/>
          </a:p>
          <a:p>
            <a:r>
              <a:rPr lang="ko-KR" altLang="en-US" sz="1400" dirty="0"/>
              <a:t>▶ 서민우</a:t>
            </a:r>
            <a:r>
              <a:rPr lang="en-US" altLang="ko-KR" sz="1400" dirty="0"/>
              <a:t>, “</a:t>
            </a:r>
            <a:r>
              <a:rPr lang="ko-KR" altLang="en-US" sz="1400" dirty="0" err="1"/>
              <a:t>아두이노와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안드로이드로</a:t>
            </a:r>
            <a:r>
              <a:rPr lang="ko-KR" altLang="en-US" sz="1400" dirty="0"/>
              <a:t> </a:t>
            </a:r>
            <a:r>
              <a:rPr lang="en-US" altLang="ko-KR" sz="1400" dirty="0"/>
              <a:t>45</a:t>
            </a:r>
            <a:r>
              <a:rPr lang="ko-KR" altLang="en-US" sz="1400" dirty="0"/>
              <a:t>개 프로젝트 만들기</a:t>
            </a:r>
            <a:r>
              <a:rPr lang="en-US" altLang="ko-KR" sz="1400" dirty="0"/>
              <a:t>”, </a:t>
            </a:r>
            <a:r>
              <a:rPr lang="ko-KR" altLang="en-US" sz="1400" dirty="0" err="1"/>
              <a:t>앤써북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2015</a:t>
            </a:r>
          </a:p>
          <a:p>
            <a:endParaRPr lang="en-US" altLang="ko-KR" sz="1400" dirty="0"/>
          </a:p>
          <a:p>
            <a:r>
              <a:rPr lang="ko-KR" altLang="en-US" sz="1400" dirty="0"/>
              <a:t>▶ </a:t>
            </a:r>
            <a:r>
              <a:rPr lang="en-US" altLang="ko-KR" sz="1400" dirty="0">
                <a:hlinkClick r:id="rId3"/>
              </a:rPr>
              <a:t>https://www.arduino.cc/en/Reference/Serial</a:t>
            </a:r>
            <a:r>
              <a:rPr lang="en-US" altLang="ko-KR" sz="1400" dirty="0"/>
              <a:t> , </a:t>
            </a:r>
            <a:r>
              <a:rPr lang="ko-KR" altLang="en-US" sz="1400" dirty="0" err="1"/>
              <a:t>아두이노</a:t>
            </a:r>
            <a:r>
              <a:rPr lang="ko-KR" altLang="en-US" sz="1400" dirty="0"/>
              <a:t> 시리얼 통신 포럼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▶ </a:t>
            </a:r>
            <a:r>
              <a:rPr lang="en-US" altLang="ko-KR" sz="1400" dirty="0">
                <a:hlinkClick r:id="rId4"/>
              </a:rPr>
              <a:t>http://cafe.naver.com/arduinostory</a:t>
            </a:r>
            <a:r>
              <a:rPr lang="en-US" altLang="ko-KR" sz="1400" dirty="0"/>
              <a:t> , </a:t>
            </a:r>
            <a:r>
              <a:rPr lang="ko-KR" altLang="en-US" sz="1400" dirty="0" err="1"/>
              <a:t>아두이노</a:t>
            </a:r>
            <a:r>
              <a:rPr lang="ko-KR" altLang="en-US" sz="1400" dirty="0"/>
              <a:t> 포럼 카페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▶ </a:t>
            </a:r>
            <a:r>
              <a:rPr lang="en-US" altLang="ko-KR" sz="1400" dirty="0">
                <a:hlinkClick r:id="rId5"/>
              </a:rPr>
              <a:t>https://circuits.io/lab</a:t>
            </a:r>
            <a:r>
              <a:rPr lang="en-US" altLang="ko-KR" sz="1400" dirty="0"/>
              <a:t> , </a:t>
            </a:r>
            <a:r>
              <a:rPr lang="ko-KR" altLang="en-US" sz="1400" dirty="0"/>
              <a:t>무료 </a:t>
            </a:r>
            <a:r>
              <a:rPr lang="ko-KR" altLang="en-US" sz="1400" dirty="0" err="1"/>
              <a:t>아두이노</a:t>
            </a:r>
            <a:r>
              <a:rPr lang="ko-KR" altLang="en-US" sz="1400" dirty="0"/>
              <a:t> 회로도 설계 프로그램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879178" y="4581128"/>
            <a:ext cx="636523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◈ </a:t>
            </a:r>
            <a:r>
              <a:rPr lang="ko-KR" altLang="en-US" b="1" dirty="0" err="1"/>
              <a:t>안드로이드</a:t>
            </a:r>
            <a:r>
              <a:rPr lang="ko-KR" altLang="en-US" b="1" dirty="0"/>
              <a:t> 관련</a:t>
            </a:r>
            <a:endParaRPr lang="en-US" altLang="ko-KR" b="1" dirty="0"/>
          </a:p>
          <a:p>
            <a:endParaRPr lang="en-US" altLang="ko-KR" sz="1400" dirty="0"/>
          </a:p>
          <a:p>
            <a:r>
              <a:rPr lang="ko-KR" altLang="en-US" sz="1400" dirty="0"/>
              <a:t>▶ 서창준</a:t>
            </a:r>
            <a:r>
              <a:rPr lang="en-US" altLang="ko-KR" sz="1400" dirty="0"/>
              <a:t>, “</a:t>
            </a:r>
            <a:r>
              <a:rPr lang="ko-KR" altLang="en-US" sz="1400" dirty="0"/>
              <a:t>하루 만에 배우는 </a:t>
            </a:r>
            <a:r>
              <a:rPr lang="ko-KR" altLang="en-US" sz="1400" dirty="0" err="1"/>
              <a:t>안드로이드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앱</a:t>
            </a:r>
            <a:r>
              <a:rPr lang="ko-KR" altLang="en-US" sz="1400" dirty="0"/>
              <a:t> 만들기</a:t>
            </a:r>
            <a:r>
              <a:rPr lang="en-US" altLang="ko-KR" sz="1400" dirty="0"/>
              <a:t>”, </a:t>
            </a:r>
            <a:r>
              <a:rPr lang="ko-KR" altLang="en-US" sz="1400" dirty="0" err="1"/>
              <a:t>영진닷컴</a:t>
            </a:r>
            <a:r>
              <a:rPr lang="en-US" altLang="ko-KR" sz="1400" dirty="0"/>
              <a:t>, 2017</a:t>
            </a:r>
          </a:p>
          <a:p>
            <a:endParaRPr lang="en-US" altLang="ko-KR" sz="1400" dirty="0"/>
          </a:p>
          <a:p>
            <a:r>
              <a:rPr lang="ko-KR" altLang="en-US" sz="1400" dirty="0"/>
              <a:t>▶ 정재곤</a:t>
            </a:r>
            <a:r>
              <a:rPr lang="en-US" altLang="ko-KR" sz="1400" dirty="0"/>
              <a:t>, “Do it! </a:t>
            </a:r>
            <a:r>
              <a:rPr lang="ko-KR" altLang="en-US" sz="1400" dirty="0" err="1"/>
              <a:t>안드로이드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앱</a:t>
            </a:r>
            <a:r>
              <a:rPr lang="ko-KR" altLang="en-US" sz="1400" dirty="0"/>
              <a:t> 프로그래밍</a:t>
            </a:r>
            <a:r>
              <a:rPr lang="en-US" altLang="ko-KR" sz="1400" dirty="0"/>
              <a:t>”, </a:t>
            </a:r>
            <a:r>
              <a:rPr lang="ko-KR" altLang="en-US" sz="1400" dirty="0" err="1"/>
              <a:t>이지스퍼블리싱</a:t>
            </a:r>
            <a:r>
              <a:rPr lang="en-US" altLang="ko-KR" sz="1400" dirty="0"/>
              <a:t>, 2017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10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필요 기술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참고 문헌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34399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99792" y="4037423"/>
            <a:ext cx="381642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67898" y="2852936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 사 합 </a:t>
            </a:r>
            <a:r>
              <a:rPr lang="ko-KR" altLang="en-US" sz="48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니</a:t>
            </a:r>
            <a:r>
              <a:rPr lang="ko-KR" altLang="en-US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다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4282673" y="2048456"/>
            <a:ext cx="587073" cy="45099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45994" y="4365104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 &amp; A</a:t>
            </a:r>
            <a:endParaRPr lang="ko-KR" altLang="en-US" sz="4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921" y="6123135"/>
            <a:ext cx="1354079" cy="6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4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5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299" y="1302617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제안 개요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25236" y="824204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연구 개발 목표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19516" y="3848860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연구 개발 효과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79178" y="4909319"/>
            <a:ext cx="6077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영아의 상태를 보다 간편하고 빠르게 판단할 수 있음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보호자들의 개인시간이 늘어남에 따른 행복지수 증가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79178" y="1990283"/>
            <a:ext cx="67252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각종 센서를 이용하여 아기의 안전을 실시간 감독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보호자의 심적</a:t>
            </a:r>
            <a:r>
              <a:rPr lang="en-US" altLang="ko-KR" b="1" dirty="0"/>
              <a:t> &amp; </a:t>
            </a:r>
            <a:r>
              <a:rPr lang="ko-KR" altLang="en-US" b="1" dirty="0"/>
              <a:t>육체적 피로감을 비롯한 육아스트레스 감소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유아 통계 정보와 일상패턴을 바탕으로 한 수치분석 및 관리</a:t>
            </a:r>
            <a:endParaRPr lang="en-US" altLang="ko-KR" b="1" dirty="0"/>
          </a:p>
        </p:txBody>
      </p:sp>
      <p:sp>
        <p:nvSpPr>
          <p:cNvPr id="10" name="직사각형 9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01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2754" y="1333955"/>
            <a:ext cx="1168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제안 개요</a:t>
            </a:r>
          </a:p>
        </p:txBody>
      </p:sp>
    </p:spTree>
    <p:extLst>
      <p:ext uri="{BB962C8B-B14F-4D97-AF65-F5344CB8AC3E}">
        <p14:creationId xmlns:p14="http://schemas.microsoft.com/office/powerpoint/2010/main" val="2185400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6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2964" y="1282525"/>
            <a:ext cx="1347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 연구   사례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19516" y="824204"/>
            <a:ext cx="32845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관련 연구 및 사례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862956"/>
              </p:ext>
            </p:extLst>
          </p:nvPr>
        </p:nvGraphicFramePr>
        <p:xfrm>
          <a:off x="412965" y="2060848"/>
          <a:ext cx="8590182" cy="43924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63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3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3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0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제품명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내용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차별성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1.</a:t>
                      </a:r>
                      <a:r>
                        <a:rPr lang="ko-KR" altLang="en-US" sz="1600" b="1" dirty="0"/>
                        <a:t>스마트 아기 양말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err="1"/>
                        <a:t>웨어러블</a:t>
                      </a:r>
                      <a:r>
                        <a:rPr lang="ko-KR" altLang="en-US" sz="1200" b="1" dirty="0"/>
                        <a:t> 양말을 착용시켜 아기의 체온을 측정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보호자 디바이스에 표시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/>
                        <a:t>체온</a:t>
                      </a:r>
                      <a:r>
                        <a:rPr lang="ko-KR" altLang="en-US" sz="1200" b="1" baseline="0" dirty="0"/>
                        <a:t> 외에 다른 기능 결여</a:t>
                      </a:r>
                      <a:endParaRPr lang="en-US" altLang="ko-KR" sz="1200" b="1" baseline="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="1" baseline="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baseline="0" dirty="0"/>
                        <a:t>보호자와 상호작용 불가</a:t>
                      </a:r>
                      <a:endParaRPr lang="en-US" altLang="ko-KR" sz="1200" b="1" baseline="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="1" baseline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baseline="0" dirty="0"/>
                        <a:t>-&gt; </a:t>
                      </a:r>
                      <a:r>
                        <a:rPr lang="ko-KR" altLang="en-US" sz="1200" b="1" baseline="0" dirty="0"/>
                        <a:t>다양한 기능 추가</a:t>
                      </a:r>
                      <a:endParaRPr lang="en-US" altLang="ko-KR" sz="1200" b="1" baseline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baseline="0" dirty="0"/>
                        <a:t>-&gt; </a:t>
                      </a:r>
                      <a:r>
                        <a:rPr lang="ko-KR" altLang="en-US" sz="1200" b="1" baseline="0" dirty="0"/>
                        <a:t>디바이스를 통한  상호작용 가능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2.</a:t>
                      </a:r>
                      <a:r>
                        <a:rPr lang="ko-KR" altLang="en-US" sz="1600" b="1" dirty="0"/>
                        <a:t>스마트 침대</a:t>
                      </a:r>
                      <a:r>
                        <a:rPr lang="en-US" altLang="ko-KR" sz="1600" b="1" dirty="0"/>
                        <a:t>(</a:t>
                      </a:r>
                      <a:r>
                        <a:rPr lang="ko-KR" altLang="en-US" sz="1600" b="1" dirty="0"/>
                        <a:t>일체형</a:t>
                      </a:r>
                      <a:r>
                        <a:rPr lang="en-US" altLang="ko-KR" sz="16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울음을 감지하면 침대가 스스로 흔들리면서 아기를 다시 재움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baseline="0" dirty="0"/>
                        <a:t>보호자와 상호작용할 수 있는 매체 </a:t>
                      </a:r>
                      <a:r>
                        <a:rPr lang="en-US" altLang="ko-KR" sz="1200" b="1" baseline="0" dirty="0"/>
                        <a:t>X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b="1" baseline="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baseline="0" dirty="0"/>
                        <a:t>일체형이기 때문에 모든 부가제품을 함께 구매해야 함</a:t>
                      </a:r>
                      <a:endParaRPr lang="en-US" altLang="ko-KR" sz="1200" b="1" baseline="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="1" baseline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baseline="0" dirty="0"/>
                        <a:t>-&gt; </a:t>
                      </a:r>
                      <a:r>
                        <a:rPr lang="ko-KR" altLang="en-US" sz="1200" b="1" baseline="0" dirty="0"/>
                        <a:t>하드웨어의 탈 부착 기능 추가</a:t>
                      </a:r>
                      <a:endParaRPr lang="en-US" altLang="ko-KR" sz="1200" b="1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8" y="5024566"/>
            <a:ext cx="1750882" cy="14287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7" y="3284984"/>
            <a:ext cx="2087384" cy="122731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02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2754" y="1333955"/>
            <a:ext cx="1168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관련 사례</a:t>
            </a:r>
          </a:p>
        </p:txBody>
      </p:sp>
    </p:spTree>
    <p:extLst>
      <p:ext uri="{BB962C8B-B14F-4D97-AF65-F5344CB8AC3E}">
        <p14:creationId xmlns:p14="http://schemas.microsoft.com/office/powerpoint/2010/main" val="406591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7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066" y="1268760"/>
            <a:ext cx="1259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수행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66" y="4293096"/>
            <a:ext cx="2068129" cy="15173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25" y="2687819"/>
            <a:ext cx="768397" cy="5742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07" y="3596513"/>
            <a:ext cx="551446" cy="5040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099" y="2516492"/>
            <a:ext cx="727236" cy="9169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51" y="4105510"/>
            <a:ext cx="1805195" cy="170490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97" y="3378672"/>
            <a:ext cx="777289" cy="939738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2525195" y="2924944"/>
            <a:ext cx="45670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93" y="3596513"/>
            <a:ext cx="551446" cy="504056"/>
          </a:xfrm>
          <a:prstGeom prst="rect">
            <a:avLst/>
          </a:prstGeom>
        </p:spPr>
      </p:pic>
      <p:cxnSp>
        <p:nvCxnSpPr>
          <p:cNvPr id="25" name="직선 화살표 연결선 24"/>
          <p:cNvCxnSpPr>
            <a:stCxn id="11" idx="1"/>
          </p:cNvCxnSpPr>
          <p:nvPr/>
        </p:nvCxnSpPr>
        <p:spPr>
          <a:xfrm flipH="1" flipV="1">
            <a:off x="2525195" y="4957963"/>
            <a:ext cx="46727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195" y="1699473"/>
            <a:ext cx="777062" cy="96822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358548" y="1998919"/>
            <a:ext cx="392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아기 울음 소리 인식 데이터 전송 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93" y="1658498"/>
            <a:ext cx="614642" cy="57511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093" y="5237852"/>
            <a:ext cx="619602" cy="57256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96" y="5912871"/>
            <a:ext cx="813795" cy="70904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601191" y="5339469"/>
            <a:ext cx="191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음악 재생 제어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01191" y="6179866"/>
            <a:ext cx="191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모빌 동작 제어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03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수행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시나리오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285248" y="5708801"/>
            <a:ext cx="417373" cy="38150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305413" y="5939684"/>
            <a:ext cx="1734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통합 버튼 </a:t>
            </a:r>
            <a:endParaRPr lang="en-US" altLang="ko-KR" b="1" dirty="0"/>
          </a:p>
          <a:p>
            <a:pPr algn="ctr"/>
            <a:r>
              <a:rPr lang="ko-KR" altLang="en-US" b="1" dirty="0"/>
              <a:t>타이머 설정</a:t>
            </a:r>
          </a:p>
        </p:txBody>
      </p:sp>
      <p:cxnSp>
        <p:nvCxnSpPr>
          <p:cNvPr id="21" name="구부러진 연결선 20"/>
          <p:cNvCxnSpPr/>
          <p:nvPr/>
        </p:nvCxnSpPr>
        <p:spPr>
          <a:xfrm>
            <a:off x="6361834" y="5527972"/>
            <a:ext cx="933213" cy="601602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 40"/>
          <p:cNvCxnSpPr>
            <a:endCxn id="40" idx="1"/>
          </p:cNvCxnSpPr>
          <p:nvPr/>
        </p:nvCxnSpPr>
        <p:spPr>
          <a:xfrm flipV="1">
            <a:off x="6372200" y="6262850"/>
            <a:ext cx="933213" cy="189212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57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6" grpId="0"/>
      <p:bldP spid="37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8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066" y="1268760"/>
            <a:ext cx="1259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수행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66" y="4293096"/>
            <a:ext cx="2068129" cy="15173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25" y="2687819"/>
            <a:ext cx="768397" cy="5742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07" y="3596513"/>
            <a:ext cx="551446" cy="5040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099" y="2516492"/>
            <a:ext cx="727236" cy="9169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51" y="4105510"/>
            <a:ext cx="1805195" cy="170490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97" y="3378672"/>
            <a:ext cx="777289" cy="939738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2525195" y="2924944"/>
            <a:ext cx="45670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93" y="3596513"/>
            <a:ext cx="551446" cy="504056"/>
          </a:xfrm>
          <a:prstGeom prst="rect">
            <a:avLst/>
          </a:prstGeom>
        </p:spPr>
      </p:pic>
      <p:cxnSp>
        <p:nvCxnSpPr>
          <p:cNvPr id="14" name="직선 화살표 연결선 13"/>
          <p:cNvCxnSpPr>
            <a:stCxn id="10" idx="1"/>
          </p:cNvCxnSpPr>
          <p:nvPr/>
        </p:nvCxnSpPr>
        <p:spPr>
          <a:xfrm flipH="1" flipV="1">
            <a:off x="2525195" y="4957963"/>
            <a:ext cx="46727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20372" y="1999748"/>
            <a:ext cx="309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b="1" dirty="0"/>
              <a:t> 온</a:t>
            </a:r>
            <a:r>
              <a:rPr lang="en-US" altLang="ko-KR" b="1" dirty="0"/>
              <a:t>/</a:t>
            </a:r>
            <a:r>
              <a:rPr lang="ko-KR" altLang="en-US" b="1" dirty="0"/>
              <a:t>습도 인식 데이터 전송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846" y="1622342"/>
            <a:ext cx="733526" cy="112414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93" y="1658498"/>
            <a:ext cx="614642" cy="57511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203848" y="537321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아기의 생활 환경 안전성 확보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03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수행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시나리오</a:t>
            </a:r>
          </a:p>
        </p:txBody>
      </p:sp>
    </p:spTree>
    <p:extLst>
      <p:ext uri="{BB962C8B-B14F-4D97-AF65-F5344CB8AC3E}">
        <p14:creationId xmlns:p14="http://schemas.microsoft.com/office/powerpoint/2010/main" val="112476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9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066" y="1268760"/>
            <a:ext cx="1259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수행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66" y="4293096"/>
            <a:ext cx="2068129" cy="15173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25" y="2687819"/>
            <a:ext cx="768397" cy="5742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07" y="3596513"/>
            <a:ext cx="551446" cy="5040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099" y="2516492"/>
            <a:ext cx="727236" cy="9169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51" y="4105510"/>
            <a:ext cx="1805195" cy="170490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97" y="3378672"/>
            <a:ext cx="777289" cy="939738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2525195" y="2924944"/>
            <a:ext cx="45670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93" y="3596513"/>
            <a:ext cx="551446" cy="504056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11" idx="1"/>
          </p:cNvCxnSpPr>
          <p:nvPr/>
        </p:nvCxnSpPr>
        <p:spPr>
          <a:xfrm flipH="1" flipV="1">
            <a:off x="2525195" y="4957963"/>
            <a:ext cx="46727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2140" y="2001185"/>
            <a:ext cx="392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 err="1"/>
              <a:t>심박</a:t>
            </a:r>
            <a:r>
              <a:rPr lang="ko-KR" altLang="en-US" b="1" dirty="0"/>
              <a:t> 센서 데이터 전송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013" y="1658498"/>
            <a:ext cx="1064823" cy="105470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203848" y="537321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아기의 수면 상태 실시간 감독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03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수행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시나리오</a:t>
            </a:r>
          </a:p>
        </p:txBody>
      </p:sp>
    </p:spTree>
    <p:extLst>
      <p:ext uri="{BB962C8B-B14F-4D97-AF65-F5344CB8AC3E}">
        <p14:creationId xmlns:p14="http://schemas.microsoft.com/office/powerpoint/2010/main" val="29650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7383</TotalTime>
  <Words>2130</Words>
  <Application>Microsoft Office PowerPoint</Application>
  <PresentationFormat>화면 슬라이드 쇼(4:3)</PresentationFormat>
  <Paragraphs>703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1" baseType="lpstr">
      <vt:lpstr>Wingdings</vt:lpstr>
      <vt:lpstr>맑은 고딕</vt:lpstr>
      <vt:lpstr>나눔고딕 ExtraBold</vt:lpstr>
      <vt:lpstr>나눔고딕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Daryl Cho</cp:lastModifiedBy>
  <cp:revision>487</cp:revision>
  <dcterms:created xsi:type="dcterms:W3CDTF">2006-10-05T04:04:58Z</dcterms:created>
  <dcterms:modified xsi:type="dcterms:W3CDTF">2017-04-20T05:30:12Z</dcterms:modified>
</cp:coreProperties>
</file>