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sldIdLst>
    <p:sldId id="257" r:id="rId2"/>
    <p:sldId id="261" r:id="rId3"/>
    <p:sldId id="283" r:id="rId4"/>
    <p:sldId id="268" r:id="rId5"/>
    <p:sldId id="269" r:id="rId6"/>
    <p:sldId id="270" r:id="rId7"/>
    <p:sldId id="326" r:id="rId8"/>
    <p:sldId id="260" r:id="rId9"/>
    <p:sldId id="275" r:id="rId10"/>
    <p:sldId id="280" r:id="rId11"/>
    <p:sldId id="271" r:id="rId12"/>
    <p:sldId id="320" r:id="rId13"/>
    <p:sldId id="325" r:id="rId14"/>
    <p:sldId id="322" r:id="rId15"/>
    <p:sldId id="321" r:id="rId16"/>
    <p:sldId id="324" r:id="rId17"/>
    <p:sldId id="303" r:id="rId18"/>
    <p:sldId id="314" r:id="rId19"/>
    <p:sldId id="315" r:id="rId20"/>
    <p:sldId id="316" r:id="rId21"/>
    <p:sldId id="318" r:id="rId22"/>
    <p:sldId id="319" r:id="rId23"/>
    <p:sldId id="297" r:id="rId24"/>
    <p:sldId id="298" r:id="rId25"/>
    <p:sldId id="295" r:id="rId26"/>
    <p:sldId id="296" r:id="rId27"/>
    <p:sldId id="299" r:id="rId28"/>
    <p:sldId id="328" r:id="rId29"/>
    <p:sldId id="300" r:id="rId30"/>
    <p:sldId id="329" r:id="rId31"/>
    <p:sldId id="301" r:id="rId32"/>
    <p:sldId id="306" r:id="rId33"/>
    <p:sldId id="272" r:id="rId34"/>
    <p:sldId id="281" r:id="rId35"/>
    <p:sldId id="279" r:id="rId36"/>
    <p:sldId id="287" r:id="rId37"/>
    <p:sldId id="286" r:id="rId38"/>
    <p:sldId id="302" r:id="rId39"/>
    <p:sldId id="307" r:id="rId40"/>
    <p:sldId id="308" r:id="rId41"/>
    <p:sldId id="327" r:id="rId42"/>
    <p:sldId id="330" r:id="rId43"/>
    <p:sldId id="309" r:id="rId44"/>
    <p:sldId id="273" r:id="rId45"/>
    <p:sldId id="274" r:id="rId46"/>
    <p:sldId id="278" r:id="rId47"/>
    <p:sldId id="265" r:id="rId48"/>
  </p:sldIdLst>
  <p:sldSz cx="9144000" cy="6858000" type="screen4x3"/>
  <p:notesSz cx="6858000" cy="9144000"/>
  <p:embeddedFontLst>
    <p:embeddedFont>
      <p:font typeface="나눔고딕 ExtraBold" panose="020B0600000101010101" charset="-127"/>
      <p:bold r:id="rId50"/>
    </p:embeddedFont>
    <p:embeddedFont>
      <p:font typeface="나눔고딕" panose="020B0600000101010101" charset="-127"/>
      <p:regular r:id="rId51"/>
      <p:bold r:id="rId52"/>
    </p:embeddedFont>
    <p:embeddedFont>
      <p:font typeface="맑은 고딕" panose="020B0503020000020004" pitchFamily="50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2">
          <p15:clr>
            <a:srgbClr val="A4A3A4"/>
          </p15:clr>
        </p15:guide>
        <p15:guide id="3" pos="57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9D9C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42" y="492"/>
      </p:cViewPr>
      <p:guideLst>
        <p:guide orient="horz"/>
        <p:guide pos="22"/>
        <p:guide pos="57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416D1-FCA5-433B-B00A-8EACA6124C49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9007F-8A03-436A-B6FE-E913B77C3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01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9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427608" y="0"/>
            <a:ext cx="1264072" cy="1860138"/>
          </a:xfrm>
          <a:prstGeom prst="rect">
            <a:avLst/>
          </a:prstGeom>
          <a:solidFill>
            <a:srgbClr val="29D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16216" y="316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/>
              <a:t>00</a:t>
            </a:r>
            <a:fld id="{CF612540-9602-46A0-9E57-34F7D20680C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87816" y="6140323"/>
            <a:ext cx="1198173" cy="5703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jpg"/><Relationship Id="rId7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jpeg"/><Relationship Id="rId4" Type="http://schemas.openxmlformats.org/officeDocument/2006/relationships/image" Target="../media/image44.jpg"/><Relationship Id="rId9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6.jpeg"/><Relationship Id="rId4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Reference/Seria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ircuits.io/lab" TargetMode="External"/><Relationship Id="rId4" Type="http://schemas.openxmlformats.org/officeDocument/2006/relationships/hyperlink" Target="http://cafe.naver.com/arduinostory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93178" y="3645024"/>
            <a:ext cx="6696744" cy="7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176" y="1785869"/>
            <a:ext cx="7007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인식형 스마트 아기 침대 시스템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282674" y="780480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6280279" y="4799696"/>
            <a:ext cx="30192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2013154048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조 항 민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2013152050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장 윤 미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2014154019 </a:t>
            </a:r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박 지 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24941" y="4013338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팀 명 </a:t>
            </a:r>
            <a:r>
              <a:rPr lang="en-US" altLang="ko-KR" sz="28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: </a:t>
            </a:r>
            <a:r>
              <a:rPr lang="ko-KR" altLang="en-US" sz="28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아직 늦지 않았어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21" y="6123135"/>
            <a:ext cx="1354079" cy="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4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cxnSp>
        <p:nvCxnSpPr>
          <p:cNvPr id="13" name="직선 화살표 연결선 12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42140" y="2001185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영상 실시간 스트리밍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3848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아기의 상태 전반 실시간 감독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05" y="1607352"/>
            <a:ext cx="956275" cy="1080467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02" y="3575042"/>
            <a:ext cx="860897" cy="643431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22" y="4218473"/>
            <a:ext cx="1172983" cy="147897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85" y="3309038"/>
            <a:ext cx="1460450" cy="12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4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9036" y="2342427"/>
            <a:ext cx="2260774" cy="44367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1311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ARDUINO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3149" y="2687210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마이크로폰 센서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음성 인식 모듈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3149" y="3516803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온</a:t>
            </a:r>
            <a:r>
              <a:rPr lang="en-US" altLang="ko-KR" sz="1400" b="1" dirty="0">
                <a:latin typeface="+mj-ea"/>
                <a:ea typeface="+mj-ea"/>
              </a:rPr>
              <a:t>/</a:t>
            </a:r>
            <a:r>
              <a:rPr lang="ko-KR" altLang="en-US" sz="1400" b="1" dirty="0">
                <a:latin typeface="+mj-ea"/>
                <a:ea typeface="+mj-ea"/>
              </a:rPr>
              <a:t>습도 감지 센서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온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 dirty="0">
                <a:latin typeface="+mj-ea"/>
                <a:ea typeface="+mj-ea"/>
              </a:rPr>
              <a:t>습도 인식 모듈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829" y="4346396"/>
            <a:ext cx="2016224" cy="4770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j-ea"/>
                <a:ea typeface="+mj-ea"/>
              </a:rPr>
              <a:t>Servo</a:t>
            </a:r>
            <a:r>
              <a:rPr lang="ko-KR" altLang="en-US" sz="1400" b="1" dirty="0">
                <a:latin typeface="+mj-ea"/>
                <a:ea typeface="+mj-ea"/>
              </a:rPr>
              <a:t>모터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모빌의 수동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 dirty="0">
                <a:latin typeface="+mj-ea"/>
                <a:ea typeface="+mj-ea"/>
              </a:rPr>
              <a:t>자동 회전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5829" y="5175989"/>
            <a:ext cx="199354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영상 녹화 모듈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92280" y="2342427"/>
            <a:ext cx="1897134" cy="3500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32735" y="187969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ANDROID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64287" y="2687210"/>
            <a:ext cx="1702851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+mj-ea"/>
                <a:ea typeface="+mj-ea"/>
              </a:rPr>
              <a:t>알람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62327" y="4550080"/>
            <a:ext cx="1707057" cy="8617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시각적 모니터링 정보 제공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온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 dirty="0">
                <a:latin typeface="+mj-ea"/>
                <a:ea typeface="+mj-ea"/>
              </a:rPr>
              <a:t>습도 및 </a:t>
            </a:r>
            <a:r>
              <a:rPr lang="ko-KR" altLang="en-US" sz="1100" b="1" dirty="0">
                <a:latin typeface="+mj-ea"/>
              </a:rPr>
              <a:t>영상 정보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  <a:p>
            <a:pPr algn="ctr"/>
            <a:endParaRPr lang="en-US" altLang="ko-KR" sz="1100" b="1" dirty="0">
              <a:latin typeface="+mj-ea"/>
              <a:ea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96150" y="2913351"/>
            <a:ext cx="1730250" cy="1992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839899" y="2254587"/>
            <a:ext cx="2275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시리얼 통신</a:t>
            </a:r>
            <a:endParaRPr lang="en-US" altLang="ko-KR" b="1" dirty="0"/>
          </a:p>
          <a:p>
            <a:pPr algn="ctr"/>
            <a:r>
              <a:rPr lang="en-US" altLang="ko-KR" b="1" dirty="0"/>
              <a:t>(Bluetooth Module)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98702" y="3035066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데이터 송신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98701" y="3649158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데이터 수신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8700" y="4242303"/>
            <a:ext cx="1512169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데이터 처리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64287" y="3455358"/>
            <a:ext cx="170285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상호작용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모빌</a:t>
            </a:r>
            <a:r>
              <a:rPr lang="en-US" altLang="ko-KR" sz="1100" b="1" dirty="0">
                <a:latin typeface="+mj-ea"/>
                <a:ea typeface="+mj-ea"/>
              </a:rPr>
              <a:t> </a:t>
            </a:r>
            <a:r>
              <a:rPr lang="ko-KR" altLang="en-US" sz="1100" b="1" dirty="0">
                <a:latin typeface="+mj-ea"/>
                <a:ea typeface="+mj-ea"/>
              </a:rPr>
              <a:t>작동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  <a:p>
            <a:pPr algn="ctr"/>
            <a:r>
              <a:rPr lang="en-US" altLang="ko-KR" sz="1100" b="1" dirty="0">
                <a:latin typeface="+mj-ea"/>
                <a:ea typeface="+mj-ea"/>
              </a:rPr>
              <a:t>[</a:t>
            </a:r>
            <a:r>
              <a:rPr lang="ko-KR" altLang="en-US" sz="1100" b="1" dirty="0">
                <a:latin typeface="+mj-ea"/>
                <a:ea typeface="+mj-ea"/>
              </a:rPr>
              <a:t>음악 재생 제어</a:t>
            </a:r>
            <a:r>
              <a:rPr lang="en-US" altLang="ko-KR" sz="1100" b="1" dirty="0">
                <a:latin typeface="+mj-ea"/>
                <a:ea typeface="+mj-ea"/>
              </a:rPr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5829" y="5851693"/>
            <a:ext cx="2016224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+mj-ea"/>
                <a:ea typeface="+mj-ea"/>
              </a:rPr>
              <a:t>Mp3 </a:t>
            </a:r>
            <a:r>
              <a:rPr lang="ko-KR" altLang="en-US" sz="1400" b="1" dirty="0">
                <a:latin typeface="+mj-ea"/>
                <a:ea typeface="+mj-ea"/>
              </a:rPr>
              <a:t>재생 모듈</a:t>
            </a:r>
            <a:endParaRPr lang="en-US" altLang="ko-KR" sz="1400" b="1" dirty="0">
              <a:latin typeface="+mj-ea"/>
              <a:ea typeface="+mj-ea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815040" y="453740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815040" y="3268822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5826400" y="3243224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5826400" y="4537405"/>
            <a:ext cx="12811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04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구성도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26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204864"/>
            <a:ext cx="3456384" cy="457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7239" y="3095329"/>
            <a:ext cx="3049264" cy="33580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79178" y="152408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작동 원리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마이크로폰 센서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4195" y="3192539"/>
            <a:ext cx="1375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음성 인식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74" y="3695527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센서로 들어오는 음성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측정값             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400</a:t>
            </a:r>
            <a:r>
              <a:rPr lang="ko-KR" altLang="en-US" sz="1400" b="1" dirty="0"/>
              <a:t>이상일 때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673" y="4339850"/>
            <a:ext cx="277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 err="1"/>
              <a:t>sound_count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변수에 </a:t>
            </a:r>
            <a:r>
              <a:rPr lang="en-US" altLang="ko-KR" sz="1400" b="1" dirty="0"/>
              <a:t>1 </a:t>
            </a:r>
            <a:r>
              <a:rPr lang="ko-KR" altLang="en-US" sz="1400" b="1" dirty="0"/>
              <a:t>축적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4673" y="4928294"/>
            <a:ext cx="291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회 이상 축적 시 디바이스로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 신호 송신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64195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ARDUINO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92080" y="2204865"/>
            <a:ext cx="3456384" cy="457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62323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ANDROID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08104" y="3089693"/>
            <a:ext cx="3049264" cy="3363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756888" y="4594194"/>
            <a:ext cx="1479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‘$’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라는 데이터 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전송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18" idx="3"/>
            <a:endCxn id="22" idx="1"/>
          </p:cNvCxnSpPr>
          <p:nvPr/>
        </p:nvCxnSpPr>
        <p:spPr>
          <a:xfrm>
            <a:off x="3707904" y="4492028"/>
            <a:ext cx="1584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4128" y="3695527"/>
            <a:ext cx="277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‘$’</a:t>
            </a:r>
            <a:r>
              <a:rPr lang="ko-KR" altLang="en-US" sz="1400" b="1" dirty="0"/>
              <a:t> 데이터 수신 확인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24128" y="4217165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 err="1"/>
              <a:t>vibe.vibrate</a:t>
            </a:r>
            <a:r>
              <a:rPr lang="en-US" altLang="ko-KR" sz="1400" b="1" dirty="0"/>
              <a:t>(100000)</a:t>
            </a:r>
            <a:r>
              <a:rPr lang="ko-KR" altLang="en-US" sz="1400" b="1" dirty="0"/>
              <a:t>을 통한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디바이스 진동 시작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39336" y="4900064"/>
            <a:ext cx="291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“</a:t>
            </a:r>
            <a:r>
              <a:rPr lang="ko-KR" altLang="en-US" sz="1400" b="1" dirty="0"/>
              <a:t>아기 울음이 감지되었습니다</a:t>
            </a:r>
            <a:r>
              <a:rPr lang="en-US" altLang="ko-KR" sz="1400" b="1" dirty="0"/>
              <a:t>” 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경고 팝업</a:t>
            </a:r>
          </a:p>
        </p:txBody>
      </p:sp>
    </p:spTree>
    <p:extLst>
      <p:ext uri="{BB962C8B-B14F-4D97-AF65-F5344CB8AC3E}">
        <p14:creationId xmlns:p14="http://schemas.microsoft.com/office/powerpoint/2010/main" val="51041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204864"/>
            <a:ext cx="3456384" cy="457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7239" y="3095329"/>
            <a:ext cx="3049264" cy="33580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79178" y="152408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작동 원리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– Mp3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재생 </a:t>
            </a:r>
            <a:r>
              <a:rPr lang="ko-KR" altLang="en-US" sz="20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쉴드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264195" y="3192539"/>
            <a:ext cx="1375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Mp3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재생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73" y="3695527"/>
            <a:ext cx="2977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mp3_play</a:t>
            </a:r>
            <a:r>
              <a:rPr lang="ko-KR" altLang="en-US" sz="1400" b="1" dirty="0"/>
              <a:t>의 변수 값을 통해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재생 여부 판단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4673" y="4339850"/>
            <a:ext cx="277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외장 </a:t>
            </a:r>
            <a:r>
              <a:rPr lang="en-US" altLang="ko-KR" sz="1400" b="1" dirty="0"/>
              <a:t>SD</a:t>
            </a:r>
            <a:r>
              <a:rPr lang="ko-KR" altLang="en-US" sz="1400" b="1" dirty="0"/>
              <a:t>카드에 저장된 음악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출력 대기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4673" y="4928294"/>
            <a:ext cx="291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디바이스로부터 신호 받으면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스피커를 통해 출력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64195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ARDUINO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92080" y="2204865"/>
            <a:ext cx="3456384" cy="457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62323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ANDROID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08104" y="3089693"/>
            <a:ext cx="3049264" cy="3363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756888" y="4594194"/>
            <a:ext cx="147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아두이노로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신호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send_data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); </a:t>
            </a:r>
          </a:p>
          <a:p>
            <a:pPr algn="ctr"/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로 신호 구별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18" idx="3"/>
            <a:endCxn id="22" idx="1"/>
          </p:cNvCxnSpPr>
          <p:nvPr/>
        </p:nvCxnSpPr>
        <p:spPr>
          <a:xfrm>
            <a:off x="3707904" y="4492028"/>
            <a:ext cx="1584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4128" y="3695527"/>
            <a:ext cx="277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UI</a:t>
            </a:r>
            <a:r>
              <a:rPr lang="ko-KR" altLang="en-US" sz="1400" b="1" dirty="0"/>
              <a:t>상 동작 버튼을 눌러 신호</a:t>
            </a:r>
            <a:endParaRPr lang="en-US" altLang="ko-KR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724128" y="4217165"/>
            <a:ext cx="2777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 err="1"/>
              <a:t>send_data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);</a:t>
            </a:r>
            <a:r>
              <a:rPr lang="ko-KR" altLang="en-US" sz="1400" b="1" dirty="0"/>
              <a:t>로 신호 구별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en-US" altLang="ko-KR" sz="1200" b="1" dirty="0"/>
              <a:t>&lt;Mp3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On/Off</a:t>
            </a:r>
            <a:r>
              <a:rPr lang="ko-KR" altLang="en-US" sz="1200" b="1" dirty="0"/>
              <a:t>는 </a:t>
            </a:r>
            <a:r>
              <a:rPr lang="en-US" altLang="ko-KR" sz="1200" b="1" dirty="0"/>
              <a:t>“1”</a:t>
            </a:r>
            <a:r>
              <a:rPr lang="ko-KR" altLang="en-US" sz="1200" b="1" dirty="0"/>
              <a:t>과 </a:t>
            </a:r>
            <a:r>
              <a:rPr lang="en-US" altLang="ko-KR" sz="1200" b="1" dirty="0"/>
              <a:t>“2”</a:t>
            </a:r>
            <a:r>
              <a:rPr lang="ko-KR" altLang="en-US" sz="1200" b="1" dirty="0"/>
              <a:t>로 </a:t>
            </a:r>
            <a:endParaRPr lang="en-US" altLang="ko-KR" sz="1200" b="1" dirty="0"/>
          </a:p>
          <a:p>
            <a:r>
              <a:rPr lang="en-US" altLang="ko-KR" sz="1200" b="1" dirty="0"/>
              <a:t>     </a:t>
            </a:r>
            <a:r>
              <a:rPr lang="ko-KR" altLang="en-US" sz="1200" b="1" dirty="0"/>
              <a:t>설정한다</a:t>
            </a:r>
            <a:r>
              <a:rPr lang="en-US" altLang="ko-KR" sz="1200" b="1" dirty="0"/>
              <a:t>&gt;</a:t>
            </a:r>
            <a:endParaRPr lang="en-US" altLang="ko-KR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724128" y="5171549"/>
            <a:ext cx="291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동일 버튼 누르면 정지</a:t>
            </a:r>
          </a:p>
        </p:txBody>
      </p:sp>
    </p:spTree>
    <p:extLst>
      <p:ext uri="{BB962C8B-B14F-4D97-AF65-F5344CB8AC3E}">
        <p14:creationId xmlns:p14="http://schemas.microsoft.com/office/powerpoint/2010/main" val="240728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204865"/>
            <a:ext cx="3456384" cy="457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7239" y="3095329"/>
            <a:ext cx="3049264" cy="33580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79177" y="1524087"/>
            <a:ext cx="43831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작동 원리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– Servo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모터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모빌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17897" y="3166470"/>
            <a:ext cx="1723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서보 모터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74" y="3695527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디바이스에서 블루투스 신호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ko-KR" altLang="en-US" sz="1400" b="1" dirty="0"/>
              <a:t>  를 받아야 회전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673" y="4527806"/>
            <a:ext cx="2921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우회전과 정지의 기능 수행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4673" y="5144642"/>
            <a:ext cx="291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ko-KR" altLang="en-US" sz="1400" b="1" dirty="0" err="1"/>
              <a:t>명령값</a:t>
            </a:r>
            <a:r>
              <a:rPr lang="en-US" altLang="ko-KR" sz="1400" b="1" dirty="0"/>
              <a:t> 90 </a:t>
            </a:r>
            <a:r>
              <a:rPr lang="ko-KR" altLang="en-US" sz="1400" b="1" dirty="0"/>
              <a:t>에서 정지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초기상태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1264195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ARDUINO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92080" y="2204864"/>
            <a:ext cx="3456384" cy="457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62323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ANDROID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08104" y="3089693"/>
            <a:ext cx="3049264" cy="3363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756888" y="4608123"/>
            <a:ext cx="14797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아두이노로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신호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send_data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</a:t>
            </a:r>
            <a:r>
              <a:rPr lang="en-US" altLang="ko-KR" sz="12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int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); </a:t>
            </a:r>
          </a:p>
          <a:p>
            <a:pPr algn="ctr"/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로 신호 구별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18" idx="3"/>
            <a:endCxn id="22" idx="1"/>
          </p:cNvCxnSpPr>
          <p:nvPr/>
        </p:nvCxnSpPr>
        <p:spPr>
          <a:xfrm>
            <a:off x="3707904" y="4492028"/>
            <a:ext cx="158417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4128" y="3384630"/>
            <a:ext cx="277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UI</a:t>
            </a:r>
            <a:r>
              <a:rPr lang="ko-KR" altLang="en-US" sz="1400" b="1" dirty="0"/>
              <a:t>상 동작 버튼을 눌러 신호</a:t>
            </a:r>
            <a:endParaRPr lang="en-US" altLang="ko-KR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54673" y="5778274"/>
            <a:ext cx="291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ko-KR" altLang="en-US" sz="1400" b="1" dirty="0" err="1"/>
              <a:t>명령값</a:t>
            </a:r>
            <a:r>
              <a:rPr lang="en-US" altLang="ko-KR" sz="1400" b="1" dirty="0"/>
              <a:t> 90 </a:t>
            </a:r>
            <a:r>
              <a:rPr lang="ko-KR" altLang="en-US" sz="1400" b="1" dirty="0"/>
              <a:t>초과 에서 우로 회전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24128" y="4861637"/>
            <a:ext cx="277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동일 버튼을 누르면 정지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24128" y="3988281"/>
            <a:ext cx="2777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 err="1"/>
              <a:t>send_data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);</a:t>
            </a:r>
            <a:r>
              <a:rPr lang="ko-KR" altLang="en-US" sz="1400" b="1" dirty="0"/>
              <a:t>로 신호 구별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en-US" altLang="ko-KR" sz="1200" b="1" dirty="0"/>
              <a:t>&lt;</a:t>
            </a:r>
            <a:r>
              <a:rPr lang="ko-KR" altLang="en-US" sz="1200" b="1" dirty="0"/>
              <a:t>모터 </a:t>
            </a:r>
            <a:r>
              <a:rPr lang="en-US" altLang="ko-KR" sz="1200" b="1" dirty="0"/>
              <a:t>On/Off</a:t>
            </a:r>
            <a:r>
              <a:rPr lang="ko-KR" altLang="en-US" sz="1200" b="1" dirty="0"/>
              <a:t>는 </a:t>
            </a:r>
            <a:r>
              <a:rPr lang="en-US" altLang="ko-KR" sz="1200" b="1" dirty="0"/>
              <a:t>“3”</a:t>
            </a:r>
            <a:r>
              <a:rPr lang="ko-KR" altLang="en-US" sz="1200" b="1" dirty="0"/>
              <a:t>과 </a:t>
            </a:r>
            <a:r>
              <a:rPr lang="en-US" altLang="ko-KR" sz="1200" b="1" dirty="0"/>
              <a:t>“4”</a:t>
            </a:r>
            <a:r>
              <a:rPr lang="ko-KR" altLang="en-US" sz="1200" b="1" dirty="0"/>
              <a:t>로 </a:t>
            </a:r>
            <a:endParaRPr lang="en-US" altLang="ko-KR" sz="1200" b="1" dirty="0"/>
          </a:p>
          <a:p>
            <a:r>
              <a:rPr lang="en-US" altLang="ko-KR" sz="1200" b="1" dirty="0"/>
              <a:t>     </a:t>
            </a:r>
            <a:r>
              <a:rPr lang="ko-KR" altLang="en-US" sz="1200" b="1" dirty="0"/>
              <a:t>설정한다</a:t>
            </a:r>
            <a:r>
              <a:rPr lang="en-US" altLang="ko-KR" sz="1200" b="1" dirty="0"/>
              <a:t>&gt;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40095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204865"/>
            <a:ext cx="3456384" cy="457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27239" y="3095329"/>
            <a:ext cx="3049264" cy="33580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79177" y="1524087"/>
            <a:ext cx="43831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작동 원리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온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습도 감지 센서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17897" y="3166470"/>
            <a:ext cx="1723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온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습도 감지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74" y="3695527"/>
            <a:ext cx="277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센서를 통한 실시간 감지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5189" y="4203626"/>
            <a:ext cx="2921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온도 와 습도를 담는 변수에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 각 측정값 저장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3479" y="4928295"/>
            <a:ext cx="291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@ </a:t>
            </a:r>
            <a:r>
              <a:rPr lang="ko-KR" altLang="en-US" sz="1400" b="1" dirty="0" err="1"/>
              <a:t>온도값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@ </a:t>
            </a:r>
            <a:r>
              <a:rPr lang="ko-KR" altLang="en-US" sz="1400" b="1" dirty="0" err="1"/>
              <a:t>습도값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@# </a:t>
            </a:r>
            <a:r>
              <a:rPr lang="ko-KR" altLang="en-US" sz="1400" b="1" dirty="0"/>
              <a:t>형태  </a:t>
            </a:r>
            <a:endParaRPr lang="en-US" altLang="ko-KR" sz="1400" b="1" dirty="0"/>
          </a:p>
          <a:p>
            <a:r>
              <a:rPr lang="ko-KR" altLang="en-US" sz="1400" b="1" dirty="0"/>
              <a:t>    로 전송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264195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ARDUINO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92080" y="2204864"/>
            <a:ext cx="3456384" cy="457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62323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ANDROID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08104" y="3089693"/>
            <a:ext cx="3049264" cy="3363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756888" y="4608123"/>
            <a:ext cx="14797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‘@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온도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@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습도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@#’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전송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14" name="직선 화살표 연결선 13"/>
          <p:cNvCxnSpPr>
            <a:stCxn id="18" idx="3"/>
            <a:endCxn id="22" idx="1"/>
          </p:cNvCxnSpPr>
          <p:nvPr/>
        </p:nvCxnSpPr>
        <p:spPr>
          <a:xfrm>
            <a:off x="3707904" y="4492028"/>
            <a:ext cx="1584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4128" y="3384630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‘@’</a:t>
            </a:r>
            <a:r>
              <a:rPr lang="ko-KR" altLang="en-US" sz="1400" b="1" dirty="0"/>
              <a:t>의 값이 확인되면 데이터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를 쌓음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24128" y="3965599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‘#’</a:t>
            </a:r>
            <a:r>
              <a:rPr lang="ko-KR" altLang="en-US" sz="1400" b="1" dirty="0"/>
              <a:t>의 값이 확인되면 데이터가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모두 들어온 것으로 판단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24128" y="4546568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‘@’ </a:t>
            </a:r>
            <a:r>
              <a:rPr lang="ko-KR" altLang="en-US" sz="1400" b="1" dirty="0"/>
              <a:t>사이의 값들을 </a:t>
            </a:r>
            <a:r>
              <a:rPr lang="ko-KR" altLang="en-US" sz="1400" b="1" dirty="0" err="1"/>
              <a:t>파싱하여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디바이스 상에 출력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24128" y="5127537"/>
            <a:ext cx="27778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ko-KR" altLang="en-US" sz="1400" b="1" dirty="0" err="1"/>
              <a:t>습도값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&lt; 50 </a:t>
            </a:r>
            <a:r>
              <a:rPr lang="ko-KR" altLang="en-US" sz="1400" b="1" dirty="0"/>
              <a:t>일 때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    </a:t>
            </a:r>
            <a:r>
              <a:rPr lang="en-US" altLang="ko-KR" sz="1200" b="1" dirty="0"/>
              <a:t>“</a:t>
            </a:r>
            <a:r>
              <a:rPr lang="ko-KR" altLang="en-US" sz="1200" b="1" dirty="0"/>
              <a:t>방이 건조합니다</a:t>
            </a:r>
            <a:r>
              <a:rPr lang="en-US" altLang="ko-KR" sz="1200" b="1" dirty="0"/>
              <a:t>”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 err="1"/>
              <a:t>습도값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&gt; 60 </a:t>
            </a:r>
            <a:r>
              <a:rPr lang="ko-KR" altLang="en-US" sz="1400" b="1" dirty="0"/>
              <a:t>일 때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    </a:t>
            </a:r>
            <a:r>
              <a:rPr lang="en-US" altLang="ko-KR" sz="1200" b="1" dirty="0"/>
              <a:t>“</a:t>
            </a:r>
            <a:r>
              <a:rPr lang="ko-KR" altLang="en-US" sz="1200" b="1" dirty="0"/>
              <a:t>방이 습합니다</a:t>
            </a:r>
            <a:r>
              <a:rPr lang="en-US" altLang="ko-KR" sz="1200" b="1" dirty="0"/>
              <a:t>” 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경고 팝업</a:t>
            </a:r>
          </a:p>
        </p:txBody>
      </p:sp>
    </p:spTree>
    <p:extLst>
      <p:ext uri="{BB962C8B-B14F-4D97-AF65-F5344CB8AC3E}">
        <p14:creationId xmlns:p14="http://schemas.microsoft.com/office/powerpoint/2010/main" val="86025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51520" y="2204865"/>
            <a:ext cx="3456384" cy="457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66543" y="3107888"/>
            <a:ext cx="3049264" cy="33580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79177" y="1524087"/>
            <a:ext cx="5069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작동 원리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–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카메라 센서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(Streaming)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117897" y="3166470"/>
            <a:ext cx="1941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카메라 센서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4674" y="3695527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디바이스와 연결 후 </a:t>
            </a:r>
            <a:r>
              <a:rPr lang="en-US" altLang="ko-KR" sz="1400" b="1" dirty="0"/>
              <a:t>http </a:t>
            </a:r>
          </a:p>
          <a:p>
            <a:r>
              <a:rPr lang="en-US" altLang="ko-KR" sz="1400" b="1" dirty="0"/>
              <a:t>    </a:t>
            </a:r>
            <a:r>
              <a:rPr lang="ko-KR" altLang="en-US" sz="1400" b="1" dirty="0"/>
              <a:t>헤더 송신</a:t>
            </a:r>
            <a:endParaRPr lang="en-US" altLang="ko-KR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2938" y="4389781"/>
            <a:ext cx="2921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 err="1"/>
              <a:t>start_capture</a:t>
            </a:r>
            <a:r>
              <a:rPr lang="en-US" altLang="ko-KR" sz="1400" b="1" dirty="0"/>
              <a:t>(); </a:t>
            </a:r>
          </a:p>
          <a:p>
            <a:r>
              <a:rPr lang="en-US" altLang="ko-KR" sz="1400" b="1" dirty="0"/>
              <a:t>    - </a:t>
            </a:r>
            <a:r>
              <a:rPr lang="ko-KR" altLang="en-US" sz="1400" b="1" dirty="0"/>
              <a:t>함수 통한 화면 캡처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2938" y="5057327"/>
            <a:ext cx="2913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획득한 </a:t>
            </a:r>
            <a:r>
              <a:rPr lang="en-US" altLang="ko-KR" sz="1400" b="1" dirty="0"/>
              <a:t>jpg </a:t>
            </a:r>
            <a:r>
              <a:rPr lang="ko-KR" altLang="en-US" sz="1400" b="1" dirty="0"/>
              <a:t>이미지 전송</a:t>
            </a:r>
            <a:endParaRPr lang="en-US" altLang="ko-KR" sz="1400" b="1" dirty="0"/>
          </a:p>
          <a:p>
            <a:r>
              <a:rPr lang="en-US" altLang="ko-KR" sz="1400" b="1" dirty="0"/>
              <a:t>    </a:t>
            </a:r>
            <a:r>
              <a:rPr lang="en-US" altLang="ko-KR" sz="1400" b="1" dirty="0" err="1"/>
              <a:t>SPI.transferBytes</a:t>
            </a:r>
            <a:r>
              <a:rPr lang="en-US" altLang="ko-KR" sz="1400" b="1" dirty="0"/>
              <a:t>();</a:t>
            </a:r>
          </a:p>
          <a:p>
            <a:r>
              <a:rPr lang="en-US" altLang="ko-KR" sz="1400" b="1" dirty="0"/>
              <a:t>    </a:t>
            </a:r>
            <a:r>
              <a:rPr lang="en-US" altLang="ko-KR" sz="1400" b="1" dirty="0"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ym typeface="Wingdings" panose="05000000000000000000" pitchFamily="2" charset="2"/>
              </a:rPr>
              <a:t>반복 전송 </a:t>
            </a:r>
            <a:r>
              <a:rPr lang="en-US" altLang="ko-KR" sz="1400" b="1" dirty="0">
                <a:sym typeface="Wingdings" panose="05000000000000000000" pitchFamily="2" charset="2"/>
              </a:rPr>
              <a:t>&amp; </a:t>
            </a:r>
            <a:r>
              <a:rPr lang="ko-KR" altLang="en-US" sz="1400" b="1" dirty="0">
                <a:sym typeface="Wingdings" panose="05000000000000000000" pitchFamily="2" charset="2"/>
              </a:rPr>
              <a:t>스트리밍</a:t>
            </a:r>
            <a:endParaRPr lang="en-US" altLang="ko-KR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1264195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ARDUINO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92080" y="2204864"/>
            <a:ext cx="3456384" cy="457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262323" y="2370224"/>
            <a:ext cx="1515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ANDROID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508104" y="3089693"/>
            <a:ext cx="3049264" cy="33636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/>
          <p:cNvCxnSpPr>
            <a:stCxn id="18" idx="3"/>
            <a:endCxn id="22" idx="1"/>
          </p:cNvCxnSpPr>
          <p:nvPr/>
        </p:nvCxnSpPr>
        <p:spPr>
          <a:xfrm>
            <a:off x="3707904" y="4492028"/>
            <a:ext cx="158417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24128" y="3384630"/>
            <a:ext cx="2777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</a:t>
            </a:r>
            <a:r>
              <a:rPr lang="en-US" altLang="ko-KR" sz="1400" b="1" dirty="0"/>
              <a:t>UI</a:t>
            </a:r>
            <a:r>
              <a:rPr lang="ko-KR" altLang="en-US" sz="1400" b="1" dirty="0"/>
              <a:t>상 동작 버튼 터치 진입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24128" y="3995192"/>
            <a:ext cx="2777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와이파이 모듈로 설정되어져 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ko-KR" altLang="en-US" sz="1400" b="1" dirty="0"/>
              <a:t> 있는 서버 </a:t>
            </a:r>
            <a:r>
              <a:rPr lang="en-US" altLang="ko-KR" sz="1400" b="1" dirty="0"/>
              <a:t>URL</a:t>
            </a:r>
            <a:r>
              <a:rPr lang="ko-KR" altLang="en-US" sz="1400" b="1" dirty="0"/>
              <a:t> 진입</a:t>
            </a:r>
            <a:endParaRPr lang="en-US" altLang="ko-KR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724128" y="4738963"/>
            <a:ext cx="288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◆ 스트리밍 영상정보 획득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99" y="3765039"/>
            <a:ext cx="625779" cy="542956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707904" y="4556458"/>
            <a:ext cx="1609578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Server.SendContent</a:t>
            </a:r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(response)</a:t>
            </a:r>
          </a:p>
          <a:p>
            <a:pPr algn="ctr"/>
            <a:endParaRPr lang="en-US" altLang="ko-KR" sz="11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lang="en-US" altLang="ko-KR" sz="10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000" b="1" dirty="0">
                <a:solidFill>
                  <a:schemeClr val="accent1">
                    <a:lumMod val="75000"/>
                  </a:schemeClr>
                </a:solidFill>
                <a:latin typeface="+mn-ea"/>
                <a:sym typeface="Wingdings" panose="05000000000000000000" pitchFamily="2" charset="2"/>
              </a:rPr>
              <a:t>프레임의 송신을 알림</a:t>
            </a:r>
            <a:endParaRPr lang="en-US" altLang="ko-KR" sz="1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13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3204" y="2752143"/>
            <a:ext cx="3331716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89362" y="2887737"/>
            <a:ext cx="2916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Mp3 </a:t>
            </a:r>
            <a:r>
              <a:rPr lang="ko-KR" altLang="en-US" b="1" dirty="0">
                <a:latin typeface="+mn-ea"/>
              </a:rPr>
              <a:t>작동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1. MP3 </a:t>
            </a:r>
            <a:r>
              <a:rPr lang="ko-KR" altLang="en-US" sz="1600" b="1" dirty="0">
                <a:latin typeface="+mn-ea"/>
              </a:rPr>
              <a:t>모듈 초기화</a:t>
            </a:r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     </a:t>
            </a:r>
            <a:r>
              <a:rPr lang="en-US" altLang="ko-KR" sz="1600" b="1" dirty="0">
                <a:latin typeface="+mn-ea"/>
              </a:rPr>
              <a:t>2. </a:t>
            </a:r>
            <a:r>
              <a:rPr lang="ko-KR" altLang="en-US" sz="1600" b="1" dirty="0">
                <a:latin typeface="+mn-ea"/>
              </a:rPr>
              <a:t>음악 재생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3. break;    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29816" y="1848943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Mp3 </a:t>
            </a:r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구동 전개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83204" y="4878199"/>
            <a:ext cx="3331716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89362" y="5013793"/>
            <a:ext cx="29166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Mp3 </a:t>
            </a:r>
            <a:r>
              <a:rPr lang="ko-KR" altLang="en-US" b="1" dirty="0" err="1">
                <a:latin typeface="+mn-ea"/>
              </a:rPr>
              <a:t>비작동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1. MP3 </a:t>
            </a:r>
            <a:r>
              <a:rPr lang="ko-KR" altLang="en-US" sz="1600" b="1" dirty="0">
                <a:latin typeface="+mn-ea"/>
              </a:rPr>
              <a:t>모듈 초기화</a:t>
            </a:r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     </a:t>
            </a:r>
            <a:r>
              <a:rPr lang="en-US" altLang="ko-KR" sz="1600" b="1" dirty="0">
                <a:latin typeface="+mn-ea"/>
              </a:rPr>
              <a:t>2. </a:t>
            </a:r>
            <a:r>
              <a:rPr lang="ko-KR" altLang="en-US" sz="1600" b="1" dirty="0">
                <a:latin typeface="+mn-ea"/>
              </a:rPr>
              <a:t>음악 정지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3. break;  </a:t>
            </a:r>
          </a:p>
        </p:txBody>
      </p:sp>
    </p:spTree>
    <p:extLst>
      <p:ext uri="{BB962C8B-B14F-4D97-AF65-F5344CB8AC3E}">
        <p14:creationId xmlns:p14="http://schemas.microsoft.com/office/powerpoint/2010/main" val="1112819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3204" y="2752143"/>
            <a:ext cx="3331716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89362" y="2887737"/>
            <a:ext cx="3125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Mobile </a:t>
            </a:r>
            <a:r>
              <a:rPr lang="ko-KR" altLang="en-US" b="1" dirty="0">
                <a:latin typeface="+mn-ea"/>
              </a:rPr>
              <a:t>작동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1. </a:t>
            </a:r>
            <a:r>
              <a:rPr lang="en-US" altLang="ko-KR" sz="1600" b="1" dirty="0" err="1">
                <a:latin typeface="+mn-ea"/>
              </a:rPr>
              <a:t>ServoMotor</a:t>
            </a:r>
            <a:r>
              <a:rPr lang="ko-KR" altLang="en-US" sz="1600" b="1" dirty="0">
                <a:latin typeface="+mn-ea"/>
              </a:rPr>
              <a:t> 모듈 초기화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2. </a:t>
            </a:r>
            <a:r>
              <a:rPr lang="en-US" altLang="ko-KR" sz="1600" b="1" dirty="0" err="1">
                <a:latin typeface="+mn-ea"/>
              </a:rPr>
              <a:t>ServoMotor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우회전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3. break; 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29816" y="1848943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u="sng" dirty="0" err="1">
                <a:solidFill>
                  <a:schemeClr val="accent1">
                    <a:lumMod val="75000"/>
                  </a:schemeClr>
                </a:solidFill>
                <a:latin typeface="+mn-ea"/>
              </a:rPr>
              <a:t>ServoMotor</a:t>
            </a:r>
            <a:r>
              <a:rPr lang="en-US" altLang="ko-KR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구동 전개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83204" y="4878199"/>
            <a:ext cx="3331716" cy="165618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89362" y="5013793"/>
            <a:ext cx="3125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Mobile </a:t>
            </a:r>
            <a:r>
              <a:rPr lang="ko-KR" altLang="en-US" b="1" dirty="0" err="1">
                <a:latin typeface="+mn-ea"/>
              </a:rPr>
              <a:t>비작동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1. </a:t>
            </a:r>
            <a:r>
              <a:rPr lang="en-US" altLang="ko-KR" sz="1600" b="1" dirty="0" err="1">
                <a:latin typeface="+mn-ea"/>
              </a:rPr>
              <a:t>ServoMotor</a:t>
            </a:r>
            <a:r>
              <a:rPr lang="ko-KR" altLang="en-US" sz="1600" b="1" dirty="0">
                <a:latin typeface="+mn-ea"/>
              </a:rPr>
              <a:t> 정지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2. </a:t>
            </a:r>
            <a:r>
              <a:rPr lang="en-US" altLang="ko-KR" sz="1600" b="1" dirty="0" err="1">
                <a:latin typeface="+mn-ea"/>
              </a:rPr>
              <a:t>ServoMotor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모듈 초기화</a:t>
            </a:r>
            <a:endParaRPr lang="en-US" altLang="ko-KR" sz="1600" b="1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     3. break;      </a:t>
            </a:r>
          </a:p>
        </p:txBody>
      </p:sp>
    </p:spTree>
    <p:extLst>
      <p:ext uri="{BB962C8B-B14F-4D97-AF65-F5344CB8AC3E}">
        <p14:creationId xmlns:p14="http://schemas.microsoft.com/office/powerpoint/2010/main" val="145063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19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83204" y="2752142"/>
            <a:ext cx="3331716" cy="17442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89362" y="2887737"/>
            <a:ext cx="29166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Mp3 &amp; Mobile </a:t>
            </a:r>
            <a:r>
              <a:rPr lang="ko-KR" altLang="en-US" b="1" dirty="0">
                <a:latin typeface="+mn-ea"/>
              </a:rPr>
              <a:t>작동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600" b="1" dirty="0"/>
              <a:t>     </a:t>
            </a:r>
            <a:r>
              <a:rPr lang="en-US" altLang="ko-KR" sz="1600" b="1" dirty="0"/>
              <a:t>1. </a:t>
            </a:r>
            <a:r>
              <a:rPr lang="ko-KR" altLang="en-US" sz="1600" b="1" dirty="0" err="1"/>
              <a:t>서보모터</a:t>
            </a:r>
            <a:r>
              <a:rPr lang="ko-KR" altLang="en-US" sz="1600" b="1" dirty="0"/>
              <a:t> 우회전</a:t>
            </a:r>
            <a:endParaRPr lang="en-US" altLang="ko-KR" sz="1600" b="1" dirty="0"/>
          </a:p>
          <a:p>
            <a:r>
              <a:rPr lang="en-US" altLang="ko-KR" sz="1600" b="1" dirty="0"/>
              <a:t>     2. MP3 </a:t>
            </a:r>
            <a:r>
              <a:rPr lang="ko-KR" altLang="en-US" sz="1600" b="1" dirty="0"/>
              <a:t>모듈 초기화</a:t>
            </a:r>
            <a:endParaRPr lang="en-US" altLang="ko-KR" sz="1600" b="1" dirty="0"/>
          </a:p>
          <a:p>
            <a:r>
              <a:rPr lang="en-US" altLang="ko-KR" sz="1600" b="1" dirty="0"/>
              <a:t>     3. </a:t>
            </a:r>
            <a:r>
              <a:rPr lang="ko-KR" altLang="en-US" sz="1600" b="1" dirty="0"/>
              <a:t>음악 재생</a:t>
            </a:r>
            <a:endParaRPr lang="en-US" altLang="ko-KR" sz="1600" b="1" dirty="0"/>
          </a:p>
          <a:p>
            <a:r>
              <a:rPr lang="en-US" altLang="ko-KR" sz="1600" b="1" dirty="0"/>
              <a:t>     4. break;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10471" y="1840052"/>
            <a:ext cx="4474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Mp3 &amp; Mobile </a:t>
            </a:r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통합</a:t>
            </a:r>
            <a:r>
              <a:rPr lang="en-US" altLang="ko-KR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구동 전개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83204" y="4878198"/>
            <a:ext cx="3331716" cy="17975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989362" y="5013793"/>
            <a:ext cx="29166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Mp3 &amp; Mobile </a:t>
            </a:r>
            <a:r>
              <a:rPr lang="ko-KR" altLang="en-US" b="1" dirty="0" err="1">
                <a:latin typeface="+mn-ea"/>
              </a:rPr>
              <a:t>비작동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600" b="1" dirty="0"/>
              <a:t>     </a:t>
            </a:r>
            <a:r>
              <a:rPr lang="en-US" altLang="ko-KR" sz="1600" b="1" dirty="0"/>
              <a:t>1. </a:t>
            </a:r>
            <a:r>
              <a:rPr lang="ko-KR" altLang="en-US" sz="1600" b="1" dirty="0" err="1"/>
              <a:t>서보모터</a:t>
            </a:r>
            <a:r>
              <a:rPr lang="ko-KR" altLang="en-US" sz="1600" b="1" dirty="0"/>
              <a:t> 정지</a:t>
            </a:r>
            <a:endParaRPr lang="en-US" altLang="ko-KR" sz="1600" b="1" dirty="0"/>
          </a:p>
          <a:p>
            <a:r>
              <a:rPr lang="en-US" altLang="ko-KR" sz="1600" b="1" dirty="0"/>
              <a:t>     2. MP3 </a:t>
            </a:r>
            <a:r>
              <a:rPr lang="ko-KR" altLang="en-US" sz="1600" b="1" dirty="0"/>
              <a:t>모듈 초기화</a:t>
            </a:r>
            <a:endParaRPr lang="en-US" altLang="ko-KR" sz="1600" b="1" dirty="0"/>
          </a:p>
          <a:p>
            <a:r>
              <a:rPr lang="en-US" altLang="ko-KR" sz="1600" b="1" dirty="0"/>
              <a:t>     3. </a:t>
            </a:r>
            <a:r>
              <a:rPr lang="ko-KR" altLang="en-US" sz="1600" b="1" dirty="0"/>
              <a:t>음악 정지</a:t>
            </a:r>
            <a:endParaRPr lang="en-US" altLang="ko-KR" sz="1600" b="1" dirty="0"/>
          </a:p>
          <a:p>
            <a:r>
              <a:rPr lang="en-US" altLang="ko-KR" sz="1600" b="1" dirty="0"/>
              <a:t>     4. break;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65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55362" y="1835532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01/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제안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5361" y="3312859"/>
            <a:ext cx="350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05/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362" y="2204864"/>
            <a:ext cx="302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02/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관련 연구 및 사례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137" y="2574194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03/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시스템 수행 시나리오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5362" y="2943528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04/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시스템 구성도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24514" y="2204864"/>
            <a:ext cx="1562100" cy="2298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9514" y="2389530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361" y="3682191"/>
            <a:ext cx="283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06/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</a:rPr>
              <a:t>개발 환경</a:t>
            </a:r>
          </a:p>
          <a:p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361" y="4051522"/>
            <a:ext cx="32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07/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데모 환경 설계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43137" y="4420853"/>
            <a:ext cx="351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08/       </a:t>
            </a:r>
            <a:r>
              <a:rPr lang="ko-KR" altLang="en-US" b="1" dirty="0">
                <a:latin typeface="+mj-ea"/>
              </a:rPr>
              <a:t>업무 분담</a:t>
            </a:r>
          </a:p>
          <a:p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37" y="6021288"/>
            <a:ext cx="1264423" cy="68589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43136" y="4790184"/>
            <a:ext cx="330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09/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</a:rPr>
              <a:t>졸업 연구 수행 일정</a:t>
            </a:r>
          </a:p>
          <a:p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43134" y="5155752"/>
            <a:ext cx="351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10/ </a:t>
            </a:r>
            <a:r>
              <a:rPr lang="en-US" altLang="ko-KR" b="1" dirty="0">
                <a:solidFill>
                  <a:srgbClr val="29D9C2"/>
                </a:solidFill>
                <a:latin typeface="+mj-ea"/>
                <a:ea typeface="+mj-ea"/>
              </a:rPr>
              <a:t>	</a:t>
            </a:r>
            <a:r>
              <a:rPr lang="ko-KR" altLang="en-US" b="1" dirty="0">
                <a:latin typeface="+mj-ea"/>
                <a:ea typeface="+mj-ea"/>
              </a:rPr>
              <a:t>필요 기술 및 참고 문헌 </a:t>
            </a:r>
          </a:p>
        </p:txBody>
      </p:sp>
    </p:spTree>
    <p:extLst>
      <p:ext uri="{BB962C8B-B14F-4D97-AF65-F5344CB8AC3E}">
        <p14:creationId xmlns:p14="http://schemas.microsoft.com/office/powerpoint/2010/main" val="2445548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29153" y="2734361"/>
            <a:ext cx="4043047" cy="30709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66967" y="2996952"/>
            <a:ext cx="356121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온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습도 측정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600" b="1" dirty="0"/>
              <a:t>     </a:t>
            </a:r>
            <a:r>
              <a:rPr lang="en-US" altLang="ko-KR" sz="1600" b="1" dirty="0"/>
              <a:t>1. </a:t>
            </a:r>
            <a:r>
              <a:rPr lang="ko-KR" altLang="en-US" sz="1600" b="1" dirty="0"/>
              <a:t>현재 온도 값을 저장</a:t>
            </a:r>
            <a:endParaRPr lang="en-US" altLang="ko-KR" sz="1600" b="1" dirty="0"/>
          </a:p>
          <a:p>
            <a:r>
              <a:rPr lang="en-US" altLang="ko-KR" sz="1600" b="1" dirty="0"/>
              <a:t>     2. </a:t>
            </a:r>
            <a:r>
              <a:rPr lang="ko-KR" altLang="en-US" sz="1600" b="1" dirty="0"/>
              <a:t>현재 습도 값을 저장</a:t>
            </a:r>
            <a:endParaRPr lang="en-US" altLang="ko-KR" sz="1600" b="1" dirty="0"/>
          </a:p>
          <a:p>
            <a:r>
              <a:rPr lang="en-US" altLang="ko-KR" sz="1600" b="1" dirty="0"/>
              <a:t>     3. </a:t>
            </a:r>
            <a:r>
              <a:rPr lang="ko-KR" altLang="en-US" sz="1600" b="1" dirty="0"/>
              <a:t>시리얼 모니터에 항시 출력</a:t>
            </a:r>
            <a:r>
              <a:rPr lang="en-US" altLang="ko-KR" sz="1600" b="1" dirty="0"/>
              <a:t>     </a:t>
            </a:r>
          </a:p>
          <a:p>
            <a:r>
              <a:rPr lang="en-US" altLang="ko-KR" sz="1600" b="1" dirty="0"/>
              <a:t>     4. </a:t>
            </a:r>
            <a:r>
              <a:rPr lang="ko-KR" altLang="en-US" sz="1600" b="1" dirty="0"/>
              <a:t>블루투스로 다음과 같이 송신</a:t>
            </a:r>
            <a:endParaRPr lang="en-US" altLang="ko-KR" sz="1600" b="1" dirty="0"/>
          </a:p>
          <a:p>
            <a:r>
              <a:rPr lang="en-US" altLang="ko-KR" sz="1400" b="1" i="1" dirty="0"/>
              <a:t>             </a:t>
            </a:r>
          </a:p>
          <a:p>
            <a:r>
              <a:rPr lang="en-US" altLang="ko-KR" sz="1400" b="1" i="1" dirty="0"/>
              <a:t>           &lt;@ </a:t>
            </a:r>
            <a:r>
              <a:rPr lang="ko-KR" altLang="en-US" sz="1400" b="1" i="1" dirty="0" err="1"/>
              <a:t>온도값</a:t>
            </a:r>
            <a:r>
              <a:rPr lang="ko-KR" altLang="en-US" sz="1400" b="1" i="1" dirty="0"/>
              <a:t> </a:t>
            </a:r>
            <a:r>
              <a:rPr lang="en-US" altLang="ko-KR" sz="1400" b="1" i="1" dirty="0"/>
              <a:t>@ </a:t>
            </a:r>
            <a:r>
              <a:rPr lang="ko-KR" altLang="en-US" sz="1400" b="1" i="1" dirty="0" err="1"/>
              <a:t>습도값</a:t>
            </a:r>
            <a:r>
              <a:rPr lang="ko-KR" altLang="en-US" sz="1400" b="1" i="1" dirty="0"/>
              <a:t> </a:t>
            </a:r>
            <a:r>
              <a:rPr lang="en-US" altLang="ko-KR" sz="1400" b="1" i="1" dirty="0"/>
              <a:t>@#&gt;</a:t>
            </a:r>
          </a:p>
          <a:p>
            <a:r>
              <a:rPr lang="en-US" altLang="ko-KR" sz="1600" b="1" dirty="0"/>
              <a:t>     </a:t>
            </a:r>
          </a:p>
          <a:p>
            <a:r>
              <a:rPr lang="en-US" altLang="ko-KR" sz="1600" b="1" dirty="0"/>
              <a:t>     5. @</a:t>
            </a:r>
            <a:r>
              <a:rPr lang="ko-KR" altLang="en-US" sz="1600" b="1" dirty="0"/>
              <a:t>사이의 값들을 파싱</a:t>
            </a:r>
            <a:endParaRPr lang="en-US" altLang="ko-KR" sz="1600" b="1" dirty="0"/>
          </a:p>
          <a:p>
            <a:r>
              <a:rPr lang="en-US" altLang="ko-KR" sz="1600" b="1" dirty="0"/>
              <a:t>     6. break;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10471" y="1840052"/>
            <a:ext cx="4474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온</a:t>
            </a:r>
            <a:r>
              <a:rPr lang="en-US" altLang="ko-KR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습도 측정 모듈 구동 전개</a:t>
            </a:r>
          </a:p>
        </p:txBody>
      </p:sp>
    </p:spTree>
    <p:extLst>
      <p:ext uri="{BB962C8B-B14F-4D97-AF65-F5344CB8AC3E}">
        <p14:creationId xmlns:p14="http://schemas.microsoft.com/office/powerpoint/2010/main" val="4251272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29153" y="2734361"/>
            <a:ext cx="4043047" cy="30709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66967" y="2996952"/>
            <a:ext cx="37052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Cam </a:t>
            </a:r>
            <a:r>
              <a:rPr lang="ko-KR" altLang="en-US" b="1" dirty="0">
                <a:latin typeface="+mn-ea"/>
              </a:rPr>
              <a:t>작동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사진 촬영</a:t>
            </a:r>
            <a:r>
              <a:rPr lang="en-US" altLang="ko-KR" b="1" dirty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600" b="1" dirty="0"/>
              <a:t>     </a:t>
            </a:r>
            <a:r>
              <a:rPr lang="en-US" altLang="ko-KR" sz="1600" b="1" dirty="0"/>
              <a:t>1. </a:t>
            </a:r>
            <a:r>
              <a:rPr lang="ko-KR" altLang="en-US" sz="1600" b="1" dirty="0"/>
              <a:t>디바이스와 연결 후 </a:t>
            </a:r>
            <a:r>
              <a:rPr lang="en-US" altLang="ko-KR" sz="1600" b="1" dirty="0"/>
              <a:t>http </a:t>
            </a:r>
            <a:r>
              <a:rPr lang="ko-KR" altLang="en-US" sz="1600" b="1" dirty="0"/>
              <a:t>송신</a:t>
            </a:r>
            <a:r>
              <a:rPr lang="en-US" altLang="ko-KR" sz="1600" b="1" dirty="0"/>
              <a:t> </a:t>
            </a:r>
          </a:p>
          <a:p>
            <a:r>
              <a:rPr lang="en-US" altLang="ko-KR" sz="1600" b="1" dirty="0"/>
              <a:t>     2. </a:t>
            </a:r>
            <a:r>
              <a:rPr lang="en-US" altLang="ko-KR" sz="1600" b="1" dirty="0" err="1"/>
              <a:t>start_capture</a:t>
            </a:r>
            <a:r>
              <a:rPr lang="en-US" altLang="ko-KR" sz="1600" b="1" dirty="0"/>
              <a:t>(); </a:t>
            </a:r>
            <a:r>
              <a:rPr lang="ko-KR" altLang="en-US" sz="1600" b="1" dirty="0"/>
              <a:t>사진 캡처 시작</a:t>
            </a:r>
            <a:endParaRPr lang="en-US" altLang="ko-KR" sz="1600" b="1" dirty="0"/>
          </a:p>
          <a:p>
            <a:r>
              <a:rPr lang="en-US" altLang="ko-KR" sz="1600" b="1" dirty="0"/>
              <a:t>     3. </a:t>
            </a:r>
            <a:r>
              <a:rPr lang="ko-KR" altLang="en-US" sz="1600" b="1" dirty="0"/>
              <a:t>획득한 </a:t>
            </a:r>
            <a:r>
              <a:rPr lang="en-US" altLang="ko-KR" sz="1600" b="1" dirty="0"/>
              <a:t>jpg </a:t>
            </a:r>
            <a:r>
              <a:rPr lang="ko-KR" altLang="en-US" sz="1600" b="1" dirty="0"/>
              <a:t>이미지 전송</a:t>
            </a:r>
            <a:endParaRPr lang="en-US" altLang="ko-KR" sz="1600" b="1" dirty="0"/>
          </a:p>
          <a:p>
            <a:r>
              <a:rPr lang="en-US" altLang="ko-KR" sz="1600" b="1" dirty="0"/>
              <a:t>     4. </a:t>
            </a:r>
            <a:r>
              <a:rPr lang="ko-KR" altLang="en-US" sz="1600" b="1" dirty="0"/>
              <a:t>반복전송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스트리밍</a:t>
            </a:r>
            <a:r>
              <a:rPr lang="en-US" altLang="ko-KR" sz="1600" b="1" dirty="0"/>
              <a:t>(Wi-Fi)</a:t>
            </a:r>
          </a:p>
          <a:p>
            <a:r>
              <a:rPr lang="en-US" altLang="ko-KR" sz="1600" b="1" dirty="0"/>
              <a:t>      &lt;</a:t>
            </a:r>
            <a:r>
              <a:rPr lang="en-US" altLang="ko-KR" sz="1600" b="1" dirty="0" err="1"/>
              <a:t>SPI.transferBytes</a:t>
            </a:r>
            <a:r>
              <a:rPr lang="en-US" altLang="ko-KR" sz="1600" b="1" dirty="0"/>
              <a:t>();&gt;</a:t>
            </a:r>
          </a:p>
          <a:p>
            <a:r>
              <a:rPr lang="en-US" altLang="ko-KR" sz="1600" b="1" dirty="0"/>
              <a:t>     5. break;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210471" y="1840052"/>
            <a:ext cx="4474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Cam </a:t>
            </a:r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모듈 구동 전개</a:t>
            </a:r>
          </a:p>
        </p:txBody>
      </p:sp>
    </p:spTree>
    <p:extLst>
      <p:ext uri="{BB962C8B-B14F-4D97-AF65-F5344CB8AC3E}">
        <p14:creationId xmlns:p14="http://schemas.microsoft.com/office/powerpoint/2010/main" val="1608641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29153" y="2734361"/>
            <a:ext cx="4043047" cy="30709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666967" y="2996952"/>
            <a:ext cx="370523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+mn-ea"/>
              </a:rPr>
              <a:t>모든 사용이 끝났을 시</a:t>
            </a:r>
            <a:endParaRPr lang="en-US" altLang="ko-KR" b="1" dirty="0">
              <a:latin typeface="+mn-ea"/>
            </a:endParaRPr>
          </a:p>
          <a:p>
            <a:endParaRPr lang="en-US" altLang="ko-KR" b="1" dirty="0">
              <a:latin typeface="+mn-ea"/>
            </a:endParaRPr>
          </a:p>
          <a:p>
            <a:r>
              <a:rPr lang="ko-KR" altLang="en-US" sz="1600" b="1" dirty="0"/>
              <a:t>     </a:t>
            </a:r>
            <a:r>
              <a:rPr lang="en-US" altLang="ko-KR" sz="1600" b="1" dirty="0"/>
              <a:t>1. </a:t>
            </a:r>
            <a:r>
              <a:rPr lang="en-US" altLang="ko-KR" sz="1600" b="1" u="sng" dirty="0"/>
              <a:t>delay(10);</a:t>
            </a:r>
          </a:p>
          <a:p>
            <a:r>
              <a:rPr lang="en-US" altLang="ko-KR" sz="1600" b="1" dirty="0"/>
              <a:t>     </a:t>
            </a:r>
            <a:r>
              <a:rPr lang="en-US" altLang="ko-KR" sz="1200" b="1" dirty="0"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sym typeface="Wingdings" panose="05000000000000000000" pitchFamily="2" charset="2"/>
              </a:rPr>
              <a:t>기기에 </a:t>
            </a:r>
            <a:r>
              <a:rPr lang="en-US" altLang="ko-KR" sz="1200" b="1" dirty="0">
                <a:sym typeface="Wingdings" panose="05000000000000000000" pitchFamily="2" charset="2"/>
              </a:rPr>
              <a:t>0.01</a:t>
            </a:r>
            <a:r>
              <a:rPr lang="ko-KR" altLang="en-US" sz="1200" b="1" dirty="0">
                <a:sym typeface="Wingdings" panose="05000000000000000000" pitchFamily="2" charset="2"/>
              </a:rPr>
              <a:t>초 휴식 명령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ym typeface="Wingdings" panose="05000000000000000000" pitchFamily="2" charset="2"/>
              </a:rPr>
              <a:t>     </a:t>
            </a:r>
          </a:p>
          <a:p>
            <a:r>
              <a:rPr lang="en-US" altLang="ko-KR" sz="1600" b="1" dirty="0">
                <a:sym typeface="Wingdings" panose="05000000000000000000" pitchFamily="2" charset="2"/>
              </a:rPr>
              <a:t>     2. </a:t>
            </a:r>
            <a:r>
              <a:rPr lang="ko-KR" altLang="en-US" sz="1600" b="1" dirty="0">
                <a:sym typeface="Wingdings" panose="05000000000000000000" pitchFamily="2" charset="2"/>
              </a:rPr>
              <a:t>부착된 모든 모듈 초기화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ym typeface="Wingdings" panose="05000000000000000000" pitchFamily="2" charset="2"/>
              </a:rPr>
              <a:t>     3. </a:t>
            </a:r>
            <a:r>
              <a:rPr lang="ko-KR" altLang="en-US" sz="1600" b="1" dirty="0">
                <a:sym typeface="Wingdings" panose="05000000000000000000" pitchFamily="2" charset="2"/>
              </a:rPr>
              <a:t>변수 값 초기화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ym typeface="Wingdings" panose="05000000000000000000" pitchFamily="2" charset="2"/>
              </a:rPr>
              <a:t>     4. </a:t>
            </a:r>
            <a:r>
              <a:rPr lang="ko-KR" altLang="en-US" sz="1600" b="1" dirty="0">
                <a:sym typeface="Wingdings" panose="05000000000000000000" pitchFamily="2" charset="2"/>
              </a:rPr>
              <a:t>추후 명령대기</a:t>
            </a:r>
            <a:endParaRPr lang="en-US" altLang="ko-KR" sz="1600" b="1" dirty="0">
              <a:sym typeface="Wingdings" panose="05000000000000000000" pitchFamily="2" charset="2"/>
            </a:endParaRPr>
          </a:p>
          <a:p>
            <a:r>
              <a:rPr lang="en-US" altLang="ko-KR" sz="1600" b="1" dirty="0">
                <a:sym typeface="Wingdings" panose="05000000000000000000" pitchFamily="2" charset="2"/>
              </a:rPr>
              <a:t>     5. break;</a:t>
            </a:r>
            <a:endParaRPr lang="en-US" altLang="ko-KR" sz="1600" b="1" dirty="0"/>
          </a:p>
        </p:txBody>
      </p:sp>
      <p:sp>
        <p:nvSpPr>
          <p:cNvPr id="14" name="직사각형 13"/>
          <p:cNvSpPr/>
          <p:nvPr/>
        </p:nvSpPr>
        <p:spPr>
          <a:xfrm>
            <a:off x="2210471" y="1840052"/>
            <a:ext cx="4474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하드웨어 </a:t>
            </a:r>
            <a:r>
              <a:rPr lang="en-US" altLang="ko-KR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Reset </a:t>
            </a:r>
            <a:r>
              <a:rPr lang="ko-KR" altLang="en-US" sz="2000" b="1" i="1" u="sng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및 명령대기</a:t>
            </a:r>
          </a:p>
        </p:txBody>
      </p:sp>
    </p:spTree>
    <p:extLst>
      <p:ext uri="{BB962C8B-B14F-4D97-AF65-F5344CB8AC3E}">
        <p14:creationId xmlns:p14="http://schemas.microsoft.com/office/powerpoint/2010/main" val="145898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1-1) Use-Case Specification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2132856"/>
            <a:ext cx="7676330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9670" y="2306042"/>
            <a:ext cx="62646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</a:t>
            </a:r>
            <a:r>
              <a:rPr lang="en-US" altLang="ko-KR" dirty="0"/>
              <a:t> </a:t>
            </a:r>
            <a:r>
              <a:rPr lang="en-US" altLang="ko-KR" b="1" dirty="0">
                <a:latin typeface="+mn-ea"/>
              </a:rPr>
              <a:t>Use-case name: </a:t>
            </a:r>
            <a:r>
              <a:rPr lang="en-US" altLang="ko-KR" dirty="0">
                <a:latin typeface="+mn-ea"/>
              </a:rPr>
              <a:t>Cognitive</a:t>
            </a:r>
            <a:r>
              <a:rPr lang="en-US" altLang="ko-KR" b="1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Smart Baby Bed System</a:t>
            </a:r>
          </a:p>
          <a:p>
            <a:pPr marL="342900" indent="-342900">
              <a:buAutoNum type="arabicPeriod"/>
            </a:pPr>
            <a:endParaRPr lang="ko-KR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2. Actor: </a:t>
            </a:r>
            <a:r>
              <a:rPr lang="en-US" altLang="ko-KR" dirty="0">
                <a:latin typeface="+mn-ea"/>
              </a:rPr>
              <a:t>User</a:t>
            </a:r>
          </a:p>
          <a:p>
            <a:endParaRPr lang="ko-KR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3. Initial state of the system: </a:t>
            </a: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Power-off and Switch-off(HW &amp; SW)</a:t>
            </a:r>
          </a:p>
          <a:p>
            <a:endParaRPr lang="ko-KR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4. Triggering condition: </a:t>
            </a:r>
          </a:p>
          <a:p>
            <a:r>
              <a:rPr lang="en-US" altLang="ko-KR" b="1" dirty="0">
                <a:latin typeface="+mn-ea"/>
              </a:rPr>
              <a:t>   </a:t>
            </a:r>
            <a:r>
              <a:rPr lang="en-US" altLang="ko-KR" dirty="0">
                <a:latin typeface="+mn-ea"/>
              </a:rPr>
              <a:t>1) </a:t>
            </a:r>
            <a:r>
              <a:rPr lang="ko-KR" altLang="en-US" dirty="0">
                <a:latin typeface="+mn-ea"/>
              </a:rPr>
              <a:t>하드웨어의 전원 버튼을 누른다</a:t>
            </a:r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2) “Baby Safe” </a:t>
            </a:r>
            <a:r>
              <a:rPr lang="ko-KR" altLang="en-US" dirty="0">
                <a:latin typeface="+mn-ea"/>
              </a:rPr>
              <a:t>안드로이드 앱을 작동시킨다</a:t>
            </a:r>
            <a:endParaRPr lang="en-US" altLang="ko-KR" dirty="0">
              <a:latin typeface="+mn-ea"/>
            </a:endParaRPr>
          </a:p>
          <a:p>
            <a:endParaRPr lang="ko-KR" altLang="ko-KR" b="1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5. Final state of the system:</a:t>
            </a:r>
          </a:p>
          <a:p>
            <a:r>
              <a:rPr lang="en-US" altLang="ko-KR" dirty="0">
                <a:latin typeface="+mn-ea"/>
              </a:rPr>
              <a:t>   Power-on and Switch-on (HW &amp; SW)</a:t>
            </a:r>
          </a:p>
          <a:p>
            <a:endParaRPr lang="ko-KR" altLang="ko-KR" dirty="0"/>
          </a:p>
          <a:p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5197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1-1) Use-Case Specification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71600" y="2132856"/>
            <a:ext cx="7676330" cy="44644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459670" y="2306042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6. Basic flow of event:</a:t>
            </a:r>
          </a:p>
          <a:p>
            <a:endParaRPr lang="ko-KR" altLang="ko-KR" b="1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1) </a:t>
            </a:r>
            <a:r>
              <a:rPr lang="ko-KR" altLang="en-US" dirty="0">
                <a:latin typeface="+mn-ea"/>
              </a:rPr>
              <a:t>유저는 하드웨어의 전원을 켜고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안드로이드 앱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            을 작동시킨다</a:t>
            </a:r>
            <a:endParaRPr lang="en-US" altLang="ko-KR" dirty="0">
              <a:latin typeface="+mn-ea"/>
            </a:endParaRPr>
          </a:p>
          <a:p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2) </a:t>
            </a:r>
            <a:r>
              <a:rPr lang="ko-KR" altLang="en-US" dirty="0">
                <a:latin typeface="+mn-ea"/>
              </a:rPr>
              <a:t>하드웨어와 어플리케이션은 블루투스 모듈과 </a:t>
            </a:r>
            <a:r>
              <a:rPr lang="en-US" altLang="ko-KR" dirty="0">
                <a:latin typeface="+mn-ea"/>
              </a:rPr>
              <a:t>	   </a:t>
            </a:r>
            <a:r>
              <a:rPr lang="ko-KR" altLang="en-US" dirty="0">
                <a:latin typeface="+mn-ea"/>
              </a:rPr>
              <a:t>에 와이파이 모듈에 의해서 상호연결 된다</a:t>
            </a:r>
            <a:endParaRPr lang="en-US" altLang="ko-KR" dirty="0">
              <a:latin typeface="+mn-ea"/>
            </a:endParaRPr>
          </a:p>
          <a:p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3) </a:t>
            </a:r>
            <a:r>
              <a:rPr lang="ko-KR" altLang="en-US" dirty="0">
                <a:latin typeface="+mn-ea"/>
              </a:rPr>
              <a:t>유저가 특정 기능에 대한 </a:t>
            </a:r>
            <a:r>
              <a:rPr lang="en-US" altLang="ko-KR" dirty="0">
                <a:latin typeface="+mn-ea"/>
              </a:rPr>
              <a:t>UI</a:t>
            </a:r>
            <a:r>
              <a:rPr lang="ko-KR" altLang="en-US" dirty="0">
                <a:latin typeface="+mn-ea"/>
              </a:rPr>
              <a:t> 버튼을 누른다</a:t>
            </a:r>
            <a:endParaRPr lang="en-US" altLang="ko-KR" dirty="0">
              <a:latin typeface="+mn-ea"/>
            </a:endParaRPr>
          </a:p>
          <a:p>
            <a:endParaRPr lang="ko-KR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4) </a:t>
            </a:r>
            <a:r>
              <a:rPr lang="ko-KR" altLang="en-US" dirty="0">
                <a:latin typeface="+mn-ea"/>
              </a:rPr>
              <a:t>유저의 의지에 따라 하드웨어에 부착된 센서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            </a:t>
            </a:r>
            <a:r>
              <a:rPr lang="ko-KR" altLang="en-US" dirty="0">
                <a:latin typeface="+mn-ea"/>
              </a:rPr>
              <a:t>들이 작동하기 시작한다</a:t>
            </a:r>
            <a:endParaRPr lang="en-US" altLang="ko-KR" dirty="0">
              <a:latin typeface="+mn-ea"/>
            </a:endParaRPr>
          </a:p>
          <a:p>
            <a:endParaRPr lang="ko-KR" altLang="ko-KR" dirty="0">
              <a:latin typeface="+mn-ea"/>
            </a:endParaRPr>
          </a:p>
          <a:p>
            <a:r>
              <a:rPr lang="en-US" altLang="ko-KR" b="1" dirty="0">
                <a:latin typeface="+mn-ea"/>
              </a:rPr>
              <a:t>7. Alternative flows: </a:t>
            </a:r>
            <a:r>
              <a:rPr lang="en-US" altLang="ko-KR" dirty="0">
                <a:latin typeface="+mn-ea"/>
              </a:rPr>
              <a:t>N/A</a:t>
            </a:r>
            <a:endParaRPr lang="en-US" altLang="ko-KR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0619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2) Class Diagram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048930"/>
            <a:ext cx="7326308" cy="474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70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259632" y="2420888"/>
            <a:ext cx="2808312" cy="64807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3) Sequence Diagram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13" y="2024763"/>
            <a:ext cx="6839132" cy="483323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88736" y="3045066"/>
            <a:ext cx="3527279" cy="599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88736" y="3645024"/>
            <a:ext cx="4319368" cy="59995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88736" y="4244982"/>
            <a:ext cx="4607400" cy="55217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88736" y="4791950"/>
            <a:ext cx="4607400" cy="5521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88736" y="5337555"/>
            <a:ext cx="5759528" cy="55217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88736" y="5889725"/>
            <a:ext cx="6673309" cy="87155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837362" y="3160379"/>
            <a:ext cx="16068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기능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1) -&gt; 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소리 감지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512354" y="3778271"/>
            <a:ext cx="266004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FF00"/>
                </a:solidFill>
                <a:latin typeface="+mn-ea"/>
              </a:rPr>
              <a:t>기능</a:t>
            </a:r>
            <a:r>
              <a:rPr lang="en-US" altLang="ko-KR" sz="1200" b="1" dirty="0">
                <a:solidFill>
                  <a:srgbClr val="FFFF00"/>
                </a:solidFill>
                <a:latin typeface="+mn-ea"/>
              </a:rPr>
              <a:t>2) -&gt; </a:t>
            </a:r>
            <a:r>
              <a:rPr lang="ko-KR" altLang="en-US" sz="1200" b="1" dirty="0">
                <a:solidFill>
                  <a:srgbClr val="FFFF00"/>
                </a:solidFill>
                <a:latin typeface="+mn-ea"/>
              </a:rPr>
              <a:t>스피커 동작 </a:t>
            </a:r>
            <a:r>
              <a:rPr lang="en-US" altLang="ko-KR" sz="1200" b="1" dirty="0">
                <a:solidFill>
                  <a:srgbClr val="FFFF00"/>
                </a:solidFill>
                <a:latin typeface="+mn-ea"/>
              </a:rPr>
              <a:t>&amp;</a:t>
            </a:r>
            <a:r>
              <a:rPr lang="ko-KR" altLang="en-US" sz="1200" b="1" dirty="0">
                <a:solidFill>
                  <a:srgbClr val="FFFF00"/>
                </a:solidFill>
                <a:latin typeface="+mn-ea"/>
              </a:rPr>
              <a:t> 음악 재생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820805" y="4354264"/>
            <a:ext cx="2495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기능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3) -&gt; 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모터 동작 </a:t>
            </a:r>
            <a:r>
              <a:rPr lang="en-US" altLang="ko-KR" sz="1200" b="1" dirty="0">
                <a:solidFill>
                  <a:srgbClr val="00B050"/>
                </a:solidFill>
                <a:latin typeface="+mn-ea"/>
              </a:rPr>
              <a:t>&amp; </a:t>
            </a:r>
            <a:r>
              <a:rPr lang="ko-KR" altLang="en-US" sz="1200" b="1" dirty="0">
                <a:solidFill>
                  <a:srgbClr val="00B050"/>
                </a:solidFill>
                <a:latin typeface="+mn-ea"/>
              </a:rPr>
              <a:t>모빌 동작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820804" y="4919520"/>
            <a:ext cx="26396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0B0F0"/>
                </a:solidFill>
                <a:latin typeface="+mn-ea"/>
              </a:rPr>
              <a:t>기능</a:t>
            </a:r>
            <a:r>
              <a:rPr lang="en-US" altLang="ko-KR" sz="1200" b="1" dirty="0">
                <a:solidFill>
                  <a:srgbClr val="00B0F0"/>
                </a:solidFill>
                <a:latin typeface="+mn-ea"/>
              </a:rPr>
              <a:t>4) -&gt; </a:t>
            </a:r>
            <a:r>
              <a:rPr lang="ko-KR" altLang="en-US" sz="1200" b="1" dirty="0">
                <a:solidFill>
                  <a:srgbClr val="00B0F0"/>
                </a:solidFill>
                <a:latin typeface="+mn-ea"/>
              </a:rPr>
              <a:t>스피커 </a:t>
            </a:r>
            <a:r>
              <a:rPr lang="en-US" altLang="ko-KR" sz="1200" b="1" dirty="0">
                <a:solidFill>
                  <a:srgbClr val="00B0F0"/>
                </a:solidFill>
                <a:latin typeface="+mn-ea"/>
              </a:rPr>
              <a:t>&amp; </a:t>
            </a:r>
            <a:r>
              <a:rPr lang="ko-KR" altLang="en-US" sz="1200" b="1" dirty="0">
                <a:solidFill>
                  <a:srgbClr val="00B0F0"/>
                </a:solidFill>
                <a:latin typeface="+mn-ea"/>
              </a:rPr>
              <a:t>모터 통합 동작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967185" y="5465125"/>
            <a:ext cx="19252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기능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5) -&gt; 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온</a:t>
            </a:r>
            <a:r>
              <a:rPr lang="en-US" altLang="ko-KR" sz="1200" b="1" dirty="0">
                <a:solidFill>
                  <a:srgbClr val="002060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rgbClr val="002060"/>
                </a:solidFill>
                <a:latin typeface="+mn-ea"/>
              </a:rPr>
              <a:t>습도 감지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606200" y="6191949"/>
            <a:ext cx="15087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7030A0"/>
                </a:solidFill>
                <a:latin typeface="+mn-ea"/>
              </a:rPr>
              <a:t>기능</a:t>
            </a:r>
            <a:r>
              <a:rPr lang="en-US" altLang="ko-KR" sz="1200" b="1" dirty="0">
                <a:solidFill>
                  <a:srgbClr val="7030A0"/>
                </a:solidFill>
                <a:latin typeface="+mn-ea"/>
              </a:rPr>
              <a:t>6) -&gt; </a:t>
            </a:r>
            <a:r>
              <a:rPr lang="ko-KR" altLang="en-US" sz="1200" b="1" dirty="0">
                <a:solidFill>
                  <a:srgbClr val="7030A0"/>
                </a:solidFill>
                <a:latin typeface="+mn-ea"/>
              </a:rPr>
              <a:t>캠 동작</a:t>
            </a:r>
          </a:p>
        </p:txBody>
      </p:sp>
    </p:spTree>
    <p:extLst>
      <p:ext uri="{BB962C8B-B14F-4D97-AF65-F5344CB8AC3E}">
        <p14:creationId xmlns:p14="http://schemas.microsoft.com/office/powerpoint/2010/main" val="3114602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26" y="3064367"/>
            <a:ext cx="2404790" cy="3646166"/>
          </a:xfrm>
          <a:prstGeom prst="rect">
            <a:avLst/>
          </a:prstGeom>
        </p:spPr>
      </p:pic>
      <p:sp>
        <p:nvSpPr>
          <p:cNvPr id="8" name="화살표: 오른쪽 7"/>
          <p:cNvSpPr/>
          <p:nvPr/>
        </p:nvSpPr>
        <p:spPr>
          <a:xfrm>
            <a:off x="4176026" y="422178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258768" y="2545312"/>
            <a:ext cx="2002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로딩 화면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09605" y="2518557"/>
            <a:ext cx="2693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메인 메뉴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064368"/>
            <a:ext cx="2304256" cy="36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3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80" y="3039511"/>
            <a:ext cx="2429599" cy="373968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1542" y="2545312"/>
            <a:ext cx="2002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블루투스 연결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280" y="6381328"/>
            <a:ext cx="2363547" cy="3429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039511"/>
            <a:ext cx="2335008" cy="371497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3658231" y="2545312"/>
            <a:ext cx="2002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블루투스 검색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889" y="3039511"/>
            <a:ext cx="2380591" cy="368476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701031" y="2545312"/>
            <a:ext cx="2002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연결 완료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56949" y="6319440"/>
            <a:ext cx="2363547" cy="3429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255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27" y="3130943"/>
            <a:ext cx="2545898" cy="363822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29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577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251" y="3684432"/>
            <a:ext cx="2089415" cy="250729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259632" y="2601130"/>
            <a:ext cx="2002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카메라 버튼 클릭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89" y="3164851"/>
            <a:ext cx="2335093" cy="361434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87624" y="4581128"/>
            <a:ext cx="1050411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52661" y="2601130"/>
            <a:ext cx="2002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캠 스트리밍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UI</a:t>
            </a:r>
          </a:p>
        </p:txBody>
      </p:sp>
      <p:sp>
        <p:nvSpPr>
          <p:cNvPr id="19" name="화살표: 오른쪽 18"/>
          <p:cNvSpPr/>
          <p:nvPr/>
        </p:nvSpPr>
        <p:spPr>
          <a:xfrm>
            <a:off x="3857189" y="47057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3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291" y="13043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780443" y="823599"/>
            <a:ext cx="493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지난 발표에서의 지적 사항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8086" y="1618613"/>
            <a:ext cx="5688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  <a:sym typeface="Wingdings" panose="05000000000000000000" pitchFamily="2" charset="2"/>
              </a:rPr>
              <a:t>1.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통계 정보 이용한 부가기능 추가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+mn-ea"/>
                <a:sym typeface="Wingdings" panose="05000000000000000000" pitchFamily="2" charset="2"/>
              </a:rPr>
              <a:t>2.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일상적인 패턴과 비교한 기능 필요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r>
              <a:rPr lang="en-US" altLang="ko-KR" b="1" dirty="0">
                <a:latin typeface="+mn-ea"/>
                <a:sym typeface="Wingdings" panose="05000000000000000000" pitchFamily="2" charset="2"/>
              </a:rPr>
              <a:t>3.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기능이 단순함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780443" y="3372939"/>
            <a:ext cx="493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지적 사항에 대한 답변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78870" y="4210599"/>
            <a:ext cx="6969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fontAlgn="base">
              <a:buAutoNum type="arabicPeriod"/>
            </a:pPr>
            <a:r>
              <a:rPr lang="ko-KR" altLang="en-US" b="1" dirty="0">
                <a:latin typeface="+mn-ea"/>
              </a:rPr>
              <a:t>정상 소아 “생활 온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습도” 표준 지표와 개인 평균 지표 활용한 센싱 범위 설정</a:t>
            </a:r>
            <a:r>
              <a:rPr lang="ko-KR" altLang="en-US" dirty="0">
                <a:latin typeface="+mn-ea"/>
              </a:rPr>
              <a:t> </a:t>
            </a:r>
          </a:p>
          <a:p>
            <a:pPr lvl="0" fontAlgn="base"/>
            <a:endParaRPr lang="en-US" altLang="ko-KR" dirty="0">
              <a:latin typeface="+mn-ea"/>
            </a:endParaRPr>
          </a:p>
          <a:p>
            <a:pPr lvl="0" fontAlgn="base"/>
            <a:r>
              <a:rPr lang="en-US" altLang="ko-KR" b="1" dirty="0">
                <a:latin typeface="+mn-ea"/>
              </a:rPr>
              <a:t>2. </a:t>
            </a:r>
            <a:r>
              <a:rPr lang="ko-KR" altLang="en-US" b="1" dirty="0">
                <a:latin typeface="+mn-ea"/>
              </a:rPr>
              <a:t>수면 중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일상생활 온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습도 및 맥박 비교 그래프 표시</a:t>
            </a:r>
            <a:endParaRPr lang="en-US" altLang="ko-KR" b="1" dirty="0">
              <a:latin typeface="+mn-ea"/>
            </a:endParaRPr>
          </a:p>
          <a:p>
            <a:pPr lvl="0" fontAlgn="base"/>
            <a:endParaRPr lang="ko-KR" altLang="en-US" dirty="0">
              <a:latin typeface="+mn-ea"/>
            </a:endParaRPr>
          </a:p>
          <a:p>
            <a:pPr lvl="0" fontAlgn="base"/>
            <a:r>
              <a:rPr lang="en-US" altLang="ko-KR" b="1" dirty="0">
                <a:latin typeface="+mn-ea"/>
              </a:rPr>
              <a:t>3. </a:t>
            </a:r>
            <a:r>
              <a:rPr lang="ko-KR" altLang="en-US" b="1" dirty="0">
                <a:latin typeface="+mn-ea"/>
              </a:rPr>
              <a:t>기존 “모빌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음악 재생 제어” 의 통합 설정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3494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59632" y="2601130"/>
            <a:ext cx="2002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온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습도 버튼 클릭</a:t>
            </a:r>
            <a:endParaRPr lang="en-US" altLang="ko-KR" sz="16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89" y="3164851"/>
            <a:ext cx="2335093" cy="361434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79174" y="5736332"/>
            <a:ext cx="2117721" cy="699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515062" y="2601130"/>
            <a:ext cx="20023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온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습도 그래프 </a:t>
            </a:r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UI</a:t>
            </a:r>
          </a:p>
        </p:txBody>
      </p:sp>
      <p:sp>
        <p:nvSpPr>
          <p:cNvPr id="19" name="화살표: 오른쪽 18"/>
          <p:cNvSpPr/>
          <p:nvPr/>
        </p:nvSpPr>
        <p:spPr>
          <a:xfrm>
            <a:off x="3857189" y="47057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114" y="3164851"/>
            <a:ext cx="2516203" cy="36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33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23" y="2332680"/>
            <a:ext cx="5782897" cy="391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13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시스템 모듈 상세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05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모듈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상세 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79178" y="1524087"/>
            <a:ext cx="423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4) UI </a:t>
            </a:r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흐름도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34" y="2276872"/>
            <a:ext cx="563006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8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70" y="2076508"/>
            <a:ext cx="2201569" cy="15313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68" y="3802739"/>
            <a:ext cx="1636593" cy="128244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095836" y="4231589"/>
            <a:ext cx="5400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사운드 인식 모듈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(LM386, </a:t>
            </a:r>
            <a:r>
              <a:rPr lang="ko-KR" altLang="en-US" sz="1100" b="1" dirty="0"/>
              <a:t>가변저항을 통한 감도 조정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디지털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아날로그 신호 출력</a:t>
            </a:r>
            <a:r>
              <a:rPr lang="en-US" altLang="ko-KR" sz="11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온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습도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인식 모듈</a:t>
            </a:r>
            <a:endParaRPr lang="en-US" altLang="ko-KR" sz="1400" b="1" dirty="0"/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(AM2302 </a:t>
            </a:r>
            <a:r>
              <a:rPr lang="ko-KR" altLang="en-US" sz="1100" b="1" dirty="0"/>
              <a:t>온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습도 측정 센서</a:t>
            </a:r>
            <a:r>
              <a:rPr lang="en-US" altLang="ko-KR" sz="1100" b="1" dirty="0"/>
              <a:t>)</a:t>
            </a:r>
          </a:p>
          <a:p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카메라 모듈</a:t>
            </a:r>
            <a:endParaRPr lang="en-US" altLang="ko-KR" sz="1400" b="1" dirty="0"/>
          </a:p>
          <a:p>
            <a:r>
              <a:rPr lang="en-US" altLang="ko-KR" sz="1200" b="1" dirty="0"/>
              <a:t>    </a:t>
            </a:r>
            <a:r>
              <a:rPr lang="en-US" altLang="ko-KR" sz="1100" b="1" dirty="0"/>
              <a:t>(I2C </a:t>
            </a:r>
            <a:r>
              <a:rPr lang="ko-KR" altLang="en-US" sz="1100" b="1" dirty="0"/>
              <a:t>통신을 통한 호환</a:t>
            </a:r>
            <a:r>
              <a:rPr lang="en-US" altLang="ko-KR" sz="1100" b="1" dirty="0"/>
              <a:t>, 3.3V ~ 5V </a:t>
            </a:r>
            <a:r>
              <a:rPr lang="ko-KR" altLang="en-US" sz="1100" b="1" dirty="0"/>
              <a:t>지원</a:t>
            </a:r>
            <a:r>
              <a:rPr lang="en-US" altLang="ko-KR" sz="1100" b="1" dirty="0"/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88" y="5274364"/>
            <a:ext cx="877656" cy="10970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61" y="4231589"/>
            <a:ext cx="1185651" cy="83479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425" y="125942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914" y="1976197"/>
            <a:ext cx="2372277" cy="183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36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95836" y="2763336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MP3 </a:t>
            </a:r>
            <a:r>
              <a:rPr lang="ko-KR" altLang="en-US" sz="1400" b="1" dirty="0"/>
              <a:t>재생 모듈</a:t>
            </a:r>
            <a:r>
              <a:rPr lang="en-US" altLang="ko-KR" sz="1400" b="1" dirty="0"/>
              <a:t>[SD</a:t>
            </a:r>
            <a:r>
              <a:rPr lang="ko-KR" altLang="en-US" sz="1400" b="1" dirty="0"/>
              <a:t>카드</a:t>
            </a:r>
            <a:r>
              <a:rPr lang="en-US" altLang="ko-KR" sz="1400" b="1" dirty="0"/>
              <a:t>] </a:t>
            </a:r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(SD</a:t>
            </a:r>
            <a:r>
              <a:rPr lang="ko-KR" altLang="en-US" sz="1100" b="1" dirty="0"/>
              <a:t>카드에 음악 재생 파일 탑재</a:t>
            </a:r>
            <a:r>
              <a:rPr lang="en-US" altLang="ko-KR" sz="1100" b="1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/>
              <a:t>S4306R </a:t>
            </a:r>
            <a:r>
              <a:rPr lang="ko-KR" altLang="en-US" sz="1400" b="1" dirty="0"/>
              <a:t>아날로그 </a:t>
            </a:r>
            <a:r>
              <a:rPr lang="ko-KR" altLang="en-US" sz="1400" b="1" dirty="0" err="1"/>
              <a:t>서보모터</a:t>
            </a:r>
            <a:r>
              <a:rPr lang="en-US" altLang="ko-KR" sz="1100" b="1" dirty="0"/>
              <a:t>    </a:t>
            </a:r>
          </a:p>
          <a:p>
            <a:r>
              <a:rPr lang="en-US" altLang="ko-KR" sz="1100" b="1" dirty="0"/>
              <a:t>    (</a:t>
            </a:r>
            <a:r>
              <a:rPr lang="ko-KR" altLang="en-US" sz="1100" b="1" dirty="0"/>
              <a:t>모빌 제어</a:t>
            </a:r>
            <a:r>
              <a:rPr lang="en-US" altLang="ko-KR" sz="1100" b="1" dirty="0"/>
              <a:t>, 5~6kg </a:t>
            </a:r>
            <a:r>
              <a:rPr lang="ko-KR" altLang="en-US" sz="1100" b="1" dirty="0"/>
              <a:t>토크</a:t>
            </a:r>
            <a:r>
              <a:rPr lang="en-US" altLang="ko-KR" sz="1100" b="1" dirty="0"/>
              <a:t>, </a:t>
            </a:r>
            <a:r>
              <a:rPr lang="ko-KR" altLang="en-US" sz="1100" b="1" dirty="0" err="1"/>
              <a:t>아두이노</a:t>
            </a:r>
            <a:r>
              <a:rPr lang="ko-KR" altLang="en-US" sz="1100" b="1" dirty="0"/>
              <a:t> 호환 </a:t>
            </a:r>
            <a:r>
              <a:rPr lang="en-US" altLang="ko-KR" sz="1100" b="1" dirty="0"/>
              <a:t>PWM </a:t>
            </a:r>
            <a:r>
              <a:rPr lang="ko-KR" altLang="en-US" sz="1100" b="1" dirty="0"/>
              <a:t>제어 가능 </a:t>
            </a:r>
            <a:r>
              <a:rPr lang="en-US" altLang="ko-KR" sz="1100" b="1" dirty="0"/>
              <a:t>)</a:t>
            </a:r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endParaRPr lang="en-US" altLang="ko-KR" sz="11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 b="1" dirty="0" err="1"/>
              <a:t>아두이노</a:t>
            </a:r>
            <a:r>
              <a:rPr lang="ko-KR" altLang="en-US" sz="1400" b="1" dirty="0"/>
              <a:t> 호환 </a:t>
            </a:r>
            <a:r>
              <a:rPr lang="ko-KR" altLang="en-US" sz="1400" b="1" dirty="0" err="1"/>
              <a:t>블루투스</a:t>
            </a:r>
            <a:r>
              <a:rPr lang="ko-KR" altLang="en-US" sz="1400" b="1" dirty="0"/>
              <a:t> 모듈 </a:t>
            </a:r>
            <a:r>
              <a:rPr lang="en-US" altLang="ko-KR" sz="1400" b="1" dirty="0"/>
              <a:t>HC-06</a:t>
            </a:r>
          </a:p>
          <a:p>
            <a:r>
              <a:rPr lang="en-US" altLang="ko-KR" sz="1400" b="1" dirty="0"/>
              <a:t>  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범위 </a:t>
            </a:r>
            <a:r>
              <a:rPr lang="en-US" altLang="ko-KR" sz="1100" b="1" dirty="0"/>
              <a:t>~10M, </a:t>
            </a:r>
            <a:r>
              <a:rPr lang="ko-KR" altLang="en-US" sz="1100" b="1" dirty="0"/>
              <a:t>동작전원 </a:t>
            </a:r>
            <a:r>
              <a:rPr lang="en-US" altLang="ko-KR" sz="1100" b="1" dirty="0"/>
              <a:t>3.6V ~ 6V)</a:t>
            </a:r>
            <a:endParaRPr lang="en-US" altLang="ko-KR" sz="1400" b="1" dirty="0"/>
          </a:p>
          <a:p>
            <a:endParaRPr lang="en-US" altLang="ko-KR" sz="11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9" y="2398650"/>
            <a:ext cx="1585804" cy="118272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13" y="5283302"/>
            <a:ext cx="1427828" cy="138456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84" y="3760932"/>
            <a:ext cx="128605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57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9169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개발 환경 및 개발 방법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00464"/>
              </p:ext>
            </p:extLst>
          </p:nvPr>
        </p:nvGraphicFramePr>
        <p:xfrm>
          <a:off x="713953" y="4138858"/>
          <a:ext cx="7746480" cy="2314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1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운영 체제</a:t>
                      </a:r>
                      <a:endParaRPr lang="en-US" altLang="ko-K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Windows 7 / Windows</a:t>
                      </a:r>
                      <a:r>
                        <a:rPr lang="en-US" altLang="ko-KR" baseline="0" dirty="0">
                          <a:solidFill>
                            <a:sysClr val="windowText" lastClr="000000"/>
                          </a:solidFill>
                        </a:rPr>
                        <a:t> 8.1 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개발 프로그램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Arduino 1.8.1</a:t>
                      </a:r>
                      <a:r>
                        <a:rPr lang="en-US" altLang="ko-KR" b="1" baseline="0" dirty="0">
                          <a:solidFill>
                            <a:sysClr val="windowText" lastClr="000000"/>
                          </a:solidFill>
                        </a:rPr>
                        <a:t> IDE(Sketch)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Android</a:t>
                      </a:r>
                      <a:r>
                        <a:rPr lang="en-US" altLang="ko-KR" b="1" baseline="0" dirty="0">
                          <a:solidFill>
                            <a:sysClr val="windowText" lastClr="000000"/>
                          </a:solidFill>
                        </a:rPr>
                        <a:t> Studio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4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>
                          <a:solidFill>
                            <a:sysClr val="windowText" lastClr="000000"/>
                          </a:solidFill>
                        </a:rPr>
                        <a:t>사용 언어</a:t>
                      </a: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C/C++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JAVA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23" y="2348969"/>
            <a:ext cx="2347428" cy="129698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971243"/>
            <a:ext cx="2117855" cy="17277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46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386532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05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06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개발 환경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80443" y="823599"/>
            <a:ext cx="493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졸업 작품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GitHub 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주소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8870" y="1815519"/>
            <a:ext cx="6545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 https://github.com/fluxion95/nottoolate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780443" y="3095568"/>
            <a:ext cx="493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err="1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팀원별</a:t>
            </a:r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GitHub ID</a:t>
            </a:r>
            <a:endParaRPr lang="ko-KR" altLang="en-US" sz="2800" b="1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78870" y="4210599"/>
            <a:ext cx="6545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>
              <a:buFont typeface="Wingdings" panose="05000000000000000000" pitchFamily="2" charset="2"/>
              <a:buChar char="à"/>
            </a:pPr>
            <a:r>
              <a:rPr lang="ko-KR" altLang="en-US" b="1" dirty="0"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팀장</a:t>
            </a:r>
            <a:r>
              <a:rPr lang="en-US" altLang="ko-KR" b="1" dirty="0"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: </a:t>
            </a:r>
            <a:r>
              <a:rPr lang="ko-KR" altLang="en-US" b="1" dirty="0" err="1">
                <a:latin typeface="나눔고딕" panose="020B0600000101010101" charset="-127"/>
                <a:ea typeface="나눔고딕" panose="020B0600000101010101" charset="-127"/>
                <a:sym typeface="Wingdings" panose="05000000000000000000" pitchFamily="2" charset="2"/>
              </a:rPr>
              <a:t>조항민</a:t>
            </a:r>
            <a:endParaRPr lang="en-US" altLang="ko-KR" b="1" dirty="0">
              <a:latin typeface="나눔고딕" panose="020B0600000101010101" charset="-127"/>
              <a:ea typeface="나눔고딕" panose="020B0600000101010101" charset="-127"/>
              <a:sym typeface="Wingdings" panose="05000000000000000000" pitchFamily="2" charset="2"/>
            </a:endParaRPr>
          </a:p>
          <a:p>
            <a:pPr marL="742950" lvl="1" indent="-285750" fontAlgn="base">
              <a:buFont typeface="Wingdings" panose="05000000000000000000" pitchFamily="2" charset="2"/>
              <a:buChar char="à"/>
            </a:pPr>
            <a:r>
              <a:rPr lang="en-US" altLang="ko-KR" dirty="0">
                <a:latin typeface="나눔고딕" panose="020B0600000101010101" charset="-127"/>
                <a:ea typeface="나눔고딕" panose="020B0600000101010101" charset="-127"/>
              </a:rPr>
              <a:t>ID: </a:t>
            </a:r>
            <a:r>
              <a:rPr lang="en-US" altLang="ko-KR" dirty="0" err="1">
                <a:latin typeface="나눔고딕" panose="020B0600000101010101" charset="-127"/>
                <a:ea typeface="나눔고딕" panose="020B0600000101010101" charset="-127"/>
              </a:rPr>
              <a:t>DarylCho</a:t>
            </a:r>
            <a:endParaRPr lang="en-US" altLang="ko-KR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742950" lvl="1" indent="-285750" fontAlgn="base">
              <a:buFont typeface="Wingdings" panose="05000000000000000000" pitchFamily="2" charset="2"/>
              <a:buChar char="à"/>
            </a:pPr>
            <a:endParaRPr lang="ko-KR" altLang="en-US" dirty="0">
              <a:latin typeface="나눔고딕" panose="020B0600000101010101" charset="-127"/>
              <a:ea typeface="나눔고딕" panose="020B0600000101010101" charset="-127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1" dirty="0">
                <a:sym typeface="Wingdings" panose="05000000000000000000" pitchFamily="2" charset="2"/>
              </a:rPr>
              <a:t>팀원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장윤미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ID: lovejerry716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1" dirty="0">
                <a:sym typeface="Wingdings" panose="05000000000000000000" pitchFamily="2" charset="2"/>
              </a:rPr>
              <a:t>팀원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>
                <a:sym typeface="Wingdings" panose="05000000000000000000" pitchFamily="2" charset="2"/>
              </a:rPr>
              <a:t>박지은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ID: fluxion95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8289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8094"/>
            <a:ext cx="3678704" cy="36599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998" y="3366558"/>
            <a:ext cx="1531335" cy="10190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842" y="1023653"/>
            <a:ext cx="1522268" cy="10588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467" y="2357642"/>
            <a:ext cx="370511" cy="56138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16" y="3652923"/>
            <a:ext cx="575042" cy="5256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기초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407" y="4998313"/>
            <a:ext cx="831138" cy="149005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392" y="3651236"/>
            <a:ext cx="575042" cy="525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493" y="3098172"/>
            <a:ext cx="2008966" cy="163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94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세부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 &amp; SW)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2" y="2748124"/>
            <a:ext cx="2715004" cy="39534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71" y="3776917"/>
            <a:ext cx="1714713" cy="1141473"/>
          </a:xfrm>
          <a:prstGeom prst="rect">
            <a:avLst/>
          </a:prstGeom>
        </p:spPr>
      </p:pic>
      <p:cxnSp>
        <p:nvCxnSpPr>
          <p:cNvPr id="25" name="직선 화살표 연결선 24"/>
          <p:cNvCxnSpPr/>
          <p:nvPr/>
        </p:nvCxnSpPr>
        <p:spPr>
          <a:xfrm>
            <a:off x="3292967" y="4315777"/>
            <a:ext cx="113508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6481253" y="4315776"/>
            <a:ext cx="8961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03" y="3479250"/>
            <a:ext cx="1361016" cy="1407264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2214562" y="1795567"/>
            <a:ext cx="423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Mp3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모듈 제어 </a:t>
            </a:r>
          </a:p>
        </p:txBody>
      </p:sp>
    </p:spTree>
    <p:extLst>
      <p:ext uri="{BB962C8B-B14F-4D97-AF65-F5344CB8AC3E}">
        <p14:creationId xmlns:p14="http://schemas.microsoft.com/office/powerpoint/2010/main" val="474884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39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세부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 &amp; SW)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3" y="2844243"/>
            <a:ext cx="2743583" cy="391532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39" y="3641663"/>
            <a:ext cx="1286054" cy="1590897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3317209" y="4437112"/>
            <a:ext cx="121186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796" y="3787647"/>
            <a:ext cx="1490815" cy="1298928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6007175" y="4437112"/>
            <a:ext cx="11379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214562" y="1795567"/>
            <a:ext cx="423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서보모터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모듈 제어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모빌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108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4291" y="13043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연구 배경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79" y="2041827"/>
            <a:ext cx="3487909" cy="2294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9629" y="2409164"/>
            <a:ext cx="39517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매년 약 </a:t>
            </a:r>
            <a:r>
              <a:rPr lang="en-US" altLang="ko-KR" b="1" dirty="0"/>
              <a:t>3500</a:t>
            </a:r>
            <a:r>
              <a:rPr lang="ko-KR" altLang="en-US" b="1" dirty="0"/>
              <a:t>명의 </a:t>
            </a:r>
            <a:r>
              <a:rPr lang="en-US" altLang="ko-KR" b="1" dirty="0"/>
              <a:t>1</a:t>
            </a:r>
            <a:r>
              <a:rPr lang="ko-KR" altLang="en-US" b="1" dirty="0"/>
              <a:t>세 미만 아기들이 수면 중 사망</a:t>
            </a:r>
            <a:endParaRPr lang="en-US" altLang="ko-KR" b="1" dirty="0"/>
          </a:p>
          <a:p>
            <a:r>
              <a:rPr lang="en-US" altLang="ko-KR" dirty="0"/>
              <a:t>    </a:t>
            </a:r>
            <a:r>
              <a:rPr lang="en-US" altLang="ko-KR" sz="1200" dirty="0"/>
              <a:t>(</a:t>
            </a:r>
            <a:r>
              <a:rPr lang="ko-KR" altLang="en-US" sz="1200" dirty="0"/>
              <a:t>미국 질병관리 센터 통계</a:t>
            </a:r>
            <a:r>
              <a:rPr lang="en-US" altLang="ko-KR" sz="1200" dirty="0"/>
              <a:t>, 2015)</a:t>
            </a:r>
            <a:endParaRPr lang="ko-KR" altLang="en-US" sz="1200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SIDS(</a:t>
            </a:r>
            <a:r>
              <a:rPr lang="ko-KR" altLang="en-US" b="1" dirty="0"/>
              <a:t>영아 </a:t>
            </a:r>
            <a:r>
              <a:rPr lang="ko-KR" altLang="en-US" b="1" dirty="0" err="1"/>
              <a:t>돌연사</a:t>
            </a:r>
            <a:r>
              <a:rPr lang="ko-KR" altLang="en-US" b="1" dirty="0"/>
              <a:t> 증후군</a:t>
            </a:r>
            <a:r>
              <a:rPr lang="en-US" altLang="ko-KR" b="1" dirty="0"/>
              <a:t>) </a:t>
            </a:r>
            <a:r>
              <a:rPr lang="ko-KR" altLang="en-US" b="1" dirty="0"/>
              <a:t>미국 내 연간 평균</a:t>
            </a:r>
            <a:r>
              <a:rPr lang="en-US" altLang="ko-KR" b="1" dirty="0"/>
              <a:t>3000</a:t>
            </a:r>
            <a:r>
              <a:rPr lang="ko-KR" altLang="en-US" b="1" dirty="0"/>
              <a:t>건 발생</a:t>
            </a:r>
            <a:endParaRPr lang="en-US" altLang="ko-KR" b="1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미국 질병관리 센터 통계</a:t>
            </a:r>
            <a:r>
              <a:rPr lang="en-US" altLang="ko-KR" sz="1200" dirty="0"/>
              <a:t>, 2015)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711654" y="5127307"/>
            <a:ext cx="3951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맞벌이 부부의 증가와 육아스트레스 지수가 비례하여 증가</a:t>
            </a:r>
            <a:endParaRPr lang="en-US" altLang="ko-KR" b="1" dirty="0"/>
          </a:p>
          <a:p>
            <a:r>
              <a:rPr lang="en-US" altLang="ko-KR" sz="1200" dirty="0"/>
              <a:t>      (</a:t>
            </a:r>
            <a:r>
              <a:rPr lang="ko-KR" altLang="en-US" sz="1200" dirty="0"/>
              <a:t>보건복지부 설문조사</a:t>
            </a:r>
            <a:r>
              <a:rPr lang="en-US" altLang="ko-KR" sz="1200" dirty="0"/>
              <a:t>, 2015)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509120"/>
            <a:ext cx="2808312" cy="206737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</a:p>
        </p:txBody>
      </p:sp>
    </p:spTree>
    <p:extLst>
      <p:ext uri="{BB962C8B-B14F-4D97-AF65-F5344CB8AC3E}">
        <p14:creationId xmlns:p14="http://schemas.microsoft.com/office/powerpoint/2010/main" val="3106986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40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세부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 &amp; SW)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463573" y="4243721"/>
            <a:ext cx="1094724" cy="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3396628"/>
            <a:ext cx="1286054" cy="15908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8" y="2797382"/>
            <a:ext cx="2772162" cy="395342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029" y="3717032"/>
            <a:ext cx="1582385" cy="1053383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69" y="3980908"/>
            <a:ext cx="575042" cy="525625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214562" y="1795567"/>
            <a:ext cx="423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Mp3 &amp;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서보모터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통합 제어 </a:t>
            </a:r>
          </a:p>
        </p:txBody>
      </p:sp>
    </p:spTree>
    <p:extLst>
      <p:ext uri="{BB962C8B-B14F-4D97-AF65-F5344CB8AC3E}">
        <p14:creationId xmlns:p14="http://schemas.microsoft.com/office/powerpoint/2010/main" val="3868140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41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세부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 &amp; SW)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372433" y="4274037"/>
            <a:ext cx="2376264" cy="576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214562" y="1795567"/>
            <a:ext cx="423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온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습도 인식 모듈 제어 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06" y="3501008"/>
            <a:ext cx="1916100" cy="13490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01754"/>
            <a:ext cx="2322693" cy="412923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240450" y="4881491"/>
            <a:ext cx="2442176" cy="7391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608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42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99" y="13026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2523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차후 개선할 기능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32524" y="4609867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차후 추가할 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9178" y="5271450"/>
            <a:ext cx="6869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b="1" dirty="0"/>
              <a:t>Wi-Fi</a:t>
            </a:r>
            <a:r>
              <a:rPr lang="ko-KR" altLang="en-US" b="1" dirty="0"/>
              <a:t> </a:t>
            </a:r>
            <a:r>
              <a:rPr lang="en-US" altLang="ko-KR" b="1" dirty="0"/>
              <a:t>shield</a:t>
            </a:r>
            <a:r>
              <a:rPr lang="ko-KR" altLang="en-US" b="1" dirty="0"/>
              <a:t>와 카메라 모듈을 연결</a:t>
            </a:r>
            <a:r>
              <a:rPr lang="en-US" altLang="ko-KR" b="1" dirty="0"/>
              <a:t> &amp;</a:t>
            </a:r>
          </a:p>
          <a:p>
            <a:r>
              <a:rPr lang="en-US" altLang="ko-KR" b="1" dirty="0"/>
              <a:t>    </a:t>
            </a:r>
            <a:r>
              <a:rPr lang="ko-KR" altLang="en-US" b="1" dirty="0"/>
              <a:t>웹서버 통하여 이미지 정보 획득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획득한 이미지를 반복 전송함으로써 수면 환경 스트리밍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9178" y="1756684"/>
            <a:ext cx="7123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현 온</a:t>
            </a:r>
            <a:r>
              <a:rPr lang="en-US" altLang="ko-KR" b="1" dirty="0"/>
              <a:t>/</a:t>
            </a:r>
            <a:r>
              <a:rPr lang="ko-KR" altLang="en-US" b="1" dirty="0"/>
              <a:t>습도 모니터링 방식으로는 변화 이상의 여부를 알릴 수 없음</a:t>
            </a:r>
            <a:r>
              <a:rPr lang="en-US" altLang="ko-KR" b="1" dirty="0"/>
              <a:t>. </a:t>
            </a:r>
            <a:r>
              <a:rPr lang="ko-KR" altLang="en-US" b="1" dirty="0"/>
              <a:t>이에 아래와 같이 개선하고자 함</a:t>
            </a:r>
            <a:r>
              <a:rPr lang="en-US" altLang="ko-KR" b="1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1) </a:t>
            </a:r>
            <a:r>
              <a:rPr lang="ko-KR" altLang="en-US" b="1" dirty="0"/>
              <a:t>그래프상 수치를 한시간 단위로 표기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2) </a:t>
            </a:r>
            <a:r>
              <a:rPr lang="ko-KR" altLang="en-US" b="1" dirty="0"/>
              <a:t>어제와 오늘의 온도 평균값을 비교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Ex) </a:t>
            </a:r>
            <a:r>
              <a:rPr lang="ko-KR" altLang="en-US" b="1" dirty="0"/>
              <a:t>어제의 온도평균은 자정까지 측정 후 평균값 저장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     </a:t>
            </a:r>
            <a:r>
              <a:rPr lang="ko-KR" altLang="en-US" b="1" dirty="0"/>
              <a:t>오늘의 온도평균은 현재까지 측정 후 평균값 저장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b="1" dirty="0"/>
              <a:t>     </a:t>
            </a:r>
            <a:r>
              <a:rPr lang="ko-KR" altLang="en-US" b="1" dirty="0"/>
              <a:t>두 평균값 비교 후</a:t>
            </a:r>
            <a:r>
              <a:rPr lang="en-US" altLang="ko-KR" b="1" dirty="0"/>
              <a:t>, n</a:t>
            </a:r>
            <a:r>
              <a:rPr lang="ko-KR" altLang="en-US" b="1" dirty="0"/>
              <a:t>도 이상의 차이가 보이면 디바이스 알림</a:t>
            </a:r>
            <a:endParaRPr lang="en-US" altLang="ko-KR" b="1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</a:p>
        </p:txBody>
      </p:sp>
    </p:spTree>
    <p:extLst>
      <p:ext uri="{BB962C8B-B14F-4D97-AF65-F5344CB8AC3E}">
        <p14:creationId xmlns:p14="http://schemas.microsoft.com/office/powerpoint/2010/main" val="606716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43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42357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데모 환경 설계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07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데모 환경 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설계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79178" y="1395457"/>
            <a:ext cx="4235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세부 데모 환경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(HW &amp; SW)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3241106" y="4649356"/>
            <a:ext cx="688404" cy="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452119" y="4649353"/>
            <a:ext cx="752894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17" y="2634540"/>
            <a:ext cx="2886478" cy="402963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14" y="3746118"/>
            <a:ext cx="1445180" cy="1806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138" y="2634540"/>
            <a:ext cx="2819794" cy="4029637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214562" y="1795567"/>
            <a:ext cx="4235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Cam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모듈 제어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379" y="3284983"/>
            <a:ext cx="2198085" cy="269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1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44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408980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분담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06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업무 분담</a:t>
            </a:r>
            <a:endParaRPr lang="en-US" altLang="ko-KR" sz="28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290553"/>
              </p:ext>
            </p:extLst>
          </p:nvPr>
        </p:nvGraphicFramePr>
        <p:xfrm>
          <a:off x="713952" y="2272366"/>
          <a:ext cx="8106520" cy="44048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6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99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조 항 민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장 윤 미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박 지 은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자료수집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육아 관련 불편 사항과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개선되어야 할 사항에 대한 정보 수집 후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실시간 육아 관리 정보 파악을 위한 센서 및 디바이스 조사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Sensin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g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에 대응 되는 작동 알고리즘을 명세 작성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회로도 완성 및        </a:t>
                      </a:r>
                      <a:r>
                        <a:rPr lang="ko-KR" altLang="en-US" sz="1400" b="1" baseline="0" dirty="0" err="1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데이터 처리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ko-KR" altLang="en-US" sz="1400" b="1" baseline="0" dirty="0" err="1">
                          <a:latin typeface="+mn-ea"/>
                          <a:ea typeface="+mn-ea"/>
                        </a:rPr>
                        <a:t>블루투스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통신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하드웨어 센서 대응 모듈 및 상호작용 기능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개발 및 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구현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9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Application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연동과 데이터 송수신 테스트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하드웨어 작동 통합 테스트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및 유지 보수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08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457" y="1295167"/>
            <a:ext cx="1264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업무 분담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5374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졸업 연구 수행 일정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07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34849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졸업 연구 수행 일정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72991"/>
              </p:ext>
            </p:extLst>
          </p:nvPr>
        </p:nvGraphicFramePr>
        <p:xfrm>
          <a:off x="504200" y="2132854"/>
          <a:ext cx="8388282" cy="41519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59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추진 상황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7~9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자료 수집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정리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&amp;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제안서 작성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아두이노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상황별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알고리즘 설계 및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App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lication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개발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시스템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 연동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구현 및 테스트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시스템 점검 및</a:t>
                      </a:r>
                      <a:r>
                        <a:rPr lang="en-US" altLang="ko-KR" sz="1400" b="1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문서화</a:t>
                      </a:r>
                      <a:endParaRPr lang="en-US" altLang="ko-KR" sz="1400" b="1" baseline="0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baseline="0" dirty="0">
                          <a:latin typeface="+mn-ea"/>
                          <a:ea typeface="+mn-ea"/>
                        </a:rPr>
                        <a:t>중간보고서 작성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사용 매뉴얼 작성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최종점검 및 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09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졸업 연구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수행 일정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765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46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4198" y="1255277"/>
            <a:ext cx="116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 기술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참고 문헌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08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9178" y="822633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참고 문헌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9178" y="2013909"/>
            <a:ext cx="65812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◈ </a:t>
            </a:r>
            <a:r>
              <a:rPr lang="ko-KR" altLang="en-US" b="1" dirty="0" err="1"/>
              <a:t>아두이노</a:t>
            </a:r>
            <a:r>
              <a:rPr lang="ko-KR" altLang="en-US" b="1" dirty="0"/>
              <a:t> 관련</a:t>
            </a:r>
            <a:endParaRPr lang="en-US" altLang="ko-KR" b="1" dirty="0"/>
          </a:p>
          <a:p>
            <a:endParaRPr lang="en-US" altLang="ko-KR" sz="1400" dirty="0"/>
          </a:p>
          <a:p>
            <a:r>
              <a:rPr lang="ko-KR" altLang="en-US" sz="1400" dirty="0"/>
              <a:t>▶ 서민우</a:t>
            </a:r>
            <a:r>
              <a:rPr lang="en-US" altLang="ko-KR" sz="1400" dirty="0"/>
              <a:t>, “</a:t>
            </a:r>
            <a:r>
              <a:rPr lang="ko-KR" altLang="en-US" sz="1400" dirty="0" err="1"/>
              <a:t>아두이노와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안드로이드로</a:t>
            </a:r>
            <a:r>
              <a:rPr lang="ko-KR" altLang="en-US" sz="1400" dirty="0"/>
              <a:t> </a:t>
            </a:r>
            <a:r>
              <a:rPr lang="en-US" altLang="ko-KR" sz="1400" dirty="0"/>
              <a:t>45</a:t>
            </a:r>
            <a:r>
              <a:rPr lang="ko-KR" altLang="en-US" sz="1400" dirty="0"/>
              <a:t>개 프로젝트 만들기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앤써북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2015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hlinkClick r:id="rId3"/>
              </a:rPr>
              <a:t>https://www.arduino.cc/en/Reference/Serial</a:t>
            </a:r>
            <a:r>
              <a:rPr lang="en-US" altLang="ko-KR" sz="1400" dirty="0"/>
              <a:t> ,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시리얼 통신 포럼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hlinkClick r:id="rId4"/>
              </a:rPr>
              <a:t>http://cafe.naver.com/arduinostory</a:t>
            </a:r>
            <a:r>
              <a:rPr lang="en-US" altLang="ko-KR" sz="1400" dirty="0"/>
              <a:t> ,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포럼 카페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▶ </a:t>
            </a:r>
            <a:r>
              <a:rPr lang="en-US" altLang="ko-KR" sz="1400" dirty="0">
                <a:hlinkClick r:id="rId5"/>
              </a:rPr>
              <a:t>https://circuits.io/lab</a:t>
            </a:r>
            <a:r>
              <a:rPr lang="en-US" altLang="ko-KR" sz="1400" dirty="0"/>
              <a:t> , </a:t>
            </a:r>
            <a:r>
              <a:rPr lang="ko-KR" altLang="en-US" sz="1400" dirty="0"/>
              <a:t>무료 </a:t>
            </a:r>
            <a:r>
              <a:rPr lang="ko-KR" altLang="en-US" sz="1400" dirty="0" err="1"/>
              <a:t>아두이노</a:t>
            </a:r>
            <a:r>
              <a:rPr lang="ko-KR" altLang="en-US" sz="1400" dirty="0"/>
              <a:t> 회로도 설계 프로그램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879178" y="4581128"/>
            <a:ext cx="63652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◈ </a:t>
            </a:r>
            <a:r>
              <a:rPr lang="ko-KR" altLang="en-US" b="1" dirty="0" err="1"/>
              <a:t>안드로이드</a:t>
            </a:r>
            <a:r>
              <a:rPr lang="ko-KR" altLang="en-US" b="1" dirty="0"/>
              <a:t> 관련</a:t>
            </a:r>
            <a:endParaRPr lang="en-US" altLang="ko-KR" b="1" dirty="0"/>
          </a:p>
          <a:p>
            <a:endParaRPr lang="en-US" altLang="ko-KR" sz="1400" dirty="0"/>
          </a:p>
          <a:p>
            <a:r>
              <a:rPr lang="ko-KR" altLang="en-US" sz="1400" dirty="0"/>
              <a:t>▶ 서창준</a:t>
            </a:r>
            <a:r>
              <a:rPr lang="en-US" altLang="ko-KR" sz="1400" dirty="0"/>
              <a:t>, “</a:t>
            </a:r>
            <a:r>
              <a:rPr lang="ko-KR" altLang="en-US" sz="1400" dirty="0"/>
              <a:t>하루 만에 배우는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</a:t>
            </a:r>
            <a:r>
              <a:rPr lang="ko-KR" altLang="en-US" sz="1400" dirty="0"/>
              <a:t> 만들기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영진닷컴</a:t>
            </a:r>
            <a:r>
              <a:rPr lang="en-US" altLang="ko-KR" sz="1400" dirty="0"/>
              <a:t>, 2017</a:t>
            </a:r>
          </a:p>
          <a:p>
            <a:endParaRPr lang="en-US" altLang="ko-KR" sz="1400" dirty="0"/>
          </a:p>
          <a:p>
            <a:r>
              <a:rPr lang="ko-KR" altLang="en-US" sz="1400" dirty="0"/>
              <a:t>▶ 정재곤</a:t>
            </a:r>
            <a:r>
              <a:rPr lang="en-US" altLang="ko-KR" sz="1400" dirty="0"/>
              <a:t>, “Do it! </a:t>
            </a:r>
            <a:r>
              <a:rPr lang="ko-KR" altLang="en-US" sz="1400" dirty="0" err="1"/>
              <a:t>안드로이드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앱</a:t>
            </a:r>
            <a:r>
              <a:rPr lang="ko-KR" altLang="en-US" sz="1400" dirty="0"/>
              <a:t> 프로그래밍</a:t>
            </a:r>
            <a:r>
              <a:rPr lang="en-US" altLang="ko-KR" sz="1400" dirty="0"/>
              <a:t>”, </a:t>
            </a:r>
            <a:r>
              <a:rPr lang="ko-KR" altLang="en-US" sz="1400" dirty="0" err="1"/>
              <a:t>이지스퍼블리싱</a:t>
            </a:r>
            <a:r>
              <a:rPr lang="en-US" altLang="ko-KR" sz="1400" dirty="0"/>
              <a:t>, 2017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10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필요 기술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참고 문헌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439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99792" y="4037423"/>
            <a:ext cx="3816424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67898" y="2852936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 사 합 </a:t>
            </a:r>
            <a:r>
              <a:rPr lang="ko-KR" altLang="en-US" sz="48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니</a:t>
            </a:r>
            <a:r>
              <a:rPr lang="ko-KR" altLang="en-US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다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4282673" y="2048456"/>
            <a:ext cx="587073" cy="450990"/>
            <a:chOff x="4810427" y="1659948"/>
            <a:chExt cx="1384300" cy="1063421"/>
          </a:xfrm>
        </p:grpSpPr>
        <p:sp>
          <p:nvSpPr>
            <p:cNvPr id="6" name="이등변 삼각형 5"/>
            <p:cNvSpPr/>
            <p:nvPr/>
          </p:nvSpPr>
          <p:spPr>
            <a:xfrm rot="8920199">
              <a:off x="4810427" y="1707369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4031529">
              <a:off x="5280327" y="1558348"/>
              <a:ext cx="812800" cy="1016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45994" y="436510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 &amp; A</a:t>
            </a:r>
            <a:endParaRPr lang="ko-KR" altLang="en-US" sz="4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921" y="6123135"/>
            <a:ext cx="1354079" cy="6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4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5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299" y="1302617"/>
            <a:ext cx="1165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개요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25236" y="824204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연구 개발 목표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19516" y="3848860"/>
            <a:ext cx="29921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연구 개발 효과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9178" y="4909319"/>
            <a:ext cx="6077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영아의 상태를 보다 간편하고 빠르게 판단할 수 있음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보호자들의 개인시간이 늘어남에 따른 행복지수 증가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9178" y="1990283"/>
            <a:ext cx="67252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각종 센서를 이용하여 아기의 안전을 실시간 감독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보호자의 심적</a:t>
            </a:r>
            <a:r>
              <a:rPr lang="en-US" altLang="ko-KR" b="1" dirty="0"/>
              <a:t> &amp; </a:t>
            </a:r>
            <a:r>
              <a:rPr lang="ko-KR" altLang="en-US" b="1" dirty="0"/>
              <a:t>육체적 피로감을 비롯한 육아스트레스 해소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유아 통계 정보와 일상패턴을 바탕으로 한 수치분석 및 관리</a:t>
            </a:r>
            <a:endParaRPr lang="en-US" altLang="ko-KR" b="1" dirty="0"/>
          </a:p>
        </p:txBody>
      </p:sp>
      <p:sp>
        <p:nvSpPr>
          <p:cNvPr id="10" name="직사각형 9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01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제안 개요</a:t>
            </a:r>
          </a:p>
        </p:txBody>
      </p:sp>
    </p:spTree>
    <p:extLst>
      <p:ext uri="{BB962C8B-B14F-4D97-AF65-F5344CB8AC3E}">
        <p14:creationId xmlns:p14="http://schemas.microsoft.com/office/powerpoint/2010/main" val="218540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6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964" y="1282525"/>
            <a:ext cx="134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연구   사례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719516" y="824204"/>
            <a:ext cx="32845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관련 연구 및 사례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1560"/>
              </p:ext>
            </p:extLst>
          </p:nvPr>
        </p:nvGraphicFramePr>
        <p:xfrm>
          <a:off x="412965" y="2060848"/>
          <a:ext cx="8590182" cy="43924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63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3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3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2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제품명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내용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차별성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1.</a:t>
                      </a:r>
                      <a:r>
                        <a:rPr lang="ko-KR" altLang="en-US" sz="1600" b="1" dirty="0"/>
                        <a:t>스마트 아기 양말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웨어러블 양말을 착용시켜 아기의 체온을 측정</a:t>
                      </a:r>
                      <a:endParaRPr lang="en-US" altLang="ko-KR" sz="1800" b="1" dirty="0"/>
                    </a:p>
                    <a:p>
                      <a:pPr algn="l" latinLnBrk="1"/>
                      <a:endParaRPr lang="en-US" altLang="ko-KR" sz="1800" b="1" dirty="0"/>
                    </a:p>
                    <a:p>
                      <a:pPr algn="l" latinLnBrk="1"/>
                      <a:r>
                        <a:rPr lang="ko-KR" altLang="en-US" sz="1800" b="1" dirty="0"/>
                        <a:t>보호자 디바이스에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/>
                        <a:t>체온</a:t>
                      </a:r>
                      <a:r>
                        <a:rPr lang="ko-KR" altLang="en-US" sz="1200" b="1" baseline="0" dirty="0"/>
                        <a:t> 외에 다른 기능 결여</a:t>
                      </a: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/>
                        <a:t>보호자와 상호작용 불가</a:t>
                      </a: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/>
                        <a:t>-&gt; </a:t>
                      </a:r>
                      <a:r>
                        <a:rPr lang="ko-KR" altLang="en-US" sz="1200" b="1" baseline="0" dirty="0"/>
                        <a:t>다양한 기능 추가</a:t>
                      </a:r>
                      <a:endParaRPr lang="en-US" altLang="ko-KR" sz="1200" b="1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/>
                        <a:t>-&gt; </a:t>
                      </a:r>
                      <a:r>
                        <a:rPr lang="ko-KR" altLang="en-US" sz="1200" b="1" baseline="0" dirty="0"/>
                        <a:t>디바이스를 통한  상호작용 가능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6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2.</a:t>
                      </a:r>
                      <a:r>
                        <a:rPr lang="ko-KR" altLang="en-US" sz="1600" b="1" dirty="0"/>
                        <a:t>스마트 침대</a:t>
                      </a:r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일체형</a:t>
                      </a:r>
                      <a:r>
                        <a:rPr lang="en-US" altLang="ko-KR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/>
                        <a:t>울음을 감지하면 침대가 스스로 흔들리면서 아기를 다시 재움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/>
                        <a:t>보호자와 상호작용할 수 있는 매체 </a:t>
                      </a:r>
                      <a:r>
                        <a:rPr lang="en-US" altLang="ko-KR" sz="1200" b="1" baseline="0" dirty="0"/>
                        <a:t>X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/>
                        <a:t>일체형이기 때문에 모든 부가제품을 함께 구매해야 함</a:t>
                      </a:r>
                      <a:endParaRPr lang="en-US" altLang="ko-KR" sz="1200" b="1" baseline="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="1" baseline="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baseline="0" dirty="0"/>
                        <a:t>-&gt; </a:t>
                      </a:r>
                      <a:r>
                        <a:rPr lang="ko-KR" altLang="en-US" sz="1200" b="1" baseline="0" dirty="0"/>
                        <a:t>하드웨어의 탈 부착 기능 추가</a:t>
                      </a:r>
                      <a:endParaRPr lang="en-US" altLang="ko-KR" sz="1200" b="1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8" y="5024566"/>
            <a:ext cx="1750882" cy="14287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7" y="3284984"/>
            <a:ext cx="2087384" cy="122731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02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2754" y="1333955"/>
            <a:ext cx="1168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관련 사례</a:t>
            </a:r>
          </a:p>
        </p:txBody>
      </p:sp>
    </p:spTree>
    <p:extLst>
      <p:ext uri="{BB962C8B-B14F-4D97-AF65-F5344CB8AC3E}">
        <p14:creationId xmlns:p14="http://schemas.microsoft.com/office/powerpoint/2010/main" val="406591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7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508210"/>
            <a:ext cx="2117948" cy="287504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876" y="2996952"/>
            <a:ext cx="3149877" cy="2239366"/>
          </a:xfrm>
          <a:prstGeom prst="rect">
            <a:avLst/>
          </a:prstGeom>
        </p:spPr>
      </p:pic>
      <p:cxnSp>
        <p:nvCxnSpPr>
          <p:cNvPr id="28" name="직선 화살표 연결선 27"/>
          <p:cNvCxnSpPr/>
          <p:nvPr/>
        </p:nvCxnSpPr>
        <p:spPr>
          <a:xfrm>
            <a:off x="3017540" y="3147313"/>
            <a:ext cx="30243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3017541" y="4935153"/>
            <a:ext cx="2994619" cy="16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57337" y="2646459"/>
            <a:ext cx="1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명령 및 제어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396369" y="5058234"/>
            <a:ext cx="226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데이터 전송 및 실행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01" y="3340943"/>
            <a:ext cx="985414" cy="12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2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8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22" y="4218473"/>
            <a:ext cx="1172983" cy="1478979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95" y="1699473"/>
            <a:ext cx="777062" cy="9682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358548" y="1998919"/>
            <a:ext cx="392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아기 울음 소리 인식 데이터 전송 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2" y="3378672"/>
            <a:ext cx="614642" cy="57511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093" y="5237852"/>
            <a:ext cx="619602" cy="57256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96" y="5912871"/>
            <a:ext cx="813795" cy="70904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01191" y="5339469"/>
            <a:ext cx="1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음악 재생 제어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01191" y="6179866"/>
            <a:ext cx="191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모빌 동작 제어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02" y="3575042"/>
            <a:ext cx="860897" cy="64343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30" y="3290860"/>
            <a:ext cx="985414" cy="12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00</a:t>
            </a:r>
            <a:fld id="{CF612540-9602-46A0-9E57-34F7D20680C0}" type="slidenum"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pPr/>
              <a:t>9</a:t>
            </a:fld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066" y="1268760"/>
            <a:ext cx="1259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수행</a:t>
            </a:r>
            <a:endParaRPr lang="en-US" altLang="ko-KR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시나리오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3953" y="762649"/>
            <a:ext cx="7457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23" y="6093296"/>
            <a:ext cx="1264423" cy="685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4293096"/>
            <a:ext cx="2068129" cy="1517321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>
            <a:off x="2525195" y="2924944"/>
            <a:ext cx="4567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 flipV="1">
            <a:off x="2525195" y="4957963"/>
            <a:ext cx="4672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20372" y="1999748"/>
            <a:ext cx="309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</a:t>
            </a:r>
            <a:r>
              <a:rPr lang="ko-KR" altLang="en-US" b="1" dirty="0"/>
              <a:t> 온</a:t>
            </a:r>
            <a:r>
              <a:rPr lang="en-US" altLang="ko-KR" b="1" dirty="0"/>
              <a:t>/</a:t>
            </a:r>
            <a:r>
              <a:rPr lang="ko-KR" altLang="en-US" b="1" dirty="0"/>
              <a:t>습도 인식 데이터 전송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46" y="1622342"/>
            <a:ext cx="733526" cy="112414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203848" y="532812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아기의 생활 환경 안정성 확보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95536" y="0"/>
            <a:ext cx="1323980" cy="18448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8759" y="700488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03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2457" y="1295167"/>
            <a:ext cx="126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시스템 수행</a:t>
            </a:r>
            <a:endParaRPr lang="en-US" altLang="ko-KR" sz="1600" dirty="0">
              <a:solidFill>
                <a:schemeClr val="bg1"/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고딕" panose="020B0600000101010101" charset="-127"/>
                <a:ea typeface="나눔고딕" panose="020B0600000101010101" charset="-127"/>
              </a:rPr>
              <a:t>시나리오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02" y="3575042"/>
            <a:ext cx="860897" cy="64343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522" y="4218473"/>
            <a:ext cx="1172983" cy="1478979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692" y="3378672"/>
            <a:ext cx="614642" cy="57511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30" y="3290860"/>
            <a:ext cx="985414" cy="12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6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8529</TotalTime>
  <Words>2351</Words>
  <Application>Microsoft Office PowerPoint</Application>
  <PresentationFormat>화면 슬라이드 쇼(4:3)</PresentationFormat>
  <Paragraphs>751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나눔고딕 ExtraBold</vt:lpstr>
      <vt:lpstr>Arial</vt:lpstr>
      <vt:lpstr>나눔고딕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Daryl Cho</cp:lastModifiedBy>
  <cp:revision>594</cp:revision>
  <dcterms:created xsi:type="dcterms:W3CDTF">2006-10-05T04:04:58Z</dcterms:created>
  <dcterms:modified xsi:type="dcterms:W3CDTF">2017-05-11T04:05:48Z</dcterms:modified>
</cp:coreProperties>
</file>