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9" r:id="rId4"/>
    <p:sldId id="258" r:id="rId5"/>
    <p:sldId id="278" r:id="rId6"/>
    <p:sldId id="263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9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61" r:id="rId26"/>
    <p:sldId id="275" r:id="rId27"/>
    <p:sldId id="276" r:id="rId28"/>
    <p:sldId id="260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0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87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03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10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6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4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0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6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4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2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F43537C-1D92-4397-A750-BFED7710E143}" type="datetimeFigureOut">
              <a:rPr lang="en-AU" smtClean="0"/>
              <a:t>7/08/2019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866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Spam or Ham?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89324"/>
          </a:xfrm>
        </p:spPr>
        <p:txBody>
          <a:bodyPr>
            <a:normAutofit/>
          </a:bodyPr>
          <a:lstStyle/>
          <a:p>
            <a:r>
              <a:rPr lang="ko-KR" altLang="en-US" dirty="0"/>
              <a:t>임지수</a:t>
            </a:r>
            <a:endParaRPr lang="en-US" altLang="ko-KR" dirty="0"/>
          </a:p>
          <a:p>
            <a:r>
              <a:rPr lang="en-US" dirty="0"/>
              <a:t>https://fluxus-dev.github.io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58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튜닝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BF299CF4-6352-4536-8C0B-7E42C423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3" y="2395341"/>
            <a:ext cx="9728729" cy="3014930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Multinomail</a:t>
            </a:r>
            <a:r>
              <a:rPr lang="en-AU" dirty="0"/>
              <a:t> Naïve Bayes</a:t>
            </a:r>
            <a:r>
              <a:rPr lang="ko-KR" altLang="en-US" dirty="0"/>
              <a:t>의 </a:t>
            </a:r>
            <a:r>
              <a:rPr lang="en-US" altLang="ko-KR" dirty="0"/>
              <a:t>Laplace Smoothing Parameter</a:t>
            </a:r>
            <a:r>
              <a:rPr lang="ko-KR" altLang="en-US" dirty="0"/>
              <a:t>인 </a:t>
            </a:r>
            <a:r>
              <a:rPr lang="en-US" altLang="ko-KR" dirty="0"/>
              <a:t>alpha</a:t>
            </a:r>
            <a:r>
              <a:rPr lang="ko-KR" altLang="en-US" dirty="0"/>
              <a:t>값에 의한 성능 비교</a:t>
            </a:r>
            <a:endParaRPr lang="en-AU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3B614693-8AEE-484C-84B7-D8D9CF8D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4840"/>
              </p:ext>
            </p:extLst>
          </p:nvPr>
        </p:nvGraphicFramePr>
        <p:xfrm>
          <a:off x="1319868" y="2881618"/>
          <a:ext cx="905683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85">
                  <a:extLst>
                    <a:ext uri="{9D8B030D-6E8A-4147-A177-3AD203B41FA5}">
                      <a16:colId xmlns:a16="http://schemas.microsoft.com/office/drawing/2014/main" xmlns="" val="332896287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3011235510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1181593252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312359330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2961704605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495602033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1846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Alpha = 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0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0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Spam</a:t>
                      </a:r>
                    </a:p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6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8647"/>
                  </a:ext>
                </a:extLst>
              </a:tr>
              <a:tr h="258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543529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CE79A8F-152E-44AA-BB59-D124E690348E}"/>
              </a:ext>
            </a:extLst>
          </p:cNvPr>
          <p:cNvSpPr txBox="1">
            <a:spLocks/>
          </p:cNvSpPr>
          <p:nvPr/>
        </p:nvSpPr>
        <p:spPr>
          <a:xfrm>
            <a:off x="1231634" y="5903006"/>
            <a:ext cx="9728729" cy="19099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AU" dirty="0"/>
              <a:t>Spam</a:t>
            </a:r>
            <a:r>
              <a:rPr lang="ko-KR" altLang="en-US" dirty="0"/>
              <a:t>의 </a:t>
            </a:r>
            <a:r>
              <a:rPr lang="en-US" altLang="ko-KR" dirty="0"/>
              <a:t>recall</a:t>
            </a:r>
            <a:r>
              <a:rPr lang="ko-KR" altLang="en-US" dirty="0"/>
              <a:t>을 우선적으로 고려하되 </a:t>
            </a:r>
            <a:r>
              <a:rPr lang="en-US" altLang="ko-KR" dirty="0"/>
              <a:t>f1-score</a:t>
            </a:r>
            <a:r>
              <a:rPr lang="ko-KR" altLang="en-US" dirty="0" smtClean="0"/>
              <a:t>가 감소하지 </a:t>
            </a:r>
            <a:r>
              <a:rPr lang="ko-KR" altLang="en-US" dirty="0"/>
              <a:t>않는 </a:t>
            </a:r>
            <a:r>
              <a:rPr lang="en-US" altLang="ko-KR" dirty="0"/>
              <a:t>alpha = 5</a:t>
            </a:r>
            <a:r>
              <a:rPr lang="ko-KR" altLang="en-US" dirty="0"/>
              <a:t>가 최적의 값이라 판단 됨</a:t>
            </a:r>
            <a:endParaRPr lang="en-AU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ADA420-4715-4E1D-9EBA-91EAFA7081E4}"/>
              </a:ext>
            </a:extLst>
          </p:cNvPr>
          <p:cNvSpPr/>
          <p:nvPr/>
        </p:nvSpPr>
        <p:spPr>
          <a:xfrm>
            <a:off x="5276675" y="2881618"/>
            <a:ext cx="1208015" cy="2931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ko-KR" altLang="en-US" dirty="0"/>
              <a:t> 모델 생성</a:t>
            </a:r>
            <a:endParaRPr lang="en-AU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DCFABD-2EB4-4F4F-BBA4-CEE4939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dirty="0"/>
              <a:t>Support Vector Machine </a:t>
            </a:r>
            <a:r>
              <a:rPr lang="ko-KR" altLang="en-US" dirty="0"/>
              <a:t>모델을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(gamma = auto)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B614693-8AEE-484C-84B7-D8D9CF8D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48855"/>
              </p:ext>
            </p:extLst>
          </p:nvPr>
        </p:nvGraphicFramePr>
        <p:xfrm>
          <a:off x="1319868" y="2881618"/>
          <a:ext cx="905683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85">
                  <a:extLst>
                    <a:ext uri="{9D8B030D-6E8A-4147-A177-3AD203B41FA5}">
                      <a16:colId xmlns:a16="http://schemas.microsoft.com/office/drawing/2014/main" xmlns="" val="332896287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3011235510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1181593252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312359330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2961704605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495602033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1846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 = </a:t>
                      </a: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 =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0" dirty="0" smtClean="0"/>
                        <a:t> = 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0" dirty="0" smtClean="0"/>
                        <a:t> = 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 = 100000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0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0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Spam</a:t>
                      </a:r>
                    </a:p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6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8647"/>
                  </a:ext>
                </a:extLst>
              </a:tr>
              <a:tr h="258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54352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4757" y="2891482"/>
            <a:ext cx="1326292" cy="2949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ko-KR" altLang="en-US" dirty="0"/>
              <a:t> 모델 생성</a:t>
            </a:r>
            <a:endParaRPr lang="en-AU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DCFABD-2EB4-4F4F-BBA4-CEE4939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dirty="0" smtClean="0"/>
              <a:t>C = 10000</a:t>
            </a:r>
            <a:r>
              <a:rPr lang="ko-KR" altLang="en-US" dirty="0" smtClean="0"/>
              <a:t>으로 고정시키고 </a:t>
            </a:r>
            <a:r>
              <a:rPr lang="en-US" altLang="ko-KR" dirty="0" smtClean="0"/>
              <a:t>gamma</a:t>
            </a:r>
            <a:r>
              <a:rPr lang="ko-KR" altLang="en-US" dirty="0" smtClean="0"/>
              <a:t>값 조정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B614693-8AEE-484C-84B7-D8D9CF8D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7939"/>
              </p:ext>
            </p:extLst>
          </p:nvPr>
        </p:nvGraphicFramePr>
        <p:xfrm>
          <a:off x="1319868" y="2881618"/>
          <a:ext cx="785975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85">
                  <a:extLst>
                    <a:ext uri="{9D8B030D-6E8A-4147-A177-3AD203B41FA5}">
                      <a16:colId xmlns:a16="http://schemas.microsoft.com/office/drawing/2014/main" xmlns="" val="332896287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3011235510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xmlns="" val="1181593252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2961704605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495602033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xmlns="" val="31846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r>
                        <a:rPr lang="en-US" altLang="ko-KR" baseline="0" dirty="0" smtClean="0"/>
                        <a:t> = 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r>
                        <a:rPr lang="en-US" altLang="ko-KR" baseline="0" dirty="0" smtClean="0"/>
                        <a:t> = 0.001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r>
                        <a:rPr lang="en-US" altLang="ko-KR" baseline="0" dirty="0" smtClean="0"/>
                        <a:t> = 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r>
                        <a:rPr lang="en-US" altLang="ko-KR" baseline="0" dirty="0" smtClean="0"/>
                        <a:t> 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r>
                        <a:rPr lang="en-US" altLang="ko-KR" baseline="0" dirty="0" smtClean="0"/>
                        <a:t> =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0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0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Spam</a:t>
                      </a:r>
                    </a:p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6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8647"/>
                  </a:ext>
                </a:extLst>
              </a:tr>
              <a:tr h="258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54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3rd</a:t>
            </a:r>
            <a:r>
              <a:rPr lang="ko-KR" altLang="en-US" dirty="0" smtClean="0"/>
              <a:t> </a:t>
            </a:r>
            <a:r>
              <a:rPr lang="ko-KR" altLang="en-US" dirty="0"/>
              <a:t>모델 생성</a:t>
            </a:r>
            <a:endParaRPr lang="en-AU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DCFABD-2EB4-4F4F-BBA4-CEE4939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dirty="0" err="1" smtClean="0"/>
              <a:t>RandomForest</a:t>
            </a:r>
            <a:r>
              <a:rPr lang="ko-KR" altLang="en-US" dirty="0" smtClean="0"/>
              <a:t>를 통해 분류하였으며 </a:t>
            </a:r>
            <a:r>
              <a:rPr lang="en-US" altLang="ko-KR" dirty="0" smtClean="0"/>
              <a:t>criterion </a:t>
            </a:r>
            <a:r>
              <a:rPr lang="ko-KR" altLang="en-US" dirty="0" smtClean="0"/>
              <a:t>외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min_samples_leaf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수정하면 성능이 악화되어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값으로 둠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B614693-8AEE-484C-84B7-D8D9CF8D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84666"/>
              </p:ext>
            </p:extLst>
          </p:nvPr>
        </p:nvGraphicFramePr>
        <p:xfrm>
          <a:off x="3273714" y="3194234"/>
          <a:ext cx="52059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46">
                  <a:extLst>
                    <a:ext uri="{9D8B030D-6E8A-4147-A177-3AD203B41FA5}">
                      <a16:colId xmlns:a16="http://schemas.microsoft.com/office/drawing/2014/main" xmlns="" val="332896287"/>
                    </a:ext>
                  </a:extLst>
                </a:gridCol>
                <a:gridCol w="1572716">
                  <a:extLst>
                    <a:ext uri="{9D8B030D-6E8A-4147-A177-3AD203B41FA5}">
                      <a16:colId xmlns:a16="http://schemas.microsoft.com/office/drawing/2014/main" xmlns="" val="3011235510"/>
                    </a:ext>
                  </a:extLst>
                </a:gridCol>
                <a:gridCol w="1572716">
                  <a:extLst>
                    <a:ext uri="{9D8B030D-6E8A-4147-A177-3AD203B41FA5}">
                      <a16:colId xmlns:a16="http://schemas.microsoft.com/office/drawing/2014/main" xmlns="" val="11815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Criterion = entropy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Criterion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gini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0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0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Spam</a:t>
                      </a:r>
                    </a:p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6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8647"/>
                  </a:ext>
                </a:extLst>
              </a:tr>
              <a:tr h="258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54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7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번외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 라벨에서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63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Now we look at all the different distributions</a:t>
            </a:r>
          </a:p>
          <a:p>
            <a:pPr marL="0" indent="0">
              <a:buNone/>
            </a:pPr>
            <a:r>
              <a:rPr lang="en-AU" dirty="0"/>
              <a:t>Bathrooms – 0 Bathrooms??, Change those to NA!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2" y="3326754"/>
            <a:ext cx="4987093" cy="2832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06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60" y="2154476"/>
            <a:ext cx="4404289" cy="443082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Landsizes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Way off, massive outliers.</a:t>
            </a:r>
          </a:p>
          <a:p>
            <a:pPr marL="0" indent="0">
              <a:buNone/>
            </a:pPr>
            <a:r>
              <a:rPr lang="en-AU" dirty="0"/>
              <a:t>Examining the price/suburb doesn’t match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63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5766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Remove outliers</a:t>
            </a:r>
          </a:p>
          <a:p>
            <a:pPr marL="0" indent="0">
              <a:buNone/>
            </a:pPr>
            <a:r>
              <a:rPr lang="en-AU" dirty="0"/>
              <a:t>For houses, I set everything above 2000 to NA</a:t>
            </a:r>
          </a:p>
          <a:p>
            <a:pPr marL="0" indent="0">
              <a:buNone/>
            </a:pPr>
            <a:r>
              <a:rPr lang="en-AU" dirty="0"/>
              <a:t>For townhouses, I set everything above 800 to NA</a:t>
            </a:r>
          </a:p>
          <a:p>
            <a:pPr marL="0" indent="0">
              <a:buNone/>
            </a:pPr>
            <a:r>
              <a:rPr lang="en-AU" dirty="0"/>
              <a:t>For units, everything set to NA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lets check the smallest </a:t>
            </a:r>
            <a:r>
              <a:rPr lang="en-AU" dirty="0" err="1"/>
              <a:t>landsizes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40" y="1903956"/>
            <a:ext cx="3250841" cy="48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5766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Smallest </a:t>
            </a:r>
            <a:r>
              <a:rPr lang="en-AU" dirty="0" err="1"/>
              <a:t>Landsizes</a:t>
            </a:r>
            <a:r>
              <a:rPr lang="en-AU" dirty="0"/>
              <a:t> – Anything less than 50 also sent to NA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finally, log transform!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73" y="2322496"/>
            <a:ext cx="4083485" cy="40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Now, lets look at the Building Area. Massive outliers as shown to the right.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prune the outliers, I used a Room/</a:t>
            </a:r>
            <a:r>
              <a:rPr lang="en-AU" dirty="0" err="1"/>
              <a:t>BuildingArea</a:t>
            </a:r>
            <a:r>
              <a:rPr lang="en-AU" dirty="0"/>
              <a:t> ratio as the room data was fine.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2" y="2117728"/>
            <a:ext cx="4490171" cy="4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모델 생성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  <a:p>
            <a:r>
              <a:rPr lang="ko-KR" altLang="en-US" dirty="0" err="1"/>
              <a:t>아웃라이어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파라미터 튜닝</a:t>
            </a:r>
            <a:endParaRPr lang="en-US" altLang="ko-KR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19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Now, lets look at the Building Area. Massive outliers as shown to the right.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prune the outliers, I used a Room/</a:t>
            </a:r>
            <a:r>
              <a:rPr lang="en-AU" dirty="0" err="1"/>
              <a:t>BuildingArea</a:t>
            </a:r>
            <a:r>
              <a:rPr lang="en-AU" dirty="0"/>
              <a:t> ratio as the room data was fine.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06" y="1892011"/>
            <a:ext cx="4965989" cy="496598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968836" y="2729345"/>
            <a:ext cx="13855" cy="3768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5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1003" y="2263851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BuildingArea</a:t>
            </a:r>
            <a:r>
              <a:rPr lang="en-AU" dirty="0"/>
              <a:t>/Rooms shown this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894992"/>
            <a:ext cx="4918363" cy="49630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7273636" y="2660072"/>
            <a:ext cx="13855" cy="3768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5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</a:t>
            </a:r>
            <a:r>
              <a:rPr lang="en-AU" dirty="0" err="1"/>
              <a:t>YearBuilt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First, </a:t>
            </a:r>
            <a:r>
              <a:rPr lang="en-AU" dirty="0" err="1"/>
              <a:t>theres</a:t>
            </a:r>
            <a:r>
              <a:rPr lang="en-AU" dirty="0"/>
              <a:t> a data entry error with a </a:t>
            </a:r>
            <a:r>
              <a:rPr lang="en-AU" dirty="0" err="1"/>
              <a:t>yearbuilt</a:t>
            </a:r>
            <a:r>
              <a:rPr lang="en-AU" dirty="0"/>
              <a:t> around 1100, clearly wrong!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about the distribution?</a:t>
            </a:r>
          </a:p>
          <a:p>
            <a:pPr marL="0" indent="0">
              <a:buNone/>
            </a:pPr>
            <a:r>
              <a:rPr lang="en-AU" dirty="0"/>
              <a:t>Standardise it to decades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41" y="1828800"/>
            <a:ext cx="1897140" cy="48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1880680"/>
            <a:ext cx="4588452" cy="466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1" y="1986282"/>
            <a:ext cx="4621789" cy="46565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79471" y="2620986"/>
            <a:ext cx="1233055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Log transform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12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3448488" cy="3636511"/>
          </a:xfrm>
        </p:spPr>
        <p:txBody>
          <a:bodyPr/>
          <a:lstStyle/>
          <a:p>
            <a:r>
              <a:rPr lang="en-AU" dirty="0"/>
              <a:t>High NAs existing in </a:t>
            </a:r>
            <a:r>
              <a:rPr lang="en-AU" dirty="0" err="1"/>
              <a:t>Landsize</a:t>
            </a:r>
            <a:r>
              <a:rPr lang="en-AU" dirty="0"/>
              <a:t>, </a:t>
            </a:r>
            <a:r>
              <a:rPr lang="en-AU" dirty="0" err="1"/>
              <a:t>BuildingArea</a:t>
            </a:r>
            <a:r>
              <a:rPr lang="en-AU" dirty="0"/>
              <a:t>, </a:t>
            </a:r>
            <a:r>
              <a:rPr lang="en-AU" dirty="0" err="1"/>
              <a:t>YearBuilt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15" y="1987261"/>
            <a:ext cx="6067425" cy="4629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28364" y="4225636"/>
            <a:ext cx="1025236" cy="12053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961202" y="4225636"/>
            <a:ext cx="1025236" cy="12053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250657" y="5430981"/>
            <a:ext cx="1025236" cy="11854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3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Missing values for</a:t>
            </a:r>
          </a:p>
          <a:p>
            <a:pPr marL="0" indent="0">
              <a:buNone/>
            </a:pPr>
            <a:r>
              <a:rPr lang="en-AU" dirty="0"/>
              <a:t>Building Areas</a:t>
            </a:r>
          </a:p>
          <a:p>
            <a:pPr marL="0" indent="0">
              <a:buNone/>
            </a:pPr>
            <a:r>
              <a:rPr lang="en-AU" dirty="0" err="1"/>
              <a:t>Yearbuilt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Landsize</a:t>
            </a:r>
            <a:r>
              <a:rPr lang="en-AU" dirty="0"/>
              <a:t> ONLY for townhouses and houses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Used </a:t>
            </a:r>
            <a:r>
              <a:rPr lang="en-AU" dirty="0" err="1"/>
              <a:t>xgboost</a:t>
            </a:r>
            <a:r>
              <a:rPr lang="en-AU" dirty="0"/>
              <a:t> to impute missing values. For all three, used all existing data in training set</a:t>
            </a:r>
          </a:p>
        </p:txBody>
      </p:sp>
    </p:spTree>
    <p:extLst>
      <p:ext uri="{BB962C8B-B14F-4D97-AF65-F5344CB8AC3E}">
        <p14:creationId xmlns:p14="http://schemas.microsoft.com/office/powerpoint/2010/main" val="102161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in extra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500" dirty="0"/>
              <a:t>I added in some extra features</a:t>
            </a:r>
          </a:p>
          <a:p>
            <a:pPr>
              <a:buFontTx/>
              <a:buChar char="-"/>
            </a:pPr>
            <a:r>
              <a:rPr lang="en-AU" sz="2500" dirty="0" err="1"/>
              <a:t>BuildingArea</a:t>
            </a:r>
            <a:r>
              <a:rPr lang="en-AU" sz="2500" dirty="0"/>
              <a:t>/</a:t>
            </a:r>
            <a:r>
              <a:rPr lang="en-AU" sz="2500" dirty="0" err="1"/>
              <a:t>Landsize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Rooms/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Car/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Bathroom/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 err="1"/>
              <a:t>Landsize</a:t>
            </a:r>
            <a:r>
              <a:rPr lang="en-AU" sz="2500" dirty="0"/>
              <a:t>/Distance</a:t>
            </a:r>
          </a:p>
          <a:p>
            <a:pPr marL="0" indent="0">
              <a:buNone/>
            </a:pPr>
            <a:endParaRPr lang="en-AU" sz="2500" dirty="0"/>
          </a:p>
          <a:p>
            <a:pPr marL="0" indent="0">
              <a:buNone/>
            </a:pPr>
            <a:r>
              <a:rPr lang="en-AU" sz="2500" dirty="0"/>
              <a:t>From the training, only the </a:t>
            </a:r>
            <a:r>
              <a:rPr lang="en-AU" sz="2500" dirty="0" err="1"/>
              <a:t>BuildingArea</a:t>
            </a:r>
            <a:r>
              <a:rPr lang="en-AU" sz="2500" dirty="0"/>
              <a:t>/</a:t>
            </a:r>
            <a:r>
              <a:rPr lang="en-AU" sz="2500" dirty="0" err="1"/>
              <a:t>Landsize</a:t>
            </a:r>
            <a:r>
              <a:rPr lang="en-AU" sz="2500" dirty="0"/>
              <a:t> appeared to improve the model</a:t>
            </a:r>
          </a:p>
        </p:txBody>
      </p:sp>
    </p:spTree>
    <p:extLst>
      <p:ext uri="{BB962C8B-B14F-4D97-AF65-F5344CB8AC3E}">
        <p14:creationId xmlns:p14="http://schemas.microsoft.com/office/powerpoint/2010/main" val="160529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chosen for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500" dirty="0"/>
              <a:t>Everything! (Including all suburbs, sellers, postcodes, regions, types used as dummy variables)</a:t>
            </a:r>
          </a:p>
          <a:p>
            <a:pPr marL="0" indent="0">
              <a:buNone/>
            </a:pPr>
            <a:r>
              <a:rPr lang="en-AU" sz="2500" dirty="0"/>
              <a:t>Input data set -  5291 observations, 727 variables</a:t>
            </a:r>
          </a:p>
          <a:p>
            <a:pPr marL="0" indent="0">
              <a:buNone/>
            </a:pPr>
            <a:endParaRPr lang="en-AU" sz="2500" dirty="0"/>
          </a:p>
          <a:p>
            <a:pPr marL="0" indent="0">
              <a:buNone/>
            </a:pPr>
            <a:r>
              <a:rPr lang="en-AU" sz="2500" dirty="0"/>
              <a:t>Thoughts – Having only suburb was just as good as also including Postcode and Seller</a:t>
            </a:r>
          </a:p>
        </p:txBody>
      </p:sp>
    </p:spTree>
    <p:extLst>
      <p:ext uri="{BB962C8B-B14F-4D97-AF65-F5344CB8AC3E}">
        <p14:creationId xmlns:p14="http://schemas.microsoft.com/office/powerpoint/2010/main" val="77778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Tuning</a:t>
            </a:r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78" y="2052607"/>
            <a:ext cx="4061050" cy="4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742844" cy="4302294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Optimise the following parameters for </a:t>
            </a:r>
            <a:r>
              <a:rPr lang="en-AU" dirty="0" err="1"/>
              <a:t>xgboost</a:t>
            </a:r>
            <a:endParaRPr lang="en-AU" dirty="0"/>
          </a:p>
          <a:p>
            <a:r>
              <a:rPr lang="en-AU" dirty="0" err="1"/>
              <a:t>max_depth</a:t>
            </a:r>
            <a:r>
              <a:rPr lang="en-AU" dirty="0"/>
              <a:t> = 4</a:t>
            </a:r>
          </a:p>
          <a:p>
            <a:r>
              <a:rPr lang="en-AU" dirty="0"/>
              <a:t>Eta = 0.03</a:t>
            </a:r>
          </a:p>
          <a:p>
            <a:r>
              <a:rPr lang="en-AU" dirty="0"/>
              <a:t>Gamma = 0</a:t>
            </a:r>
          </a:p>
          <a:p>
            <a:r>
              <a:rPr lang="en-AU" dirty="0"/>
              <a:t>Subsample = 0.7</a:t>
            </a:r>
          </a:p>
          <a:p>
            <a:r>
              <a:rPr lang="en-AU" dirty="0" err="1"/>
              <a:t>colsample_bytree</a:t>
            </a:r>
            <a:r>
              <a:rPr lang="en-AU" dirty="0"/>
              <a:t> = 0.3</a:t>
            </a:r>
          </a:p>
          <a:p>
            <a:r>
              <a:rPr lang="en-AU" dirty="0" err="1"/>
              <a:t>minchild_weight</a:t>
            </a:r>
            <a:r>
              <a:rPr lang="en-AU" dirty="0"/>
              <a:t> = 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Objective – minimise overfitting</a:t>
            </a:r>
          </a:p>
        </p:txBody>
      </p:sp>
    </p:spTree>
    <p:extLst>
      <p:ext uri="{BB962C8B-B14F-4D97-AF65-F5344CB8AC3E}">
        <p14:creationId xmlns:p14="http://schemas.microsoft.com/office/powerpoint/2010/main" val="324105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Tuning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3" y="2617940"/>
            <a:ext cx="6724506" cy="3359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49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EE5AAF-33BF-432B-A3FC-DEFC70513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7861" r="48696" b="4721"/>
          <a:stretch/>
        </p:blipFill>
        <p:spPr>
          <a:xfrm>
            <a:off x="810000" y="4612073"/>
            <a:ext cx="4499180" cy="1371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D4ADA68-2E3C-4FDF-84F4-A004A4F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9" y="2627588"/>
            <a:ext cx="5199074" cy="33559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F54A030B-68DD-4CBA-89BE-44B8EBF4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59" y="2487330"/>
            <a:ext cx="5595340" cy="3636511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스팸이 정상보다 길이가 길며 몇몇 데이터만 굉장히 긴 </a:t>
            </a:r>
            <a:r>
              <a:rPr lang="en-US" altLang="ko-KR" dirty="0"/>
              <a:t>right skewed distribution</a:t>
            </a:r>
            <a:r>
              <a:rPr lang="ko-KR" altLang="en-US" dirty="0"/>
              <a:t>을 나타냄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48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모델생성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59" y="2692866"/>
            <a:ext cx="5207414" cy="3430975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Naïve Bayes </a:t>
            </a:r>
            <a:r>
              <a:rPr lang="ko-KR" altLang="en-US" dirty="0"/>
              <a:t>모델을 선택하여 </a:t>
            </a:r>
            <a:r>
              <a:rPr lang="en-US" altLang="ko-KR" dirty="0"/>
              <a:t>Quick</a:t>
            </a:r>
            <a:r>
              <a:rPr lang="ko-KR" altLang="en-US" dirty="0"/>
              <a:t>하게 분류를 해본 후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파라미터 튜닝 등의 과정 수행하고자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우선 </a:t>
            </a:r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en-US" altLang="ko-KR" dirty="0" err="1"/>
              <a:t>CountVectorizer</a:t>
            </a:r>
            <a:r>
              <a:rPr lang="ko-KR" altLang="en-US" dirty="0"/>
              <a:t>를 적용하여 단어의 발생 빈도수를 벡터화 하여 모델에 적용</a:t>
            </a:r>
            <a:r>
              <a:rPr lang="en-US" altLang="ko-KR" dirty="0"/>
              <a:t>.</a:t>
            </a: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5692E71-A649-4DE4-9761-463E9A474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9"/>
          <a:stretch/>
        </p:blipFill>
        <p:spPr>
          <a:xfrm>
            <a:off x="5708073" y="2798621"/>
            <a:ext cx="6113173" cy="3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모델생성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59" y="2487330"/>
            <a:ext cx="762734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모델 테스트 결과 스팸의 </a:t>
            </a:r>
            <a:r>
              <a:rPr lang="en-US" altLang="ko-KR" dirty="0"/>
              <a:t>recall</a:t>
            </a:r>
            <a:r>
              <a:rPr lang="ko-KR" altLang="en-US" dirty="0"/>
              <a:t>이 낮음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블로그의 경우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F0"/>
                </a:solidFill>
              </a:rPr>
              <a:t>원하는 정보를 찾지 못해 발생할 손실 </a:t>
            </a:r>
            <a:r>
              <a:rPr lang="en-US" altLang="ko-KR" dirty="0">
                <a:solidFill>
                  <a:srgbClr val="00B0F0"/>
                </a:solidFill>
              </a:rPr>
              <a:t>&lt; </a:t>
            </a:r>
            <a:r>
              <a:rPr lang="ko-KR" altLang="en-US" dirty="0">
                <a:solidFill>
                  <a:srgbClr val="00B0F0"/>
                </a:solidFill>
              </a:rPr>
              <a:t>스팸으로 인한 사회적 손실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 err="1"/>
              <a:t>으로</a:t>
            </a:r>
            <a:r>
              <a:rPr lang="ko-KR" altLang="en-US" dirty="0"/>
              <a:t> 판단하여 비슷한 </a:t>
            </a:r>
            <a:r>
              <a:rPr lang="en-US" altLang="ko-KR" dirty="0"/>
              <a:t>f1-score</a:t>
            </a:r>
            <a:r>
              <a:rPr lang="ko-KR" altLang="en-US" dirty="0"/>
              <a:t>라면 </a:t>
            </a:r>
            <a:r>
              <a:rPr lang="en-US" altLang="ko-KR" dirty="0"/>
              <a:t>recall</a:t>
            </a:r>
            <a:r>
              <a:rPr lang="ko-KR" altLang="en-US" dirty="0"/>
              <a:t>이 높은 모델을 선택하기로 결정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ko-KR" altLang="en-US" dirty="0"/>
              <a:t>이메일의 경우에는 그 반대</a:t>
            </a:r>
            <a:r>
              <a:rPr lang="en-US" altLang="ko-KR" dirty="0"/>
              <a:t>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FA1367-C9BA-4AC2-A8ED-00C151E7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88" y="2415738"/>
            <a:ext cx="3358264" cy="37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04" y="2759743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데이터 중 </a:t>
            </a:r>
            <a:r>
              <a:rPr lang="en-US" altLang="ko-KR" dirty="0"/>
              <a:t>html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일본어 등 포함되어 있는 경우 발견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→ 제거하면 성능이 높아지지 않을까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→ 한글을 제외한 문자 제거</a:t>
            </a:r>
            <a:endParaRPr lang="en-US" altLang="ko-KR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293288-0AB0-4EB0-A478-B8E91089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201428"/>
            <a:ext cx="4131321" cy="1146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2FCEA0A-5EC5-4AD1-946B-6FECA2D6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202" y="3145009"/>
            <a:ext cx="2956115" cy="326580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4E4F1B1-603B-479E-8290-BFAC6519A0D7}"/>
              </a:ext>
            </a:extLst>
          </p:cNvPr>
          <p:cNvGrpSpPr/>
          <p:nvPr/>
        </p:nvGrpSpPr>
        <p:grpSpPr>
          <a:xfrm>
            <a:off x="352337" y="2333985"/>
            <a:ext cx="6946085" cy="381000"/>
            <a:chOff x="302003" y="4487656"/>
            <a:chExt cx="6946085" cy="381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11ACD22-ED60-45CB-A804-3B4F11318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640" y="4487656"/>
              <a:ext cx="6686550" cy="381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E8EDA30-995B-442E-B6A9-9B855D455174}"/>
                </a:ext>
              </a:extLst>
            </p:cNvPr>
            <p:cNvSpPr/>
            <p:nvPr/>
          </p:nvSpPr>
          <p:spPr>
            <a:xfrm>
              <a:off x="302003" y="4588551"/>
              <a:ext cx="6946085" cy="218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8255559" y="2652994"/>
            <a:ext cx="3049705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전반적으로 성능이 감소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7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04" y="2759743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어근이 같은 단어가 다른 접사를 가진 경우 발견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형태소 분석 라이브러리를 통해 명사만 뽑아내면 어떨까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8512907" y="2481212"/>
            <a:ext cx="2103611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성능이 더더욱 감소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894FDE-F0E7-456D-B11D-091EEC2E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8" y="2239617"/>
            <a:ext cx="2114550" cy="39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AA5110C-12B4-4A3F-82D0-0A15C6473B27}"/>
              </a:ext>
            </a:extLst>
          </p:cNvPr>
          <p:cNvSpPr/>
          <p:nvPr/>
        </p:nvSpPr>
        <p:spPr>
          <a:xfrm>
            <a:off x="1434517" y="2374084"/>
            <a:ext cx="755010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C7A7C9B-A784-4441-8DD4-258D124A90B8}"/>
              </a:ext>
            </a:extLst>
          </p:cNvPr>
          <p:cNvSpPr/>
          <p:nvPr/>
        </p:nvSpPr>
        <p:spPr>
          <a:xfrm>
            <a:off x="2396456" y="2374084"/>
            <a:ext cx="296410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B75D1DE-74AC-4C12-A95D-F554BD448F09}"/>
              </a:ext>
            </a:extLst>
          </p:cNvPr>
          <p:cNvSpPr/>
          <p:nvPr/>
        </p:nvSpPr>
        <p:spPr>
          <a:xfrm>
            <a:off x="2727455" y="2374084"/>
            <a:ext cx="569418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14708B0-EE87-4C95-B5E5-4F6E111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4" y="2921797"/>
            <a:ext cx="2870858" cy="32445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55F7955-027E-4C1D-8617-210997A5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48" y="4418951"/>
            <a:ext cx="3774345" cy="18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9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7" y="2611404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Tf-idf</a:t>
            </a:r>
            <a:r>
              <a:rPr lang="en-AU" dirty="0"/>
              <a:t> </a:t>
            </a:r>
            <a:r>
              <a:rPr lang="ko-KR" altLang="en-US" dirty="0"/>
              <a:t>활용하여 데이터를 </a:t>
            </a:r>
            <a:r>
              <a:rPr lang="en-US" altLang="ko-KR" dirty="0"/>
              <a:t>float</a:t>
            </a:r>
            <a:r>
              <a:rPr lang="ko-KR" altLang="en-US" dirty="0"/>
              <a:t>값으로 변환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7695880" y="2611404"/>
            <a:ext cx="3199557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유의미한 차이가 발생하지 않음</a:t>
            </a:r>
            <a:endParaRPr lang="en-AU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15DCE0-B862-4EBA-9F01-EB55CC0D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3" y="3247543"/>
            <a:ext cx="4175353" cy="301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ED6EFC-C6C6-4FE5-BB1C-7A981C3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907" y="3247543"/>
            <a:ext cx="2647501" cy="30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아웃라이어</a:t>
            </a:r>
            <a:r>
              <a:rPr lang="ko-KR" altLang="en-US" dirty="0"/>
              <a:t> 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403" y="2485569"/>
            <a:ext cx="4509391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문서의 길이가 </a:t>
            </a:r>
            <a:r>
              <a:rPr lang="en-US" dirty="0"/>
              <a:t>3rd Quartile</a:t>
            </a:r>
            <a:r>
              <a:rPr lang="ko-KR" altLang="en-US" dirty="0"/>
              <a:t>보다 긴 경우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3rd Quartile </a:t>
            </a:r>
            <a:r>
              <a:rPr lang="ko-KR" altLang="en-US" dirty="0"/>
              <a:t>에 맞춰 </a:t>
            </a:r>
            <a:r>
              <a:rPr lang="en-US" altLang="ko-KR" dirty="0"/>
              <a:t>substring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7335650" y="2485569"/>
            <a:ext cx="3562146" cy="8121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유의미한 차이가 발생하지 않음</a:t>
            </a:r>
            <a:r>
              <a:rPr lang="en-US" altLang="ko-KR" dirty="0"/>
              <a:t>2</a:t>
            </a:r>
            <a:endParaRPr lang="en-AU" altLang="ko-KR" dirty="0"/>
          </a:p>
          <a:p>
            <a:pPr marL="0" indent="0" algn="ctr">
              <a:buFont typeface="Wingdings 2" charset="2"/>
              <a:buNone/>
            </a:pPr>
            <a:r>
              <a:rPr lang="en-US" altLang="ko-KR" dirty="0"/>
              <a:t>Accuracy </a:t>
            </a:r>
            <a:r>
              <a:rPr lang="ko-KR" altLang="en-US" dirty="0"/>
              <a:t>약 </a:t>
            </a:r>
            <a:r>
              <a:rPr lang="en-US" altLang="ko-KR" dirty="0"/>
              <a:t>0.1% </a:t>
            </a:r>
            <a:r>
              <a:rPr lang="ko-KR" altLang="en-US" dirty="0"/>
              <a:t>증가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33DA84-4E2B-4028-BD3E-B017AB94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7" y="3470409"/>
            <a:ext cx="4622525" cy="2940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276CC3-E55E-4BD8-AE91-21E82B5A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23" y="3311019"/>
            <a:ext cx="3678600" cy="28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639</TotalTime>
  <Words>851</Words>
  <Application>Microsoft Office PowerPoint</Application>
  <PresentationFormat>사용자 지정</PresentationFormat>
  <Paragraphs>249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Quotable</vt:lpstr>
      <vt:lpstr>Spam or Ham?</vt:lpstr>
      <vt:lpstr>진행 과정</vt:lpstr>
      <vt:lpstr>데이터 탐색</vt:lpstr>
      <vt:lpstr>모델생성</vt:lpstr>
      <vt:lpstr>모델생성</vt:lpstr>
      <vt:lpstr>데이터 전처리</vt:lpstr>
      <vt:lpstr>데이터 전처리</vt:lpstr>
      <vt:lpstr>데이터 전처리</vt:lpstr>
      <vt:lpstr>아웃라이어 처리</vt:lpstr>
      <vt:lpstr>파라미터 튜닝</vt:lpstr>
      <vt:lpstr>2nd 모델 생성</vt:lpstr>
      <vt:lpstr>2nd 모델 생성</vt:lpstr>
      <vt:lpstr>3rd 모델 생성</vt:lpstr>
      <vt:lpstr>번외</vt:lpstr>
      <vt:lpstr>Exploring the Data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- YearBuilt</vt:lpstr>
      <vt:lpstr>Exploring the Data - Price</vt:lpstr>
      <vt:lpstr>Exploring the Data - Summary</vt:lpstr>
      <vt:lpstr>Missing Values</vt:lpstr>
      <vt:lpstr>Adding in extra features?</vt:lpstr>
      <vt:lpstr>Features chosen for model</vt:lpstr>
      <vt:lpstr>Parameter Tuning</vt:lpstr>
      <vt:lpstr>Parameter Tuning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Submission Steps</dc:title>
  <dc:creator>Michael Rodda</dc:creator>
  <cp:lastModifiedBy>ImJisu</cp:lastModifiedBy>
  <cp:revision>45</cp:revision>
  <dcterms:created xsi:type="dcterms:W3CDTF">2017-08-24T04:24:47Z</dcterms:created>
  <dcterms:modified xsi:type="dcterms:W3CDTF">2019-08-07T07:34:32Z</dcterms:modified>
</cp:coreProperties>
</file>