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8788"/>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 name="Shape 3"/>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marL="0" marR="0" rtl="0" algn="r">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 name="Shape 4"/>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200" u="none" cap="none" strike="noStrike">
                <a:solidFill>
                  <a:schemeClr val="dk1"/>
                </a:solidFill>
                <a:latin typeface="Calibri"/>
                <a:ea typeface="Calibri"/>
                <a:cs typeface="Calibri"/>
                <a:sym typeface="Calibri"/>
              </a:defRPr>
            </a:lvl2pPr>
            <a:lvl3pPr indent="0" marL="914400" marR="0" rtl="0" algn="l">
              <a:spcBef>
                <a:spcPts val="0"/>
              </a:spcBef>
              <a:defRPr b="0" baseline="0" i="0" sz="1200" u="none" cap="none" strike="noStrike">
                <a:solidFill>
                  <a:schemeClr val="dk1"/>
                </a:solidFill>
                <a:latin typeface="Calibri"/>
                <a:ea typeface="Calibri"/>
                <a:cs typeface="Calibri"/>
                <a:sym typeface="Calibri"/>
              </a:defRPr>
            </a:lvl3pPr>
            <a:lvl4pPr indent="0" marL="1371600" marR="0" rtl="0" algn="l">
              <a:spcBef>
                <a:spcPts val="0"/>
              </a:spcBef>
              <a:defRPr b="0" baseline="0" i="0" sz="1200" u="none" cap="none" strike="noStrike">
                <a:solidFill>
                  <a:schemeClr val="dk1"/>
                </a:solidFill>
                <a:latin typeface="Calibri"/>
                <a:ea typeface="Calibri"/>
                <a:cs typeface="Calibri"/>
                <a:sym typeface="Calibri"/>
              </a:defRPr>
            </a:lvl4pPr>
            <a:lvl5pPr indent="0" marL="1828800" marR="0" rtl="0" algn="l">
              <a:spcBef>
                <a:spcPts val="0"/>
              </a:spcBef>
              <a:defRPr b="0" baseline="0" i="0" sz="1200" u="none" cap="none" strike="noStrike">
                <a:solidFill>
                  <a:schemeClr val="dk1"/>
                </a:solidFill>
                <a:latin typeface="Calibri"/>
                <a:ea typeface="Calibri"/>
                <a:cs typeface="Calibri"/>
                <a:sym typeface="Calibri"/>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 name="Shape 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5" name="Shape 8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 stem cell has several characteristics which make it special. First, a stem cell is plastic which means it can become any of the cell types within our body. Second, a stem cell can go through a process known as differentiation. During differentiation the stem cell becomes one of the specialized cells within our body like neurons in the brain. Finally, a stem cell can self-renew indefinitely in a laboratory setting which makes it easier for scientists to study them.</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 </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86" name="Shape 8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2" name="Shape 10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US" sz="1200" u="none" cap="none" strike="noStrike">
                <a:solidFill>
                  <a:schemeClr val="dk1"/>
                </a:solidFill>
                <a:latin typeface="Calibri"/>
                <a:ea typeface="Calibri"/>
                <a:cs typeface="Calibri"/>
                <a:sym typeface="Calibri"/>
              </a:rPr>
              <a:t>Stem cells can be isolated from a fertilized egg. When an egg is fertilized it goes through several divisions until it becomes a blastocyst. Within the blastocyst there is an inner cell mass that contains cells that will become all of the cells of a fully developed human. By isolating the inner cell mass from the blastocyst, embryonic stem cells can be grown in the lab.</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103" name="Shape 10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2" name="Shape 11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US" sz="1200" u="none" cap="none" strike="noStrike">
                <a:solidFill>
                  <a:schemeClr val="dk1"/>
                </a:solidFill>
                <a:latin typeface="Calibri"/>
                <a:ea typeface="Calibri"/>
                <a:cs typeface="Calibri"/>
                <a:sym typeface="Calibri"/>
              </a:rPr>
              <a:t>As was said before stem cells can differentiate into all the cell types in the body. How does this happen? Stem cells can become more specialized cells through a differentiation process. During this process, the stem cell goes through asymmetric division. Asymmetric division produces two new cells. One of these cells is identical to the original stem cell and retains all the special properties of stem cells. The second cell is known as a progenitor cell and is slightly more specialized than a stem cell. This means that the progenitor cell can still become different cells within the body but it has already made commitments that limit it from becoming </a:t>
            </a:r>
            <a:r>
              <a:rPr b="0" baseline="0" i="1" lang="en-US" sz="1200" u="none" cap="none" strike="noStrike">
                <a:solidFill>
                  <a:schemeClr val="dk1"/>
                </a:solidFill>
                <a:latin typeface="Calibri"/>
                <a:ea typeface="Calibri"/>
                <a:cs typeface="Calibri"/>
                <a:sym typeface="Calibri"/>
              </a:rPr>
              <a:t>any </a:t>
            </a:r>
            <a:r>
              <a:rPr b="0" baseline="0" i="0" lang="en-US" sz="1200" u="none" cap="none" strike="noStrike">
                <a:solidFill>
                  <a:schemeClr val="dk1"/>
                </a:solidFill>
                <a:latin typeface="Calibri"/>
                <a:ea typeface="Calibri"/>
                <a:cs typeface="Calibri"/>
                <a:sym typeface="Calibri"/>
              </a:rPr>
              <a:t>type of cell. The progenitor cell continues to go through asymmetric division producing more and more specialized cells until it produces a completely specialized cell that can no longer go through division and become any other type of cell.</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113" name="Shape 11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4" name="Shape 13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US" sz="1200" u="none" cap="none" strike="noStrike">
                <a:solidFill>
                  <a:schemeClr val="dk1"/>
                </a:solidFill>
                <a:latin typeface="Calibri"/>
                <a:ea typeface="Calibri"/>
                <a:cs typeface="Calibri"/>
                <a:sym typeface="Calibri"/>
              </a:rPr>
              <a:t>In addition to embryonic stem cells that can be isolated from a blastocyst, there are also stem cells in all adults. These are referred to as adult stem cells and they reside in various locations throughout the body known as stem cell niches. Usually, these cells remain stable but signals released from other cells can cause adult stem cells to differentiate into more specialized cells. Adult stem cells are easy to isolate and a patient can use their own stem cells to treat their disease. However, there are some limitations of using adult stem cells. Adult stem cells can’t become all of the different types of cells. They are more specialized and can only give rise to certain types of specialized cells. For example, mesenchymal stem cells which can be found in bone marrow, gives rise to bone, muscle and fat cells.</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135" name="Shape 13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2" name="Shape 15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Previous and current research has focused on determining methods for controlling stem cell differentiation into specific specialized cell types. You know from your science classes that all the cells in your body contain the same DNA. Cells read DNA sequences to determine which genes to express. Different specialized cells express different genes. But if all cells have the same DNA how do they make different genes? Transcription factors are proteins that can control the genes that a cell expresses. They bind to DNA and control what parts of the sequence the cell can read which leads to them expressing different genes. Therefore, by identifying the transcription factors that go along with specialized cell types scientists can control which cells stem cells differentiate into.</a:t>
            </a:r>
          </a:p>
        </p:txBody>
      </p:sp>
      <p:sp>
        <p:nvSpPr>
          <p:cNvPr id="153" name="Shape 15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4" name="Shape 18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US" sz="1200" u="none" cap="none" strike="noStrike">
                <a:solidFill>
                  <a:schemeClr val="dk1"/>
                </a:solidFill>
                <a:latin typeface="Calibri"/>
                <a:ea typeface="Calibri"/>
                <a:cs typeface="Calibri"/>
                <a:sym typeface="Calibri"/>
              </a:rPr>
              <a:t>So why do we care about what type of cell a stem cell becomes? Some diseases are caused or have the effect of a decreased number of essential cell types. For example, during a heart attack thousands of cardiac muscle cells die. Without these cells the heart functions at a lower level. In the past, a diseased heart may be replaced with a healthier donor heart. Unfortunately, there are more diseased hearts than there are healthy donor hearts. By controlling the growth of stem cells into cardio myocytes, the differentiated myocytes can be directly injected into the heart to replace the lost cells.</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185" name="Shape 18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2" name="Shape 20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Many diseases that people suffer from can be cured or treated using stem cells! That’s why so many scientists are conducting research to fully understand them and find ways to make them. They are finding efficient ways to harvest stem cells from the body or alter cells to make them into stem cells.</a:t>
            </a:r>
          </a:p>
          <a:p>
            <a:pPr indent="0" lvl="0" marL="0" marR="0" rtl="0" algn="l">
              <a:spcBef>
                <a:spcPts val="0"/>
              </a:spcBef>
              <a:buSzPct val="25000"/>
              <a:buNone/>
            </a:pPr>
            <a:br>
              <a:rPr b="0" baseline="0" i="0" lang="en-US" sz="1200" u="none" cap="none" strike="noStrike">
                <a:solidFill>
                  <a:schemeClr val="dk1"/>
                </a:solidFill>
                <a:latin typeface="Calibri"/>
                <a:ea typeface="Calibri"/>
                <a:cs typeface="Calibri"/>
                <a:sym typeface="Calibri"/>
              </a:rPr>
            </a:br>
          </a:p>
        </p:txBody>
      </p:sp>
      <p:sp>
        <p:nvSpPr>
          <p:cNvPr id="203" name="Shape 20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218" name="Shape 2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x="0" y="0"/>
          <a:ext cx="0" cy="0"/>
          <a:chOff x="0" y="0"/>
          <a:chExt cx="0" cy="0"/>
        </a:xfrm>
      </p:grpSpPr>
      <p:sp>
        <p:nvSpPr>
          <p:cNvPr id="15" name="Shape 15"/>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marL="0" marR="0" rtl="0" algn="ctr">
              <a:lnSpc>
                <a:spcPct val="90000"/>
              </a:lnSpc>
              <a:spcBef>
                <a:spcPts val="0"/>
              </a:spcBef>
              <a:buClr>
                <a:schemeClr val="dk1"/>
              </a:buClr>
              <a:buFont typeface="Calibri"/>
              <a:buNone/>
              <a:defRPr b="0" baseline="0" i="0" sz="60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6" name="Shape 16"/>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marL="0" marR="0" rtl="0" algn="ctr">
              <a:lnSpc>
                <a:spcPct val="90000"/>
              </a:lnSpc>
              <a:spcBef>
                <a:spcPts val="1000"/>
              </a:spcBef>
              <a:buClr>
                <a:schemeClr val="dk1"/>
              </a:buClr>
              <a:buFont typeface="Arial"/>
              <a:buNone/>
              <a:defRPr b="0" baseline="0" i="0" sz="2400" u="none" cap="none" strike="noStrike">
                <a:solidFill>
                  <a:schemeClr val="dk1"/>
                </a:solidFill>
                <a:latin typeface="Calibri"/>
                <a:ea typeface="Calibri"/>
                <a:cs typeface="Calibri"/>
                <a:sym typeface="Calibri"/>
              </a:defRPr>
            </a:lvl1pPr>
            <a:lvl2pPr indent="0" marL="457200" marR="0" rtl="0" algn="ctr">
              <a:lnSpc>
                <a:spcPct val="90000"/>
              </a:lnSpc>
              <a:spcBef>
                <a:spcPts val="500"/>
              </a:spcBef>
              <a:buClr>
                <a:schemeClr val="dk1"/>
              </a:buClr>
              <a:buFont typeface="Arial"/>
              <a:buNone/>
              <a:defRPr b="0" baseline="0" i="0" sz="2000" u="none" cap="none" strike="noStrike">
                <a:solidFill>
                  <a:schemeClr val="dk1"/>
                </a:solidFill>
                <a:latin typeface="Calibri"/>
                <a:ea typeface="Calibri"/>
                <a:cs typeface="Calibri"/>
                <a:sym typeface="Calibri"/>
              </a:defRPr>
            </a:lvl2pPr>
            <a:lvl3pPr indent="0" marL="914400" marR="0" rtl="0" algn="ctr">
              <a:lnSpc>
                <a:spcPct val="90000"/>
              </a:lnSpc>
              <a:spcBef>
                <a:spcPts val="500"/>
              </a:spcBef>
              <a:buClr>
                <a:schemeClr val="dk1"/>
              </a:buClr>
              <a:buFont typeface="Arial"/>
              <a:buNone/>
              <a:defRPr b="0" baseline="0" i="0" sz="1800" u="none" cap="none" strike="noStrike">
                <a:solidFill>
                  <a:schemeClr val="dk1"/>
                </a:solidFill>
                <a:latin typeface="Calibri"/>
                <a:ea typeface="Calibri"/>
                <a:cs typeface="Calibri"/>
                <a:sym typeface="Calibri"/>
              </a:defRPr>
            </a:lvl3pPr>
            <a:lvl4pPr indent="0" marL="1371600" marR="0" rtl="0" algn="ctr">
              <a:lnSpc>
                <a:spcPct val="90000"/>
              </a:lnSpc>
              <a:spcBef>
                <a:spcPts val="500"/>
              </a:spcBef>
              <a:buClr>
                <a:schemeClr val="dk1"/>
              </a:buClr>
              <a:buFont typeface="Arial"/>
              <a:buNone/>
              <a:defRPr b="0" baseline="0" i="0" sz="1600" u="none" cap="none" strike="noStrike">
                <a:solidFill>
                  <a:schemeClr val="dk1"/>
                </a:solidFill>
                <a:latin typeface="Calibri"/>
                <a:ea typeface="Calibri"/>
                <a:cs typeface="Calibri"/>
                <a:sym typeface="Calibri"/>
              </a:defRPr>
            </a:lvl4pPr>
            <a:lvl5pPr indent="0" marL="1828800" marR="0" rtl="0" algn="ctr">
              <a:lnSpc>
                <a:spcPct val="90000"/>
              </a:lnSpc>
              <a:spcBef>
                <a:spcPts val="500"/>
              </a:spcBef>
              <a:buClr>
                <a:schemeClr val="dk1"/>
              </a:buClr>
              <a:buFont typeface="Arial"/>
              <a:buNone/>
              <a:defRPr b="0" baseline="0" i="0" sz="1600" u="none" cap="none" strike="noStrike">
                <a:solidFill>
                  <a:schemeClr val="dk1"/>
                </a:solidFill>
                <a:latin typeface="Calibri"/>
                <a:ea typeface="Calibri"/>
                <a:cs typeface="Calibri"/>
                <a:sym typeface="Calibri"/>
              </a:defRPr>
            </a:lvl5pPr>
            <a:lvl6pPr indent="0" marL="2286000" marR="0" rtl="0" algn="ctr">
              <a:lnSpc>
                <a:spcPct val="90000"/>
              </a:lnSpc>
              <a:spcBef>
                <a:spcPts val="500"/>
              </a:spcBef>
              <a:buClr>
                <a:schemeClr val="dk1"/>
              </a:buClr>
              <a:buFont typeface="Arial"/>
              <a:buNone/>
              <a:defRPr b="0" baseline="0" i="0" sz="1600" u="none" cap="none" strike="noStrike">
                <a:solidFill>
                  <a:schemeClr val="dk1"/>
                </a:solidFill>
                <a:latin typeface="Calibri"/>
                <a:ea typeface="Calibri"/>
                <a:cs typeface="Calibri"/>
                <a:sym typeface="Calibri"/>
              </a:defRPr>
            </a:lvl6pPr>
            <a:lvl7pPr indent="0" marL="2743200" marR="0" rtl="0" algn="ctr">
              <a:lnSpc>
                <a:spcPct val="90000"/>
              </a:lnSpc>
              <a:spcBef>
                <a:spcPts val="500"/>
              </a:spcBef>
              <a:buClr>
                <a:schemeClr val="dk1"/>
              </a:buClr>
              <a:buFont typeface="Arial"/>
              <a:buNone/>
              <a:defRPr b="0" baseline="0" i="0" sz="1600" u="none" cap="none" strike="noStrike">
                <a:solidFill>
                  <a:schemeClr val="dk1"/>
                </a:solidFill>
                <a:latin typeface="Calibri"/>
                <a:ea typeface="Calibri"/>
                <a:cs typeface="Calibri"/>
                <a:sym typeface="Calibri"/>
              </a:defRPr>
            </a:lvl7pPr>
            <a:lvl8pPr indent="0" marL="3200400" marR="0" rtl="0" algn="ctr">
              <a:lnSpc>
                <a:spcPct val="90000"/>
              </a:lnSpc>
              <a:spcBef>
                <a:spcPts val="500"/>
              </a:spcBef>
              <a:buClr>
                <a:schemeClr val="dk1"/>
              </a:buClr>
              <a:buFont typeface="Arial"/>
              <a:buNone/>
              <a:defRPr b="0" baseline="0" i="0" sz="1600" u="none" cap="none" strike="noStrike">
                <a:solidFill>
                  <a:schemeClr val="dk1"/>
                </a:solidFill>
                <a:latin typeface="Calibri"/>
                <a:ea typeface="Calibri"/>
                <a:cs typeface="Calibri"/>
                <a:sym typeface="Calibri"/>
              </a:defRPr>
            </a:lvl8pPr>
            <a:lvl9pPr indent="0" marL="3657600" marR="0" rtl="0" algn="ctr">
              <a:lnSpc>
                <a:spcPct val="90000"/>
              </a:lnSpc>
              <a:spcBef>
                <a:spcPts val="500"/>
              </a:spcBef>
              <a:buClr>
                <a:schemeClr val="dk1"/>
              </a:buClr>
              <a:buFont typeface="Arial"/>
              <a:buNone/>
              <a:defRPr b="0" baseline="0" i="0" sz="1600" u="none" cap="none" strike="noStrike">
                <a:solidFill>
                  <a:schemeClr val="dk1"/>
                </a:solidFill>
                <a:latin typeface="Calibri"/>
                <a:ea typeface="Calibri"/>
                <a:cs typeface="Calibri"/>
                <a:sym typeface="Calibri"/>
              </a:defRPr>
            </a:lvl9pPr>
          </a:lstStyle>
          <a:p/>
        </p:txBody>
      </p:sp>
      <p:sp>
        <p:nvSpPr>
          <p:cNvPr id="17" name="Shape 1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8" name="Shape 1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9" name="Shape 1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1" name="Shape 71"/>
        <p:cNvGrpSpPr/>
        <p:nvPr/>
      </p:nvGrpSpPr>
      <p:grpSpPr>
        <a:xfrm>
          <a:off x="0" y="0"/>
          <a:ext cx="0" cy="0"/>
          <a:chOff x="0" y="0"/>
          <a:chExt cx="0" cy="0"/>
        </a:xfrm>
      </p:grpSpPr>
      <p:sp>
        <p:nvSpPr>
          <p:cNvPr id="72" name="Shape 72"/>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74" name="Shape 7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5" name="Shape 7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6" name="Shape 7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7" name="Shape 77"/>
        <p:cNvGrpSpPr/>
        <p:nvPr/>
      </p:nvGrpSpPr>
      <p:grpSpPr>
        <a:xfrm>
          <a:off x="0" y="0"/>
          <a:ext cx="0" cy="0"/>
          <a:chOff x="0" y="0"/>
          <a:chExt cx="0" cy="0"/>
        </a:xfrm>
      </p:grpSpPr>
      <p:sp>
        <p:nvSpPr>
          <p:cNvPr id="78" name="Shape 78"/>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80" name="Shape 8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23" name="Shape 2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x="0" y="0"/>
          <a:ext cx="0" cy="0"/>
          <a:chOff x="0" y="0"/>
          <a:chExt cx="0" cy="0"/>
        </a:xfrm>
      </p:grpSpPr>
      <p:sp>
        <p:nvSpPr>
          <p:cNvPr id="27" name="Shape 27"/>
          <p:cNvSpPr txBox="1"/>
          <p:nvPr>
            <p:ph type="title"/>
          </p:nvPr>
        </p:nvSpPr>
        <p:spPr>
          <a:xfrm>
            <a:off x="831850" y="1709738"/>
            <a:ext cx="10515599" cy="2852737"/>
          </a:xfrm>
          <a:prstGeom prst="rect">
            <a:avLst/>
          </a:prstGeom>
          <a:noFill/>
          <a:ln>
            <a:noFill/>
          </a:ln>
        </p:spPr>
        <p:txBody>
          <a:bodyPr anchorCtr="0" anchor="b" bIns="91425" lIns="91425" rIns="91425" tIns="91425"/>
          <a:lstStyle>
            <a:lvl1pPr rtl="0">
              <a:spcBef>
                <a:spcPts val="0"/>
              </a:spcBef>
              <a:defRPr sz="6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marL="0" rtl="0">
              <a:spcBef>
                <a:spcPts val="0"/>
              </a:spcBef>
              <a:buClr>
                <a:srgbClr val="888888"/>
              </a:buClr>
              <a:buFont typeface="Calibri"/>
              <a:buNone/>
              <a:defRPr sz="2400">
                <a:solidFill>
                  <a:srgbClr val="888888"/>
                </a:solidFill>
              </a:defRPr>
            </a:lvl1pPr>
            <a:lvl2pPr indent="0" marL="457200" rtl="0">
              <a:spcBef>
                <a:spcPts val="0"/>
              </a:spcBef>
              <a:buClr>
                <a:srgbClr val="888888"/>
              </a:buClr>
              <a:buFont typeface="Calibri"/>
              <a:buNone/>
              <a:defRPr sz="2000">
                <a:solidFill>
                  <a:srgbClr val="888888"/>
                </a:solidFill>
              </a:defRPr>
            </a:lvl2pPr>
            <a:lvl3pPr indent="0" marL="914400" rtl="0">
              <a:spcBef>
                <a:spcPts val="0"/>
              </a:spcBef>
              <a:buClr>
                <a:srgbClr val="888888"/>
              </a:buClr>
              <a:buFont typeface="Calibri"/>
              <a:buNone/>
              <a:defRPr sz="1800">
                <a:solidFill>
                  <a:srgbClr val="888888"/>
                </a:solidFill>
              </a:defRPr>
            </a:lvl3pPr>
            <a:lvl4pPr indent="0" marL="1371600" rtl="0">
              <a:spcBef>
                <a:spcPts val="0"/>
              </a:spcBef>
              <a:buClr>
                <a:srgbClr val="888888"/>
              </a:buClr>
              <a:buFont typeface="Calibri"/>
              <a:buNone/>
              <a:defRPr sz="1600">
                <a:solidFill>
                  <a:srgbClr val="888888"/>
                </a:solidFill>
              </a:defRPr>
            </a:lvl4pPr>
            <a:lvl5pPr indent="0" marL="1828800" rtl="0">
              <a:spcBef>
                <a:spcPts val="0"/>
              </a:spcBef>
              <a:buClr>
                <a:srgbClr val="888888"/>
              </a:buClr>
              <a:buFont typeface="Calibri"/>
              <a:buNone/>
              <a:defRPr sz="1600">
                <a:solidFill>
                  <a:srgbClr val="888888"/>
                </a:solidFill>
              </a:defRPr>
            </a:lvl5pPr>
            <a:lvl6pPr indent="0" marL="2286000" rtl="0">
              <a:spcBef>
                <a:spcPts val="0"/>
              </a:spcBef>
              <a:buClr>
                <a:srgbClr val="888888"/>
              </a:buClr>
              <a:buFont typeface="Calibri"/>
              <a:buNone/>
              <a:defRPr sz="1600">
                <a:solidFill>
                  <a:srgbClr val="888888"/>
                </a:solidFill>
              </a:defRPr>
            </a:lvl6pPr>
            <a:lvl7pPr indent="0" marL="2743200" rtl="0">
              <a:spcBef>
                <a:spcPts val="0"/>
              </a:spcBef>
              <a:buClr>
                <a:srgbClr val="888888"/>
              </a:buClr>
              <a:buFont typeface="Calibri"/>
              <a:buNone/>
              <a:defRPr sz="1600">
                <a:solidFill>
                  <a:srgbClr val="888888"/>
                </a:solidFill>
              </a:defRPr>
            </a:lvl7pPr>
            <a:lvl8pPr indent="0" marL="3200400" rtl="0">
              <a:spcBef>
                <a:spcPts val="0"/>
              </a:spcBef>
              <a:buClr>
                <a:srgbClr val="888888"/>
              </a:buClr>
              <a:buFont typeface="Calibri"/>
              <a:buNone/>
              <a:defRPr sz="1600">
                <a:solidFill>
                  <a:srgbClr val="888888"/>
                </a:solidFill>
              </a:defRPr>
            </a:lvl8pPr>
            <a:lvl9pPr indent="0" marL="3657600" rtl="0">
              <a:spcBef>
                <a:spcPts val="0"/>
              </a:spcBef>
              <a:buClr>
                <a:srgbClr val="888888"/>
              </a:buClr>
              <a:buFont typeface="Calibri"/>
              <a:buNone/>
              <a:defRPr sz="1600">
                <a:solidFill>
                  <a:srgbClr val="888888"/>
                </a:solidFill>
              </a:defRPr>
            </a:lvl9pPr>
          </a:lstStyle>
          <a:p/>
        </p:txBody>
      </p:sp>
      <p:sp>
        <p:nvSpPr>
          <p:cNvPr id="29" name="Shape 2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0" name="Shape 3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1" name="Shape 3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2" name="Shape 32"/>
        <p:cNvGrpSpPr/>
        <p:nvPr/>
      </p:nvGrpSpPr>
      <p:grpSpPr>
        <a:xfrm>
          <a:off x="0" y="0"/>
          <a:ext cx="0" cy="0"/>
          <a:chOff x="0" y="0"/>
          <a:chExt cx="0" cy="0"/>
        </a:xfrm>
      </p:grpSpPr>
      <p:sp>
        <p:nvSpPr>
          <p:cNvPr id="33" name="Shape 33"/>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35" name="Shape 35"/>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36" name="Shape 3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7" name="Shape 3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8" name="Shape 3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9" name="Shape 39"/>
        <p:cNvGrpSpPr/>
        <p:nvPr/>
      </p:nvGrpSpPr>
      <p:grpSpPr>
        <a:xfrm>
          <a:off x="0" y="0"/>
          <a:ext cx="0" cy="0"/>
          <a:chOff x="0" y="0"/>
          <a:chExt cx="0" cy="0"/>
        </a:xfrm>
      </p:grpSpPr>
      <p:sp>
        <p:nvSpPr>
          <p:cNvPr id="40" name="Shape 40"/>
          <p:cNvSpPr txBox="1"/>
          <p:nvPr>
            <p:ph type="title"/>
          </p:nvPr>
        </p:nvSpPr>
        <p:spPr>
          <a:xfrm>
            <a:off x="839787"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42" name="Shape 42"/>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43" name="Shape 43"/>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44" name="Shape 44"/>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45" name="Shape 4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6" name="Shape 4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7" name="Shape 4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x="0" y="0"/>
          <a:ext cx="0" cy="0"/>
          <a:chOff x="0" y="0"/>
          <a:chExt cx="0" cy="0"/>
        </a:xfrm>
      </p:grpSpPr>
      <p:sp>
        <p:nvSpPr>
          <p:cNvPr id="49" name="Shape 49"/>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5" name="Shape 5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6" name="Shape 5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839787" y="457200"/>
            <a:ext cx="3932237" cy="1600199"/>
          </a:xfrm>
          <a:prstGeom prst="rect">
            <a:avLst/>
          </a:prstGeom>
          <a:noFill/>
          <a:ln>
            <a:noFill/>
          </a:ln>
        </p:spPr>
        <p:txBody>
          <a:bodyPr anchorCtr="0" anchor="b" bIns="91425" lIns="91425" rIns="91425" tIns="91425"/>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60" name="Shape 60"/>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marL="0" rtl="0">
              <a:spcBef>
                <a:spcPts val="0"/>
              </a:spcBef>
              <a:buFont typeface="Calibri"/>
              <a:buNone/>
              <a:defRPr sz="1600"/>
            </a:lvl1pPr>
            <a:lvl2pPr indent="0" marL="457200" rtl="0">
              <a:spcBef>
                <a:spcPts val="0"/>
              </a:spcBef>
              <a:buFont typeface="Calibri"/>
              <a:buNone/>
              <a:defRPr sz="1400"/>
            </a:lvl2pPr>
            <a:lvl3pPr indent="0" marL="914400" rtl="0">
              <a:spcBef>
                <a:spcPts val="0"/>
              </a:spcBef>
              <a:buFont typeface="Calibri"/>
              <a:buNone/>
              <a:defRPr sz="1200"/>
            </a:lvl3pPr>
            <a:lvl4pPr indent="0" marL="1371600" rtl="0">
              <a:spcBef>
                <a:spcPts val="0"/>
              </a:spcBef>
              <a:buFont typeface="Calibri"/>
              <a:buNone/>
              <a:defRPr sz="1000"/>
            </a:lvl4pPr>
            <a:lvl5pPr indent="0" marL="1828800" rtl="0">
              <a:spcBef>
                <a:spcPts val="0"/>
              </a:spcBef>
              <a:buFont typeface="Calibri"/>
              <a:buNone/>
              <a:defRPr sz="1000"/>
            </a:lvl5pPr>
            <a:lvl6pPr indent="0" marL="2286000" rtl="0">
              <a:spcBef>
                <a:spcPts val="0"/>
              </a:spcBef>
              <a:buFont typeface="Calibri"/>
              <a:buNone/>
              <a:defRPr sz="1000"/>
            </a:lvl6pPr>
            <a:lvl7pPr indent="0" marL="2743200" rtl="0">
              <a:spcBef>
                <a:spcPts val="0"/>
              </a:spcBef>
              <a:buFont typeface="Calibri"/>
              <a:buNone/>
              <a:defRPr sz="1000"/>
            </a:lvl7pPr>
            <a:lvl8pPr indent="0" marL="3200400" rtl="0">
              <a:spcBef>
                <a:spcPts val="0"/>
              </a:spcBef>
              <a:buFont typeface="Calibri"/>
              <a:buNone/>
              <a:defRPr sz="1000"/>
            </a:lvl8pPr>
            <a:lvl9pPr indent="0" marL="3657600" rtl="0">
              <a:spcBef>
                <a:spcPts val="0"/>
              </a:spcBef>
              <a:buFont typeface="Calibri"/>
              <a:buNone/>
              <a:defRPr sz="1000"/>
            </a:lvl9pPr>
          </a:lstStyle>
          <a:p/>
        </p:txBody>
      </p:sp>
      <p:sp>
        <p:nvSpPr>
          <p:cNvPr id="61" name="Shape 6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4" name="Shape 64"/>
        <p:cNvGrpSpPr/>
        <p:nvPr/>
      </p:nvGrpSpPr>
      <p:grpSpPr>
        <a:xfrm>
          <a:off x="0" y="0"/>
          <a:ext cx="0" cy="0"/>
          <a:chOff x="0" y="0"/>
          <a:chExt cx="0" cy="0"/>
        </a:xfrm>
      </p:grpSpPr>
      <p:sp>
        <p:nvSpPr>
          <p:cNvPr id="65" name="Shape 65"/>
          <p:cNvSpPr txBox="1"/>
          <p:nvPr>
            <p:ph type="title"/>
          </p:nvPr>
        </p:nvSpPr>
        <p:spPr>
          <a:xfrm>
            <a:off x="839787" y="457200"/>
            <a:ext cx="3932237" cy="1600199"/>
          </a:xfrm>
          <a:prstGeom prst="rect">
            <a:avLst/>
          </a:prstGeom>
          <a:noFill/>
          <a:ln>
            <a:noFill/>
          </a:ln>
        </p:spPr>
        <p:txBody>
          <a:bodyPr anchorCtr="0" anchor="b" bIns="91425" lIns="91425" rIns="91425" tIns="91425"/>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p:nvPr>
            <p:ph idx="2" type="pic"/>
          </p:nvPr>
        </p:nvSpPr>
        <p:spPr>
          <a:xfrm>
            <a:off x="5183187" y="987425"/>
            <a:ext cx="6172199" cy="4873624"/>
          </a:xfrm>
          <a:prstGeom prst="rect">
            <a:avLst/>
          </a:prstGeom>
          <a:noFill/>
          <a:ln>
            <a:noFill/>
          </a:ln>
        </p:spPr>
        <p:txBody>
          <a:bodyPr anchorCtr="0" anchor="ctr" bIns="91425" lIns="91425" rIns="91425" tIns="91425"/>
          <a:lstStyle>
            <a:lvl1pPr indent="0" marL="0" marR="0" rtl="0" algn="l">
              <a:spcBef>
                <a:spcPts val="0"/>
              </a:spcBef>
              <a:buClr>
                <a:srgbClr val="888888"/>
              </a:buClr>
              <a:buFont typeface="Calibri"/>
              <a:buNone/>
              <a:defRPr b="0" baseline="0" i="0" sz="3200" u="none" cap="none" strike="noStrike">
                <a:solidFill>
                  <a:srgbClr val="888888"/>
                </a:solidFill>
                <a:latin typeface="Calibri"/>
                <a:ea typeface="Calibri"/>
                <a:cs typeface="Calibri"/>
                <a:sym typeface="Calibri"/>
              </a:defRPr>
            </a:lvl1pPr>
            <a:lvl2pPr indent="0" marL="457200" marR="0" rtl="0" algn="l">
              <a:spcBef>
                <a:spcPts val="0"/>
              </a:spcBef>
              <a:buClr>
                <a:schemeClr val="dk1"/>
              </a:buClr>
              <a:buFont typeface="Calibri"/>
              <a:buNone/>
              <a:defRPr b="0" baseline="0" i="0" sz="2800" u="none" cap="none" strike="noStrike">
                <a:solidFill>
                  <a:schemeClr val="dk1"/>
                </a:solidFill>
                <a:latin typeface="Calibri"/>
                <a:ea typeface="Calibri"/>
                <a:cs typeface="Calibri"/>
                <a:sym typeface="Calibri"/>
              </a:defRPr>
            </a:lvl2pPr>
            <a:lvl3pPr indent="0" marL="914400" marR="0" rtl="0" algn="l">
              <a:spcBef>
                <a:spcPts val="0"/>
              </a:spcBef>
              <a:buClr>
                <a:schemeClr val="dk1"/>
              </a:buClr>
              <a:buFont typeface="Calibri"/>
              <a:buNone/>
              <a:defRPr b="0" baseline="0" i="0" sz="2400" u="none" cap="none" strike="noStrike">
                <a:solidFill>
                  <a:schemeClr val="dk1"/>
                </a:solidFill>
                <a:latin typeface="Calibri"/>
                <a:ea typeface="Calibri"/>
                <a:cs typeface="Calibri"/>
                <a:sym typeface="Calibri"/>
              </a:defRPr>
            </a:lvl3pPr>
            <a:lvl4pPr indent="0" marL="13716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4pPr>
            <a:lvl5pPr indent="0" marL="18288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5pPr>
            <a:lvl6pPr indent="0" marL="22860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6pPr>
            <a:lvl7pPr indent="0" marL="27432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7pPr>
            <a:lvl8pPr indent="0" marL="32004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8pPr>
            <a:lvl9pPr indent="0" marL="36576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9pPr>
          </a:lstStyle>
          <a:p/>
        </p:txBody>
      </p:sp>
      <p:sp>
        <p:nvSpPr>
          <p:cNvPr id="67" name="Shape 67"/>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marL="0" rtl="0">
              <a:spcBef>
                <a:spcPts val="0"/>
              </a:spcBef>
              <a:buFont typeface="Calibri"/>
              <a:buNone/>
              <a:defRPr sz="1600"/>
            </a:lvl1pPr>
            <a:lvl2pPr indent="0" marL="457200" rtl="0">
              <a:spcBef>
                <a:spcPts val="0"/>
              </a:spcBef>
              <a:buFont typeface="Calibri"/>
              <a:buNone/>
              <a:defRPr sz="1400"/>
            </a:lvl2pPr>
            <a:lvl3pPr indent="0" marL="914400" rtl="0">
              <a:spcBef>
                <a:spcPts val="0"/>
              </a:spcBef>
              <a:buFont typeface="Calibri"/>
              <a:buNone/>
              <a:defRPr sz="1200"/>
            </a:lvl3pPr>
            <a:lvl4pPr indent="0" marL="1371600" rtl="0">
              <a:spcBef>
                <a:spcPts val="0"/>
              </a:spcBef>
              <a:buFont typeface="Calibri"/>
              <a:buNone/>
              <a:defRPr sz="1000"/>
            </a:lvl4pPr>
            <a:lvl5pPr indent="0" marL="1828800" rtl="0">
              <a:spcBef>
                <a:spcPts val="0"/>
              </a:spcBef>
              <a:buFont typeface="Calibri"/>
              <a:buNone/>
              <a:defRPr sz="1000"/>
            </a:lvl5pPr>
            <a:lvl6pPr indent="0" marL="2286000" rtl="0">
              <a:spcBef>
                <a:spcPts val="0"/>
              </a:spcBef>
              <a:buFont typeface="Calibri"/>
              <a:buNone/>
              <a:defRPr sz="1000"/>
            </a:lvl6pPr>
            <a:lvl7pPr indent="0" marL="2743200" rtl="0">
              <a:spcBef>
                <a:spcPts val="0"/>
              </a:spcBef>
              <a:buFont typeface="Calibri"/>
              <a:buNone/>
              <a:defRPr sz="1000"/>
            </a:lvl7pPr>
            <a:lvl8pPr indent="0" marL="3200400" rtl="0">
              <a:spcBef>
                <a:spcPts val="0"/>
              </a:spcBef>
              <a:buFont typeface="Calibri"/>
              <a:buNone/>
              <a:defRPr sz="1000"/>
            </a:lvl8pPr>
            <a:lvl9pPr indent="0" marL="3657600" rtl="0">
              <a:spcBef>
                <a:spcPts val="0"/>
              </a:spcBef>
              <a:buFont typeface="Calibri"/>
              <a:buNone/>
              <a:defRPr sz="1000"/>
            </a:lvl9pPr>
          </a:lstStyle>
          <a:p/>
        </p:txBody>
      </p:sp>
      <p:sp>
        <p:nvSpPr>
          <p:cNvPr id="68" name="Shape 6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marL="0" marR="0" rtl="0" algn="l">
              <a:lnSpc>
                <a:spcPct val="90000"/>
              </a:lnSpc>
              <a:spcBef>
                <a:spcPts val="0"/>
              </a:spcBef>
              <a:buClr>
                <a:schemeClr val="dk1"/>
              </a:buClr>
              <a:buFont typeface="Calibri"/>
              <a:buNone/>
              <a:defRPr b="0" baseline="0" i="0" sz="44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 name="Shape 10"/>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marL="228600" marR="0" rtl="0" algn="l">
              <a:lnSpc>
                <a:spcPct val="90000"/>
              </a:lnSpc>
              <a:spcBef>
                <a:spcPts val="1000"/>
              </a:spcBef>
              <a:buClr>
                <a:schemeClr val="dk1"/>
              </a:buClr>
              <a:buFont typeface="Arial"/>
              <a:buChar char="•"/>
              <a:defRPr b="0" baseline="0" i="0" sz="2800" u="none" cap="none" strike="noStrike">
                <a:solidFill>
                  <a:schemeClr val="dk1"/>
                </a:solidFill>
                <a:latin typeface="Calibri"/>
                <a:ea typeface="Calibri"/>
                <a:cs typeface="Calibri"/>
                <a:sym typeface="Calibri"/>
              </a:defRPr>
            </a:lvl1pPr>
            <a:lvl2pPr indent="-76200" marL="685800" marR="0" rtl="0" algn="l">
              <a:lnSpc>
                <a:spcPct val="90000"/>
              </a:lnSpc>
              <a:spcBef>
                <a:spcPts val="500"/>
              </a:spcBef>
              <a:buClr>
                <a:schemeClr val="dk1"/>
              </a:buClr>
              <a:buFont typeface="Arial"/>
              <a:buChar char="•"/>
              <a:defRPr b="0" baseline="0" i="0" sz="2400" u="none" cap="none" strike="noStrike">
                <a:solidFill>
                  <a:schemeClr val="dk1"/>
                </a:solidFill>
                <a:latin typeface="Calibri"/>
                <a:ea typeface="Calibri"/>
                <a:cs typeface="Calibri"/>
                <a:sym typeface="Calibri"/>
              </a:defRPr>
            </a:lvl2pPr>
            <a:lvl3pPr indent="-101600" marL="1143000" marR="0" rtl="0" algn="l">
              <a:lnSpc>
                <a:spcPct val="90000"/>
              </a:lnSpc>
              <a:spcBef>
                <a:spcPts val="500"/>
              </a:spcBef>
              <a:buClr>
                <a:schemeClr val="dk1"/>
              </a:buClr>
              <a:buFont typeface="Arial"/>
              <a:buChar char="•"/>
              <a:defRPr b="0" baseline="0" i="0" sz="2000" u="none" cap="none" strike="noStrike">
                <a:solidFill>
                  <a:schemeClr val="dk1"/>
                </a:solidFill>
                <a:latin typeface="Calibri"/>
                <a:ea typeface="Calibri"/>
                <a:cs typeface="Calibri"/>
                <a:sym typeface="Calibri"/>
              </a:defRPr>
            </a:lvl3pPr>
            <a:lvl4pPr indent="-114300" marL="1600200" marR="0" rtl="0" algn="l">
              <a:lnSpc>
                <a:spcPct val="90000"/>
              </a:lnSpc>
              <a:spcBef>
                <a:spcPts val="500"/>
              </a:spcBef>
              <a:buClr>
                <a:schemeClr val="dk1"/>
              </a:buClr>
              <a:buFont typeface="Arial"/>
              <a:buChar char="•"/>
              <a:defRPr b="0" baseline="0" i="0" sz="1800" u="none" cap="none" strike="noStrike">
                <a:solidFill>
                  <a:schemeClr val="dk1"/>
                </a:solidFill>
                <a:latin typeface="Calibri"/>
                <a:ea typeface="Calibri"/>
                <a:cs typeface="Calibri"/>
                <a:sym typeface="Calibri"/>
              </a:defRPr>
            </a:lvl4pPr>
            <a:lvl5pPr indent="-114300" marL="2057400" marR="0" rtl="0" algn="l">
              <a:lnSpc>
                <a:spcPct val="90000"/>
              </a:lnSpc>
              <a:spcBef>
                <a:spcPts val="500"/>
              </a:spcBef>
              <a:buClr>
                <a:schemeClr val="dk1"/>
              </a:buClr>
              <a:buFont typeface="Arial"/>
              <a:buChar char="•"/>
              <a:defRPr b="0" baseline="0" i="0" sz="1800" u="none" cap="none" strike="noStrike">
                <a:solidFill>
                  <a:schemeClr val="dk1"/>
                </a:solidFill>
                <a:latin typeface="Calibri"/>
                <a:ea typeface="Calibri"/>
                <a:cs typeface="Calibri"/>
                <a:sym typeface="Calibri"/>
              </a:defRPr>
            </a:lvl5pPr>
            <a:lvl6pPr indent="-114300" marL="2514600" marR="0" rtl="0" algn="l">
              <a:lnSpc>
                <a:spcPct val="90000"/>
              </a:lnSpc>
              <a:spcBef>
                <a:spcPts val="500"/>
              </a:spcBef>
              <a:buClr>
                <a:schemeClr val="dk1"/>
              </a:buClr>
              <a:buFont typeface="Arial"/>
              <a:buChar char="•"/>
              <a:defRPr b="0" baseline="0" i="0" sz="1800" u="none" cap="none" strike="noStrike">
                <a:solidFill>
                  <a:schemeClr val="dk1"/>
                </a:solidFill>
                <a:latin typeface="Calibri"/>
                <a:ea typeface="Calibri"/>
                <a:cs typeface="Calibri"/>
                <a:sym typeface="Calibri"/>
              </a:defRPr>
            </a:lvl6pPr>
            <a:lvl7pPr indent="-114300" marL="2971800" marR="0" rtl="0" algn="l">
              <a:lnSpc>
                <a:spcPct val="90000"/>
              </a:lnSpc>
              <a:spcBef>
                <a:spcPts val="500"/>
              </a:spcBef>
              <a:buClr>
                <a:schemeClr val="dk1"/>
              </a:buClr>
              <a:buFont typeface="Arial"/>
              <a:buChar char="•"/>
              <a:defRPr b="0" baseline="0" i="0" sz="1800" u="none" cap="none" strike="noStrike">
                <a:solidFill>
                  <a:schemeClr val="dk1"/>
                </a:solidFill>
                <a:latin typeface="Calibri"/>
                <a:ea typeface="Calibri"/>
                <a:cs typeface="Calibri"/>
                <a:sym typeface="Calibri"/>
              </a:defRPr>
            </a:lvl7pPr>
            <a:lvl8pPr indent="-114300" marL="3429000" marR="0" rtl="0" algn="l">
              <a:lnSpc>
                <a:spcPct val="90000"/>
              </a:lnSpc>
              <a:spcBef>
                <a:spcPts val="500"/>
              </a:spcBef>
              <a:buClr>
                <a:schemeClr val="dk1"/>
              </a:buClr>
              <a:buFont typeface="Arial"/>
              <a:buChar char="•"/>
              <a:defRPr b="0" baseline="0" i="0" sz="1800" u="none" cap="none" strike="noStrike">
                <a:solidFill>
                  <a:schemeClr val="dk1"/>
                </a:solidFill>
                <a:latin typeface="Calibri"/>
                <a:ea typeface="Calibri"/>
                <a:cs typeface="Calibri"/>
                <a:sym typeface="Calibri"/>
              </a:defRPr>
            </a:lvl8pPr>
            <a:lvl9pPr indent="-114300" marL="3886200" marR="0" rtl="0" algn="l">
              <a:lnSpc>
                <a:spcPct val="90000"/>
              </a:lnSpc>
              <a:spcBef>
                <a:spcPts val="500"/>
              </a:spcBef>
              <a:buClr>
                <a:schemeClr val="dk1"/>
              </a:buClr>
              <a:buFont typeface="Arial"/>
              <a:buChar char="•"/>
              <a:defRPr b="0" baseline="0" i="0" sz="1800" u="none" cap="none" strike="noStrike">
                <a:solidFill>
                  <a:schemeClr val="dk1"/>
                </a:solidFill>
                <a:latin typeface="Calibri"/>
                <a:ea typeface="Calibri"/>
                <a:cs typeface="Calibri"/>
                <a:sym typeface="Calibri"/>
              </a:defRPr>
            </a:lvl9pPr>
          </a:lstStyle>
          <a:p/>
        </p:txBody>
      </p:sp>
      <p:sp>
        <p:nvSpPr>
          <p:cNvPr id="11" name="Shape 1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2" name="Shape 1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3" name="Shape 1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03.jpg"/><Relationship Id="rId5" Type="http://schemas.openxmlformats.org/officeDocument/2006/relationships/image" Target="../media/image01.jpg"/><Relationship Id="rId6" Type="http://schemas.openxmlformats.org/officeDocument/2006/relationships/image" Target="../media/image00.png"/><Relationship Id="rId7" Type="http://schemas.openxmlformats.org/officeDocument/2006/relationships/image" Target="../media/image0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5.png"/><Relationship Id="rId4" Type="http://schemas.openxmlformats.org/officeDocument/2006/relationships/image" Target="../media/image0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6.jpg"/><Relationship Id="rId4" Type="http://schemas.openxmlformats.org/officeDocument/2006/relationships/image" Target="../media/image09.png"/><Relationship Id="rId5" Type="http://schemas.openxmlformats.org/officeDocument/2006/relationships/image" Target="../media/image0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nature.com/scitable/topicpage/what-is-a-cell-14023083" TargetMode="External"/><Relationship Id="rId4" Type="http://schemas.openxmlformats.org/officeDocument/2006/relationships/hyperlink" Target="http://medicalpicturesinfo.com/red-blood-cells/" TargetMode="External"/><Relationship Id="rId9" Type="http://schemas.openxmlformats.org/officeDocument/2006/relationships/hyperlink" Target="http://www.personaldevelopmentguy.com/drawings-of-hearts.html" TargetMode="External"/><Relationship Id="rId5" Type="http://schemas.openxmlformats.org/officeDocument/2006/relationships/hyperlink" Target="https://commons.wikimedia.org/wiki/File:Blastocyst_embryo.png" TargetMode="External"/><Relationship Id="rId6" Type="http://schemas.openxmlformats.org/officeDocument/2006/relationships/hyperlink" Target="https://www.pinterest.com/pin/543457880006575529/" TargetMode="External"/><Relationship Id="rId7" Type="http://schemas.openxmlformats.org/officeDocument/2006/relationships/hyperlink" Target="http://www.nature.com/scitable/content/cells-growing-in-a-tissue-culture-14264811" TargetMode="External"/><Relationship Id="rId8" Type="http://schemas.openxmlformats.org/officeDocument/2006/relationships/hyperlink" Target="http://www.123rf.com/photo_13781019_human-heart.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pic>
        <p:nvPicPr>
          <p:cNvPr id="88" name="Shape 88"/>
          <p:cNvPicPr preferRelativeResize="0"/>
          <p:nvPr/>
        </p:nvPicPr>
        <p:blipFill rotWithShape="1">
          <a:blip r:embed="rId3">
            <a:alphaModFix/>
          </a:blip>
          <a:srcRect b="0" l="0" r="43230" t="-73"/>
          <a:stretch/>
        </p:blipFill>
        <p:spPr>
          <a:xfrm>
            <a:off x="5069060" y="991259"/>
            <a:ext cx="2391507" cy="2234343"/>
          </a:xfrm>
          <a:prstGeom prst="rect">
            <a:avLst/>
          </a:prstGeom>
          <a:noFill/>
          <a:ln>
            <a:noFill/>
          </a:ln>
        </p:spPr>
      </p:pic>
      <p:pic>
        <p:nvPicPr>
          <p:cNvPr id="89" name="Shape 89"/>
          <p:cNvPicPr preferRelativeResize="0"/>
          <p:nvPr/>
        </p:nvPicPr>
        <p:blipFill rotWithShape="1">
          <a:blip r:embed="rId4">
            <a:alphaModFix/>
          </a:blip>
          <a:srcRect b="0" l="0" r="0" t="0"/>
          <a:stretch/>
        </p:blipFill>
        <p:spPr>
          <a:xfrm>
            <a:off x="9186203" y="2916115"/>
            <a:ext cx="1936650" cy="1936650"/>
          </a:xfrm>
          <a:prstGeom prst="rect">
            <a:avLst/>
          </a:prstGeom>
          <a:noFill/>
          <a:ln>
            <a:noFill/>
          </a:ln>
        </p:spPr>
      </p:pic>
      <p:pic>
        <p:nvPicPr>
          <p:cNvPr id="90" name="Shape 90"/>
          <p:cNvPicPr preferRelativeResize="0"/>
          <p:nvPr/>
        </p:nvPicPr>
        <p:blipFill rotWithShape="1">
          <a:blip r:embed="rId5">
            <a:alphaModFix/>
          </a:blip>
          <a:srcRect b="0" l="0" r="0" t="0"/>
          <a:stretch/>
        </p:blipFill>
        <p:spPr>
          <a:xfrm>
            <a:off x="6583679" y="4441387"/>
            <a:ext cx="1473881" cy="1473881"/>
          </a:xfrm>
          <a:prstGeom prst="rect">
            <a:avLst/>
          </a:prstGeom>
          <a:noFill/>
          <a:ln>
            <a:noFill/>
          </a:ln>
        </p:spPr>
      </p:pic>
      <p:pic>
        <p:nvPicPr>
          <p:cNvPr id="91" name="Shape 91"/>
          <p:cNvPicPr preferRelativeResize="0"/>
          <p:nvPr/>
        </p:nvPicPr>
        <p:blipFill rotWithShape="1">
          <a:blip r:embed="rId6">
            <a:alphaModFix/>
          </a:blip>
          <a:srcRect b="0" l="0" r="0" t="0"/>
          <a:stretch/>
        </p:blipFill>
        <p:spPr>
          <a:xfrm>
            <a:off x="3319976" y="4411082"/>
            <a:ext cx="1682846" cy="1459114"/>
          </a:xfrm>
          <a:prstGeom prst="rect">
            <a:avLst/>
          </a:prstGeom>
          <a:noFill/>
          <a:ln>
            <a:noFill/>
          </a:ln>
        </p:spPr>
      </p:pic>
      <p:pic>
        <p:nvPicPr>
          <p:cNvPr id="92" name="Shape 92"/>
          <p:cNvPicPr preferRelativeResize="0"/>
          <p:nvPr/>
        </p:nvPicPr>
        <p:blipFill rotWithShape="1">
          <a:blip r:embed="rId7">
            <a:alphaModFix/>
          </a:blip>
          <a:srcRect b="0" l="0" r="0" t="0"/>
          <a:stretch/>
        </p:blipFill>
        <p:spPr>
          <a:xfrm>
            <a:off x="765804" y="2590701"/>
            <a:ext cx="2239993" cy="1438616"/>
          </a:xfrm>
          <a:prstGeom prst="rect">
            <a:avLst/>
          </a:prstGeom>
          <a:noFill/>
          <a:ln>
            <a:noFill/>
          </a:ln>
        </p:spPr>
      </p:pic>
      <p:cxnSp>
        <p:nvCxnSpPr>
          <p:cNvPr id="93" name="Shape 93"/>
          <p:cNvCxnSpPr/>
          <p:nvPr/>
        </p:nvCxnSpPr>
        <p:spPr>
          <a:xfrm flipH="1">
            <a:off x="3005796" y="2590701"/>
            <a:ext cx="1720948" cy="504189"/>
          </a:xfrm>
          <a:prstGeom prst="straightConnector1">
            <a:avLst/>
          </a:prstGeom>
          <a:noFill/>
          <a:ln cap="flat" cmpd="sng" w="28575">
            <a:solidFill>
              <a:schemeClr val="dk1"/>
            </a:solidFill>
            <a:prstDash val="solid"/>
            <a:miter/>
            <a:headEnd len="med" w="med" type="none"/>
            <a:tailEnd len="lg" w="lg" type="triangle"/>
          </a:ln>
        </p:spPr>
      </p:cxnSp>
      <p:cxnSp>
        <p:nvCxnSpPr>
          <p:cNvPr id="94" name="Shape 94"/>
          <p:cNvCxnSpPr/>
          <p:nvPr/>
        </p:nvCxnSpPr>
        <p:spPr>
          <a:xfrm>
            <a:off x="7596553" y="2590701"/>
            <a:ext cx="1800664" cy="996560"/>
          </a:xfrm>
          <a:prstGeom prst="straightConnector1">
            <a:avLst/>
          </a:prstGeom>
          <a:noFill/>
          <a:ln cap="flat" cmpd="sng" w="28575">
            <a:solidFill>
              <a:schemeClr val="dk1"/>
            </a:solidFill>
            <a:prstDash val="solid"/>
            <a:miter/>
            <a:headEnd len="med" w="med" type="none"/>
            <a:tailEnd len="lg" w="lg" type="triangle"/>
          </a:ln>
        </p:spPr>
      </p:cxnSp>
      <p:cxnSp>
        <p:nvCxnSpPr>
          <p:cNvPr id="95" name="Shape 95"/>
          <p:cNvCxnSpPr/>
          <p:nvPr/>
        </p:nvCxnSpPr>
        <p:spPr>
          <a:xfrm>
            <a:off x="6715860" y="3299996"/>
            <a:ext cx="575892" cy="1300137"/>
          </a:xfrm>
          <a:prstGeom prst="straightConnector1">
            <a:avLst/>
          </a:prstGeom>
          <a:noFill/>
          <a:ln cap="flat" cmpd="sng" w="28575">
            <a:solidFill>
              <a:schemeClr val="dk1"/>
            </a:solidFill>
            <a:prstDash val="solid"/>
            <a:miter/>
            <a:headEnd len="med" w="med" type="none"/>
            <a:tailEnd len="lg" w="lg" type="triangle"/>
          </a:ln>
        </p:spPr>
      </p:cxnSp>
      <p:cxnSp>
        <p:nvCxnSpPr>
          <p:cNvPr id="96" name="Shape 96"/>
          <p:cNvCxnSpPr/>
          <p:nvPr/>
        </p:nvCxnSpPr>
        <p:spPr>
          <a:xfrm flipH="1">
            <a:off x="4595446" y="3299996"/>
            <a:ext cx="991772" cy="1111084"/>
          </a:xfrm>
          <a:prstGeom prst="straightConnector1">
            <a:avLst/>
          </a:prstGeom>
          <a:noFill/>
          <a:ln cap="flat" cmpd="sng" w="28575">
            <a:solidFill>
              <a:schemeClr val="dk1"/>
            </a:solidFill>
            <a:prstDash val="solid"/>
            <a:miter/>
            <a:headEnd len="med" w="med" type="none"/>
            <a:tailEnd len="lg" w="lg" type="triangle"/>
          </a:ln>
        </p:spPr>
      </p:cxnSp>
      <p:sp>
        <p:nvSpPr>
          <p:cNvPr id="97" name="Shape 97"/>
          <p:cNvSpPr txBox="1"/>
          <p:nvPr/>
        </p:nvSpPr>
        <p:spPr>
          <a:xfrm>
            <a:off x="409924" y="568670"/>
            <a:ext cx="1659507"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400" u="none" cap="none" strike="noStrike">
                <a:solidFill>
                  <a:schemeClr val="dk1"/>
                </a:solidFill>
                <a:latin typeface="Calibri"/>
                <a:ea typeface="Calibri"/>
                <a:cs typeface="Calibri"/>
                <a:sym typeface="Calibri"/>
              </a:rPr>
              <a:t>Plastic</a:t>
            </a:r>
          </a:p>
        </p:txBody>
      </p:sp>
      <p:sp>
        <p:nvSpPr>
          <p:cNvPr id="98" name="Shape 98"/>
          <p:cNvSpPr txBox="1"/>
          <p:nvPr/>
        </p:nvSpPr>
        <p:spPr>
          <a:xfrm>
            <a:off x="409924" y="1164712"/>
            <a:ext cx="1930485"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400" u="none" cap="none" strike="noStrike">
                <a:solidFill>
                  <a:schemeClr val="dk1"/>
                </a:solidFill>
                <a:latin typeface="Calibri"/>
                <a:ea typeface="Calibri"/>
                <a:cs typeface="Calibri"/>
                <a:sym typeface="Calibri"/>
              </a:rPr>
              <a:t>Differentiates</a:t>
            </a:r>
          </a:p>
        </p:txBody>
      </p:sp>
      <p:sp>
        <p:nvSpPr>
          <p:cNvPr id="99" name="Shape 99"/>
          <p:cNvSpPr txBox="1"/>
          <p:nvPr/>
        </p:nvSpPr>
        <p:spPr>
          <a:xfrm>
            <a:off x="409925" y="1760753"/>
            <a:ext cx="1930483"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400" u="none" cap="none" strike="noStrike">
                <a:solidFill>
                  <a:schemeClr val="dk1"/>
                </a:solidFill>
                <a:latin typeface="Calibri"/>
                <a:ea typeface="Calibri"/>
                <a:cs typeface="Calibri"/>
                <a:sym typeface="Calibri"/>
              </a:rPr>
              <a:t>Self-renewal</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5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2247235" y="1041399"/>
            <a:ext cx="6349999" cy="4762499"/>
          </a:xfrm>
          <a:prstGeom prst="rect">
            <a:avLst/>
          </a:prstGeom>
          <a:noFill/>
          <a:ln>
            <a:noFill/>
          </a:ln>
        </p:spPr>
      </p:pic>
      <p:cxnSp>
        <p:nvCxnSpPr>
          <p:cNvPr id="106" name="Shape 106"/>
          <p:cNvCxnSpPr/>
          <p:nvPr/>
        </p:nvCxnSpPr>
        <p:spPr>
          <a:xfrm>
            <a:off x="1748592" y="2277978"/>
            <a:ext cx="2299305" cy="1838673"/>
          </a:xfrm>
          <a:prstGeom prst="straightConnector1">
            <a:avLst/>
          </a:prstGeom>
          <a:noFill/>
          <a:ln cap="flat" cmpd="sng" w="28575">
            <a:solidFill>
              <a:schemeClr val="dk1"/>
            </a:solidFill>
            <a:prstDash val="solid"/>
            <a:miter/>
            <a:headEnd len="med" w="med" type="none"/>
            <a:tailEnd len="lg" w="lg" type="triangle"/>
          </a:ln>
        </p:spPr>
      </p:cxnSp>
      <p:sp>
        <p:nvSpPr>
          <p:cNvPr id="107" name="Shape 107"/>
          <p:cNvSpPr txBox="1"/>
          <p:nvPr/>
        </p:nvSpPr>
        <p:spPr>
          <a:xfrm>
            <a:off x="187130" y="1811544"/>
            <a:ext cx="271111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Inner cell mass</a:t>
            </a:r>
          </a:p>
        </p:txBody>
      </p:sp>
      <p:pic>
        <p:nvPicPr>
          <p:cNvPr id="108" name="Shape 108"/>
          <p:cNvPicPr preferRelativeResize="0"/>
          <p:nvPr/>
        </p:nvPicPr>
        <p:blipFill rotWithShape="1">
          <a:blip r:embed="rId4">
            <a:alphaModFix/>
          </a:blip>
          <a:srcRect b="0" l="0" r="0" t="0"/>
          <a:stretch/>
        </p:blipFill>
        <p:spPr>
          <a:xfrm>
            <a:off x="8409864" y="4116651"/>
            <a:ext cx="3148472" cy="1376332"/>
          </a:xfrm>
          <a:prstGeom prst="rect">
            <a:avLst/>
          </a:prstGeom>
          <a:noFill/>
          <a:ln>
            <a:noFill/>
          </a:ln>
        </p:spPr>
      </p:pic>
      <p:sp>
        <p:nvSpPr>
          <p:cNvPr id="109" name="Shape 109"/>
          <p:cNvSpPr/>
          <p:nvPr/>
        </p:nvSpPr>
        <p:spPr>
          <a:xfrm>
            <a:off x="6617367" y="2735175"/>
            <a:ext cx="2983832" cy="2751221"/>
          </a:xfrm>
          <a:custGeom>
            <a:pathLst>
              <a:path extrusionOk="0" h="120000" w="120000">
                <a:moveTo>
                  <a:pt x="12771" y="49440"/>
                </a:moveTo>
                <a:lnTo>
                  <a:pt x="12771" y="49440"/>
                </a:lnTo>
                <a:cubicBezTo>
                  <a:pt x="17737" y="28119"/>
                  <a:pt x="36927" y="12881"/>
                  <a:pt x="59243" y="12540"/>
                </a:cubicBezTo>
                <a:cubicBezTo>
                  <a:pt x="81560" y="12198"/>
                  <a:pt x="101226" y="26841"/>
                  <a:pt x="106869" y="48000"/>
                </a:cubicBezTo>
                <a:lnTo>
                  <a:pt x="118215" y="49035"/>
                </a:lnTo>
                <a:lnTo>
                  <a:pt x="105968" y="64193"/>
                </a:lnTo>
                <a:lnTo>
                  <a:pt x="90652" y="46521"/>
                </a:lnTo>
                <a:lnTo>
                  <a:pt x="101974" y="47554"/>
                </a:lnTo>
                <a:cubicBezTo>
                  <a:pt x="96161" y="29146"/>
                  <a:pt x="78314" y="16816"/>
                  <a:pt x="58460" y="17491"/>
                </a:cubicBezTo>
                <a:cubicBezTo>
                  <a:pt x="38605" y="18166"/>
                  <a:pt x="21694" y="31679"/>
                  <a:pt x="17227" y="50436"/>
                </a:cubicBezTo>
                <a:close/>
              </a:path>
            </a:pathLst>
          </a:custGeom>
          <a:solidFill>
            <a:schemeClr val="dk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Calibri"/>
              <a:ea typeface="Calibri"/>
              <a:cs typeface="Calibri"/>
              <a:sym typeface="Calibri"/>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nvSpPr>
        <p:spPr>
          <a:xfrm>
            <a:off x="7151261" y="633810"/>
            <a:ext cx="3978441"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3200" u="none" cap="none" strike="noStrike">
                <a:solidFill>
                  <a:schemeClr val="dk1"/>
                </a:solidFill>
                <a:latin typeface="Calibri"/>
                <a:ea typeface="Calibri"/>
                <a:cs typeface="Calibri"/>
                <a:sym typeface="Calibri"/>
              </a:rPr>
              <a:t>Asymmetric Division</a:t>
            </a:r>
          </a:p>
        </p:txBody>
      </p:sp>
      <p:sp>
        <p:nvSpPr>
          <p:cNvPr id="116" name="Shape 116"/>
          <p:cNvSpPr/>
          <p:nvPr/>
        </p:nvSpPr>
        <p:spPr>
          <a:xfrm>
            <a:off x="1837116" y="962525"/>
            <a:ext cx="892811" cy="946958"/>
          </a:xfrm>
          <a:prstGeom prst="ellipse">
            <a:avLst/>
          </a:prstGeom>
          <a:solidFill>
            <a:srgbClr val="E1356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7" name="Shape 117"/>
          <p:cNvSpPr/>
          <p:nvPr/>
        </p:nvSpPr>
        <p:spPr>
          <a:xfrm>
            <a:off x="2729928" y="2195768"/>
            <a:ext cx="892811" cy="946958"/>
          </a:xfrm>
          <a:prstGeom prst="ellipse">
            <a:avLst/>
          </a:prstGeom>
          <a:solidFill>
            <a:srgbClr val="E1356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18" name="Shape 118"/>
          <p:cNvSpPr/>
          <p:nvPr/>
        </p:nvSpPr>
        <p:spPr>
          <a:xfrm>
            <a:off x="962525" y="2195768"/>
            <a:ext cx="892811" cy="946958"/>
          </a:xfrm>
          <a:prstGeom prst="ellipse">
            <a:avLst/>
          </a:prstGeom>
          <a:solidFill>
            <a:srgbClr val="E1356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19" name="Shape 119"/>
          <p:cNvCxnSpPr/>
          <p:nvPr/>
        </p:nvCxnSpPr>
        <p:spPr>
          <a:xfrm flipH="1">
            <a:off x="1582030" y="1790533"/>
            <a:ext cx="367615" cy="424962"/>
          </a:xfrm>
          <a:prstGeom prst="straightConnector1">
            <a:avLst/>
          </a:prstGeom>
          <a:noFill/>
          <a:ln cap="flat" cmpd="sng" w="9525">
            <a:solidFill>
              <a:schemeClr val="dk1"/>
            </a:solidFill>
            <a:prstDash val="solid"/>
            <a:miter/>
            <a:headEnd len="med" w="med" type="none"/>
            <a:tailEnd len="lg" w="lg" type="triangle"/>
          </a:ln>
        </p:spPr>
      </p:cxnSp>
      <p:cxnSp>
        <p:nvCxnSpPr>
          <p:cNvPr id="120" name="Shape 120"/>
          <p:cNvCxnSpPr>
            <a:stCxn id="116" idx="5"/>
          </p:cNvCxnSpPr>
          <p:nvPr/>
        </p:nvCxnSpPr>
        <p:spPr>
          <a:xfrm>
            <a:off x="2599179" y="1770806"/>
            <a:ext cx="385800" cy="444600"/>
          </a:xfrm>
          <a:prstGeom prst="straightConnector1">
            <a:avLst/>
          </a:prstGeom>
          <a:noFill/>
          <a:ln cap="flat" cmpd="sng" w="9525">
            <a:solidFill>
              <a:schemeClr val="dk1"/>
            </a:solidFill>
            <a:prstDash val="solid"/>
            <a:miter/>
            <a:headEnd len="med" w="med" type="none"/>
            <a:tailEnd len="lg" w="lg" type="triangle"/>
          </a:ln>
        </p:spPr>
      </p:cxnSp>
      <p:sp>
        <p:nvSpPr>
          <p:cNvPr id="121" name="Shape 121"/>
          <p:cNvSpPr/>
          <p:nvPr/>
        </p:nvSpPr>
        <p:spPr>
          <a:xfrm>
            <a:off x="2005069" y="3566883"/>
            <a:ext cx="892811" cy="946958"/>
          </a:xfrm>
          <a:prstGeom prst="ellipse">
            <a:avLst/>
          </a:prstGeom>
          <a:solidFill>
            <a:srgbClr val="E1356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2" name="Shape 122"/>
          <p:cNvSpPr/>
          <p:nvPr/>
        </p:nvSpPr>
        <p:spPr>
          <a:xfrm>
            <a:off x="3622742" y="3566883"/>
            <a:ext cx="892811" cy="946958"/>
          </a:xfrm>
          <a:prstGeom prst="ellipse">
            <a:avLst/>
          </a:prstGeom>
          <a:solidFill>
            <a:srgbClr val="BD7ED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23" name="Shape 123"/>
          <p:cNvSpPr/>
          <p:nvPr/>
        </p:nvSpPr>
        <p:spPr>
          <a:xfrm>
            <a:off x="2913925" y="4908407"/>
            <a:ext cx="892811" cy="946958"/>
          </a:xfrm>
          <a:prstGeom prst="ellipse">
            <a:avLst/>
          </a:prstGeom>
          <a:solidFill>
            <a:srgbClr val="BD7ED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24" name="Shape 124"/>
          <p:cNvCxnSpPr/>
          <p:nvPr/>
        </p:nvCxnSpPr>
        <p:spPr>
          <a:xfrm flipH="1">
            <a:off x="2595974" y="3141921"/>
            <a:ext cx="367615" cy="424962"/>
          </a:xfrm>
          <a:prstGeom prst="straightConnector1">
            <a:avLst/>
          </a:prstGeom>
          <a:noFill/>
          <a:ln cap="flat" cmpd="sng" w="9525">
            <a:solidFill>
              <a:schemeClr val="dk1"/>
            </a:solidFill>
            <a:prstDash val="solid"/>
            <a:miter/>
            <a:headEnd len="med" w="med" type="none"/>
            <a:tailEnd len="lg" w="lg" type="triangle"/>
          </a:ln>
        </p:spPr>
      </p:cxnSp>
      <p:cxnSp>
        <p:nvCxnSpPr>
          <p:cNvPr id="125" name="Shape 125"/>
          <p:cNvCxnSpPr/>
          <p:nvPr/>
        </p:nvCxnSpPr>
        <p:spPr>
          <a:xfrm>
            <a:off x="3488785" y="3141921"/>
            <a:ext cx="379940" cy="424962"/>
          </a:xfrm>
          <a:prstGeom prst="straightConnector1">
            <a:avLst/>
          </a:prstGeom>
          <a:noFill/>
          <a:ln cap="flat" cmpd="sng" w="9525">
            <a:solidFill>
              <a:schemeClr val="dk1"/>
            </a:solidFill>
            <a:prstDash val="solid"/>
            <a:miter/>
            <a:headEnd len="med" w="med" type="none"/>
            <a:tailEnd len="lg" w="lg" type="triangle"/>
          </a:ln>
        </p:spPr>
      </p:cxnSp>
      <p:cxnSp>
        <p:nvCxnSpPr>
          <p:cNvPr id="126" name="Shape 126"/>
          <p:cNvCxnSpPr/>
          <p:nvPr/>
        </p:nvCxnSpPr>
        <p:spPr>
          <a:xfrm>
            <a:off x="4322637" y="4513842"/>
            <a:ext cx="385835" cy="444690"/>
          </a:xfrm>
          <a:prstGeom prst="straightConnector1">
            <a:avLst/>
          </a:prstGeom>
          <a:noFill/>
          <a:ln cap="flat" cmpd="sng" w="9525">
            <a:solidFill>
              <a:schemeClr val="dk1"/>
            </a:solidFill>
            <a:prstDash val="solid"/>
            <a:miter/>
            <a:headEnd len="med" w="med" type="none"/>
            <a:tailEnd len="lg" w="lg" type="triangle"/>
          </a:ln>
        </p:spPr>
      </p:cxnSp>
      <p:sp>
        <p:nvSpPr>
          <p:cNvPr id="127" name="Shape 127"/>
          <p:cNvSpPr/>
          <p:nvPr/>
        </p:nvSpPr>
        <p:spPr>
          <a:xfrm>
            <a:off x="4529419" y="4908408"/>
            <a:ext cx="892811" cy="946958"/>
          </a:xfrm>
          <a:prstGeom prst="ellipse">
            <a:avLst/>
          </a:prstGeom>
          <a:solidFill>
            <a:srgbClr val="65A1D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28" name="Shape 128"/>
          <p:cNvCxnSpPr/>
          <p:nvPr/>
        </p:nvCxnSpPr>
        <p:spPr>
          <a:xfrm flipH="1">
            <a:off x="3460407" y="4473580"/>
            <a:ext cx="367615" cy="424962"/>
          </a:xfrm>
          <a:prstGeom prst="straightConnector1">
            <a:avLst/>
          </a:prstGeom>
          <a:noFill/>
          <a:ln cap="flat" cmpd="sng" w="9525">
            <a:solidFill>
              <a:schemeClr val="dk1"/>
            </a:solidFill>
            <a:prstDash val="solid"/>
            <a:miter/>
            <a:headEnd len="med" w="med" type="none"/>
            <a:tailEnd len="lg" w="lg" type="triangle"/>
          </a:ln>
        </p:spPr>
      </p:cxnSp>
      <p:sp>
        <p:nvSpPr>
          <p:cNvPr id="129" name="Shape 129"/>
          <p:cNvSpPr txBox="1"/>
          <p:nvPr/>
        </p:nvSpPr>
        <p:spPr>
          <a:xfrm>
            <a:off x="303465" y="1126250"/>
            <a:ext cx="1318117"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400" u="none" cap="none" strike="noStrike">
                <a:solidFill>
                  <a:schemeClr val="dk1"/>
                </a:solidFill>
                <a:latin typeface="Calibri"/>
                <a:ea typeface="Calibri"/>
                <a:cs typeface="Calibri"/>
                <a:sym typeface="Calibri"/>
              </a:rPr>
              <a:t>Stem cell</a:t>
            </a:r>
          </a:p>
        </p:txBody>
      </p:sp>
      <p:sp>
        <p:nvSpPr>
          <p:cNvPr id="130" name="Shape 130"/>
          <p:cNvSpPr txBox="1"/>
          <p:nvPr/>
        </p:nvSpPr>
        <p:spPr>
          <a:xfrm>
            <a:off x="4877433" y="3809530"/>
            <a:ext cx="2273828"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400" u="none" cap="none" strike="noStrike">
                <a:solidFill>
                  <a:schemeClr val="dk1"/>
                </a:solidFill>
                <a:latin typeface="Calibri"/>
                <a:ea typeface="Calibri"/>
                <a:cs typeface="Calibri"/>
                <a:sym typeface="Calibri"/>
              </a:rPr>
              <a:t>more specialized</a:t>
            </a:r>
          </a:p>
        </p:txBody>
      </p:sp>
      <p:sp>
        <p:nvSpPr>
          <p:cNvPr id="131" name="Shape 131"/>
          <p:cNvSpPr txBox="1"/>
          <p:nvPr/>
        </p:nvSpPr>
        <p:spPr>
          <a:xfrm>
            <a:off x="5629012" y="5151053"/>
            <a:ext cx="2054986"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2400" u="none" cap="none" strike="noStrike">
                <a:solidFill>
                  <a:schemeClr val="dk1"/>
                </a:solidFill>
                <a:latin typeface="Calibri"/>
                <a:ea typeface="Calibri"/>
                <a:cs typeface="Calibri"/>
                <a:sym typeface="Calibri"/>
              </a:rPr>
              <a:t>Specialized cell</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pic>
        <p:nvPicPr>
          <p:cNvPr id="137" name="Shape 137"/>
          <p:cNvPicPr preferRelativeResize="0"/>
          <p:nvPr/>
        </p:nvPicPr>
        <p:blipFill rotWithShape="1">
          <a:blip r:embed="rId3">
            <a:alphaModFix/>
          </a:blip>
          <a:srcRect b="0" l="0" r="0" t="0"/>
          <a:stretch/>
        </p:blipFill>
        <p:spPr>
          <a:xfrm>
            <a:off x="2156102" y="417095"/>
            <a:ext cx="2550051" cy="5702967"/>
          </a:xfrm>
          <a:prstGeom prst="rect">
            <a:avLst/>
          </a:prstGeom>
          <a:noFill/>
          <a:ln>
            <a:noFill/>
          </a:ln>
        </p:spPr>
      </p:pic>
      <p:sp>
        <p:nvSpPr>
          <p:cNvPr id="138" name="Shape 138"/>
          <p:cNvSpPr/>
          <p:nvPr/>
        </p:nvSpPr>
        <p:spPr>
          <a:xfrm>
            <a:off x="3810000" y="3992880"/>
            <a:ext cx="213360" cy="182879"/>
          </a:xfrm>
          <a:prstGeom prst="ellipse">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39" name="Shape 139"/>
          <p:cNvSpPr/>
          <p:nvPr/>
        </p:nvSpPr>
        <p:spPr>
          <a:xfrm>
            <a:off x="2286000" y="2956559"/>
            <a:ext cx="213360" cy="182879"/>
          </a:xfrm>
          <a:prstGeom prst="ellipse">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0" name="Shape 140"/>
          <p:cNvSpPr/>
          <p:nvPr/>
        </p:nvSpPr>
        <p:spPr>
          <a:xfrm>
            <a:off x="3431128" y="2590800"/>
            <a:ext cx="213360" cy="182879"/>
          </a:xfrm>
          <a:prstGeom prst="ellipse">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1" name="Shape 141"/>
          <p:cNvSpPr/>
          <p:nvPr/>
        </p:nvSpPr>
        <p:spPr>
          <a:xfrm>
            <a:off x="3645364" y="2407919"/>
            <a:ext cx="213360" cy="182879"/>
          </a:xfrm>
          <a:prstGeom prst="ellipse">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2" name="Shape 142"/>
          <p:cNvSpPr/>
          <p:nvPr/>
        </p:nvSpPr>
        <p:spPr>
          <a:xfrm>
            <a:off x="4175760" y="2225040"/>
            <a:ext cx="213360" cy="182879"/>
          </a:xfrm>
          <a:prstGeom prst="ellipse">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3" name="Shape 143"/>
          <p:cNvSpPr/>
          <p:nvPr/>
        </p:nvSpPr>
        <p:spPr>
          <a:xfrm>
            <a:off x="2926080" y="1868903"/>
            <a:ext cx="213360" cy="182879"/>
          </a:xfrm>
          <a:prstGeom prst="ellipse">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4" name="Shape 144"/>
          <p:cNvSpPr/>
          <p:nvPr/>
        </p:nvSpPr>
        <p:spPr>
          <a:xfrm>
            <a:off x="3413760" y="609600"/>
            <a:ext cx="213360" cy="182879"/>
          </a:xfrm>
          <a:prstGeom prst="ellipse">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5" name="Shape 145"/>
          <p:cNvSpPr/>
          <p:nvPr/>
        </p:nvSpPr>
        <p:spPr>
          <a:xfrm>
            <a:off x="3108959" y="2780096"/>
            <a:ext cx="213360" cy="182879"/>
          </a:xfrm>
          <a:prstGeom prst="ellipse">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6" name="Shape 146"/>
          <p:cNvSpPr/>
          <p:nvPr/>
        </p:nvSpPr>
        <p:spPr>
          <a:xfrm>
            <a:off x="3657600" y="2834640"/>
            <a:ext cx="213360" cy="182879"/>
          </a:xfrm>
          <a:prstGeom prst="ellipse">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7" name="Shape 147"/>
          <p:cNvSpPr/>
          <p:nvPr/>
        </p:nvSpPr>
        <p:spPr>
          <a:xfrm>
            <a:off x="3535680" y="853440"/>
            <a:ext cx="213360" cy="182879"/>
          </a:xfrm>
          <a:prstGeom prst="ellipse">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8" name="Shape 148"/>
          <p:cNvSpPr/>
          <p:nvPr/>
        </p:nvSpPr>
        <p:spPr>
          <a:xfrm>
            <a:off x="5791200" y="1097279"/>
            <a:ext cx="213360" cy="182879"/>
          </a:xfrm>
          <a:prstGeom prst="ellipse">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49" name="Shape 149"/>
          <p:cNvSpPr txBox="1"/>
          <p:nvPr/>
        </p:nvSpPr>
        <p:spPr>
          <a:xfrm>
            <a:off x="6004560" y="1004054"/>
            <a:ext cx="281639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-Stem cell niche location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pic>
        <p:nvPicPr>
          <p:cNvPr id="155" name="Shape 155"/>
          <p:cNvPicPr preferRelativeResize="0"/>
          <p:nvPr/>
        </p:nvPicPr>
        <p:blipFill rotWithShape="1">
          <a:blip r:embed="rId3">
            <a:alphaModFix/>
          </a:blip>
          <a:srcRect b="1360" l="0" r="45369" t="-72"/>
          <a:stretch/>
        </p:blipFill>
        <p:spPr>
          <a:xfrm>
            <a:off x="1037491" y="1406769"/>
            <a:ext cx="3827962" cy="3727939"/>
          </a:xfrm>
          <a:prstGeom prst="rect">
            <a:avLst/>
          </a:prstGeom>
          <a:noFill/>
          <a:ln>
            <a:noFill/>
          </a:ln>
        </p:spPr>
      </p:pic>
      <p:cxnSp>
        <p:nvCxnSpPr>
          <p:cNvPr id="156" name="Shape 156"/>
          <p:cNvCxnSpPr/>
          <p:nvPr/>
        </p:nvCxnSpPr>
        <p:spPr>
          <a:xfrm flipH="1" rot="10800000">
            <a:off x="2951473" y="844063"/>
            <a:ext cx="3291065" cy="1894353"/>
          </a:xfrm>
          <a:prstGeom prst="straightConnector1">
            <a:avLst/>
          </a:prstGeom>
          <a:noFill/>
          <a:ln cap="flat" cmpd="sng" w="25400">
            <a:solidFill>
              <a:srgbClr val="002060"/>
            </a:solidFill>
            <a:prstDash val="solid"/>
            <a:miter/>
            <a:headEnd len="med" w="med" type="none"/>
            <a:tailEnd len="med" w="med" type="none"/>
          </a:ln>
        </p:spPr>
      </p:cxnSp>
      <p:cxnSp>
        <p:nvCxnSpPr>
          <p:cNvPr id="157" name="Shape 157"/>
          <p:cNvCxnSpPr/>
          <p:nvPr/>
        </p:nvCxnSpPr>
        <p:spPr>
          <a:xfrm>
            <a:off x="2951473" y="2795955"/>
            <a:ext cx="3291065" cy="2708029"/>
          </a:xfrm>
          <a:prstGeom prst="straightConnector1">
            <a:avLst/>
          </a:prstGeom>
          <a:noFill/>
          <a:ln cap="flat" cmpd="sng" w="25400">
            <a:solidFill>
              <a:srgbClr val="002060"/>
            </a:solidFill>
            <a:prstDash val="solid"/>
            <a:miter/>
            <a:headEnd len="med" w="med" type="none"/>
            <a:tailEnd len="med" w="med" type="none"/>
          </a:ln>
        </p:spPr>
      </p:cxnSp>
      <p:sp>
        <p:nvSpPr>
          <p:cNvPr id="158" name="Shape 158"/>
          <p:cNvSpPr/>
          <p:nvPr/>
        </p:nvSpPr>
        <p:spPr>
          <a:xfrm>
            <a:off x="6242537" y="844062"/>
            <a:ext cx="5679831" cy="4659922"/>
          </a:xfrm>
          <a:prstGeom prst="rect">
            <a:avLst/>
          </a:prstGeom>
          <a:no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nvGrpSpPr>
          <p:cNvPr id="159" name="Shape 159"/>
          <p:cNvGrpSpPr/>
          <p:nvPr/>
        </p:nvGrpSpPr>
        <p:grpSpPr>
          <a:xfrm>
            <a:off x="6559061" y="1740877"/>
            <a:ext cx="4155835" cy="13875"/>
            <a:chOff x="6559061" y="1740877"/>
            <a:chExt cx="4155835" cy="13875"/>
          </a:xfrm>
        </p:grpSpPr>
        <p:cxnSp>
          <p:nvCxnSpPr>
            <p:cNvPr id="160" name="Shape 160"/>
            <p:cNvCxnSpPr/>
            <p:nvPr/>
          </p:nvCxnSpPr>
          <p:spPr>
            <a:xfrm>
              <a:off x="6559061" y="1740877"/>
              <a:ext cx="844060" cy="0"/>
            </a:xfrm>
            <a:prstGeom prst="straightConnector1">
              <a:avLst/>
            </a:prstGeom>
            <a:noFill/>
            <a:ln cap="flat" cmpd="sng" w="88900">
              <a:solidFill>
                <a:srgbClr val="FF0000"/>
              </a:solidFill>
              <a:prstDash val="solid"/>
              <a:miter/>
              <a:headEnd len="med" w="med" type="none"/>
              <a:tailEnd len="med" w="med" type="none"/>
            </a:ln>
          </p:spPr>
        </p:cxnSp>
        <p:cxnSp>
          <p:nvCxnSpPr>
            <p:cNvPr id="161" name="Shape 161"/>
            <p:cNvCxnSpPr/>
            <p:nvPr/>
          </p:nvCxnSpPr>
          <p:spPr>
            <a:xfrm>
              <a:off x="7379679" y="1743033"/>
              <a:ext cx="844060" cy="0"/>
            </a:xfrm>
            <a:prstGeom prst="straightConnector1">
              <a:avLst/>
            </a:prstGeom>
            <a:noFill/>
            <a:ln cap="flat" cmpd="sng" w="88900">
              <a:solidFill>
                <a:srgbClr val="FFC000"/>
              </a:solidFill>
              <a:prstDash val="solid"/>
              <a:miter/>
              <a:headEnd len="med" w="med" type="none"/>
              <a:tailEnd len="med" w="med" type="none"/>
            </a:ln>
          </p:spPr>
        </p:cxnSp>
        <p:cxnSp>
          <p:nvCxnSpPr>
            <p:cNvPr id="162" name="Shape 162"/>
            <p:cNvCxnSpPr/>
            <p:nvPr/>
          </p:nvCxnSpPr>
          <p:spPr>
            <a:xfrm>
              <a:off x="8188571" y="1743033"/>
              <a:ext cx="844060" cy="0"/>
            </a:xfrm>
            <a:prstGeom prst="straightConnector1">
              <a:avLst/>
            </a:prstGeom>
            <a:noFill/>
            <a:ln cap="flat" cmpd="sng" w="88900">
              <a:solidFill>
                <a:srgbClr val="FF0000"/>
              </a:solidFill>
              <a:prstDash val="solid"/>
              <a:miter/>
              <a:headEnd len="med" w="med" type="none"/>
              <a:tailEnd len="med" w="med" type="none"/>
            </a:ln>
          </p:spPr>
        </p:cxnSp>
        <p:cxnSp>
          <p:nvCxnSpPr>
            <p:cNvPr id="163" name="Shape 163"/>
            <p:cNvCxnSpPr/>
            <p:nvPr/>
          </p:nvCxnSpPr>
          <p:spPr>
            <a:xfrm>
              <a:off x="9026775" y="1754753"/>
              <a:ext cx="844060" cy="0"/>
            </a:xfrm>
            <a:prstGeom prst="straightConnector1">
              <a:avLst/>
            </a:prstGeom>
            <a:noFill/>
            <a:ln cap="flat" cmpd="sng" w="88900">
              <a:solidFill>
                <a:srgbClr val="FFC000"/>
              </a:solidFill>
              <a:prstDash val="solid"/>
              <a:miter/>
              <a:headEnd len="med" w="med" type="none"/>
              <a:tailEnd len="med" w="med" type="none"/>
            </a:ln>
          </p:spPr>
        </p:cxnSp>
        <p:cxnSp>
          <p:nvCxnSpPr>
            <p:cNvPr id="164" name="Shape 164"/>
            <p:cNvCxnSpPr/>
            <p:nvPr/>
          </p:nvCxnSpPr>
          <p:spPr>
            <a:xfrm>
              <a:off x="9870836" y="1754753"/>
              <a:ext cx="844060" cy="0"/>
            </a:xfrm>
            <a:prstGeom prst="straightConnector1">
              <a:avLst/>
            </a:prstGeom>
            <a:noFill/>
            <a:ln cap="flat" cmpd="sng" w="88900">
              <a:solidFill>
                <a:srgbClr val="FF0000"/>
              </a:solidFill>
              <a:prstDash val="solid"/>
              <a:miter/>
              <a:headEnd len="med" w="med" type="none"/>
              <a:tailEnd len="med" w="med" type="none"/>
            </a:ln>
          </p:spPr>
        </p:cxnSp>
      </p:grpSp>
      <p:sp>
        <p:nvSpPr>
          <p:cNvPr id="165" name="Shape 165"/>
          <p:cNvSpPr txBox="1"/>
          <p:nvPr/>
        </p:nvSpPr>
        <p:spPr>
          <a:xfrm>
            <a:off x="10005645" y="1222103"/>
            <a:ext cx="1916724"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DNA Sequence</a:t>
            </a:r>
          </a:p>
        </p:txBody>
      </p:sp>
      <p:cxnSp>
        <p:nvCxnSpPr>
          <p:cNvPr id="166" name="Shape 166"/>
          <p:cNvCxnSpPr/>
          <p:nvPr/>
        </p:nvCxnSpPr>
        <p:spPr>
          <a:xfrm>
            <a:off x="6588367" y="3950678"/>
            <a:ext cx="844060" cy="0"/>
          </a:xfrm>
          <a:prstGeom prst="straightConnector1">
            <a:avLst/>
          </a:prstGeom>
          <a:noFill/>
          <a:ln cap="flat" cmpd="sng" w="88900">
            <a:solidFill>
              <a:srgbClr val="FF0000"/>
            </a:solidFill>
            <a:prstDash val="solid"/>
            <a:miter/>
            <a:headEnd len="med" w="med" type="none"/>
            <a:tailEnd len="med" w="med" type="none"/>
          </a:ln>
        </p:spPr>
      </p:cxnSp>
      <p:cxnSp>
        <p:nvCxnSpPr>
          <p:cNvPr id="167" name="Shape 167"/>
          <p:cNvCxnSpPr/>
          <p:nvPr/>
        </p:nvCxnSpPr>
        <p:spPr>
          <a:xfrm>
            <a:off x="7408985" y="3946355"/>
            <a:ext cx="844060" cy="0"/>
          </a:xfrm>
          <a:prstGeom prst="straightConnector1">
            <a:avLst/>
          </a:prstGeom>
          <a:noFill/>
          <a:ln cap="flat" cmpd="sng" w="88900">
            <a:solidFill>
              <a:srgbClr val="FFC000"/>
            </a:solidFill>
            <a:prstDash val="solid"/>
            <a:miter/>
            <a:headEnd len="med" w="med" type="none"/>
            <a:tailEnd len="med" w="med" type="none"/>
          </a:ln>
        </p:spPr>
      </p:cxnSp>
      <p:cxnSp>
        <p:nvCxnSpPr>
          <p:cNvPr id="168" name="Shape 168"/>
          <p:cNvCxnSpPr/>
          <p:nvPr/>
        </p:nvCxnSpPr>
        <p:spPr>
          <a:xfrm>
            <a:off x="8217875" y="3946355"/>
            <a:ext cx="844060" cy="0"/>
          </a:xfrm>
          <a:prstGeom prst="straightConnector1">
            <a:avLst/>
          </a:prstGeom>
          <a:noFill/>
          <a:ln cap="flat" cmpd="sng" w="88900">
            <a:solidFill>
              <a:srgbClr val="FF0000"/>
            </a:solidFill>
            <a:prstDash val="solid"/>
            <a:miter/>
            <a:headEnd len="med" w="med" type="none"/>
            <a:tailEnd len="med" w="med" type="none"/>
          </a:ln>
        </p:spPr>
      </p:cxnSp>
      <p:cxnSp>
        <p:nvCxnSpPr>
          <p:cNvPr id="169" name="Shape 169"/>
          <p:cNvCxnSpPr/>
          <p:nvPr/>
        </p:nvCxnSpPr>
        <p:spPr>
          <a:xfrm>
            <a:off x="9056079" y="3940491"/>
            <a:ext cx="844060" cy="0"/>
          </a:xfrm>
          <a:prstGeom prst="straightConnector1">
            <a:avLst/>
          </a:prstGeom>
          <a:noFill/>
          <a:ln cap="flat" cmpd="sng" w="88900">
            <a:solidFill>
              <a:srgbClr val="FFC000"/>
            </a:solidFill>
            <a:prstDash val="solid"/>
            <a:miter/>
            <a:headEnd len="med" w="med" type="none"/>
            <a:tailEnd len="med" w="med" type="none"/>
          </a:ln>
        </p:spPr>
      </p:cxnSp>
      <p:cxnSp>
        <p:nvCxnSpPr>
          <p:cNvPr id="170" name="Shape 170"/>
          <p:cNvCxnSpPr/>
          <p:nvPr/>
        </p:nvCxnSpPr>
        <p:spPr>
          <a:xfrm>
            <a:off x="9900142" y="3940491"/>
            <a:ext cx="844060" cy="0"/>
          </a:xfrm>
          <a:prstGeom prst="straightConnector1">
            <a:avLst/>
          </a:prstGeom>
          <a:noFill/>
          <a:ln cap="flat" cmpd="sng" w="88900">
            <a:solidFill>
              <a:srgbClr val="FF0000"/>
            </a:solidFill>
            <a:prstDash val="solid"/>
            <a:miter/>
            <a:headEnd len="med" w="med" type="none"/>
            <a:tailEnd len="med" w="med" type="none"/>
          </a:ln>
        </p:spPr>
      </p:cxnSp>
      <p:sp>
        <p:nvSpPr>
          <p:cNvPr id="171" name="Shape 171"/>
          <p:cNvSpPr/>
          <p:nvPr/>
        </p:nvSpPr>
        <p:spPr>
          <a:xfrm>
            <a:off x="6588367" y="2566736"/>
            <a:ext cx="1079759" cy="545431"/>
          </a:xfrm>
          <a:prstGeom prst="ellipse">
            <a:avLst/>
          </a:prstGeom>
          <a:solidFill>
            <a:srgbClr val="54813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2" name="Shape 172"/>
          <p:cNvSpPr/>
          <p:nvPr/>
        </p:nvSpPr>
        <p:spPr>
          <a:xfrm>
            <a:off x="7965828" y="2192985"/>
            <a:ext cx="887254" cy="545431"/>
          </a:xfrm>
          <a:prstGeom prst="ellipse">
            <a:avLst/>
          </a:prstGeom>
          <a:solidFill>
            <a:srgbClr val="7030A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3" name="Shape 173"/>
          <p:cNvSpPr/>
          <p:nvPr/>
        </p:nvSpPr>
        <p:spPr>
          <a:xfrm>
            <a:off x="9118703" y="2564424"/>
            <a:ext cx="1011888" cy="708165"/>
          </a:xfrm>
          <a:prstGeom prst="ellipse">
            <a:avLst/>
          </a:prstGeom>
          <a:solidFill>
            <a:srgbClr val="00B0F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4" name="Shape 174"/>
          <p:cNvSpPr txBox="1"/>
          <p:nvPr/>
        </p:nvSpPr>
        <p:spPr>
          <a:xfrm>
            <a:off x="9735710" y="2192332"/>
            <a:ext cx="221442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Transcription factors</a:t>
            </a:r>
          </a:p>
        </p:txBody>
      </p:sp>
      <p:cxnSp>
        <p:nvCxnSpPr>
          <p:cNvPr id="175" name="Shape 175"/>
          <p:cNvCxnSpPr>
            <a:stCxn id="171" idx="4"/>
          </p:cNvCxnSpPr>
          <p:nvPr/>
        </p:nvCxnSpPr>
        <p:spPr>
          <a:xfrm>
            <a:off x="7128246" y="3112167"/>
            <a:ext cx="198600" cy="515399"/>
          </a:xfrm>
          <a:prstGeom prst="straightConnector1">
            <a:avLst/>
          </a:prstGeom>
          <a:noFill/>
          <a:ln cap="flat" cmpd="sng" w="9525">
            <a:solidFill>
              <a:schemeClr val="dk1"/>
            </a:solidFill>
            <a:prstDash val="solid"/>
            <a:miter/>
            <a:headEnd len="med" w="med" type="none"/>
            <a:tailEnd len="lg" w="lg" type="triangle"/>
          </a:ln>
        </p:spPr>
      </p:cxnSp>
      <p:cxnSp>
        <p:nvCxnSpPr>
          <p:cNvPr id="176" name="Shape 176"/>
          <p:cNvCxnSpPr/>
          <p:nvPr/>
        </p:nvCxnSpPr>
        <p:spPr>
          <a:xfrm>
            <a:off x="8409456" y="2807367"/>
            <a:ext cx="5550" cy="820076"/>
          </a:xfrm>
          <a:prstGeom prst="straightConnector1">
            <a:avLst/>
          </a:prstGeom>
          <a:noFill/>
          <a:ln cap="flat" cmpd="sng" w="9525">
            <a:solidFill>
              <a:schemeClr val="dk1"/>
            </a:solidFill>
            <a:prstDash val="solid"/>
            <a:miter/>
            <a:headEnd len="med" w="med" type="none"/>
            <a:tailEnd len="lg" w="lg" type="triangle"/>
          </a:ln>
        </p:spPr>
      </p:cxnSp>
      <p:cxnSp>
        <p:nvCxnSpPr>
          <p:cNvPr id="177" name="Shape 177"/>
          <p:cNvCxnSpPr/>
          <p:nvPr/>
        </p:nvCxnSpPr>
        <p:spPr>
          <a:xfrm flipH="1">
            <a:off x="9677095" y="3321789"/>
            <a:ext cx="12571" cy="269704"/>
          </a:xfrm>
          <a:prstGeom prst="straightConnector1">
            <a:avLst/>
          </a:prstGeom>
          <a:noFill/>
          <a:ln cap="flat" cmpd="sng" w="9525">
            <a:solidFill>
              <a:schemeClr val="dk1"/>
            </a:solidFill>
            <a:prstDash val="solid"/>
            <a:miter/>
            <a:headEnd len="med" w="med" type="none"/>
            <a:tailEnd len="lg" w="lg" type="triangle"/>
          </a:ln>
        </p:spPr>
      </p:cxnSp>
      <p:sp>
        <p:nvSpPr>
          <p:cNvPr id="178" name="Shape 178"/>
          <p:cNvSpPr/>
          <p:nvPr/>
        </p:nvSpPr>
        <p:spPr>
          <a:xfrm>
            <a:off x="6767097" y="3631223"/>
            <a:ext cx="1079759" cy="545431"/>
          </a:xfrm>
          <a:prstGeom prst="ellipse">
            <a:avLst/>
          </a:prstGeom>
          <a:solidFill>
            <a:srgbClr val="54813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79" name="Shape 179"/>
          <p:cNvSpPr/>
          <p:nvPr/>
        </p:nvSpPr>
        <p:spPr>
          <a:xfrm>
            <a:off x="8106850" y="3664464"/>
            <a:ext cx="887254" cy="545431"/>
          </a:xfrm>
          <a:prstGeom prst="ellipse">
            <a:avLst/>
          </a:prstGeom>
          <a:solidFill>
            <a:srgbClr val="7030A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80" name="Shape 180"/>
          <p:cNvSpPr/>
          <p:nvPr/>
        </p:nvSpPr>
        <p:spPr>
          <a:xfrm>
            <a:off x="9271110" y="3604692"/>
            <a:ext cx="1011888" cy="708165"/>
          </a:xfrm>
          <a:prstGeom prst="ellipse">
            <a:avLst/>
          </a:prstGeom>
          <a:solidFill>
            <a:srgbClr val="00B0F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81" name="Shape 181"/>
          <p:cNvSpPr txBox="1"/>
          <p:nvPr/>
        </p:nvSpPr>
        <p:spPr>
          <a:xfrm>
            <a:off x="9168989" y="4483076"/>
            <a:ext cx="275337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Controlled gene expression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pic>
        <p:nvPicPr>
          <p:cNvPr id="187" name="Shape 187"/>
          <p:cNvPicPr preferRelativeResize="0"/>
          <p:nvPr/>
        </p:nvPicPr>
        <p:blipFill rotWithShape="1">
          <a:blip r:embed="rId3">
            <a:alphaModFix/>
          </a:blip>
          <a:srcRect b="0" l="0" r="0" t="0"/>
          <a:stretch/>
        </p:blipFill>
        <p:spPr>
          <a:xfrm>
            <a:off x="1171074" y="911516"/>
            <a:ext cx="3178449" cy="4246019"/>
          </a:xfrm>
          <a:prstGeom prst="rect">
            <a:avLst/>
          </a:prstGeom>
          <a:noFill/>
          <a:ln>
            <a:noFill/>
          </a:ln>
        </p:spPr>
      </p:pic>
      <p:sp>
        <p:nvSpPr>
          <p:cNvPr id="188" name="Shape 188"/>
          <p:cNvSpPr/>
          <p:nvPr/>
        </p:nvSpPr>
        <p:spPr>
          <a:xfrm>
            <a:off x="2903621" y="3657600"/>
            <a:ext cx="1010654" cy="1251282"/>
          </a:xfrm>
          <a:prstGeom prst="ellipse">
            <a:avLst/>
          </a:prstGeom>
          <a:solidFill>
            <a:schemeClr val="dk1">
              <a:alpha val="6666"/>
            </a:schemeClr>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cxnSp>
        <p:nvCxnSpPr>
          <p:cNvPr id="189" name="Shape 189"/>
          <p:cNvCxnSpPr/>
          <p:nvPr/>
        </p:nvCxnSpPr>
        <p:spPr>
          <a:xfrm flipH="1">
            <a:off x="3882189" y="3657600"/>
            <a:ext cx="1828800" cy="625640"/>
          </a:xfrm>
          <a:prstGeom prst="straightConnector1">
            <a:avLst/>
          </a:prstGeom>
          <a:noFill/>
          <a:ln cap="flat" cmpd="sng" w="34925">
            <a:solidFill>
              <a:schemeClr val="dk1"/>
            </a:solidFill>
            <a:prstDash val="solid"/>
            <a:miter/>
            <a:headEnd len="med" w="med" type="none"/>
            <a:tailEnd len="lg" w="lg" type="triangle"/>
          </a:ln>
        </p:spPr>
      </p:cxnSp>
      <p:sp>
        <p:nvSpPr>
          <p:cNvPr id="190" name="Shape 190"/>
          <p:cNvSpPr txBox="1"/>
          <p:nvPr/>
        </p:nvSpPr>
        <p:spPr>
          <a:xfrm>
            <a:off x="5710989" y="3288267"/>
            <a:ext cx="352926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dead cardio myocytes</a:t>
            </a:r>
          </a:p>
        </p:txBody>
      </p:sp>
      <p:pic>
        <p:nvPicPr>
          <p:cNvPr id="191" name="Shape 191"/>
          <p:cNvPicPr preferRelativeResize="0"/>
          <p:nvPr/>
        </p:nvPicPr>
        <p:blipFill rotWithShape="1">
          <a:blip r:embed="rId4">
            <a:alphaModFix/>
          </a:blip>
          <a:srcRect b="0" l="0" r="0" t="0"/>
          <a:stretch/>
        </p:blipFill>
        <p:spPr>
          <a:xfrm>
            <a:off x="3822592" y="830738"/>
            <a:ext cx="3139680" cy="3139680"/>
          </a:xfrm>
          <a:prstGeom prst="rect">
            <a:avLst/>
          </a:prstGeom>
          <a:noFill/>
          <a:ln>
            <a:noFill/>
          </a:ln>
        </p:spPr>
      </p:pic>
      <p:pic>
        <p:nvPicPr>
          <p:cNvPr id="192" name="Shape 192"/>
          <p:cNvPicPr preferRelativeResize="0"/>
          <p:nvPr/>
        </p:nvPicPr>
        <p:blipFill rotWithShape="1">
          <a:blip r:embed="rId5">
            <a:alphaModFix/>
          </a:blip>
          <a:srcRect b="0" l="0" r="0" t="0"/>
          <a:stretch/>
        </p:blipFill>
        <p:spPr>
          <a:xfrm>
            <a:off x="7881246" y="3970419"/>
            <a:ext cx="3938336" cy="1721616"/>
          </a:xfrm>
          <a:prstGeom prst="rect">
            <a:avLst/>
          </a:prstGeom>
          <a:noFill/>
          <a:ln>
            <a:noFill/>
          </a:ln>
        </p:spPr>
      </p:pic>
      <p:sp>
        <p:nvSpPr>
          <p:cNvPr id="193" name="Shape 193"/>
          <p:cNvSpPr/>
          <p:nvPr/>
        </p:nvSpPr>
        <p:spPr>
          <a:xfrm>
            <a:off x="7935903" y="3112165"/>
            <a:ext cx="1079759" cy="545431"/>
          </a:xfrm>
          <a:prstGeom prst="ellipse">
            <a:avLst/>
          </a:prstGeom>
          <a:solidFill>
            <a:srgbClr val="548135"/>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94" name="Shape 194"/>
          <p:cNvSpPr/>
          <p:nvPr/>
        </p:nvSpPr>
        <p:spPr>
          <a:xfrm>
            <a:off x="9313364" y="2738414"/>
            <a:ext cx="887254" cy="545431"/>
          </a:xfrm>
          <a:prstGeom prst="ellipse">
            <a:avLst/>
          </a:prstGeom>
          <a:solidFill>
            <a:srgbClr val="7030A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95" name="Shape 195"/>
          <p:cNvSpPr/>
          <p:nvPr/>
        </p:nvSpPr>
        <p:spPr>
          <a:xfrm>
            <a:off x="10466239" y="3109851"/>
            <a:ext cx="1011888" cy="708165"/>
          </a:xfrm>
          <a:prstGeom prst="ellipse">
            <a:avLst/>
          </a:prstGeom>
          <a:solidFill>
            <a:srgbClr val="00B0F0"/>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sp>
        <p:nvSpPr>
          <p:cNvPr id="196" name="Shape 196"/>
          <p:cNvSpPr txBox="1"/>
          <p:nvPr/>
        </p:nvSpPr>
        <p:spPr>
          <a:xfrm>
            <a:off x="9977572" y="2484797"/>
            <a:ext cx="221442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Transcription factors</a:t>
            </a:r>
          </a:p>
        </p:txBody>
      </p:sp>
      <p:cxnSp>
        <p:nvCxnSpPr>
          <p:cNvPr id="197" name="Shape 197"/>
          <p:cNvCxnSpPr>
            <a:stCxn id="193" idx="4"/>
          </p:cNvCxnSpPr>
          <p:nvPr/>
        </p:nvCxnSpPr>
        <p:spPr>
          <a:xfrm>
            <a:off x="8475782" y="3657596"/>
            <a:ext cx="331200" cy="1010700"/>
          </a:xfrm>
          <a:prstGeom prst="straightConnector1">
            <a:avLst/>
          </a:prstGeom>
          <a:noFill/>
          <a:ln cap="flat" cmpd="sng" w="9525">
            <a:solidFill>
              <a:schemeClr val="dk1"/>
            </a:solidFill>
            <a:prstDash val="solid"/>
            <a:miter/>
            <a:headEnd len="med" w="med" type="none"/>
            <a:tailEnd len="lg" w="lg" type="triangle"/>
          </a:ln>
        </p:spPr>
      </p:cxnSp>
      <p:cxnSp>
        <p:nvCxnSpPr>
          <p:cNvPr id="198" name="Shape 198"/>
          <p:cNvCxnSpPr/>
          <p:nvPr/>
        </p:nvCxnSpPr>
        <p:spPr>
          <a:xfrm flipH="1">
            <a:off x="9735710" y="3352796"/>
            <a:ext cx="21282" cy="1315456"/>
          </a:xfrm>
          <a:prstGeom prst="straightConnector1">
            <a:avLst/>
          </a:prstGeom>
          <a:noFill/>
          <a:ln cap="flat" cmpd="sng" w="9525">
            <a:solidFill>
              <a:schemeClr val="dk1"/>
            </a:solidFill>
            <a:prstDash val="solid"/>
            <a:miter/>
            <a:headEnd len="med" w="med" type="none"/>
            <a:tailEnd len="lg" w="lg" type="triangle"/>
          </a:ln>
        </p:spPr>
      </p:cxnSp>
      <p:cxnSp>
        <p:nvCxnSpPr>
          <p:cNvPr id="199" name="Shape 199"/>
          <p:cNvCxnSpPr/>
          <p:nvPr/>
        </p:nvCxnSpPr>
        <p:spPr>
          <a:xfrm flipH="1">
            <a:off x="10651957" y="3970419"/>
            <a:ext cx="208547" cy="697833"/>
          </a:xfrm>
          <a:prstGeom prst="straightConnector1">
            <a:avLst/>
          </a:prstGeom>
          <a:noFill/>
          <a:ln cap="flat" cmpd="sng" w="9525">
            <a:solidFill>
              <a:schemeClr val="dk1"/>
            </a:solidFill>
            <a:prstDash val="solid"/>
            <a:miter/>
            <a:headEnd len="med" w="med" type="none"/>
            <a:tailEnd len="lg" w="lg" type="triangle"/>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nvSpPr>
        <p:spPr>
          <a:xfrm>
            <a:off x="1532370" y="928516"/>
            <a:ext cx="322027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brain injury</a:t>
            </a:r>
          </a:p>
        </p:txBody>
      </p:sp>
      <p:sp>
        <p:nvSpPr>
          <p:cNvPr id="206" name="Shape 206"/>
          <p:cNvSpPr txBox="1"/>
          <p:nvPr/>
        </p:nvSpPr>
        <p:spPr>
          <a:xfrm>
            <a:off x="8246167" y="5124760"/>
            <a:ext cx="994261"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Cancers</a:t>
            </a:r>
          </a:p>
        </p:txBody>
      </p:sp>
      <p:sp>
        <p:nvSpPr>
          <p:cNvPr id="207" name="Shape 207"/>
          <p:cNvSpPr txBox="1"/>
          <p:nvPr/>
        </p:nvSpPr>
        <p:spPr>
          <a:xfrm>
            <a:off x="7960022" y="1297849"/>
            <a:ext cx="130080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Blindness</a:t>
            </a:r>
          </a:p>
        </p:txBody>
      </p:sp>
      <p:sp>
        <p:nvSpPr>
          <p:cNvPr id="208" name="Shape 208"/>
          <p:cNvSpPr txBox="1"/>
          <p:nvPr/>
        </p:nvSpPr>
        <p:spPr>
          <a:xfrm>
            <a:off x="8488889" y="2653315"/>
            <a:ext cx="161014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Heart attack</a:t>
            </a:r>
          </a:p>
        </p:txBody>
      </p:sp>
      <p:sp>
        <p:nvSpPr>
          <p:cNvPr id="209" name="Shape 209"/>
          <p:cNvSpPr txBox="1"/>
          <p:nvPr/>
        </p:nvSpPr>
        <p:spPr>
          <a:xfrm>
            <a:off x="834540" y="4129098"/>
            <a:ext cx="1740220"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Calibri"/>
                <a:ea typeface="Calibri"/>
                <a:cs typeface="Calibri"/>
                <a:sym typeface="Calibri"/>
              </a:rPr>
              <a:t>Wound healing </a:t>
            </a:r>
          </a:p>
        </p:txBody>
      </p:sp>
      <p:pic>
        <p:nvPicPr>
          <p:cNvPr id="210" name="Shape 210"/>
          <p:cNvPicPr preferRelativeResize="0"/>
          <p:nvPr/>
        </p:nvPicPr>
        <p:blipFill rotWithShape="1">
          <a:blip r:embed="rId3">
            <a:alphaModFix/>
          </a:blip>
          <a:srcRect b="0" l="0" r="0" t="0"/>
          <a:stretch/>
        </p:blipFill>
        <p:spPr>
          <a:xfrm>
            <a:off x="2761714" y="328923"/>
            <a:ext cx="5198308" cy="6529076"/>
          </a:xfrm>
          <a:prstGeom prst="rect">
            <a:avLst/>
          </a:prstGeom>
          <a:noFill/>
          <a:ln>
            <a:noFill/>
          </a:ln>
        </p:spPr>
      </p:pic>
      <p:cxnSp>
        <p:nvCxnSpPr>
          <p:cNvPr id="211" name="Shape 211"/>
          <p:cNvCxnSpPr/>
          <p:nvPr/>
        </p:nvCxnSpPr>
        <p:spPr>
          <a:xfrm flipH="1" rot="10800000">
            <a:off x="2761714" y="745958"/>
            <a:ext cx="1990935" cy="367224"/>
          </a:xfrm>
          <a:prstGeom prst="straightConnector1">
            <a:avLst/>
          </a:prstGeom>
          <a:noFill/>
          <a:ln cap="flat" cmpd="sng" w="9525">
            <a:solidFill>
              <a:schemeClr val="dk1"/>
            </a:solidFill>
            <a:prstDash val="solid"/>
            <a:miter/>
            <a:headEnd len="med" w="med" type="none"/>
            <a:tailEnd len="lg" w="lg" type="triangle"/>
          </a:ln>
        </p:spPr>
      </p:cxnSp>
      <p:cxnSp>
        <p:nvCxnSpPr>
          <p:cNvPr id="212" name="Shape 212"/>
          <p:cNvCxnSpPr/>
          <p:nvPr/>
        </p:nvCxnSpPr>
        <p:spPr>
          <a:xfrm flipH="1">
            <a:off x="7218947" y="5333344"/>
            <a:ext cx="962526" cy="321496"/>
          </a:xfrm>
          <a:prstGeom prst="straightConnector1">
            <a:avLst/>
          </a:prstGeom>
          <a:noFill/>
          <a:ln cap="flat" cmpd="sng" w="9525">
            <a:solidFill>
              <a:schemeClr val="dk1"/>
            </a:solidFill>
            <a:prstDash val="solid"/>
            <a:miter/>
            <a:headEnd len="med" w="med" type="none"/>
            <a:tailEnd len="lg" w="lg" type="triangle"/>
          </a:ln>
        </p:spPr>
      </p:cxnSp>
      <p:cxnSp>
        <p:nvCxnSpPr>
          <p:cNvPr id="213" name="Shape 213"/>
          <p:cNvCxnSpPr>
            <a:stCxn id="208" idx="1"/>
          </p:cNvCxnSpPr>
          <p:nvPr/>
        </p:nvCxnSpPr>
        <p:spPr>
          <a:xfrm flipH="1">
            <a:off x="5678789" y="2837981"/>
            <a:ext cx="2810100" cy="971700"/>
          </a:xfrm>
          <a:prstGeom prst="straightConnector1">
            <a:avLst/>
          </a:prstGeom>
          <a:noFill/>
          <a:ln cap="flat" cmpd="sng" w="9525">
            <a:solidFill>
              <a:schemeClr val="dk1"/>
            </a:solidFill>
            <a:prstDash val="solid"/>
            <a:miter/>
            <a:headEnd len="med" w="med" type="none"/>
            <a:tailEnd len="lg" w="lg" type="triangle"/>
          </a:ln>
        </p:spPr>
      </p:cxnSp>
      <p:cxnSp>
        <p:nvCxnSpPr>
          <p:cNvPr id="214" name="Shape 214"/>
          <p:cNvCxnSpPr/>
          <p:nvPr/>
        </p:nvCxnSpPr>
        <p:spPr>
          <a:xfrm rot="10800000">
            <a:off x="5678904" y="1417983"/>
            <a:ext cx="2281117" cy="0"/>
          </a:xfrm>
          <a:prstGeom prst="straightConnector1">
            <a:avLst/>
          </a:prstGeom>
          <a:noFill/>
          <a:ln cap="flat" cmpd="sng" w="9525">
            <a:solidFill>
              <a:schemeClr val="dk1"/>
            </a:solidFill>
            <a:prstDash val="solid"/>
            <a:miter/>
            <a:headEnd len="med" w="med" type="none"/>
            <a:tailEnd len="lg" w="lg" type="triangle"/>
          </a:ln>
        </p:spPr>
      </p:cxnSp>
      <p:cxnSp>
        <p:nvCxnSpPr>
          <p:cNvPr id="215" name="Shape 215"/>
          <p:cNvCxnSpPr/>
          <p:nvPr/>
        </p:nvCxnSpPr>
        <p:spPr>
          <a:xfrm>
            <a:off x="2342350" y="4313764"/>
            <a:ext cx="1050554" cy="184666"/>
          </a:xfrm>
          <a:prstGeom prst="straightConnector1">
            <a:avLst/>
          </a:prstGeom>
          <a:noFill/>
          <a:ln cap="flat" cmpd="sng" w="9525">
            <a:solidFill>
              <a:schemeClr val="dk1"/>
            </a:solidFill>
            <a:prstDash val="solid"/>
            <a:miter/>
            <a:headEnd len="med" w="med" type="none"/>
            <a:tailEnd len="lg" w="lg" type="triangle"/>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References</a:t>
            </a:r>
          </a:p>
        </p:txBody>
      </p:sp>
      <p:sp>
        <p:nvSpPr>
          <p:cNvPr id="221" name="Shape 221"/>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baseline="0" i="0" lang="en-US" sz="2800" u="sng" cap="none" strike="noStrike">
                <a:solidFill>
                  <a:schemeClr val="hlink"/>
                </a:solidFill>
                <a:latin typeface="Calibri"/>
                <a:ea typeface="Calibri"/>
                <a:cs typeface="Calibri"/>
                <a:sym typeface="Calibri"/>
                <a:hlinkClick r:id="rId3"/>
              </a:rPr>
              <a:t>http://www.nature.com/scitable/topicpage/what-is-a-cell-14023083</a:t>
            </a:r>
          </a:p>
          <a:p>
            <a:pPr indent="-228600" lvl="0" marL="228600" marR="0" rtl="0" algn="l">
              <a:lnSpc>
                <a:spcPct val="90000"/>
              </a:lnSpc>
              <a:spcBef>
                <a:spcPts val="1000"/>
              </a:spcBef>
              <a:buClr>
                <a:schemeClr val="dk1"/>
              </a:buClr>
              <a:buSzPct val="100000"/>
              <a:buFont typeface="Arial"/>
              <a:buChar char="•"/>
            </a:pPr>
            <a:r>
              <a:rPr b="0" baseline="0" i="0" lang="en-US" sz="2800" u="sng" cap="none" strike="noStrike">
                <a:solidFill>
                  <a:schemeClr val="hlink"/>
                </a:solidFill>
                <a:latin typeface="Calibri"/>
                <a:ea typeface="Calibri"/>
                <a:cs typeface="Calibri"/>
                <a:sym typeface="Calibri"/>
                <a:hlinkClick r:id="rId4"/>
              </a:rPr>
              <a:t>http://medicalpicturesinfo.com/red-blood-cells/</a:t>
            </a:r>
          </a:p>
          <a:p>
            <a:pPr indent="-228600" lvl="0" marL="228600" marR="0" rtl="0" algn="l">
              <a:lnSpc>
                <a:spcPct val="90000"/>
              </a:lnSpc>
              <a:spcBef>
                <a:spcPts val="1000"/>
              </a:spcBef>
              <a:buClr>
                <a:schemeClr val="dk1"/>
              </a:buClr>
              <a:buSzPct val="100000"/>
              <a:buFont typeface="Arial"/>
              <a:buChar char="•"/>
            </a:pPr>
            <a:r>
              <a:rPr b="0" baseline="0" i="0" lang="en-US" sz="2800" u="sng" cap="none" strike="noStrike">
                <a:solidFill>
                  <a:schemeClr val="hlink"/>
                </a:solidFill>
                <a:latin typeface="Calibri"/>
                <a:ea typeface="Calibri"/>
                <a:cs typeface="Calibri"/>
                <a:sym typeface="Calibri"/>
                <a:hlinkClick r:id="rId5"/>
              </a:rPr>
              <a:t>https://commons.wikimedia.org/wiki/File:Blastocyst_embryo.png</a:t>
            </a:r>
          </a:p>
          <a:p>
            <a:pPr indent="-228600" lvl="0" marL="228600" marR="0" rtl="0" algn="l">
              <a:lnSpc>
                <a:spcPct val="90000"/>
              </a:lnSpc>
              <a:spcBef>
                <a:spcPts val="1000"/>
              </a:spcBef>
              <a:buClr>
                <a:schemeClr val="dk1"/>
              </a:buClr>
              <a:buSzPct val="100000"/>
              <a:buFont typeface="Arial"/>
              <a:buChar char="•"/>
            </a:pPr>
            <a:r>
              <a:rPr b="0" baseline="0" i="0" lang="en-US" sz="2800" u="sng" cap="none" strike="noStrike">
                <a:solidFill>
                  <a:schemeClr val="hlink"/>
                </a:solidFill>
                <a:latin typeface="Calibri"/>
                <a:ea typeface="Calibri"/>
                <a:cs typeface="Calibri"/>
                <a:sym typeface="Calibri"/>
                <a:hlinkClick r:id="rId6"/>
              </a:rPr>
              <a:t>https://www.pinterest.com/pin/543457880006575529/</a:t>
            </a:r>
          </a:p>
          <a:p>
            <a:pPr indent="-228600" lvl="0" marL="228600" marR="0" rtl="0" algn="l">
              <a:lnSpc>
                <a:spcPct val="90000"/>
              </a:lnSpc>
              <a:spcBef>
                <a:spcPts val="1000"/>
              </a:spcBef>
              <a:buClr>
                <a:schemeClr val="dk1"/>
              </a:buClr>
              <a:buSzPct val="100000"/>
              <a:buFont typeface="Arial"/>
              <a:buChar char="•"/>
            </a:pPr>
            <a:r>
              <a:rPr b="0" baseline="0" i="0" lang="en-US" sz="2800" u="sng" cap="none" strike="noStrike">
                <a:solidFill>
                  <a:schemeClr val="hlink"/>
                </a:solidFill>
                <a:latin typeface="Calibri"/>
                <a:ea typeface="Calibri"/>
                <a:cs typeface="Calibri"/>
                <a:sym typeface="Calibri"/>
                <a:hlinkClick r:id="rId7"/>
              </a:rPr>
              <a:t>http://www.nature.com/scitable/content/cells-growing-in-a-tissue-culture-14264811</a:t>
            </a:r>
          </a:p>
          <a:p>
            <a:pPr indent="-228600" lvl="0" marL="228600" marR="0" rtl="0" algn="l">
              <a:lnSpc>
                <a:spcPct val="90000"/>
              </a:lnSpc>
              <a:spcBef>
                <a:spcPts val="1000"/>
              </a:spcBef>
              <a:buClr>
                <a:schemeClr val="dk1"/>
              </a:buClr>
              <a:buSzPct val="100000"/>
              <a:buFont typeface="Arial"/>
              <a:buChar char="•"/>
            </a:pPr>
            <a:r>
              <a:rPr b="0" baseline="0" i="0" lang="en-US" sz="2800" u="sng" cap="none" strike="noStrike">
                <a:solidFill>
                  <a:schemeClr val="hlink"/>
                </a:solidFill>
                <a:latin typeface="Calibri"/>
                <a:ea typeface="Calibri"/>
                <a:cs typeface="Calibri"/>
                <a:sym typeface="Calibri"/>
                <a:hlinkClick r:id="rId8"/>
              </a:rPr>
              <a:t>http://www.123rf.com/photo_13781019_human-heart.html</a:t>
            </a:r>
          </a:p>
          <a:p>
            <a:pPr indent="-228600" lvl="0" marL="228600" marR="0" rtl="0" algn="l">
              <a:lnSpc>
                <a:spcPct val="90000"/>
              </a:lnSpc>
              <a:spcBef>
                <a:spcPts val="1000"/>
              </a:spcBef>
              <a:buClr>
                <a:schemeClr val="dk1"/>
              </a:buClr>
              <a:buSzPct val="100000"/>
              <a:buFont typeface="Arial"/>
              <a:buChar char="•"/>
            </a:pPr>
            <a:r>
              <a:rPr b="0" baseline="0" i="0" lang="en-US" sz="2800" u="sng" cap="none" strike="noStrike">
                <a:solidFill>
                  <a:schemeClr val="hlink"/>
                </a:solidFill>
                <a:latin typeface="Calibri"/>
                <a:ea typeface="Calibri"/>
                <a:cs typeface="Calibri"/>
                <a:sym typeface="Calibri"/>
                <a:hlinkClick r:id="rId9"/>
              </a:rPr>
              <a:t>http://www.personaldevelopmentguy.com/drawings-of-hearts.html</a:t>
            </a:r>
          </a:p>
          <a:p>
            <a:pPr indent="-50800" lvl="0" marL="22860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