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58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7" r:id="rId16"/>
    <p:sldId id="266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D9D9"/>
    <a:srgbClr val="062854"/>
    <a:srgbClr val="06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6"/>
    <p:restoredTop sz="94638"/>
  </p:normalViewPr>
  <p:slideViewPr>
    <p:cSldViewPr snapToGrid="0">
      <p:cViewPr varScale="1">
        <p:scale>
          <a:sx n="127" d="100"/>
          <a:sy n="127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97DDB3-5A53-F7A3-C88E-78E4835FD10F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9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BCB8B56-1E5E-8EDF-898D-B0A00D72B0B9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83.57%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75B89B-4EB2-91BA-08F5-663BE6D4596B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10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46AEB0-0C86-6AFD-6C55-B2893984037B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233992" cy="270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1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5B4C587-401B-0651-E340-55F285EB4C20}"/>
              </a:ext>
            </a:extLst>
          </p:cNvPr>
          <p:cNvSpPr txBox="1">
            <a:spLocks/>
          </p:cNvSpPr>
          <p:nvPr/>
        </p:nvSpPr>
        <p:spPr>
          <a:xfrm>
            <a:off x="838200" y="2057916"/>
            <a:ext cx="10233992" cy="357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model_1 = </a:t>
            </a:r>
            <a:r>
              <a:rPr lang="de-DE" sz="2800" dirty="0" err="1">
                <a:latin typeface="Montserrat Medium" pitchFamily="2" charset="77"/>
              </a:rPr>
              <a:t>Sequential</a:t>
            </a:r>
            <a:r>
              <a:rPr lang="de-DE" sz="2800" dirty="0">
                <a:latin typeface="Montserrat Medium" pitchFamily="2" charset="77"/>
              </a:rPr>
              <a:t>([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InputLayer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input_shape</a:t>
            </a:r>
            <a:r>
              <a:rPr lang="de-DE" sz="2800" dirty="0">
                <a:latin typeface="Montserrat Medium" pitchFamily="2" charset="77"/>
              </a:rPr>
              <a:t>=(</a:t>
            </a:r>
            <a:r>
              <a:rPr lang="de-DE" sz="2800" dirty="0" err="1">
                <a:latin typeface="Montserrat Medium" pitchFamily="2" charset="77"/>
              </a:rPr>
              <a:t>len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r.training_features.keys</a:t>
            </a:r>
            <a:r>
              <a:rPr lang="de-DE" sz="2800" dirty="0">
                <a:latin typeface="Montserrat Medium" pitchFamily="2" charset="77"/>
              </a:rPr>
              <a:t>()), )),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BatchNormalization</a:t>
            </a:r>
            <a:r>
              <a:rPr lang="de-DE" sz="2800" dirty="0">
                <a:latin typeface="Montserrat Medium" pitchFamily="2" charset="77"/>
              </a:rPr>
              <a:t>(),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(16,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(8,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(1)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])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30CDE5F-0EDA-F245-9D16-347B8CB4982C}"/>
              </a:ext>
            </a:extLst>
          </p:cNvPr>
          <p:cNvSpPr txBox="1">
            <a:spLocks/>
          </p:cNvSpPr>
          <p:nvPr/>
        </p:nvSpPr>
        <p:spPr>
          <a:xfrm>
            <a:off x="838200" y="5767659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Learning rate = 0.01, </a:t>
            </a:r>
            <a:r>
              <a:rPr lang="de-DE" sz="2000" dirty="0" err="1">
                <a:highlight>
                  <a:srgbClr val="FFFF00"/>
                </a:highlight>
                <a:latin typeface="Montserrat Medium" pitchFamily="2" charset="77"/>
              </a:rPr>
              <a:t>Epochs</a:t>
            </a:r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 = 750</a:t>
            </a:r>
            <a:endParaRPr lang="de-DE" sz="2000" baseline="30000" dirty="0">
              <a:highlight>
                <a:srgbClr val="FFFF00"/>
              </a:highlight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23865D-7023-822A-1262-7B126B7EEA1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37DAB0-18B8-691D-D186-EE56AE7F3959}"/>
              </a:ext>
            </a:extLst>
          </p:cNvPr>
          <p:cNvSpPr txBox="1">
            <a:spLocks/>
          </p:cNvSpPr>
          <p:nvPr/>
        </p:nvSpPr>
        <p:spPr>
          <a:xfrm>
            <a:off x="838200" y="5503480"/>
            <a:ext cx="10515600" cy="6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400" dirty="0">
                <a:latin typeface="Montserrat Medium" pitchFamily="2" charset="77"/>
              </a:rPr>
              <a:t>model_1.compile(</a:t>
            </a:r>
            <a:r>
              <a:rPr lang="de-DE" sz="2400" dirty="0" err="1">
                <a:latin typeface="Montserrat Medium" pitchFamily="2" charset="77"/>
              </a:rPr>
              <a:t>loss</a:t>
            </a:r>
            <a:r>
              <a:rPr lang="de-DE" sz="2400" dirty="0">
                <a:latin typeface="Montserrat Medium" pitchFamily="2" charset="77"/>
              </a:rPr>
              <a:t>="</a:t>
            </a:r>
            <a:r>
              <a:rPr lang="de-DE" sz="2400" dirty="0" err="1">
                <a:latin typeface="Montserrat Medium" pitchFamily="2" charset="77"/>
              </a:rPr>
              <a:t>mse</a:t>
            </a:r>
            <a:r>
              <a:rPr lang="de-DE" sz="2400" dirty="0">
                <a:latin typeface="Montserrat Medium" pitchFamily="2" charset="77"/>
              </a:rPr>
              <a:t>", </a:t>
            </a:r>
            <a:r>
              <a:rPr lang="de-DE" sz="2400" dirty="0" err="1">
                <a:latin typeface="Montserrat Medium" pitchFamily="2" charset="77"/>
              </a:rPr>
              <a:t>optimizer</a:t>
            </a:r>
            <a:r>
              <a:rPr lang="de-DE" sz="2400" dirty="0">
                <a:latin typeface="Montserrat Medium" pitchFamily="2" charset="77"/>
              </a:rPr>
              <a:t>=Adam(</a:t>
            </a:r>
            <a:r>
              <a:rPr lang="de-DE" sz="2400" dirty="0" err="1">
                <a:latin typeface="Montserrat Medium" pitchFamily="2" charset="77"/>
              </a:rPr>
              <a:t>learning_rate</a:t>
            </a:r>
            <a:r>
              <a:rPr lang="de-DE" sz="2400" dirty="0">
                <a:latin typeface="Montserrat Medium" pitchFamily="2" charset="77"/>
              </a:rPr>
              <a:t>=0.01))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731625-1B36-10BF-ED0A-F14BDFF488B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99053" y="1872200"/>
            <a:ext cx="6519530" cy="38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12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60.57%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Vergleich - Modelle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13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6351104" y="2861605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60.57%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B528A-87BD-A222-7D17-B86598EA537C}"/>
              </a:ext>
            </a:extLst>
          </p:cNvPr>
          <p:cNvSpPr txBox="1">
            <a:spLocks/>
          </p:cNvSpPr>
          <p:nvPr/>
        </p:nvSpPr>
        <p:spPr>
          <a:xfrm>
            <a:off x="838200" y="2734643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Linear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3DF65A-186A-E859-56A1-0156E613BC79}"/>
              </a:ext>
            </a:extLst>
          </p:cNvPr>
          <p:cNvSpPr txBox="1">
            <a:spLocks/>
          </p:cNvSpPr>
          <p:nvPr/>
        </p:nvSpPr>
        <p:spPr>
          <a:xfrm>
            <a:off x="6443872" y="2743788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Neuronal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5179A26-09E2-DE55-D316-0F4D5FBAA898}"/>
              </a:ext>
            </a:extLst>
          </p:cNvPr>
          <p:cNvSpPr txBox="1">
            <a:spLocks/>
          </p:cNvSpPr>
          <p:nvPr/>
        </p:nvSpPr>
        <p:spPr>
          <a:xfrm>
            <a:off x="823296" y="2908750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83.57%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56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Teilweise technische Schwierigkeiten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 im Kurs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07428A6-F04C-BD52-49D0-AD5DE1A1E4C4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5" y="1494904"/>
            <a:ext cx="12192000" cy="386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Einführung + Variablen</a:t>
            </a:r>
            <a:r>
              <a:rPr lang="de-DE" sz="2800" dirty="0">
                <a:solidFill>
                  <a:schemeClr val="bg1"/>
                </a:solidFill>
                <a:latin typeface="Montserrat Medium" pitchFamily="2" charset="77"/>
              </a:rPr>
              <a:t> + 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Konfidenzintervalle (zu variablen) [Felix]</a:t>
            </a: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Lineares Modell (Gleichung, r^2, </a:t>
            </a:r>
            <a:r>
              <a:rPr lang="de-DE" sz="2800" dirty="0" err="1">
                <a:solidFill>
                  <a:schemeClr val="bg1"/>
                </a:solidFill>
                <a:effectLst/>
                <a:latin typeface="Montserrat Medium" pitchFamily="2" charset="77"/>
              </a:rPr>
              <a:t>mape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) [Olav]</a:t>
            </a: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Neuronales Netz (Code, Loss </a:t>
            </a:r>
            <a:r>
              <a:rPr lang="de-DE" sz="2800" dirty="0" err="1">
                <a:solidFill>
                  <a:schemeClr val="bg1"/>
                </a:solidFill>
                <a:effectLst/>
                <a:latin typeface="Montserrat Medium" pitchFamily="2" charset="77"/>
              </a:rPr>
              <a:t>fkt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., </a:t>
            </a:r>
            <a:r>
              <a:rPr lang="de-DE" sz="2800" dirty="0" err="1">
                <a:solidFill>
                  <a:schemeClr val="bg1"/>
                </a:solidFill>
                <a:effectLst/>
                <a:latin typeface="Montserrat Medium" pitchFamily="2" charset="77"/>
              </a:rPr>
              <a:t>Mape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) [Philipp]</a:t>
            </a: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Vergleich Modelle + Fazit + Abschluss [Alex]</a:t>
            </a:r>
          </a:p>
        </p:txBody>
      </p:sp>
    </p:spTree>
    <p:extLst>
      <p:ext uri="{BB962C8B-B14F-4D97-AF65-F5344CB8AC3E}">
        <p14:creationId xmlns:p14="http://schemas.microsoft.com/office/powerpoint/2010/main" val="17404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42973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4482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B4044BF7-996D-1464-8AE7-A19F1B2F96A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45806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/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3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56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38200" y="1470991"/>
            <a:ext cx="7772400" cy="479668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58095F-C7E8-8374-2765-FBF1D9FDFEF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/>
        </p:blipFill>
        <p:spPr>
          <a:xfrm>
            <a:off x="838200" y="1470991"/>
            <a:ext cx="7772399" cy="4796681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2117AF8-75C3-9A98-EA0A-CD0DBAB1C64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5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57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/>
        </p:blipFill>
        <p:spPr>
          <a:xfrm>
            <a:off x="838200" y="1470991"/>
            <a:ext cx="7772399" cy="479668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05370D5-1E1A-7B44-1595-8E1581D1FD20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48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Modellgleichung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B3EEE5-6857-D1E7-943F-FFBB9AEC2A2C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727453" cy="178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1700" dirty="0">
                <a:latin typeface="Montserrat Medium" pitchFamily="2" charset="77"/>
              </a:rPr>
              <a:t>mod_lr_12 &lt;- lm(Umsatz ~ Datum + Datum * Temperatur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(Warengruppe)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(Wochentag)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</a:t>
            </a:r>
            <a:r>
              <a:rPr lang="de-DE" sz="1700" dirty="0" err="1">
                <a:latin typeface="Montserrat Medium" pitchFamily="2" charset="77"/>
              </a:rPr>
              <a:t>FerienSH</a:t>
            </a:r>
            <a:r>
              <a:rPr lang="de-DE" sz="1700" dirty="0">
                <a:latin typeface="Montserrat Medium" pitchFamily="2" charset="77"/>
              </a:rPr>
              <a:t>) + Temperatur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</a:t>
            </a:r>
            <a:r>
              <a:rPr lang="de-DE" sz="1700" dirty="0" err="1">
                <a:latin typeface="Montserrat Medium" pitchFamily="2" charset="77"/>
              </a:rPr>
              <a:t>KielerWoche</a:t>
            </a:r>
            <a:r>
              <a:rPr lang="de-DE" sz="1700" dirty="0">
                <a:latin typeface="Montserrat Medium" pitchFamily="2" charset="77"/>
              </a:rPr>
              <a:t>) + </a:t>
            </a:r>
            <a:r>
              <a:rPr lang="de-DE" sz="1700" dirty="0" err="1">
                <a:latin typeface="Montserrat Medium" pitchFamily="2" charset="77"/>
              </a:rPr>
              <a:t>Bewoelkung</a:t>
            </a:r>
            <a:r>
              <a:rPr lang="de-DE" sz="1700" dirty="0">
                <a:latin typeface="Montserrat Medium" pitchFamily="2" charset="77"/>
              </a:rPr>
              <a:t> + Windgeschwindigkeit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(Monat)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(Monat) * Temperatur, </a:t>
            </a:r>
            <a:r>
              <a:rPr lang="de-DE" sz="1700" dirty="0" err="1">
                <a:latin typeface="Montserrat Medium" pitchFamily="2" charset="77"/>
              </a:rPr>
              <a:t>df</a:t>
            </a:r>
            <a:r>
              <a:rPr lang="de-DE" sz="1700" dirty="0">
                <a:latin typeface="Montserrat Medium" pitchFamily="2" charset="77"/>
              </a:rPr>
              <a:t>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83322D-0BAB-FA69-8039-3DCFF7DBEBB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7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1E0DC3-8D6C-EA5A-94F4-0083806E5B7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8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C6A6CE7-D813-F75F-7AD5-BCAB773706B0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latin typeface="Montserrat Medium" pitchFamily="2" charset="77"/>
              </a:rPr>
              <a:t>69.56%</a:t>
            </a:r>
            <a:endParaRPr lang="de-DE" sz="32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Macintosh PowerPoint</Application>
  <PresentationFormat>Breitbild</PresentationFormat>
  <Paragraphs>201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Variablen</vt:lpstr>
      <vt:lpstr>Konfidenzintervalle</vt:lpstr>
      <vt:lpstr>Konfidenzintervalle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Vergleich - Modelle</vt:lpstr>
      <vt:lpstr>Fehler/Probleme</vt:lpstr>
      <vt:lpstr>Vielen Dank für Eure Aufmerksamkeit!</vt:lpstr>
      <vt:lpstr>Einführung + Variablen + Konfidenzintervalle (zu variablen) [Felix] Lineares Modell (Gleichung, r^2, mape) [Olav] Neuronales Netz (Code, Loss fkt., Mape) [Philipp] Vergleich Modelle + Fazit + Abschluss [Alex]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52</cp:revision>
  <dcterms:created xsi:type="dcterms:W3CDTF">2023-06-13T16:07:50Z</dcterms:created>
  <dcterms:modified xsi:type="dcterms:W3CDTF">2023-06-20T15:57:01Z</dcterms:modified>
</cp:coreProperties>
</file>