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7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9D9D9"/>
    <a:srgbClr val="062854"/>
    <a:srgbClr val="064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96" d="100"/>
          <a:sy n="96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0DAAB-2B8B-9871-FAE0-B9AE60901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500006-4F0A-41F8-DC8C-525A3FF3A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EC77A8-2228-C54D-C8BD-015BB320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C142A-7B3A-1F39-B89E-B15A34ED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4C98A-A4DA-C993-1060-4A34FD56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90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76CD2-DB36-7013-0CBF-6C4A2EA2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EC3FA0-4D2C-BD90-BE72-E216847B7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01C36-38F0-88E2-4555-8016CE6E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E5303-E1A2-9C17-0A99-2846EDEC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4CA91A-B1D7-FDA2-FFDA-5F50F468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10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BB0666-907D-C6E4-74C9-BF00112B4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6C90BE-7C2C-75D0-E2B5-1CA2435C9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783519-A5F4-C499-2087-541E0C22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F306FF-B1DA-3B9A-4126-E08AD7C7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F5131-7A51-FE80-4FED-85866EBC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2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4335D-6A3C-BAE8-7CBC-0BB91690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C55E0-9C97-D003-1D81-31019FBB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FD7C66-76D5-B047-2B01-EFF1EDA5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66890-236A-A9BB-F6D6-D49CDE6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BB268A-6A98-427E-05AC-2B736D9C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00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C37C1-8CD3-3772-3717-4D3190DF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CB6061-F795-E302-4279-AB77EAD65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FCC41-B751-1413-1882-F5C1DA6B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6025E-1926-7D16-7015-013B466E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E1596-1677-4D6D-4AE6-BA6B4AA9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57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2DE25-86A2-02A5-37DF-F06A53D6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5E09B-35C1-1665-BCE1-91ADDA083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956D66-185E-9E45-B1DC-4F143DD4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DEA34-54C9-C160-17B8-54F85F90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9F06F-072F-2E97-2992-F1AD06CB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6745C5-D3E6-42EC-AAA7-4EBAEC84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70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722C4-92D5-D83B-431D-C8CF8649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EBCAF-A988-FD94-1241-48C056DE9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2920F6-2653-3A6D-2AD5-B5CFE70BA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628956-77FB-2456-1F02-6CCC34EAF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848F3D-DA2B-81BD-1F4B-BFFF2F0C7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A3C310-20EF-0FEC-9A35-D360B395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5B4353-F8D1-327E-A245-93680FC0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9B7E13-3FCB-032C-CDB6-4B61C75F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6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310D6-0653-35BE-088C-6718101B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D9391C-0F0D-B595-C0FC-55718F0F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D97ED5-6825-24B4-5289-B5A1B5CF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5A6A1C-5D51-D1D0-45B1-AB81977A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67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137C02-61C3-CDA4-349C-27E78535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1D53A8-DD1C-1F9C-9096-B5D80BC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3F1E9-A085-E877-D1BE-5F6D6CB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86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9A162-FC1E-5E45-6036-4C08BB7D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C1DDF-A1B4-0473-E41C-6D7B278B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C34949-342F-C099-5ACF-A45FCBB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9F570E-F725-0A21-E693-D19A5897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E9CCF-477B-2E0A-7366-C6A8BC7F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EEAF6B-61A7-4375-3EE1-B5E814A3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49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03ECD-6156-1FCD-BF9E-00A9DEF1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6EE5AE-92EE-DE67-6A7A-152BE7ED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245C63-5D2D-27C3-A5D9-AF57D8B3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248D40-285E-19C5-FD50-4E6AEBA2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E2B7E2-AB77-F61A-4A40-59B4D574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80E49E-3707-7B0E-EA2D-1941EA75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6B49EB-7BAE-B8D2-7251-4EFF83A4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EC8D1E-C286-D28F-8DF9-0CA217DE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704EB-5438-80C3-2CB5-828065139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C2B58-E75F-FCF2-F7AA-1FBA8E7E5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3B681-4E8E-3A70-8819-445CBB1E9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71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5C54-A091-4171-DF45-FC17687E1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04" y="1589975"/>
            <a:ext cx="9144000" cy="1501095"/>
          </a:xfrm>
        </p:spPr>
        <p:txBody>
          <a:bodyPr anchor="t">
            <a:normAutofit/>
          </a:bodyPr>
          <a:lstStyle/>
          <a:p>
            <a:pPr algn="l"/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Medium" pitchFamily="2" charset="77"/>
              </a:rPr>
              <a:t>Umsatzvorhersage einer Bäckerei-Filiale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A278CF-856F-C7B4-9E6D-FFF2C231E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04" y="6310873"/>
            <a:ext cx="9633857" cy="359229"/>
          </a:xfrm>
        </p:spPr>
        <p:txBody>
          <a:bodyPr>
            <a:normAutofit/>
          </a:bodyPr>
          <a:lstStyle/>
          <a:p>
            <a:pPr algn="l"/>
            <a:r>
              <a:rPr lang="de-DE" sz="1800" i="1" dirty="0">
                <a:solidFill>
                  <a:schemeClr val="bg1">
                    <a:lumMod val="85000"/>
                  </a:schemeClr>
                </a:solidFill>
                <a:latin typeface="Montserrat Medium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Philipp Meisinger, Olav Cornelius, Alexander Ruoff, Felix J. Wehkamp</a:t>
            </a:r>
          </a:p>
        </p:txBody>
      </p:sp>
    </p:spTree>
    <p:extLst>
      <p:ext uri="{BB962C8B-B14F-4D97-AF65-F5344CB8AC3E}">
        <p14:creationId xmlns:p14="http://schemas.microsoft.com/office/powerpoint/2010/main" val="100442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Source Code - Definition neuronales Netz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675B89B-4EB2-91BA-08F5-663BE6D4596B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9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046AEB0-0C86-6AFD-6C55-B2893984037B}"/>
              </a:ext>
            </a:extLst>
          </p:cNvPr>
          <p:cNvSpPr txBox="1">
            <a:spLocks/>
          </p:cNvSpPr>
          <p:nvPr/>
        </p:nvSpPr>
        <p:spPr>
          <a:xfrm>
            <a:off x="838200" y="2810495"/>
            <a:ext cx="10233992" cy="2701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1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5B4C587-401B-0651-E340-55F285EB4C20}"/>
              </a:ext>
            </a:extLst>
          </p:cNvPr>
          <p:cNvSpPr txBox="1">
            <a:spLocks/>
          </p:cNvSpPr>
          <p:nvPr/>
        </p:nvSpPr>
        <p:spPr>
          <a:xfrm>
            <a:off x="838200" y="2375968"/>
            <a:ext cx="10233992" cy="3570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model_1 = </a:t>
            </a:r>
            <a:r>
              <a:rPr lang="de-DE" sz="2800" dirty="0" err="1">
                <a:latin typeface="Montserrat Medium" pitchFamily="2" charset="77"/>
              </a:rPr>
              <a:t>Sequential</a:t>
            </a:r>
            <a:r>
              <a:rPr lang="de-DE" sz="2800" dirty="0">
                <a:latin typeface="Montserrat Medium" pitchFamily="2" charset="77"/>
              </a:rPr>
              <a:t>([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InputLayer</a:t>
            </a:r>
            <a:r>
              <a:rPr lang="de-DE" sz="2800" dirty="0">
                <a:latin typeface="Montserrat Medium" pitchFamily="2" charset="77"/>
              </a:rPr>
              <a:t>(</a:t>
            </a:r>
            <a:r>
              <a:rPr lang="de-DE" sz="2800" dirty="0" err="1">
                <a:latin typeface="Montserrat Medium" pitchFamily="2" charset="77"/>
              </a:rPr>
              <a:t>input_shape</a:t>
            </a:r>
            <a:r>
              <a:rPr lang="de-DE" sz="2800" dirty="0">
                <a:latin typeface="Montserrat Medium" pitchFamily="2" charset="77"/>
              </a:rPr>
              <a:t>=(</a:t>
            </a:r>
            <a:r>
              <a:rPr lang="de-DE" sz="2800" dirty="0" err="1">
                <a:latin typeface="Montserrat Medium" pitchFamily="2" charset="77"/>
              </a:rPr>
              <a:t>len</a:t>
            </a:r>
            <a:r>
              <a:rPr lang="de-DE" sz="2800" dirty="0">
                <a:latin typeface="Montserrat Medium" pitchFamily="2" charset="77"/>
              </a:rPr>
              <a:t>(</a:t>
            </a:r>
            <a:r>
              <a:rPr lang="de-DE" sz="2800" dirty="0" err="1">
                <a:latin typeface="Montserrat Medium" pitchFamily="2" charset="77"/>
              </a:rPr>
              <a:t>r.training_features.keys</a:t>
            </a:r>
            <a:r>
              <a:rPr lang="de-DE" sz="2800" dirty="0">
                <a:latin typeface="Montserrat Medium" pitchFamily="2" charset="77"/>
              </a:rPr>
              <a:t>()), )),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BatchNormalization</a:t>
            </a:r>
            <a:r>
              <a:rPr lang="de-DE" sz="2800" dirty="0">
                <a:latin typeface="Montserrat Medium" pitchFamily="2" charset="77"/>
              </a:rPr>
              <a:t>(),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(16, </a:t>
            </a:r>
            <a:r>
              <a:rPr lang="de-DE" sz="2800" dirty="0" err="1">
                <a:latin typeface="Montserrat Medium" pitchFamily="2" charset="77"/>
              </a:rPr>
              <a:t>activation</a:t>
            </a:r>
            <a:r>
              <a:rPr lang="de-DE" sz="2800" dirty="0">
                <a:latin typeface="Montserrat Medium" pitchFamily="2" charset="77"/>
              </a:rPr>
              <a:t>='</a:t>
            </a:r>
            <a:r>
              <a:rPr lang="de-DE" sz="2800" dirty="0" err="1">
                <a:latin typeface="Montserrat Medium" pitchFamily="2" charset="77"/>
              </a:rPr>
              <a:t>relu</a:t>
            </a:r>
            <a:r>
              <a:rPr lang="de-DE" sz="2800" dirty="0">
                <a:latin typeface="Montserrat Medium" pitchFamily="2" charset="77"/>
              </a:rPr>
              <a:t>'),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(8, </a:t>
            </a:r>
            <a:r>
              <a:rPr lang="de-DE" sz="2800" dirty="0" err="1">
                <a:latin typeface="Montserrat Medium" pitchFamily="2" charset="77"/>
              </a:rPr>
              <a:t>activation</a:t>
            </a:r>
            <a:r>
              <a:rPr lang="de-DE" sz="2800" dirty="0">
                <a:latin typeface="Montserrat Medium" pitchFamily="2" charset="77"/>
              </a:rPr>
              <a:t>='</a:t>
            </a:r>
            <a:r>
              <a:rPr lang="de-DE" sz="2800" dirty="0" err="1">
                <a:latin typeface="Montserrat Medium" pitchFamily="2" charset="77"/>
              </a:rPr>
              <a:t>relu</a:t>
            </a:r>
            <a:r>
              <a:rPr lang="de-DE" sz="2800" dirty="0">
                <a:latin typeface="Montserrat Medium" pitchFamily="2" charset="77"/>
              </a:rPr>
              <a:t>'),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(2)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28600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Loss-Funktion Trainings/Validierungsdaten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23865D-7023-822A-1262-7B126B7EEA1D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10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437DAB0-18B8-691D-D186-EE56AE7F3959}"/>
              </a:ext>
            </a:extLst>
          </p:cNvPr>
          <p:cNvSpPr txBox="1">
            <a:spLocks/>
          </p:cNvSpPr>
          <p:nvPr/>
        </p:nvSpPr>
        <p:spPr>
          <a:xfrm>
            <a:off x="838200" y="5503480"/>
            <a:ext cx="10515600" cy="658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2400" dirty="0">
                <a:latin typeface="Montserrat Medium" pitchFamily="2" charset="77"/>
              </a:rPr>
              <a:t>model_1.compile(</a:t>
            </a:r>
            <a:r>
              <a:rPr lang="de-DE" sz="2400" dirty="0" err="1">
                <a:latin typeface="Montserrat Medium" pitchFamily="2" charset="77"/>
              </a:rPr>
              <a:t>loss</a:t>
            </a:r>
            <a:r>
              <a:rPr lang="de-DE" sz="2400" dirty="0">
                <a:latin typeface="Montserrat Medium" pitchFamily="2" charset="77"/>
              </a:rPr>
              <a:t>="</a:t>
            </a:r>
            <a:r>
              <a:rPr lang="de-DE" sz="2400" dirty="0" err="1">
                <a:latin typeface="Montserrat Medium" pitchFamily="2" charset="77"/>
              </a:rPr>
              <a:t>mse</a:t>
            </a:r>
            <a:r>
              <a:rPr lang="de-DE" sz="2400" dirty="0">
                <a:latin typeface="Montserrat Medium" pitchFamily="2" charset="77"/>
              </a:rPr>
              <a:t>", </a:t>
            </a:r>
            <a:r>
              <a:rPr lang="de-DE" sz="2400" dirty="0" err="1">
                <a:latin typeface="Montserrat Medium" pitchFamily="2" charset="77"/>
              </a:rPr>
              <a:t>optimizer</a:t>
            </a:r>
            <a:r>
              <a:rPr lang="de-DE" sz="2400" dirty="0">
                <a:latin typeface="Montserrat Medium" pitchFamily="2" charset="77"/>
              </a:rPr>
              <a:t>=Adam(</a:t>
            </a:r>
            <a:r>
              <a:rPr lang="de-DE" sz="2400" dirty="0" err="1">
                <a:latin typeface="Montserrat Medium" pitchFamily="2" charset="77"/>
              </a:rPr>
              <a:t>learning_rate</a:t>
            </a:r>
            <a:r>
              <a:rPr lang="de-DE" sz="2400" dirty="0">
                <a:latin typeface="Montserrat Medium" pitchFamily="2" charset="77"/>
              </a:rPr>
              <a:t>=0.01))</a:t>
            </a:r>
          </a:p>
        </p:txBody>
      </p:sp>
    </p:spTree>
    <p:extLst>
      <p:ext uri="{BB962C8B-B14F-4D97-AF65-F5344CB8AC3E}">
        <p14:creationId xmlns:p14="http://schemas.microsoft.com/office/powerpoint/2010/main" val="388353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68AE6-88C0-32F7-119F-3F97B57BDD97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11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0B01EF-FF3C-D730-249C-868DDA6DEFD3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00B050"/>
                </a:solidFill>
                <a:latin typeface="Montserrat Medium" pitchFamily="2" charset="77"/>
              </a:rPr>
              <a:t>19.32%</a:t>
            </a:r>
            <a:endParaRPr lang="de-DE" sz="3200" dirty="0">
              <a:solidFill>
                <a:srgbClr val="00B05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232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Vergleich - Modelle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68AE6-88C0-32F7-119F-3F97B57BDD97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11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0B01EF-FF3C-D730-249C-868DDA6DEFD3}"/>
              </a:ext>
            </a:extLst>
          </p:cNvPr>
          <p:cNvSpPr txBox="1">
            <a:spLocks/>
          </p:cNvSpPr>
          <p:nvPr/>
        </p:nvSpPr>
        <p:spPr>
          <a:xfrm>
            <a:off x="6284844" y="2861605"/>
            <a:ext cx="5272705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00B050"/>
                </a:solidFill>
                <a:latin typeface="Montserrat Medium" pitchFamily="2" charset="77"/>
              </a:rPr>
              <a:t>19.32%</a:t>
            </a:r>
            <a:endParaRPr lang="de-DE" sz="3200" dirty="0">
              <a:solidFill>
                <a:srgbClr val="00B050"/>
              </a:solidFill>
              <a:latin typeface="Montserrat Medium" pitchFamily="2" charset="77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7FB528A-87BD-A222-7D17-B86598EA537C}"/>
              </a:ext>
            </a:extLst>
          </p:cNvPr>
          <p:cNvSpPr txBox="1">
            <a:spLocks/>
          </p:cNvSpPr>
          <p:nvPr/>
        </p:nvSpPr>
        <p:spPr>
          <a:xfrm>
            <a:off x="838200" y="2443095"/>
            <a:ext cx="490993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>
                <a:latin typeface="Montserrat SemiBold" pitchFamily="2" charset="77"/>
              </a:rPr>
              <a:t>Linear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D3DF65A-186A-E859-56A1-0156E613BC79}"/>
              </a:ext>
            </a:extLst>
          </p:cNvPr>
          <p:cNvSpPr txBox="1">
            <a:spLocks/>
          </p:cNvSpPr>
          <p:nvPr/>
        </p:nvSpPr>
        <p:spPr>
          <a:xfrm>
            <a:off x="6443872" y="2452240"/>
            <a:ext cx="490993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>
                <a:latin typeface="Montserrat SemiBold" pitchFamily="2" charset="77"/>
              </a:rPr>
              <a:t>Neuronal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5179A26-09E2-DE55-D316-0F4D5FBAA898}"/>
              </a:ext>
            </a:extLst>
          </p:cNvPr>
          <p:cNvSpPr txBox="1">
            <a:spLocks/>
          </p:cNvSpPr>
          <p:nvPr/>
        </p:nvSpPr>
        <p:spPr>
          <a:xfrm>
            <a:off x="823296" y="2908750"/>
            <a:ext cx="5272705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FF0000"/>
                </a:solidFill>
                <a:latin typeface="Montserrat Medium" pitchFamily="2" charset="77"/>
              </a:rPr>
              <a:t>82.32%</a:t>
            </a:r>
            <a:endParaRPr lang="de-DE" sz="3200" dirty="0">
              <a:solidFill>
                <a:srgbClr val="FF000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056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Fehler/Probleme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3BBBEE-CA1D-D9CB-21EB-A54957673FA5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9445487" cy="3809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Datenaufbereitung hat sehr lange gedauert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In Teilen Schwierigkeiten bei der Kommunikation im Team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Steile Lernkurve im Kurs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107428A6-F04C-BD52-49D0-AD5DE1A1E4C4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12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8943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Montserrat Medium" pitchFamily="2" charset="77"/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2029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Variablen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5F2BB1-EA07-171C-0690-4FCF976A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32696"/>
              </p:ext>
            </p:extLst>
          </p:nvPr>
        </p:nvGraphicFramePr>
        <p:xfrm>
          <a:off x="918817" y="1574799"/>
          <a:ext cx="10292522" cy="50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3340513449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4025617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8698929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1243893476"/>
                    </a:ext>
                  </a:extLst>
                </a:gridCol>
                <a:gridCol w="1938130">
                  <a:extLst>
                    <a:ext uri="{9D8B030D-6E8A-4147-A177-3AD203B41FA5}">
                      <a16:colId xmlns:a16="http://schemas.microsoft.com/office/drawing/2014/main" val="2610090627"/>
                    </a:ext>
                  </a:extLst>
                </a:gridCol>
              </a:tblGrid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Variablenname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Datentyp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Einheit/Format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Skala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Beispielwert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086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Datum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date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yyyy</a:t>
                      </a:r>
                      <a:r>
                        <a:rPr lang="de-DE" sz="1600" b="0" i="0" dirty="0">
                          <a:latin typeface="Montserrat Medium" pitchFamily="2" charset="77"/>
                        </a:rPr>
                        <a:t>-mm-</a:t>
                      </a:r>
                      <a:r>
                        <a:rPr lang="de-DE" sz="1600" b="0" i="0" dirty="0" err="1">
                          <a:latin typeface="Montserrat Medium" pitchFamily="2" charset="77"/>
                        </a:rPr>
                        <a:t>dd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2011-05-13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7476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Warengruppe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Kuchen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922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Umsatz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€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148.8283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2744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Kieler Woche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FALSE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5477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Bewölkung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6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283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Temperatur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°C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9218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Windgeschwindigkeit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m/s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623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Wochentag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Ordinal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30386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Monat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4482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Ferien (Schleswig-Holstein)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TRUE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69581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B4044BF7-996D-1464-8AE7-A19F1B2F96A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42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Variablen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5F2BB1-EA07-171C-0690-4FCF976A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90376"/>
              </p:ext>
            </p:extLst>
          </p:nvPr>
        </p:nvGraphicFramePr>
        <p:xfrm>
          <a:off x="918817" y="1574799"/>
          <a:ext cx="10292522" cy="50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3340513449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4025617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8698929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1243893476"/>
                    </a:ext>
                  </a:extLst>
                </a:gridCol>
                <a:gridCol w="1938130">
                  <a:extLst>
                    <a:ext uri="{9D8B030D-6E8A-4147-A177-3AD203B41FA5}">
                      <a16:colId xmlns:a16="http://schemas.microsoft.com/office/drawing/2014/main" val="2610090627"/>
                    </a:ext>
                  </a:extLst>
                </a:gridCol>
              </a:tblGrid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Variablenname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Datentyp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Einheit/Format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Skala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Beispielwert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086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yyyy</a:t>
                      </a: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-mm-</a:t>
                      </a:r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dd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2011-05-13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7476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Warengruppe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Kuchen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922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Umsatz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148.8283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2744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Kieler Woche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FALSE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5477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Bewölkung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283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Temperatur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°C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9218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Windgeschwindigkeit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m/s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623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Wochentag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Ordinal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30386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Monat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49930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Ferien (Schleswig-Holstein)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TRUE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69581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792D30B2-8F5A-16F6-982F-276AE5668599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2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208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991"/>
            <a:ext cx="7772400" cy="479668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C558095F-C7E8-8374-2765-FBF1D9FDFEF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3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9871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1470991"/>
            <a:ext cx="7772399" cy="4796681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2117AF8-75C3-9A98-EA0A-CD0DBAB1C64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4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057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1470991"/>
            <a:ext cx="7772399" cy="479668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805370D5-1E1A-7B44-1595-8E1581D1FD20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5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486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3919331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Modellgleichung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DB3EEE5-6857-D1E7-943F-FFBB9AEC2A2C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mod_lr_12 &lt;- lm(Umsatz ~ Datum * Temperatur + </a:t>
            </a:r>
            <a:r>
              <a:rPr lang="de-DE" sz="2800" dirty="0" err="1">
                <a:latin typeface="Montserrat Medium" pitchFamily="2" charset="77"/>
              </a:rPr>
              <a:t>as.factor</a:t>
            </a:r>
            <a:r>
              <a:rPr lang="de-DE" sz="2800" dirty="0">
                <a:latin typeface="Montserrat Medium" pitchFamily="2" charset="77"/>
              </a:rPr>
              <a:t>(Warengruppe) + </a:t>
            </a:r>
            <a:r>
              <a:rPr lang="de-DE" sz="2800" dirty="0" err="1">
                <a:latin typeface="Montserrat Medium" pitchFamily="2" charset="77"/>
              </a:rPr>
              <a:t>as.factor</a:t>
            </a:r>
            <a:r>
              <a:rPr lang="de-DE" sz="2800" dirty="0">
                <a:latin typeface="Montserrat Medium" pitchFamily="2" charset="77"/>
              </a:rPr>
              <a:t>(Wochentag) + </a:t>
            </a:r>
            <a:r>
              <a:rPr lang="de-DE" sz="2800" dirty="0" err="1">
                <a:latin typeface="Montserrat Medium" pitchFamily="2" charset="77"/>
              </a:rPr>
              <a:t>FerienSH</a:t>
            </a:r>
            <a:r>
              <a:rPr lang="de-DE" sz="2800" dirty="0">
                <a:latin typeface="Montserrat Medium" pitchFamily="2" charset="77"/>
              </a:rPr>
              <a:t> + Temperatur + </a:t>
            </a:r>
            <a:r>
              <a:rPr lang="de-DE" sz="2800" dirty="0" err="1">
                <a:latin typeface="Montserrat Medium" pitchFamily="2" charset="77"/>
              </a:rPr>
              <a:t>KielerWoche</a:t>
            </a:r>
            <a:r>
              <a:rPr lang="de-DE" sz="2800" dirty="0">
                <a:latin typeface="Montserrat Medium" pitchFamily="2" charset="77"/>
              </a:rPr>
              <a:t> + </a:t>
            </a:r>
            <a:r>
              <a:rPr lang="de-DE" sz="2800" dirty="0" err="1">
                <a:latin typeface="Montserrat Medium" pitchFamily="2" charset="77"/>
              </a:rPr>
              <a:t>Bewoelkung</a:t>
            </a:r>
            <a:r>
              <a:rPr lang="de-DE" sz="2800" dirty="0">
                <a:latin typeface="Montserrat Medium" pitchFamily="2" charset="77"/>
              </a:rPr>
              <a:t> + Windgeschwindigkeit + Monat + </a:t>
            </a:r>
            <a:r>
              <a:rPr lang="de-DE" sz="2800" dirty="0">
                <a:highlight>
                  <a:srgbClr val="FFFF00"/>
                </a:highlight>
                <a:latin typeface="Montserrat Medium" pitchFamily="2" charset="77"/>
              </a:rPr>
              <a:t>Monat * Temperatur</a:t>
            </a:r>
            <a:r>
              <a:rPr lang="de-DE" sz="2800" dirty="0">
                <a:latin typeface="Montserrat Medium" pitchFamily="2" charset="77"/>
              </a:rPr>
              <a:t>, </a:t>
            </a:r>
            <a:r>
              <a:rPr lang="de-DE" sz="2800" dirty="0" err="1">
                <a:latin typeface="Montserrat Medium" pitchFamily="2" charset="77"/>
              </a:rPr>
              <a:t>clean_df</a:t>
            </a:r>
            <a:r>
              <a:rPr lang="de-DE" sz="2800" dirty="0">
                <a:latin typeface="Montserrat Medium" pitchFamily="2" charset="77"/>
              </a:rPr>
              <a:t>)</a:t>
            </a:r>
            <a:endParaRPr lang="de-DE" sz="2000" dirty="0">
              <a:latin typeface="Montserrat Medium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483322D-0BAB-FA69-8039-3DCFF7DBEBB9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6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5036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3919331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err="1">
                <a:latin typeface="Montserrat SemiBold" pitchFamily="2" charset="77"/>
              </a:rPr>
              <a:t>adjusted</a:t>
            </a:r>
            <a:r>
              <a:rPr lang="de-DE" sz="2000" b="1" dirty="0">
                <a:latin typeface="Montserrat SemiBold" pitchFamily="2" charset="77"/>
              </a:rPr>
              <a:t> r</a:t>
            </a:r>
            <a:r>
              <a:rPr lang="de-DE" sz="2000" b="1" baseline="30000" dirty="0">
                <a:latin typeface="Montserrat SemiBold" pitchFamily="2" charset="77"/>
              </a:rPr>
              <a:t>2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81E0DC3-8D6C-EA5A-94F4-0083806E5B7D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7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C6A6CE7-D813-F75F-7AD5-BCAB773706B0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latin typeface="Montserrat Medium" pitchFamily="2" charset="77"/>
              </a:rPr>
              <a:t>68.24%</a:t>
            </a:r>
            <a:endParaRPr lang="de-DE" sz="3200" dirty="0"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280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897DDB3-5A53-F7A3-C88E-78E4835FD10F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8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BCB8B56-1E5E-8EDF-898D-B0A00D72B0B9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FF0000"/>
                </a:solidFill>
                <a:latin typeface="Montserrat Medium" pitchFamily="2" charset="77"/>
              </a:rPr>
              <a:t>82.32%</a:t>
            </a:r>
            <a:endParaRPr lang="de-DE" sz="3200" dirty="0">
              <a:solidFill>
                <a:srgbClr val="FF000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273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Macintosh PowerPoint</Application>
  <PresentationFormat>Breitbild</PresentationFormat>
  <Paragraphs>149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Montserrat Medium</vt:lpstr>
      <vt:lpstr>Montserrat SemiBold</vt:lpstr>
      <vt:lpstr>Office</vt:lpstr>
      <vt:lpstr>Umsatzvorhersage einer Bäckerei-Filiale</vt:lpstr>
      <vt:lpstr>Variablen</vt:lpstr>
      <vt:lpstr>Variablen</vt:lpstr>
      <vt:lpstr>Konfidenzintervalle</vt:lpstr>
      <vt:lpstr>Konfidenzintervalle</vt:lpstr>
      <vt:lpstr>Konfidenzintervalle</vt:lpstr>
      <vt:lpstr>Optimierung – lineares Modell</vt:lpstr>
      <vt:lpstr>Optimierung – lineares Modell</vt:lpstr>
      <vt:lpstr>Optimierung – lineares Modell</vt:lpstr>
      <vt:lpstr>Optimierung – neuronales Netz</vt:lpstr>
      <vt:lpstr>Optimierung – neuronales Netz</vt:lpstr>
      <vt:lpstr>Optimierung – neuronales Netz</vt:lpstr>
      <vt:lpstr>Vergleich - Modelle</vt:lpstr>
      <vt:lpstr>Fehler/Probleme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Umsatzvorhersage einer Bäckerei-Filiale</dc:title>
  <dc:creator>p14246</dc:creator>
  <cp:lastModifiedBy>p14246</cp:lastModifiedBy>
  <cp:revision>27</cp:revision>
  <dcterms:created xsi:type="dcterms:W3CDTF">2023-06-13T16:07:50Z</dcterms:created>
  <dcterms:modified xsi:type="dcterms:W3CDTF">2023-06-19T15:59:28Z</dcterms:modified>
</cp:coreProperties>
</file>