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Barlow ExtraLight"/>
      <p:regular r:id="rId15"/>
      <p:bold r:id="rId16"/>
      <p:italic r:id="rId17"/>
      <p:boldItalic r:id="rId18"/>
    </p:embeddedFont>
    <p:embeddedFont>
      <p:font typeface="Hepta Slab Medium"/>
      <p:regular r:id="rId19"/>
      <p:bold r:id="rId20"/>
    </p:embeddedFont>
    <p:embeddedFont>
      <p:font typeface="Hepta Slab Light"/>
      <p:regular r:id="rId21"/>
      <p:bold r:id="rId22"/>
    </p:embeddedFont>
    <p:embeddedFont>
      <p:font typeface="Hepta Slab"/>
      <p:regular r:id="rId23"/>
      <p:bold r:id="rId24"/>
    </p:embeddedFont>
    <p:embeddedFont>
      <p:font typeface="Barlow Medium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4102DA-602B-4E36-B343-72C09EE92AD3}">
  <a:tblStyle styleId="{CE4102DA-602B-4E36-B343-72C09EE92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bold.fntdata"/><Relationship Id="rId22" Type="http://schemas.openxmlformats.org/officeDocument/2006/relationships/font" Target="fonts/HeptaSlabLight-bold.fntdata"/><Relationship Id="rId21" Type="http://schemas.openxmlformats.org/officeDocument/2006/relationships/font" Target="fonts/HeptaSlabLight-regular.fntdata"/><Relationship Id="rId24" Type="http://schemas.openxmlformats.org/officeDocument/2006/relationships/font" Target="fonts/HeptaSlab-bold.fntdata"/><Relationship Id="rId23" Type="http://schemas.openxmlformats.org/officeDocument/2006/relationships/font" Target="fonts/Hepta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arlowMedium-bold.fntdata"/><Relationship Id="rId25" Type="http://schemas.openxmlformats.org/officeDocument/2006/relationships/font" Target="fonts/BarlowMedium-regular.fntdata"/><Relationship Id="rId28" Type="http://schemas.openxmlformats.org/officeDocument/2006/relationships/font" Target="fonts/BarlowMedium-boldItalic.fntdata"/><Relationship Id="rId27" Type="http://schemas.openxmlformats.org/officeDocument/2006/relationships/font" Target="fonts/BarlowMedium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Barlow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4.xml"/><Relationship Id="rId33" Type="http://schemas.openxmlformats.org/officeDocument/2006/relationships/font" Target="fonts/Barlow-regular.fntdata"/><Relationship Id="rId10" Type="http://schemas.openxmlformats.org/officeDocument/2006/relationships/slide" Target="slides/slide3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6.xml"/><Relationship Id="rId35" Type="http://schemas.openxmlformats.org/officeDocument/2006/relationships/font" Target="fonts/Barlow-italic.fntdata"/><Relationship Id="rId12" Type="http://schemas.openxmlformats.org/officeDocument/2006/relationships/slide" Target="slides/slide5.xml"/><Relationship Id="rId34" Type="http://schemas.openxmlformats.org/officeDocument/2006/relationships/font" Target="fonts/Barlow-bold.fntdata"/><Relationship Id="rId15" Type="http://schemas.openxmlformats.org/officeDocument/2006/relationships/font" Target="fonts/BarlowExtraLight-regular.fntdata"/><Relationship Id="rId14" Type="http://schemas.openxmlformats.org/officeDocument/2006/relationships/slide" Target="slides/slide7.xml"/><Relationship Id="rId36" Type="http://schemas.openxmlformats.org/officeDocument/2006/relationships/font" Target="fonts/Barlow-boldItalic.fntdata"/><Relationship Id="rId17" Type="http://schemas.openxmlformats.org/officeDocument/2006/relationships/font" Target="fonts/BarlowExtraLight-italic.fntdata"/><Relationship Id="rId16" Type="http://schemas.openxmlformats.org/officeDocument/2006/relationships/font" Target="fonts/BarlowExtraLight-bold.fntdata"/><Relationship Id="rId19" Type="http://schemas.openxmlformats.org/officeDocument/2006/relationships/font" Target="fonts/HeptaSlabMedium-regular.fntdata"/><Relationship Id="rId18" Type="http://schemas.openxmlformats.org/officeDocument/2006/relationships/font" Target="fonts/Barlow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73ba03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73ba03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98eb8a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98eb8a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8a60852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8a60852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8a6085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8a6085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73ba0302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73ba0302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73ba030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73ba030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73ba0302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73ba0302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08.238.181.112:5001/data" TargetMode="External"/><Relationship Id="rId4" Type="http://schemas.openxmlformats.org/officeDocument/2006/relationships/hyperlink" Target="http://10.131.20.237:805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BZAN 545: Feature Store for ML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BALLINGS INC.</a:t>
            </a:r>
            <a:endParaRPr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Felix Amakye, Noah Cooper, Nolan Ragland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379" name="Google Shape;379;p60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0" name="Google Shape;380;p60"/>
          <p:cNvSpPr txBox="1"/>
          <p:nvPr>
            <p:ph idx="3" type="subTitle"/>
          </p:nvPr>
        </p:nvSpPr>
        <p:spPr>
          <a:xfrm>
            <a:off x="1699225" y="980275"/>
            <a:ext cx="2430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Data Retrieval</a:t>
            </a:r>
            <a:endParaRPr/>
          </a:p>
        </p:txBody>
      </p:sp>
      <p:sp>
        <p:nvSpPr>
          <p:cNvPr id="381" name="Google Shape;381;p60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2" name="Google Shape;382;p60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Integration</a:t>
            </a:r>
            <a:endParaRPr/>
          </a:p>
        </p:txBody>
      </p:sp>
      <p:sp>
        <p:nvSpPr>
          <p:cNvPr id="383" name="Google Shape;383;p60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60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85" name="Google Shape;385;p60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6" name="Google Shape;386;p60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Development</a:t>
            </a:r>
            <a:endParaRPr/>
          </a:p>
        </p:txBody>
      </p:sp>
      <p:sp>
        <p:nvSpPr>
          <p:cNvPr id="387" name="Google Shape;387;p60"/>
          <p:cNvSpPr txBox="1"/>
          <p:nvPr>
            <p:ph idx="17" type="body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8" name="Google Shape;388;p60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Service &amp; Data Extraction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idx="1" type="subTitle"/>
          </p:nvPr>
        </p:nvSpPr>
        <p:spPr>
          <a:xfrm>
            <a:off x="871800" y="522625"/>
            <a:ext cx="74004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Workflow (Collaboration)</a:t>
            </a:r>
            <a:endParaRPr sz="3100"/>
          </a:p>
        </p:txBody>
      </p:sp>
      <p:pic>
        <p:nvPicPr>
          <p:cNvPr id="394" name="Google Shape;3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10925"/>
            <a:ext cx="8839201" cy="185186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1"/>
          <p:cNvSpPr txBox="1"/>
          <p:nvPr/>
        </p:nvSpPr>
        <p:spPr>
          <a:xfrm>
            <a:off x="1186650" y="1792575"/>
            <a:ext cx="67707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Collaboration Tools</a:t>
            </a:r>
            <a:r>
              <a:rPr lang="en" sz="1100">
                <a:solidFill>
                  <a:schemeClr val="lt1"/>
                </a:solidFill>
              </a:rPr>
              <a:t>: GitHub for code sharing and GroupMe for communication.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Feedback and Iteration</a:t>
            </a:r>
            <a:r>
              <a:rPr lang="en" sz="1100">
                <a:solidFill>
                  <a:schemeClr val="lt1"/>
                </a:solidFill>
              </a:rPr>
              <a:t>: Weekly </a:t>
            </a:r>
            <a:r>
              <a:rPr lang="en" sz="1100">
                <a:solidFill>
                  <a:schemeClr val="lt1"/>
                </a:solidFill>
              </a:rPr>
              <a:t>check-ins</a:t>
            </a:r>
            <a:r>
              <a:rPr lang="en" sz="1100">
                <a:solidFill>
                  <a:schemeClr val="lt1"/>
                </a:solidFill>
              </a:rPr>
              <a:t> and updates to improve the pipeline and the final product.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idx="1" type="subTitle"/>
          </p:nvPr>
        </p:nvSpPr>
        <p:spPr>
          <a:xfrm>
            <a:off x="791150" y="522625"/>
            <a:ext cx="74004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Pipeline (Data Flow)</a:t>
            </a:r>
            <a:endParaRPr sz="3100"/>
          </a:p>
        </p:txBody>
      </p:sp>
      <p:pic>
        <p:nvPicPr>
          <p:cNvPr id="401" name="Google Shape;4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38" y="1775525"/>
            <a:ext cx="8715525" cy="29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idx="1" type="subTitle"/>
          </p:nvPr>
        </p:nvSpPr>
        <p:spPr>
          <a:xfrm>
            <a:off x="791150" y="522625"/>
            <a:ext cx="74004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Team Members’ Completed Tasks</a:t>
            </a:r>
            <a:endParaRPr sz="3100"/>
          </a:p>
        </p:txBody>
      </p:sp>
      <p:graphicFrame>
        <p:nvGraphicFramePr>
          <p:cNvPr id="407" name="Google Shape;407;p63"/>
          <p:cNvGraphicFramePr/>
          <p:nvPr/>
        </p:nvGraphicFramePr>
        <p:xfrm>
          <a:off x="952500" y="17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{CE4102DA-602B-4E36-B343-72C09EE92AD3}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data on URL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Data in 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Dashboard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 Data in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Extract Data in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 Owner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Google Shape;408;p63"/>
          <p:cNvSpPr/>
          <p:nvPr/>
        </p:nvSpPr>
        <p:spPr>
          <a:xfrm>
            <a:off x="3336850" y="2201525"/>
            <a:ext cx="552900" cy="328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9" name="Google Shape;409;p63"/>
          <p:cNvSpPr/>
          <p:nvPr/>
        </p:nvSpPr>
        <p:spPr>
          <a:xfrm>
            <a:off x="3336850" y="2589025"/>
            <a:ext cx="552900" cy="328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0" name="Google Shape;410;p63"/>
          <p:cNvSpPr/>
          <p:nvPr/>
        </p:nvSpPr>
        <p:spPr>
          <a:xfrm>
            <a:off x="5205850" y="2985225"/>
            <a:ext cx="552900" cy="328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63"/>
          <p:cNvSpPr/>
          <p:nvPr/>
        </p:nvSpPr>
        <p:spPr>
          <a:xfrm>
            <a:off x="7043300" y="3381425"/>
            <a:ext cx="552900" cy="328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63"/>
          <p:cNvSpPr/>
          <p:nvPr/>
        </p:nvSpPr>
        <p:spPr>
          <a:xfrm>
            <a:off x="3336850" y="3777625"/>
            <a:ext cx="552900" cy="328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3" name="Google Shape;413;p63"/>
          <p:cNvSpPr/>
          <p:nvPr/>
        </p:nvSpPr>
        <p:spPr>
          <a:xfrm>
            <a:off x="7043300" y="4173825"/>
            <a:ext cx="552900" cy="328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4" name="Google Shape;414;p63"/>
          <p:cNvSpPr/>
          <p:nvPr/>
        </p:nvSpPr>
        <p:spPr>
          <a:xfrm>
            <a:off x="5205850" y="4570025"/>
            <a:ext cx="552900" cy="328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idx="1" type="subTitle"/>
          </p:nvPr>
        </p:nvSpPr>
        <p:spPr>
          <a:xfrm>
            <a:off x="450600" y="471425"/>
            <a:ext cx="82428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and Dashboard Demo Time!!!</a:t>
            </a:r>
            <a:endParaRPr/>
          </a:p>
        </p:txBody>
      </p:sp>
      <p:sp>
        <p:nvSpPr>
          <p:cNvPr id="420" name="Google Shape;420;p64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Barlow"/>
                <a:ea typeface="Barlow"/>
                <a:cs typeface="Barlow"/>
                <a:sym typeface="Barlow"/>
                <a:hlinkClick r:id="rId3"/>
              </a:rPr>
              <a:t>108.238.181.112:5001/data</a:t>
            </a:r>
            <a:endParaRPr sz="2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1" name="Google Shape;421;p64"/>
          <p:cNvSpPr txBox="1"/>
          <p:nvPr>
            <p:ph idx="3" type="body"/>
          </p:nvPr>
        </p:nvSpPr>
        <p:spPr>
          <a:xfrm>
            <a:off x="4572002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highlight>
                  <a:schemeClr val="dk1"/>
                </a:highlight>
                <a:hlinkClick r:id="rId4"/>
              </a:rPr>
              <a:t>10.131.20.237:8058</a:t>
            </a:r>
            <a:endParaRPr sz="2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type="title"/>
          </p:nvPr>
        </p:nvSpPr>
        <p:spPr>
          <a:xfrm>
            <a:off x="1458446" y="11539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27" name="Google Shape;427;p65"/>
          <p:cNvSpPr txBox="1"/>
          <p:nvPr>
            <p:ph idx="1" type="body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 BALLINGS INC.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