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8" r:id="rId4"/>
    <p:sldId id="270" r:id="rId5"/>
    <p:sldId id="261" r:id="rId6"/>
    <p:sldId id="262" r:id="rId7"/>
    <p:sldId id="267" r:id="rId8"/>
    <p:sldId id="269" r:id="rId9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vermann architecture" id="{6E789237-1EC5-4471-8F19-2F2F904E8383}">
          <p14:sldIdLst>
            <p14:sldId id="256"/>
          </p14:sldIdLst>
        </p14:section>
        <p14:section name="Schoenig architecture" id="{CB7B75EC-D38C-41B3-8680-A000EF77797A}">
          <p14:sldIdLst>
            <p14:sldId id="259"/>
          </p14:sldIdLst>
        </p14:section>
        <p14:section name="SP2 architecture" id="{385384B0-5B28-44C0-AB84-344C59B02AC5}">
          <p14:sldIdLst>
            <p14:sldId id="258"/>
          </p14:sldIdLst>
        </p14:section>
        <p14:section name="PFS architecture" id="{A91B8DB3-5341-4C8F-97A7-A06CE971D216}">
          <p14:sldIdLst>
            <p14:sldId id="270"/>
          </p14:sldIdLst>
        </p14:section>
        <p14:section name="Next-step prediction" id="{179ACF2C-C82F-4269-8895-5271EB602782}">
          <p14:sldIdLst>
            <p14:sldId id="261"/>
          </p14:sldIdLst>
        </p14:section>
        <p14:section name="KDD" id="{D6F3BD52-1295-48D6-B770-D485BAE2171A}">
          <p14:sldIdLst>
            <p14:sldId id="262"/>
          </p14:sldIdLst>
        </p14:section>
        <p14:section name="Activity sequence" id="{BD3B5E26-76BC-44B7-BFCF-F18535FF25FB}">
          <p14:sldIdLst>
            <p14:sldId id="267"/>
          </p14:sldIdLst>
        </p14:section>
        <p14:section name="Shibata architecture" id="{CA9453C0-85D9-4490-B067-DBECC5368AF4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3170238" cy="618445"/>
          </a:xfrm>
          <a:prstGeom prst="rect">
            <a:avLst/>
          </a:prstGeom>
        </p:spPr>
        <p:txBody>
          <a:bodyPr vert="horz" lIns="123420" tIns="61708" rIns="123420" bIns="61708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7" y="2"/>
            <a:ext cx="3170238" cy="618445"/>
          </a:xfrm>
          <a:prstGeom prst="rect">
            <a:avLst/>
          </a:prstGeom>
        </p:spPr>
        <p:txBody>
          <a:bodyPr vert="horz" lIns="123420" tIns="61708" rIns="123420" bIns="61708" rtlCol="0"/>
          <a:lstStyle>
            <a:lvl1pPr algn="r">
              <a:defRPr sz="1700"/>
            </a:lvl1pPr>
          </a:lstStyle>
          <a:p>
            <a:fld id="{0F0D45A1-12FA-4DDB-9899-05481FB1D8F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0800" y="1539875"/>
            <a:ext cx="7416800" cy="4171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3420" tIns="61708" rIns="123420" bIns="6170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45" y="5941564"/>
            <a:ext cx="5851526" cy="4859791"/>
          </a:xfrm>
          <a:prstGeom prst="rect">
            <a:avLst/>
          </a:prstGeom>
        </p:spPr>
        <p:txBody>
          <a:bodyPr vert="horz" lIns="123420" tIns="61708" rIns="123420" bIns="61708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11725958"/>
            <a:ext cx="3170238" cy="618445"/>
          </a:xfrm>
          <a:prstGeom prst="rect">
            <a:avLst/>
          </a:prstGeom>
        </p:spPr>
        <p:txBody>
          <a:bodyPr vert="horz" lIns="123420" tIns="61708" rIns="123420" bIns="61708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7" y="11725958"/>
            <a:ext cx="3170238" cy="618445"/>
          </a:xfrm>
          <a:prstGeom prst="rect">
            <a:avLst/>
          </a:prstGeom>
        </p:spPr>
        <p:txBody>
          <a:bodyPr vert="horz" lIns="123420" tIns="61708" rIns="123420" bIns="61708" rtlCol="0" anchor="b"/>
          <a:lstStyle>
            <a:lvl1pPr algn="r">
              <a:defRPr sz="1700"/>
            </a:lvl1pPr>
          </a:lstStyle>
          <a:p>
            <a:fld id="{2D2444FE-529D-4BE4-8405-8B20CEC61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5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6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5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0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9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7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9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6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4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2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1B8E7-E4D3-4F8A-8C05-81E1A0A9E2A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9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6534735" y="2647664"/>
            <a:ext cx="6205426" cy="1519698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Embedding Layer</a:t>
            </a:r>
          </a:p>
          <a:p>
            <a:pPr algn="ctr"/>
            <a:r>
              <a:rPr lang="en-US" sz="4400" i="1" dirty="0" smtClean="0">
                <a:solidFill>
                  <a:schemeClr val="accent6">
                    <a:lumMod val="10000"/>
                  </a:schemeClr>
                </a:solidFill>
              </a:rPr>
              <a:t>500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  <a:endParaRPr lang="en-US" sz="44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4761755" y="2647664"/>
            <a:ext cx="6205426" cy="1519698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sz="4400" i="1" dirty="0" smtClean="0">
                <a:solidFill>
                  <a:schemeClr val="accent6">
                    <a:lumMod val="10000"/>
                  </a:schemeClr>
                </a:solidFill>
              </a:rPr>
              <a:t>500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  <a:endParaRPr lang="en-US" sz="44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1215793" y="2647664"/>
            <a:ext cx="6205426" cy="1519698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sz="4400" i="1" dirty="0" smtClean="0">
                <a:solidFill>
                  <a:schemeClr val="accent6">
                    <a:lumMod val="10000"/>
                  </a:schemeClr>
                </a:solidFill>
              </a:rPr>
              <a:t>500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  <a:endParaRPr lang="en-US" sz="44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-2330164" y="2647664"/>
            <a:ext cx="6205426" cy="1519698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Output Layer (</a:t>
            </a:r>
            <a:r>
              <a:rPr lang="en-US" sz="4400" i="1" dirty="0" err="1" smtClean="0">
                <a:solidFill>
                  <a:schemeClr val="accent6">
                    <a:lumMod val="10000"/>
                  </a:schemeClr>
                </a:solidFill>
              </a:rPr>
              <a:t>Softmax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</a:p>
          <a:p>
            <a:pPr algn="ctr"/>
            <a:r>
              <a:rPr lang="en-US" sz="4400" i="1" dirty="0" smtClean="0">
                <a:solidFill>
                  <a:schemeClr val="accent6">
                    <a:lumMod val="10000"/>
                  </a:schemeClr>
                </a:solidFill>
              </a:rPr>
              <a:t>m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sp>
        <p:nvSpPr>
          <p:cNvPr id="8" name="Rectangle 7"/>
          <p:cNvSpPr/>
          <p:nvPr/>
        </p:nvSpPr>
        <p:spPr>
          <a:xfrm rot="16200000">
            <a:off x="8307714" y="2647664"/>
            <a:ext cx="6205426" cy="1519698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Input Layer</a:t>
            </a:r>
          </a:p>
          <a:p>
            <a:pPr algn="ctr"/>
            <a:r>
              <a:rPr lang="en-US" sz="4400" i="1" dirty="0" smtClean="0">
                <a:solidFill>
                  <a:schemeClr val="accent6">
                    <a:lumMod val="10000"/>
                  </a:schemeClr>
                </a:solidFill>
              </a:rPr>
              <a:t>1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neuron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10523938" y="3280872"/>
            <a:ext cx="0" cy="253281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V="1">
            <a:off x="8750958" y="3280872"/>
            <a:ext cx="0" cy="253283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13" idx="2"/>
          </p:cNvCxnSpPr>
          <p:nvPr/>
        </p:nvCxnSpPr>
        <p:spPr>
          <a:xfrm rot="16200000" flipV="1">
            <a:off x="6977977" y="3280872"/>
            <a:ext cx="0" cy="253283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12" idx="2"/>
          </p:cNvCxnSpPr>
          <p:nvPr/>
        </p:nvCxnSpPr>
        <p:spPr>
          <a:xfrm rot="16200000" flipV="1">
            <a:off x="3432017" y="3280872"/>
            <a:ext cx="0" cy="253281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>
            <a:off x="-557185" y="2647664"/>
            <a:ext cx="6205426" cy="1519698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Dropout 20%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2988774" y="2647664"/>
            <a:ext cx="6205426" cy="1519698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Dropout </a:t>
            </a:r>
            <a:r>
              <a:rPr lang="en-US" sz="4400" dirty="0">
                <a:solidFill>
                  <a:schemeClr val="accent6">
                    <a:lumMod val="10000"/>
                  </a:schemeClr>
                </a:solidFill>
              </a:rPr>
              <a:t>2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0%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6200000" flipV="1">
            <a:off x="1659038" y="3280872"/>
            <a:ext cx="0" cy="253281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5204997" y="3280872"/>
            <a:ext cx="0" cy="253283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94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6200000">
            <a:off x="5900876" y="2699145"/>
            <a:ext cx="6610932" cy="1619005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sz="4400" i="1" dirty="0" err="1" smtClean="0">
                <a:solidFill>
                  <a:schemeClr val="accent6">
                    <a:lumMod val="10000"/>
                  </a:schemeClr>
                </a:solidFill>
              </a:rPr>
              <a:t>m+n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eurons</a:t>
            </a:r>
            <a:endParaRPr lang="en-US" sz="44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1853365" y="2699145"/>
            <a:ext cx="6610932" cy="1619005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sz="4400" i="1" dirty="0" err="1" smtClean="0">
                <a:solidFill>
                  <a:schemeClr val="accent6">
                    <a:lumMod val="10000"/>
                  </a:schemeClr>
                </a:solidFill>
              </a:rPr>
              <a:t>m+n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eurons</a:t>
            </a:r>
            <a:endParaRPr lang="en-US" sz="44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-170390" y="2699145"/>
            <a:ext cx="6610932" cy="1619005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Dropout 30%</a:t>
            </a:r>
          </a:p>
        </p:txBody>
      </p:sp>
      <p:sp>
        <p:nvSpPr>
          <p:cNvPr id="8" name="Rectangle 7"/>
          <p:cNvSpPr/>
          <p:nvPr/>
        </p:nvSpPr>
        <p:spPr>
          <a:xfrm rot="16200000">
            <a:off x="7924631" y="2699145"/>
            <a:ext cx="6610932" cy="1619005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Input Layer</a:t>
            </a:r>
          </a:p>
          <a:p>
            <a:pPr algn="ctr"/>
            <a:r>
              <a:rPr lang="en-US" sz="4400" i="1" dirty="0" smtClean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rot="16200000" flipV="1">
            <a:off x="10218220" y="3306273"/>
            <a:ext cx="0" cy="40475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12" idx="2"/>
          </p:cNvCxnSpPr>
          <p:nvPr/>
        </p:nvCxnSpPr>
        <p:spPr>
          <a:xfrm rot="16200000" flipV="1">
            <a:off x="8194464" y="3306273"/>
            <a:ext cx="0" cy="40475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0"/>
            <a:endCxn id="6" idx="2"/>
          </p:cNvCxnSpPr>
          <p:nvPr/>
        </p:nvCxnSpPr>
        <p:spPr>
          <a:xfrm rot="16200000" flipV="1">
            <a:off x="6170709" y="3306273"/>
            <a:ext cx="0" cy="40475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16200000">
            <a:off x="-2194145" y="2699145"/>
            <a:ext cx="6610932" cy="1619005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Output Layer (</a:t>
            </a:r>
            <a:r>
              <a:rPr lang="en-US" sz="4400" i="1" dirty="0" err="1" smtClean="0">
                <a:solidFill>
                  <a:schemeClr val="accent6">
                    <a:lumMod val="10000"/>
                  </a:schemeClr>
                </a:solidFill>
              </a:rPr>
              <a:t>Softmax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</a:p>
          <a:p>
            <a:pPr algn="ctr"/>
            <a:r>
              <a:rPr lang="en-US" sz="4400" i="1" dirty="0">
                <a:solidFill>
                  <a:schemeClr val="accent6">
                    <a:lumMod val="10000"/>
                  </a:schemeClr>
                </a:solidFill>
              </a:rPr>
              <a:t>m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cxnSp>
        <p:nvCxnSpPr>
          <p:cNvPr id="17" name="Straight Arrow Connector 16"/>
          <p:cNvCxnSpPr>
            <a:stCxn id="7" idx="0"/>
            <a:endCxn id="16" idx="2"/>
          </p:cNvCxnSpPr>
          <p:nvPr/>
        </p:nvCxnSpPr>
        <p:spPr>
          <a:xfrm rot="16200000" flipV="1">
            <a:off x="2123198" y="3306273"/>
            <a:ext cx="0" cy="40475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>
            <a:off x="3877121" y="2699145"/>
            <a:ext cx="6610932" cy="1619005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Dropout 30%</a:t>
            </a:r>
          </a:p>
        </p:txBody>
      </p:sp>
      <p:cxnSp>
        <p:nvCxnSpPr>
          <p:cNvPr id="18" name="Straight Arrow Connector 17"/>
          <p:cNvCxnSpPr>
            <a:stCxn id="6" idx="0"/>
            <a:endCxn id="7" idx="2"/>
          </p:cNvCxnSpPr>
          <p:nvPr/>
        </p:nvCxnSpPr>
        <p:spPr>
          <a:xfrm rot="16200000" flipV="1">
            <a:off x="4146954" y="3306273"/>
            <a:ext cx="0" cy="40475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39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 rot="16200000">
            <a:off x="8048559" y="4663438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sz="2800" i="1" dirty="0" err="1" smtClean="0">
                <a:solidFill>
                  <a:schemeClr val="accent6">
                    <a:lumMod val="10000"/>
                  </a:schemeClr>
                </a:solidFill>
              </a:rPr>
              <a:t>m+n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eurons</a:t>
            </a:r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 rot="16200000">
            <a:off x="4995129" y="4663438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sz="2800" i="1" dirty="0" err="1" smtClean="0">
                <a:solidFill>
                  <a:schemeClr val="accent6">
                    <a:lumMod val="10000"/>
                  </a:schemeClr>
                </a:solidFill>
              </a:rPr>
              <a:t>m+n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eurons</a:t>
            </a:r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3468413" y="4663436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Dropout 30%</a:t>
            </a:r>
          </a:p>
        </p:txBody>
      </p:sp>
      <p:sp>
        <p:nvSpPr>
          <p:cNvPr id="49" name="Rectangle 48"/>
          <p:cNvSpPr/>
          <p:nvPr/>
        </p:nvSpPr>
        <p:spPr>
          <a:xfrm rot="16200000">
            <a:off x="9575274" y="4663435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Sequence Input Layer</a:t>
            </a:r>
          </a:p>
          <a:p>
            <a:pPr algn="ctr"/>
            <a:r>
              <a:rPr lang="en-US" sz="2800" i="1" dirty="0" smtClean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cxnSp>
        <p:nvCxnSpPr>
          <p:cNvPr id="50" name="Straight Arrow Connector 49"/>
          <p:cNvCxnSpPr>
            <a:stCxn id="49" idx="0"/>
            <a:endCxn id="46" idx="2"/>
          </p:cNvCxnSpPr>
          <p:nvPr/>
        </p:nvCxnSpPr>
        <p:spPr>
          <a:xfrm flipH="1">
            <a:off x="10243119" y="5212075"/>
            <a:ext cx="429435" cy="3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0"/>
            <a:endCxn id="53" idx="2"/>
          </p:cNvCxnSpPr>
          <p:nvPr/>
        </p:nvCxnSpPr>
        <p:spPr>
          <a:xfrm flipH="1">
            <a:off x="8716404" y="5212078"/>
            <a:ext cx="429435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3" idx="0"/>
            <a:endCxn id="47" idx="2"/>
          </p:cNvCxnSpPr>
          <p:nvPr/>
        </p:nvCxnSpPr>
        <p:spPr>
          <a:xfrm flipH="1">
            <a:off x="7189689" y="5212078"/>
            <a:ext cx="429435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 rot="16200000">
            <a:off x="6521844" y="4663438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Dropout 30%</a:t>
            </a:r>
          </a:p>
        </p:txBody>
      </p:sp>
      <p:cxnSp>
        <p:nvCxnSpPr>
          <p:cNvPr id="54" name="Straight Arrow Connector 53"/>
          <p:cNvCxnSpPr>
            <a:stCxn id="47" idx="0"/>
            <a:endCxn id="48" idx="2"/>
          </p:cNvCxnSpPr>
          <p:nvPr/>
        </p:nvCxnSpPr>
        <p:spPr>
          <a:xfrm flipH="1" flipV="1">
            <a:off x="5662973" y="5212076"/>
            <a:ext cx="429436" cy="2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 rot="16200000">
            <a:off x="3468413" y="1106206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Feedforward 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Layer</a:t>
            </a:r>
          </a:p>
          <a:p>
            <a:pPr algn="ctr"/>
            <a:r>
              <a:rPr lang="en-US" sz="2800" i="1" dirty="0" smtClean="0">
                <a:solidFill>
                  <a:schemeClr val="accent6">
                    <a:lumMod val="10000"/>
                  </a:schemeClr>
                </a:solidFill>
              </a:rPr>
              <a:t>500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 rot="16200000">
            <a:off x="1587745" y="2878588"/>
            <a:ext cx="3999744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Feedforward 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Layer (</a:t>
            </a:r>
            <a:r>
              <a:rPr lang="en-US" sz="2800" i="1" dirty="0" err="1" smtClean="0">
                <a:solidFill>
                  <a:schemeClr val="accent6">
                    <a:lumMod val="10000"/>
                  </a:schemeClr>
                </a:solidFill>
              </a:rPr>
              <a:t>ReLU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</a:p>
          <a:p>
            <a:pPr algn="ctr"/>
            <a:r>
              <a:rPr lang="en-US" sz="2800" i="1" dirty="0">
                <a:solidFill>
                  <a:schemeClr val="accent6">
                    <a:lumMod val="10000"/>
                  </a:schemeClr>
                </a:solidFill>
              </a:rPr>
              <a:t>m+n+500</a:t>
            </a:r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sp>
        <p:nvSpPr>
          <p:cNvPr id="57" name="Rectangle 56"/>
          <p:cNvSpPr/>
          <p:nvPr/>
        </p:nvSpPr>
        <p:spPr>
          <a:xfrm rot="16200000">
            <a:off x="61028" y="2878588"/>
            <a:ext cx="3999744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Output 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Layer (</a:t>
            </a:r>
            <a:r>
              <a:rPr lang="en-US" sz="2800" i="1" dirty="0" err="1" smtClean="0">
                <a:solidFill>
                  <a:schemeClr val="accent6">
                    <a:lumMod val="10000"/>
                  </a:schemeClr>
                </a:solidFill>
              </a:rPr>
              <a:t>Softmax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  <a:b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</a:br>
            <a:r>
              <a:rPr lang="en-US" sz="2800" i="1" dirty="0" smtClean="0">
                <a:solidFill>
                  <a:schemeClr val="accent6">
                    <a:lumMod val="10000"/>
                  </a:schemeClr>
                </a:solidFill>
              </a:rPr>
              <a:t>m neurons</a:t>
            </a:r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4995128" y="1106206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SP-2 Input Layer</a:t>
            </a:r>
          </a:p>
          <a:p>
            <a:pPr algn="ctr"/>
            <a:r>
              <a:rPr lang="en-US" sz="2800" i="1" dirty="0">
                <a:solidFill>
                  <a:schemeClr val="accent6">
                    <a:lumMod val="10000"/>
                  </a:schemeClr>
                </a:solidFill>
              </a:rPr>
              <a:t>m</a:t>
            </a:r>
            <a:r>
              <a:rPr lang="en-US" sz="2800" i="1" dirty="0" smtClean="0">
                <a:solidFill>
                  <a:schemeClr val="accent6">
                    <a:lumMod val="10000"/>
                  </a:schemeClr>
                </a:solidFill>
              </a:rPr>
              <a:t>-1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cxnSp>
        <p:nvCxnSpPr>
          <p:cNvPr id="59" name="Straight Arrow Connector 58"/>
          <p:cNvCxnSpPr>
            <a:stCxn id="58" idx="0"/>
            <a:endCxn id="55" idx="2"/>
          </p:cNvCxnSpPr>
          <p:nvPr/>
        </p:nvCxnSpPr>
        <p:spPr>
          <a:xfrm flipH="1">
            <a:off x="5662973" y="1654846"/>
            <a:ext cx="429435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8" idx="3"/>
            <a:endCxn id="56" idx="2"/>
          </p:cNvCxnSpPr>
          <p:nvPr/>
        </p:nvCxnSpPr>
        <p:spPr>
          <a:xfrm rot="16200000" flipV="1">
            <a:off x="4555831" y="3007654"/>
            <a:ext cx="138928" cy="978076"/>
          </a:xfrm>
          <a:prstGeom prst="bentConnector4">
            <a:avLst>
              <a:gd name="adj1" fmla="val 94948"/>
              <a:gd name="adj2" fmla="val 76628"/>
            </a:avLst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0"/>
            <a:endCxn id="57" idx="2"/>
          </p:cNvCxnSpPr>
          <p:nvPr/>
        </p:nvCxnSpPr>
        <p:spPr>
          <a:xfrm flipH="1">
            <a:off x="2609540" y="3427228"/>
            <a:ext cx="429437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5" idx="1"/>
            <a:endCxn id="56" idx="2"/>
          </p:cNvCxnSpPr>
          <p:nvPr/>
        </p:nvCxnSpPr>
        <p:spPr>
          <a:xfrm rot="5400000">
            <a:off x="4562064" y="2874959"/>
            <a:ext cx="126462" cy="978076"/>
          </a:xfrm>
          <a:prstGeom prst="bentConnector4">
            <a:avLst>
              <a:gd name="adj1" fmla="val 99380"/>
              <a:gd name="adj2" fmla="val 2166"/>
            </a:avLst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 rot="16200000">
            <a:off x="8048559" y="4663438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sz="2800" i="1" dirty="0" err="1" smtClean="0">
                <a:solidFill>
                  <a:schemeClr val="accent6">
                    <a:lumMod val="10000"/>
                  </a:schemeClr>
                </a:solidFill>
              </a:rPr>
              <a:t>m+n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eurons</a:t>
            </a:r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 rot="16200000">
            <a:off x="4995129" y="4663438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sz="2800" i="1" dirty="0" err="1" smtClean="0">
                <a:solidFill>
                  <a:schemeClr val="accent6">
                    <a:lumMod val="10000"/>
                  </a:schemeClr>
                </a:solidFill>
              </a:rPr>
              <a:t>m+n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eurons</a:t>
            </a:r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3468413" y="4663436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Dropout 30%</a:t>
            </a:r>
          </a:p>
        </p:txBody>
      </p:sp>
      <p:sp>
        <p:nvSpPr>
          <p:cNvPr id="49" name="Rectangle 48"/>
          <p:cNvSpPr/>
          <p:nvPr/>
        </p:nvSpPr>
        <p:spPr>
          <a:xfrm rot="16200000">
            <a:off x="9575274" y="4663435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Sequence Input Layer</a:t>
            </a:r>
          </a:p>
          <a:p>
            <a:pPr algn="ctr"/>
            <a:r>
              <a:rPr lang="en-US" sz="2800" i="1" dirty="0" smtClean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cxnSp>
        <p:nvCxnSpPr>
          <p:cNvPr id="50" name="Straight Arrow Connector 49"/>
          <p:cNvCxnSpPr>
            <a:stCxn id="49" idx="0"/>
            <a:endCxn id="46" idx="2"/>
          </p:cNvCxnSpPr>
          <p:nvPr/>
        </p:nvCxnSpPr>
        <p:spPr>
          <a:xfrm flipH="1">
            <a:off x="10243119" y="5212075"/>
            <a:ext cx="429435" cy="3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0"/>
            <a:endCxn id="53" idx="2"/>
          </p:cNvCxnSpPr>
          <p:nvPr/>
        </p:nvCxnSpPr>
        <p:spPr>
          <a:xfrm flipH="1">
            <a:off x="8716404" y="5212078"/>
            <a:ext cx="429435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3" idx="0"/>
            <a:endCxn id="47" idx="2"/>
          </p:cNvCxnSpPr>
          <p:nvPr/>
        </p:nvCxnSpPr>
        <p:spPr>
          <a:xfrm flipH="1">
            <a:off x="7189689" y="5212078"/>
            <a:ext cx="429435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 rot="16200000">
            <a:off x="6521844" y="4663438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Dropout 30%</a:t>
            </a:r>
          </a:p>
        </p:txBody>
      </p:sp>
      <p:cxnSp>
        <p:nvCxnSpPr>
          <p:cNvPr id="54" name="Straight Arrow Connector 53"/>
          <p:cNvCxnSpPr>
            <a:stCxn id="47" idx="0"/>
            <a:endCxn id="48" idx="2"/>
          </p:cNvCxnSpPr>
          <p:nvPr/>
        </p:nvCxnSpPr>
        <p:spPr>
          <a:xfrm flipH="1" flipV="1">
            <a:off x="5662973" y="5212076"/>
            <a:ext cx="429436" cy="2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 rot="16200000">
            <a:off x="3468413" y="1106206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Feedforward 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Layer</a:t>
            </a:r>
          </a:p>
          <a:p>
            <a:pPr algn="ctr"/>
            <a:r>
              <a:rPr lang="en-US" sz="2800" i="1" dirty="0" smtClean="0">
                <a:solidFill>
                  <a:schemeClr val="accent6">
                    <a:lumMod val="10000"/>
                  </a:schemeClr>
                </a:solidFill>
              </a:rPr>
              <a:t>500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 rot="16200000">
            <a:off x="1587745" y="2878588"/>
            <a:ext cx="3999744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Feedforward 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Layer (</a:t>
            </a:r>
            <a:r>
              <a:rPr lang="en-US" sz="2800" i="1" dirty="0" err="1" smtClean="0">
                <a:solidFill>
                  <a:schemeClr val="accent6">
                    <a:lumMod val="10000"/>
                  </a:schemeClr>
                </a:solidFill>
              </a:rPr>
              <a:t>ReLU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</a:p>
          <a:p>
            <a:pPr algn="ctr"/>
            <a:r>
              <a:rPr lang="en-US" sz="2800" i="1" dirty="0">
                <a:solidFill>
                  <a:schemeClr val="accent6">
                    <a:lumMod val="10000"/>
                  </a:schemeClr>
                </a:solidFill>
              </a:rPr>
              <a:t>m+n+500</a:t>
            </a:r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sp>
        <p:nvSpPr>
          <p:cNvPr id="57" name="Rectangle 56"/>
          <p:cNvSpPr/>
          <p:nvPr/>
        </p:nvSpPr>
        <p:spPr>
          <a:xfrm rot="16200000">
            <a:off x="61028" y="2878588"/>
            <a:ext cx="3999744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Output 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Layer (</a:t>
            </a:r>
            <a:r>
              <a:rPr lang="en-US" sz="2800" i="1" dirty="0" err="1" smtClean="0">
                <a:solidFill>
                  <a:schemeClr val="accent6">
                    <a:lumMod val="10000"/>
                  </a:schemeClr>
                </a:solidFill>
              </a:rPr>
              <a:t>Softmax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  <a:b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</a:br>
            <a:r>
              <a:rPr lang="en-US" sz="2800" i="1" dirty="0" smtClean="0">
                <a:solidFill>
                  <a:schemeClr val="accent6">
                    <a:lumMod val="10000"/>
                  </a:schemeClr>
                </a:solidFill>
              </a:rPr>
              <a:t>m neurons</a:t>
            </a:r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4995128" y="1106206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PFS 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Input Layer</a:t>
            </a:r>
          </a:p>
          <a:p>
            <a:pPr algn="ctr"/>
            <a:r>
              <a:rPr lang="en-US" sz="2800" i="1" dirty="0" smtClean="0">
                <a:solidFill>
                  <a:schemeClr val="accent6">
                    <a:lumMod val="10000"/>
                  </a:schemeClr>
                </a:solidFill>
              </a:rPr>
              <a:t>l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neurons</a:t>
            </a:r>
          </a:p>
        </p:txBody>
      </p:sp>
      <p:cxnSp>
        <p:nvCxnSpPr>
          <p:cNvPr id="59" name="Straight Arrow Connector 58"/>
          <p:cNvCxnSpPr>
            <a:stCxn id="58" idx="0"/>
            <a:endCxn id="55" idx="2"/>
          </p:cNvCxnSpPr>
          <p:nvPr/>
        </p:nvCxnSpPr>
        <p:spPr>
          <a:xfrm flipH="1">
            <a:off x="5662973" y="1654846"/>
            <a:ext cx="429435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8" idx="3"/>
            <a:endCxn id="56" idx="2"/>
          </p:cNvCxnSpPr>
          <p:nvPr/>
        </p:nvCxnSpPr>
        <p:spPr>
          <a:xfrm rot="16200000" flipV="1">
            <a:off x="4555831" y="3007654"/>
            <a:ext cx="138928" cy="978076"/>
          </a:xfrm>
          <a:prstGeom prst="bentConnector4">
            <a:avLst>
              <a:gd name="adj1" fmla="val 94948"/>
              <a:gd name="adj2" fmla="val 76628"/>
            </a:avLst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0"/>
            <a:endCxn id="57" idx="2"/>
          </p:cNvCxnSpPr>
          <p:nvPr/>
        </p:nvCxnSpPr>
        <p:spPr>
          <a:xfrm flipH="1">
            <a:off x="2609540" y="3427228"/>
            <a:ext cx="429437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5" idx="1"/>
            <a:endCxn id="56" idx="2"/>
          </p:cNvCxnSpPr>
          <p:nvPr/>
        </p:nvCxnSpPr>
        <p:spPr>
          <a:xfrm rot="5400000">
            <a:off x="4562064" y="2874959"/>
            <a:ext cx="126462" cy="978076"/>
          </a:xfrm>
          <a:prstGeom prst="bentConnector4">
            <a:avLst>
              <a:gd name="adj1" fmla="val 99380"/>
              <a:gd name="adj2" fmla="val 2166"/>
            </a:avLst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78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15901" y="2168307"/>
            <a:ext cx="1666988" cy="1666988"/>
          </a:xfrm>
          <a:prstGeom prst="rect">
            <a:avLst/>
          </a:prstGeom>
          <a:solidFill>
            <a:srgbClr val="B106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97313" y="2168307"/>
            <a:ext cx="1666988" cy="1666988"/>
          </a:xfrm>
          <a:prstGeom prst="rect">
            <a:avLst/>
          </a:prstGeom>
          <a:solidFill>
            <a:srgbClr val="B106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78725" y="2168307"/>
            <a:ext cx="1666988" cy="1666988"/>
          </a:xfrm>
          <a:prstGeom prst="rect">
            <a:avLst/>
          </a:prstGeom>
          <a:solidFill>
            <a:srgbClr val="B106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60137" y="2168307"/>
            <a:ext cx="1666988" cy="1666988"/>
          </a:xfrm>
          <a:prstGeom prst="rect">
            <a:avLst/>
          </a:prstGeom>
          <a:solidFill>
            <a:srgbClr val="B106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741548" y="2168307"/>
            <a:ext cx="1666988" cy="1666988"/>
          </a:xfrm>
          <a:prstGeom prst="rect">
            <a:avLst/>
          </a:prstGeom>
          <a:noFill/>
          <a:ln w="38100" cap="flat" cmpd="sng" algn="ctr">
            <a:solidFill>
              <a:schemeClr val="bg2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kern="0" dirty="0">
                <a:solidFill>
                  <a:schemeClr val="bg2"/>
                </a:solidFill>
              </a:rPr>
              <a:t>?</a:t>
            </a:r>
            <a:endParaRPr kumimoji="0" lang="en-US" sz="5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6" name="Right Brace 15"/>
          <p:cNvSpPr/>
          <p:nvPr/>
        </p:nvSpPr>
        <p:spPr>
          <a:xfrm rot="5400000">
            <a:off x="4267275" y="-73187"/>
            <a:ext cx="708475" cy="881122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sp>
        <p:nvSpPr>
          <p:cNvPr id="17" name="TextBox 16"/>
          <p:cNvSpPr txBox="1"/>
          <p:nvPr/>
        </p:nvSpPr>
        <p:spPr>
          <a:xfrm>
            <a:off x="3251070" y="4829556"/>
            <a:ext cx="2740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trace</a:t>
            </a:r>
            <a:endParaRPr lang="en-US" sz="5400" dirty="0"/>
          </a:p>
        </p:txBody>
      </p:sp>
      <p:cxnSp>
        <p:nvCxnSpPr>
          <p:cNvPr id="5" name="Straight Arrow Connector 4"/>
          <p:cNvCxnSpPr>
            <a:stCxn id="18" idx="0"/>
            <a:endCxn id="15" idx="2"/>
          </p:cNvCxnSpPr>
          <p:nvPr/>
        </p:nvCxnSpPr>
        <p:spPr>
          <a:xfrm flipV="1">
            <a:off x="10575041" y="3835295"/>
            <a:ext cx="1" cy="994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055819" y="4829556"/>
            <a:ext cx="3038444" cy="166199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5400" dirty="0" smtClean="0"/>
              <a:t>prediction target</a:t>
            </a:r>
            <a:endParaRPr lang="en-US" sz="5400" dirty="0"/>
          </a:p>
        </p:txBody>
      </p:sp>
      <p:sp>
        <p:nvSpPr>
          <p:cNvPr id="20" name="TextBox 19"/>
          <p:cNvSpPr txBox="1"/>
          <p:nvPr/>
        </p:nvSpPr>
        <p:spPr>
          <a:xfrm>
            <a:off x="4609608" y="863601"/>
            <a:ext cx="7168046" cy="83099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5400" dirty="0" smtClean="0"/>
              <a:t>elapsed activity</a:t>
            </a:r>
            <a:endParaRPr lang="en-US" sz="5400" dirty="0"/>
          </a:p>
        </p:txBody>
      </p:sp>
      <p:cxnSp>
        <p:nvCxnSpPr>
          <p:cNvPr id="21" name="Straight Arrow Connector 20"/>
          <p:cNvCxnSpPr>
            <a:stCxn id="20" idx="2"/>
            <a:endCxn id="14" idx="0"/>
          </p:cNvCxnSpPr>
          <p:nvPr/>
        </p:nvCxnSpPr>
        <p:spPr>
          <a:xfrm>
            <a:off x="8193631" y="1694598"/>
            <a:ext cx="0" cy="473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83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>
          <a:xfrm>
            <a:off x="256181" y="5651822"/>
            <a:ext cx="804723" cy="941697"/>
          </a:xfrm>
          <a:prstGeom prst="flowChartMagneticDisk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798381" y="4375037"/>
            <a:ext cx="1660811" cy="1378302"/>
            <a:chOff x="3333750" y="3140075"/>
            <a:chExt cx="2463800" cy="2044700"/>
          </a:xfrm>
        </p:grpSpPr>
        <p:sp>
          <p:nvSpPr>
            <p:cNvPr id="6" name="Flowchart: Magnetic Disk 5"/>
            <p:cNvSpPr/>
            <p:nvPr/>
          </p:nvSpPr>
          <p:spPr>
            <a:xfrm>
              <a:off x="3854450" y="3140075"/>
              <a:ext cx="1193800" cy="1397000"/>
            </a:xfrm>
            <a:prstGeom prst="flowChartMagneticDis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4603750" y="3546475"/>
              <a:ext cx="1193800" cy="1397000"/>
            </a:xfrm>
            <a:prstGeom prst="flowChartMagneticDis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3333750" y="3546475"/>
              <a:ext cx="1193800" cy="1397000"/>
            </a:xfrm>
            <a:prstGeom prst="flowChartMagneticDis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4098925" y="3787775"/>
              <a:ext cx="1193800" cy="1397000"/>
            </a:xfrm>
            <a:prstGeom prst="flowChartMagneticDis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86288" y="3339170"/>
            <a:ext cx="1515277" cy="1035867"/>
            <a:chOff x="5556250" y="2032000"/>
            <a:chExt cx="2247900" cy="1536700"/>
          </a:xfrm>
        </p:grpSpPr>
        <p:sp>
          <p:nvSpPr>
            <p:cNvPr id="10" name="Rounded Rectangle 9"/>
            <p:cNvSpPr/>
            <p:nvPr/>
          </p:nvSpPr>
          <p:spPr>
            <a:xfrm>
              <a:off x="5556250" y="2032000"/>
              <a:ext cx="2247900" cy="1536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708650" y="2184400"/>
              <a:ext cx="895350" cy="4318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756400" y="2184400"/>
              <a:ext cx="895350" cy="4318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708650" y="2660650"/>
              <a:ext cx="895350" cy="4318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756400" y="2673350"/>
              <a:ext cx="895350" cy="4318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51404" y="1725876"/>
            <a:ext cx="676310" cy="1754981"/>
            <a:chOff x="7989887" y="561181"/>
            <a:chExt cx="1003300" cy="2603500"/>
          </a:xfrm>
        </p:grpSpPr>
        <p:sp>
          <p:nvSpPr>
            <p:cNvPr id="16" name="Rectangle 15"/>
            <p:cNvSpPr/>
            <p:nvPr/>
          </p:nvSpPr>
          <p:spPr>
            <a:xfrm>
              <a:off x="7989887" y="561181"/>
              <a:ext cx="546100" cy="2146300"/>
            </a:xfrm>
            <a:prstGeom prst="rect">
              <a:avLst/>
            </a:prstGeom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42287" y="713581"/>
              <a:ext cx="546100" cy="2146300"/>
            </a:xfrm>
            <a:prstGeom prst="rect">
              <a:avLst/>
            </a:prstGeom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294687" y="865981"/>
              <a:ext cx="546100" cy="2146300"/>
            </a:xfrm>
            <a:prstGeom prst="rect">
              <a:avLst/>
            </a:prstGeom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447087" y="1018381"/>
              <a:ext cx="546100" cy="2146300"/>
            </a:xfrm>
            <a:prstGeom prst="rect">
              <a:avLst/>
            </a:prstGeom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251393" y="828496"/>
            <a:ext cx="1047719" cy="1510281"/>
            <a:chOff x="9780586" y="1130300"/>
            <a:chExt cx="1328740" cy="1765300"/>
          </a:xfrm>
        </p:grpSpPr>
        <p:sp>
          <p:nvSpPr>
            <p:cNvPr id="22" name="Rectangle 21"/>
            <p:cNvSpPr/>
            <p:nvPr/>
          </p:nvSpPr>
          <p:spPr>
            <a:xfrm>
              <a:off x="9780586" y="1130300"/>
              <a:ext cx="314326" cy="1765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237786" y="2374900"/>
              <a:ext cx="363539" cy="52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744199" y="1957388"/>
              <a:ext cx="365127" cy="938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Vertical Scroll 24"/>
          <p:cNvSpPr/>
          <p:nvPr/>
        </p:nvSpPr>
        <p:spPr>
          <a:xfrm>
            <a:off x="11314112" y="242981"/>
            <a:ext cx="634576" cy="712694"/>
          </a:xfrm>
          <a:prstGeom prst="verticalScroll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184958" y="5686886"/>
            <a:ext cx="772196" cy="4357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557765" y="4345040"/>
            <a:ext cx="914477" cy="4708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204295" y="2971052"/>
            <a:ext cx="914477" cy="4708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156154" y="1953334"/>
            <a:ext cx="914477" cy="4708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0273809" y="953845"/>
            <a:ext cx="914477" cy="4708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0829234" y="1287786"/>
            <a:ext cx="73572" cy="483488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662334" y="2257782"/>
            <a:ext cx="35677" cy="3864888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767085" y="3297099"/>
            <a:ext cx="16006" cy="2825571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271805" y="4639910"/>
            <a:ext cx="10092" cy="148276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511301" y="6122670"/>
            <a:ext cx="9373251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61852" y="4389452"/>
            <a:ext cx="159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Pre-processed </a:t>
            </a:r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18454" y="3510332"/>
            <a:ext cx="1547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Transformed data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9006922" y="2361066"/>
            <a:ext cx="154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836679" y="991944"/>
            <a:ext cx="154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Knowledge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977231" y="5753339"/>
            <a:ext cx="147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data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774137" y="4054933"/>
            <a:ext cx="159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Preprocessing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92154" y="2826303"/>
            <a:ext cx="179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Transformation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52154" y="1622456"/>
            <a:ext cx="154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Data Mining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522962" y="719252"/>
            <a:ext cx="154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Evaluation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9423" y="5217083"/>
            <a:ext cx="147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Selection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533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100" y="2483003"/>
            <a:ext cx="3657600" cy="212988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Write thesis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267200" y="2483004"/>
            <a:ext cx="3657600" cy="212988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Submit thesis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496300" y="2483003"/>
            <a:ext cx="3657600" cy="212988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Defend thesis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2" idx="3"/>
            <a:endCxn id="3" idx="1"/>
          </p:cNvCxnSpPr>
          <p:nvPr/>
        </p:nvCxnSpPr>
        <p:spPr>
          <a:xfrm>
            <a:off x="3695700" y="3547945"/>
            <a:ext cx="57150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 flipV="1">
            <a:off x="7924800" y="3547945"/>
            <a:ext cx="57150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 rot="16200000">
            <a:off x="5436079" y="4663438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</p:txBody>
      </p:sp>
      <p:sp>
        <p:nvSpPr>
          <p:cNvPr id="47" name="Rectangle 46"/>
          <p:cNvSpPr/>
          <p:nvPr/>
        </p:nvSpPr>
        <p:spPr>
          <a:xfrm rot="16200000">
            <a:off x="3912960" y="4663440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</p:txBody>
      </p:sp>
      <p:sp>
        <p:nvSpPr>
          <p:cNvPr id="49" name="Rectangle 48"/>
          <p:cNvSpPr/>
          <p:nvPr/>
        </p:nvSpPr>
        <p:spPr>
          <a:xfrm rot="16200000">
            <a:off x="8506763" y="4663435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Word Input Layer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9157354" y="5212075"/>
            <a:ext cx="429435" cy="3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0"/>
          </p:cNvCxnSpPr>
          <p:nvPr/>
        </p:nvCxnSpPr>
        <p:spPr>
          <a:xfrm flipH="1">
            <a:off x="6103924" y="5212078"/>
            <a:ext cx="429435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 rot="16200000">
            <a:off x="4058961" y="668060"/>
            <a:ext cx="3000977" cy="1682707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Embedding Layer (</a:t>
            </a:r>
            <a:r>
              <a:rPr lang="en-US" sz="3200" i="1" dirty="0" err="1" smtClean="0">
                <a:solidFill>
                  <a:schemeClr val="accent6">
                    <a:lumMod val="10000"/>
                  </a:schemeClr>
                </a:solidFill>
              </a:rPr>
              <a:t>ReLU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1962626" y="2878587"/>
            <a:ext cx="365760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Dense Layer (</a:t>
            </a:r>
            <a:r>
              <a:rPr lang="en-US" sz="3200" i="1" dirty="0" err="1" smtClean="0">
                <a:solidFill>
                  <a:schemeClr val="accent6">
                    <a:lumMod val="10000"/>
                  </a:schemeClr>
                </a:solidFill>
              </a:rPr>
              <a:t>ReLU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57" name="Rectangle 56"/>
          <p:cNvSpPr/>
          <p:nvPr/>
        </p:nvSpPr>
        <p:spPr>
          <a:xfrm rot="16200000">
            <a:off x="-987100" y="2878588"/>
            <a:ext cx="365760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Dense Layer (</a:t>
            </a:r>
            <a:r>
              <a:rPr lang="en-US" sz="3200" i="1" dirty="0" err="1" smtClean="0">
                <a:solidFill>
                  <a:schemeClr val="accent6">
                    <a:lumMod val="10000"/>
                  </a:schemeClr>
                </a:solidFill>
              </a:rPr>
              <a:t>Softmax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  <a:endParaRPr lang="en-US" sz="3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5826538" y="960774"/>
            <a:ext cx="3000976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SP-2 Input Layer</a:t>
            </a:r>
          </a:p>
        </p:txBody>
      </p:sp>
      <p:cxnSp>
        <p:nvCxnSpPr>
          <p:cNvPr id="59" name="Straight Arrow Connector 58"/>
          <p:cNvCxnSpPr>
            <a:stCxn id="58" idx="0"/>
            <a:endCxn id="55" idx="2"/>
          </p:cNvCxnSpPr>
          <p:nvPr/>
        </p:nvCxnSpPr>
        <p:spPr>
          <a:xfrm flipH="1" flipV="1">
            <a:off x="6400803" y="1509413"/>
            <a:ext cx="377583" cy="1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7" idx="3"/>
            <a:endCxn id="56" idx="2"/>
          </p:cNvCxnSpPr>
          <p:nvPr/>
        </p:nvCxnSpPr>
        <p:spPr>
          <a:xfrm rot="16200000" flipV="1">
            <a:off x="4880007" y="2887287"/>
            <a:ext cx="138933" cy="1218814"/>
          </a:xfrm>
          <a:prstGeom prst="bentConnector4">
            <a:avLst>
              <a:gd name="adj1" fmla="val 94904"/>
              <a:gd name="adj2" fmla="val 164"/>
            </a:avLst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3" idx="0"/>
            <a:endCxn id="57" idx="2"/>
          </p:cNvCxnSpPr>
          <p:nvPr/>
        </p:nvCxnSpPr>
        <p:spPr>
          <a:xfrm flipH="1">
            <a:off x="1390340" y="3427228"/>
            <a:ext cx="377583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5" idx="1"/>
            <a:endCxn id="56" idx="2"/>
          </p:cNvCxnSpPr>
          <p:nvPr/>
        </p:nvCxnSpPr>
        <p:spPr>
          <a:xfrm rot="5400000">
            <a:off x="4741096" y="2608872"/>
            <a:ext cx="417325" cy="1219384"/>
          </a:xfrm>
          <a:prstGeom prst="bentConnector4">
            <a:avLst>
              <a:gd name="adj1" fmla="val 100897"/>
              <a:gd name="adj2" fmla="val 142"/>
            </a:avLst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rot="16200000">
            <a:off x="6962794" y="4663440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Embedding Layer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630639" y="5212075"/>
            <a:ext cx="429435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16200000">
            <a:off x="487763" y="2878588"/>
            <a:ext cx="365760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Dropout 50%</a:t>
            </a:r>
          </a:p>
        </p:txBody>
      </p:sp>
      <p:cxnSp>
        <p:nvCxnSpPr>
          <p:cNvPr id="25" name="Straight Arrow Connector 24"/>
          <p:cNvCxnSpPr>
            <a:stCxn id="56" idx="0"/>
            <a:endCxn id="23" idx="2"/>
          </p:cNvCxnSpPr>
          <p:nvPr/>
        </p:nvCxnSpPr>
        <p:spPr>
          <a:xfrm flipH="1">
            <a:off x="2865203" y="3427227"/>
            <a:ext cx="377583" cy="1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64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HPI Colors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Hasso-Plattner-Institut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Wolff</dc:creator>
  <cp:lastModifiedBy>Felix Wolff</cp:lastModifiedBy>
  <cp:revision>57</cp:revision>
  <cp:lastPrinted>2019-01-18T11:17:12Z</cp:lastPrinted>
  <dcterms:created xsi:type="dcterms:W3CDTF">2018-11-03T15:52:42Z</dcterms:created>
  <dcterms:modified xsi:type="dcterms:W3CDTF">2019-01-18T14:00:40Z</dcterms:modified>
</cp:coreProperties>
</file>