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80" r:id="rId2"/>
    <p:sldId id="281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86118" autoAdjust="0"/>
  </p:normalViewPr>
  <p:slideViewPr>
    <p:cSldViewPr snapToGrid="0">
      <p:cViewPr varScale="1">
        <p:scale>
          <a:sx n="100" d="100"/>
          <a:sy n="100" d="100"/>
        </p:scale>
        <p:origin x="893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Wolff" userId="8405a941d303836a" providerId="Windows Live" clId="Web-{E478F895-EAA3-4D2B-ACC5-880FC095CE16}"/>
    <pc:docChg chg="modSld">
      <pc:chgData name="Felix Wolff" userId="8405a941d303836a" providerId="Windows Live" clId="Web-{E478F895-EAA3-4D2B-ACC5-880FC095CE16}" dt="2018-08-30T20:00:36.969" v="5"/>
      <pc:docMkLst>
        <pc:docMk/>
      </pc:docMkLst>
      <pc:sldChg chg="delSp delAnim">
        <pc:chgData name="Felix Wolff" userId="8405a941d303836a" providerId="Windows Live" clId="Web-{E478F895-EAA3-4D2B-ACC5-880FC095CE16}" dt="2018-08-30T20:00:36.969" v="5"/>
        <pc:sldMkLst>
          <pc:docMk/>
          <pc:sldMk cId="0" sldId="269"/>
        </pc:sldMkLst>
        <pc:spChg chg="del">
          <ac:chgData name="Felix Wolff" userId="8405a941d303836a" providerId="Windows Live" clId="Web-{E478F895-EAA3-4D2B-ACC5-880FC095CE16}" dt="2018-08-30T20:00:36.969" v="5"/>
          <ac:spMkLst>
            <pc:docMk/>
            <pc:sldMk cId="0" sldId="269"/>
            <ac:spMk id="192" creationId="{00000000-0000-0000-0000-000000000000}"/>
          </ac:spMkLst>
        </pc:spChg>
      </pc:sldChg>
      <pc:sldChg chg="modSp">
        <pc:chgData name="Felix Wolff" userId="8405a941d303836a" providerId="Windows Live" clId="Web-{E478F895-EAA3-4D2B-ACC5-880FC095CE16}" dt="2018-08-30T19:56:19.056" v="4" actId="20577"/>
        <pc:sldMkLst>
          <pc:docMk/>
          <pc:sldMk cId="1543663974" sldId="281"/>
        </pc:sldMkLst>
        <pc:spChg chg="mod">
          <ac:chgData name="Felix Wolff" userId="8405a941d303836a" providerId="Windows Live" clId="Web-{E478F895-EAA3-4D2B-ACC5-880FC095CE16}" dt="2018-08-30T19:56:19.056" v="4" actId="20577"/>
          <ac:spMkLst>
            <pc:docMk/>
            <pc:sldMk cId="1543663974" sldId="281"/>
            <ac:spMk id="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00675711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00675711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Route details are known ahead of time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Route planning happens mostly without respecting environmental factors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Rerouting has to be done manually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Consequences of detours </a:t>
            </a:r>
            <a:r>
              <a:rPr lang="en" sz="1400" dirty="0" smtClean="0">
                <a:solidFill>
                  <a:schemeClr val="dk1"/>
                </a:solidFill>
              </a:rPr>
              <a:t>are mostly </a:t>
            </a:r>
            <a:r>
              <a:rPr lang="en" sz="1400" dirty="0">
                <a:solidFill>
                  <a:schemeClr val="dk1"/>
                </a:solidFill>
              </a:rPr>
              <a:t>unknown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The more often the route is driven, the less the plan is </a:t>
            </a:r>
            <a:r>
              <a:rPr lang="en" sz="1400" dirty="0" smtClean="0">
                <a:solidFill>
                  <a:schemeClr val="dk1"/>
                </a:solidFill>
              </a:rPr>
              <a:t>questioned</a:t>
            </a:r>
            <a:endParaRPr lang="en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Target defines direction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Turn-by-turn navigation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Integration of current traffic information into planning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Ad-hoc rerouting based on current traffic information with consequence planning</a:t>
            </a:r>
          </a:p>
        </p:txBody>
      </p:sp>
    </p:spTree>
    <p:extLst>
      <p:ext uri="{BB962C8B-B14F-4D97-AF65-F5344CB8AC3E}">
        <p14:creationId xmlns:p14="http://schemas.microsoft.com/office/powerpoint/2010/main" val="3169977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387e79964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387e79964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387e79964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387e79964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fe5cba16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fe5cba16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387e7996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387e7996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Model complexity and performance are sometimes on different sides of a spectrum</a:t>
            </a:r>
            <a:endParaRPr sz="1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387e79964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387e79964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fe5cba16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fe5cba16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How can we predict which activity will be started next?</a:t>
            </a:r>
            <a:endParaRPr lang="de-DE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87e7996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87e7996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87e7996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87e79964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87e7996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87e7996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87e7996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87e7996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Workflow Management Systems </a:t>
            </a:r>
            <a:r>
              <a:rPr lang="en" dirty="0"/>
              <a:t>provide an infrastructure for the set-up, performance and monitoring of a defined sequence of tasks. The progress of a case inside the system is recorded in the form of logs.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Predictive analytics </a:t>
            </a:r>
            <a:r>
              <a:rPr lang="en" dirty="0"/>
              <a:t>encompasses a variety of statistical techniques from data mining, predictive modelling, and machine learning, that analyze current and historical facts to make predictions about future or otherwise unknown events.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ym typeface="Courier New"/>
              </a:rPr>
              <a:t>      Workflow Management</a:t>
            </a:r>
            <a:endParaRPr dirty="0"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ym typeface="Courier New"/>
              </a:rPr>
              <a:t> +   Predictive Analytics</a:t>
            </a:r>
            <a:endParaRPr dirty="0"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ym typeface="Courier New"/>
              </a:rPr>
              <a:t>-----------------------------</a:t>
            </a:r>
            <a:endParaRPr dirty="0"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ym typeface="Courier New"/>
              </a:rPr>
              <a:t>Predictive Process Monitoring</a:t>
            </a:r>
            <a:endParaRPr dirty="0"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87e7996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387e7996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Alternative process CRISP-DM (industry standard) is less illustrative and very similar.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87e79964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387e79964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Supervised learning, training and test set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Will</a:t>
            </a:r>
            <a:r>
              <a:rPr lang="en" baseline="0" dirty="0"/>
              <a:t> walk through this data example step by step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</a:t>
            </a:r>
            <a:r>
              <a:rPr lang="en-US" baseline="0" dirty="0"/>
              <a:t> my case: XEV logs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87e79964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387e79964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Data Cleansing (e.g. value imputation, quality assurance)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Correlation analysis (some statistical models are sensitive to this)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Partial Dependence Plots (PDP)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Variable Importance Factors (VIF)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87e79964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387e79964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Feature engineering (e.g. average return</a:t>
            </a:r>
            <a:r>
              <a:rPr lang="en-US" baseline="0" dirty="0"/>
              <a:t> rate </a:t>
            </a:r>
            <a:r>
              <a:rPr lang="en-US" dirty="0"/>
              <a:t>per customer)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Seasonality </a:t>
            </a:r>
            <a:r>
              <a:rPr lang="en-US" dirty="0">
                <a:solidFill>
                  <a:schemeClr val="dk1"/>
                </a:solidFill>
              </a:rPr>
              <a:t>adjustment</a:t>
            </a:r>
            <a:endParaRPr lang="en-US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Data clustering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FADB-2E4B-4427-A669-AA7F929DA132}" type="datetimeFigureOut">
              <a:rPr lang="de-DE" smtClean="0"/>
              <a:t>31.08.2018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778E-D55E-4FBC-B22C-B6A55D4864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6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15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FADB-2E4B-4427-A669-AA7F929DA132}" type="datetimeFigureOut">
              <a:rPr lang="de-DE" smtClean="0"/>
              <a:t>31.08.2018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778E-D55E-4FBC-B22C-B6A55D4864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53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FADB-2E4B-4427-A669-AA7F929DA132}" type="datetimeFigureOut">
              <a:rPr lang="de-DE" smtClean="0"/>
              <a:t>31.08.2018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778E-D55E-4FBC-B22C-B6A55D4864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02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FADB-2E4B-4427-A669-AA7F929DA132}" type="datetimeFigureOut">
              <a:rPr lang="de-DE" smtClean="0"/>
              <a:t>31.08.2018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778E-D55E-4FBC-B22C-B6A55D4864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07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FADB-2E4B-4427-A669-AA7F929DA132}" type="datetimeFigureOut">
              <a:rPr lang="de-DE" smtClean="0"/>
              <a:t>31.08.2018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778E-D55E-4FBC-B22C-B6A55D4864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19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FADB-2E4B-4427-A669-AA7F929DA132}" type="datetimeFigureOut">
              <a:rPr lang="de-DE" smtClean="0"/>
              <a:t>31.08.2018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778E-D55E-4FBC-B22C-B6A55D4864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49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FADB-2E4B-4427-A669-AA7F929DA132}" type="datetimeFigureOut">
              <a:rPr lang="de-DE" smtClean="0"/>
              <a:t>31.08.2018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778E-D55E-4FBC-B22C-B6A55D4864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02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FADB-2E4B-4427-A669-AA7F929DA132}" type="datetimeFigureOut">
              <a:rPr lang="de-DE" smtClean="0"/>
              <a:t>31.08.2018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778E-D55E-4FBC-B22C-B6A55D4864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04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FADB-2E4B-4427-A669-AA7F929DA132}" type="datetimeFigureOut">
              <a:rPr lang="de-DE" smtClean="0"/>
              <a:t>31.08.2018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778E-D55E-4FBC-B22C-B6A55D4864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77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4284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1FADB-2E4B-4427-A669-AA7F929DA132}" type="datetimeFigureOut">
              <a:rPr lang="de-DE" smtClean="0"/>
              <a:t>31.08.2018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9778E-D55E-4FBC-B22C-B6A55D4864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03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MarlonDumas/process-mining-and-predictive-process-monito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14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200" y="770275"/>
            <a:ext cx="5715000" cy="2695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p30"/>
          <p:cNvGrpSpPr/>
          <p:nvPr/>
        </p:nvGrpSpPr>
        <p:grpSpPr>
          <a:xfrm>
            <a:off x="5403169" y="245575"/>
            <a:ext cx="3681411" cy="524699"/>
            <a:chOff x="636650" y="1622654"/>
            <a:chExt cx="7980514" cy="1137434"/>
          </a:xfrm>
        </p:grpSpPr>
        <p:sp>
          <p:nvSpPr>
            <p:cNvPr id="252" name="Google Shape;252;p30"/>
            <p:cNvSpPr/>
            <p:nvPr/>
          </p:nvSpPr>
          <p:spPr>
            <a:xfrm>
              <a:off x="636650" y="1622662"/>
              <a:ext cx="3091200" cy="536100"/>
            </a:xfrm>
            <a:prstGeom prst="roundRect">
              <a:avLst>
                <a:gd name="adj" fmla="val 16667"/>
              </a:avLst>
            </a:prstGeom>
            <a:solidFill>
              <a:srgbClr val="007A9E"/>
            </a:solidFill>
            <a:ln w="38100" cap="flat" cmpd="sng">
              <a:solidFill>
                <a:srgbClr val="007A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Deep Learning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1444775" y="2274089"/>
              <a:ext cx="6245100" cy="4860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B106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 With Cluster-Based Input Data</a:t>
              </a:r>
              <a:endParaRPr sz="1600"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3842364" y="1622654"/>
              <a:ext cx="4774800" cy="5361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5A60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 Next-Activity Prediction</a:t>
              </a:r>
              <a:endParaRPr sz="1600"/>
            </a:p>
          </p:txBody>
        </p:sp>
      </p:grpSp>
      <p:cxnSp>
        <p:nvCxnSpPr>
          <p:cNvPr id="255" name="Google Shape;255;p30"/>
          <p:cNvCxnSpPr/>
          <p:nvPr/>
        </p:nvCxnSpPr>
        <p:spPr>
          <a:xfrm>
            <a:off x="618000" y="784954"/>
            <a:ext cx="7901400" cy="0"/>
          </a:xfrm>
          <a:prstGeom prst="straightConnector1">
            <a:avLst/>
          </a:prstGeom>
          <a:noFill/>
          <a:ln w="9525" cap="flat" cmpd="sng">
            <a:solidFill>
              <a:srgbClr val="B1063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30"/>
          <p:cNvSpPr txBox="1">
            <a:spLocks noGrp="1"/>
          </p:cNvSpPr>
          <p:nvPr>
            <p:ph type="title"/>
          </p:nvPr>
        </p:nvSpPr>
        <p:spPr>
          <a:xfrm>
            <a:off x="311700" y="221575"/>
            <a:ext cx="50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Feature transformation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/>
          </a:p>
        </p:txBody>
      </p:sp>
      <p:sp>
        <p:nvSpPr>
          <p:cNvPr id="257" name="Google Shape;257;p30"/>
          <p:cNvSpPr txBox="1"/>
          <p:nvPr/>
        </p:nvSpPr>
        <p:spPr>
          <a:xfrm>
            <a:off x="276450" y="4647575"/>
            <a:ext cx="86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Source:</a:t>
            </a:r>
            <a:endParaRPr sz="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Fayyad, U., Piatetsky-Shapiro, G. and Smyth, P., 1996. From data mining to knowledge discovery in databases. </a:t>
            </a:r>
            <a:r>
              <a:rPr lang="en" sz="600" i="1">
                <a:solidFill>
                  <a:srgbClr val="222222"/>
                </a:solidFill>
                <a:highlight>
                  <a:srgbClr val="FFFFFF"/>
                </a:highlight>
              </a:rPr>
              <a:t>AI magazine</a:t>
            </a: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" sz="600" i="1">
                <a:solidFill>
                  <a:srgbClr val="222222"/>
                </a:solidFill>
                <a:highlight>
                  <a:srgbClr val="FFFFFF"/>
                </a:highlight>
              </a:rPr>
              <a:t>17</a:t>
            </a: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(3), p.37.</a:t>
            </a:r>
            <a:endParaRPr sz="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22222"/>
                </a:solidFill>
                <a:highlight>
                  <a:schemeClr val="lt1"/>
                </a:highlight>
              </a:rPr>
              <a:t>S</a:t>
            </a:r>
            <a:r>
              <a:rPr lang="en" sz="600">
                <a:solidFill>
                  <a:schemeClr val="dk1"/>
                </a:solidFill>
              </a:rPr>
              <a:t>tefan Lessmann. Business Analytics &amp; Data Science lecture 2017/2018</a:t>
            </a:r>
            <a:endParaRPr sz="6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1711200" y="3183675"/>
            <a:ext cx="6808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 we assist the model learning by structuring the data differently?</a:t>
            </a:r>
            <a:endParaRPr dirty="0"/>
          </a:p>
        </p:txBody>
      </p:sp>
      <p:sp>
        <p:nvSpPr>
          <p:cNvPr id="259" name="Google Shape;259;p30"/>
          <p:cNvSpPr/>
          <p:nvPr/>
        </p:nvSpPr>
        <p:spPr>
          <a:xfrm>
            <a:off x="4057700" y="1280025"/>
            <a:ext cx="1044000" cy="377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B106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28;p28"/>
          <p:cNvSpPr txBox="1"/>
          <p:nvPr/>
        </p:nvSpPr>
        <p:spPr>
          <a:xfrm>
            <a:off x="100" y="3558575"/>
            <a:ext cx="91440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1,"2012-09-04","2012-09-06",“M","green",102,24.9,46943,"Mrs","1964-11-14","Rhineland-Palatinate","2011-02-16", </a:t>
            </a: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1, 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b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2,"2012-11-03","2012-11-07","10","blue",64,75,60979,"Mrs","1973-08-29","Brandenburg","2011-05-21",</a:t>
            </a: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 0.75, 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b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3,"2013-01-29","2013-01-31","XXL","red",42,79.9,72232,"Mrs","1949-08-23","Saarland","2013-01-28", </a:t>
            </a: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0.5, 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b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4,"2012-08-08","2012-08-13","40","black",47,79.9,41242,"Mrs","1960-12-26","Thuringia","2012-08-08", </a:t>
            </a: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0, 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b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5,"2012-09-16","2012-10-15",“L","anthracite",97,69.9,8810,"Mrs","1971-06-26","Baden-Wuerttemberg","2012-01-17",</a:t>
            </a: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0.1,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b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6,"2013-03-14","2013-03-25","38","grey",72,129.9,15761,"Mrs","1965-10-01",“Nordrhein-Westfalen","2011-02-16", </a:t>
            </a: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0.2, 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" name="Google Shape;229;p28"/>
          <p:cNvSpPr/>
          <p:nvPr/>
        </p:nvSpPr>
        <p:spPr>
          <a:xfrm>
            <a:off x="8768895" y="4360955"/>
            <a:ext cx="259800" cy="259800"/>
          </a:xfrm>
          <a:prstGeom prst="ellipse">
            <a:avLst/>
          </a:prstGeom>
          <a:noFill/>
          <a:ln w="38100" cap="flat" cmpd="sng">
            <a:solidFill>
              <a:srgbClr val="007A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200" y="770275"/>
            <a:ext cx="5715000" cy="2695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31"/>
          <p:cNvGrpSpPr/>
          <p:nvPr/>
        </p:nvGrpSpPr>
        <p:grpSpPr>
          <a:xfrm>
            <a:off x="5403169" y="245575"/>
            <a:ext cx="3681411" cy="524699"/>
            <a:chOff x="636650" y="1622654"/>
            <a:chExt cx="7980514" cy="1137434"/>
          </a:xfrm>
        </p:grpSpPr>
        <p:sp>
          <p:nvSpPr>
            <p:cNvPr id="267" name="Google Shape;267;p31"/>
            <p:cNvSpPr/>
            <p:nvPr/>
          </p:nvSpPr>
          <p:spPr>
            <a:xfrm>
              <a:off x="636650" y="1622662"/>
              <a:ext cx="3091200" cy="5361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007A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Deep Learning</a:t>
              </a:r>
              <a:endParaRPr sz="1600"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1444775" y="2274089"/>
              <a:ext cx="6245100" cy="486000"/>
            </a:xfrm>
            <a:prstGeom prst="roundRect">
              <a:avLst>
                <a:gd name="adj" fmla="val 16667"/>
              </a:avLst>
            </a:prstGeom>
            <a:solidFill>
              <a:srgbClr val="B1063A"/>
            </a:solidFill>
            <a:ln w="38100" cap="flat" cmpd="sng">
              <a:solidFill>
                <a:srgbClr val="B106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 With Cluster-Based Input Data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3842364" y="1622654"/>
              <a:ext cx="4774800" cy="5361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5A60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 Next-Activity Prediction</a:t>
              </a:r>
              <a:endParaRPr sz="1600"/>
            </a:p>
          </p:txBody>
        </p:sp>
      </p:grpSp>
      <p:cxnSp>
        <p:nvCxnSpPr>
          <p:cNvPr id="270" name="Google Shape;270;p31"/>
          <p:cNvCxnSpPr/>
          <p:nvPr/>
        </p:nvCxnSpPr>
        <p:spPr>
          <a:xfrm>
            <a:off x="618000" y="784954"/>
            <a:ext cx="7901400" cy="0"/>
          </a:xfrm>
          <a:prstGeom prst="straightConnector1">
            <a:avLst/>
          </a:prstGeom>
          <a:noFill/>
          <a:ln w="9525" cap="flat" cmpd="sng">
            <a:solidFill>
              <a:srgbClr val="B1063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Google Shape;271;p31"/>
          <p:cNvSpPr txBox="1">
            <a:spLocks noGrp="1"/>
          </p:cNvSpPr>
          <p:nvPr>
            <p:ph type="title"/>
          </p:nvPr>
        </p:nvSpPr>
        <p:spPr>
          <a:xfrm>
            <a:off x="311700" y="221575"/>
            <a:ext cx="50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" panose="020B0604020202020204" pitchFamily="34" charset="0"/>
                <a:cs typeface="Arial" panose="020B0604020202020204" pitchFamily="34" charset="0"/>
              </a:rPr>
              <a:t>Feature transformation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Google Shape;274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/>
          </a:p>
        </p:txBody>
      </p:sp>
      <p:sp>
        <p:nvSpPr>
          <p:cNvPr id="272" name="Google Shape;272;p31"/>
          <p:cNvSpPr txBox="1"/>
          <p:nvPr/>
        </p:nvSpPr>
        <p:spPr>
          <a:xfrm>
            <a:off x="276450" y="4647575"/>
            <a:ext cx="86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Source:</a:t>
            </a:r>
            <a:endParaRPr sz="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Fayyad, U., Piatetsky-Shapiro, G. and Smyth, P., 1996. From data mining to knowledge discovery in databases. </a:t>
            </a:r>
            <a:r>
              <a:rPr lang="en" sz="600" i="1">
                <a:solidFill>
                  <a:srgbClr val="222222"/>
                </a:solidFill>
                <a:highlight>
                  <a:srgbClr val="FFFFFF"/>
                </a:highlight>
              </a:rPr>
              <a:t>AI magazine</a:t>
            </a: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" sz="600" i="1">
                <a:solidFill>
                  <a:srgbClr val="222222"/>
                </a:solidFill>
                <a:highlight>
                  <a:srgbClr val="FFFFFF"/>
                </a:highlight>
              </a:rPr>
              <a:t>17</a:t>
            </a: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(3), p.37.</a:t>
            </a:r>
            <a:endParaRPr sz="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22222"/>
                </a:solidFill>
                <a:highlight>
                  <a:schemeClr val="lt1"/>
                </a:highlight>
              </a:rPr>
              <a:t>S</a:t>
            </a:r>
            <a:r>
              <a:rPr lang="en" sz="600">
                <a:solidFill>
                  <a:schemeClr val="dk1"/>
                </a:solidFill>
              </a:rPr>
              <a:t>tefan Lessmann. Business Analytics &amp; Data Science lecture 2017/2018</a:t>
            </a:r>
            <a:endParaRPr sz="6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4869180" y="1564825"/>
            <a:ext cx="769619" cy="1130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B106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1"/>
          <p:cNvSpPr txBox="1"/>
          <p:nvPr/>
        </p:nvSpPr>
        <p:spPr>
          <a:xfrm>
            <a:off x="1711200" y="3183674"/>
            <a:ext cx="6808200" cy="148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 we assist the model learning by structuring the data differently?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Tasks common in this step: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Feature engineering (e.g. average returns per customer)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Seasonality adjustment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Data clustering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2"/>
          <p:cNvGrpSpPr/>
          <p:nvPr/>
        </p:nvGrpSpPr>
        <p:grpSpPr>
          <a:xfrm>
            <a:off x="5403169" y="245575"/>
            <a:ext cx="3681411" cy="524699"/>
            <a:chOff x="636650" y="1622654"/>
            <a:chExt cx="7980514" cy="1137434"/>
          </a:xfrm>
        </p:grpSpPr>
        <p:sp>
          <p:nvSpPr>
            <p:cNvPr id="281" name="Google Shape;281;p32"/>
            <p:cNvSpPr/>
            <p:nvPr/>
          </p:nvSpPr>
          <p:spPr>
            <a:xfrm>
              <a:off x="636650" y="1622662"/>
              <a:ext cx="3091200" cy="5361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007A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Deep Learning</a:t>
              </a:r>
              <a:endParaRPr sz="1600"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1444775" y="2274089"/>
              <a:ext cx="6245100" cy="486000"/>
            </a:xfrm>
            <a:prstGeom prst="roundRect">
              <a:avLst>
                <a:gd name="adj" fmla="val 16667"/>
              </a:avLst>
            </a:prstGeom>
            <a:solidFill>
              <a:srgbClr val="B1063A"/>
            </a:solidFill>
            <a:ln w="38100" cap="flat" cmpd="sng">
              <a:solidFill>
                <a:srgbClr val="B106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 With Cluster-Based Input Data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3842364" y="1622654"/>
              <a:ext cx="4774800" cy="5361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5A60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 Next-Activity Prediction</a:t>
              </a:r>
              <a:endParaRPr sz="1600"/>
            </a:p>
          </p:txBody>
        </p:sp>
      </p:grpSp>
      <p:cxnSp>
        <p:nvCxnSpPr>
          <p:cNvPr id="284" name="Google Shape;284;p32"/>
          <p:cNvCxnSpPr/>
          <p:nvPr/>
        </p:nvCxnSpPr>
        <p:spPr>
          <a:xfrm>
            <a:off x="618000" y="784954"/>
            <a:ext cx="7901400" cy="0"/>
          </a:xfrm>
          <a:prstGeom prst="straightConnector1">
            <a:avLst/>
          </a:prstGeom>
          <a:noFill/>
          <a:ln w="9525" cap="flat" cmpd="sng">
            <a:solidFill>
              <a:srgbClr val="B1063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32"/>
          <p:cNvSpPr txBox="1">
            <a:spLocks noGrp="1"/>
          </p:cNvSpPr>
          <p:nvPr>
            <p:ph type="title"/>
          </p:nvPr>
        </p:nvSpPr>
        <p:spPr>
          <a:xfrm>
            <a:off x="311700" y="221575"/>
            <a:ext cx="50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Francescomarino: Clustering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/>
          </a:p>
        </p:txBody>
      </p:sp>
      <p:sp>
        <p:nvSpPr>
          <p:cNvPr id="286" name="Google Shape;286;p32"/>
          <p:cNvSpPr txBox="1"/>
          <p:nvPr/>
        </p:nvSpPr>
        <p:spPr>
          <a:xfrm>
            <a:off x="276450" y="4647575"/>
            <a:ext cx="86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Source:</a:t>
            </a:r>
            <a:endParaRPr sz="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Di Francescomarino, C., Dumas, M., Maggi, F.M. and Teinemaa, I., 2016. Clustering-based predictive process monitoring. </a:t>
            </a:r>
            <a:r>
              <a:rPr lang="en" sz="600" i="1">
                <a:solidFill>
                  <a:srgbClr val="222222"/>
                </a:solidFill>
                <a:highlight>
                  <a:srgbClr val="FFFFFF"/>
                </a:highlight>
              </a:rPr>
              <a:t>IEEE Transactions on Services Computing</a:t>
            </a:r>
            <a:endParaRPr sz="600" i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Clustering graphic: https://rpubs.com/cyobero/k-means.</a:t>
            </a:r>
            <a:endParaRPr sz="6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288" name="Google Shape;288;p32"/>
          <p:cNvPicPr preferRelativeResize="0"/>
          <p:nvPr/>
        </p:nvPicPr>
        <p:blipFill rotWithShape="1">
          <a:blip r:embed="rId3">
            <a:alphaModFix/>
          </a:blip>
          <a:srcRect l="4571" b="5249"/>
          <a:stretch/>
        </p:blipFill>
        <p:spPr>
          <a:xfrm>
            <a:off x="596675" y="954300"/>
            <a:ext cx="4329274" cy="343877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2"/>
          <p:cNvSpPr txBox="1"/>
          <p:nvPr/>
        </p:nvSpPr>
        <p:spPr>
          <a:xfrm>
            <a:off x="5095525" y="954300"/>
            <a:ext cx="3561297" cy="3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Predicate fulfilment prediction by exploiting past execution traces, including control flow and data attributes.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training:</a:t>
            </a:r>
            <a:endParaRPr dirty="0"/>
          </a:p>
          <a:p>
            <a:pPr marL="425450" indent="-285750">
              <a:buSzPts val="1400"/>
              <a:buFont typeface="Courier New" panose="02070309020205020404" pitchFamily="49" charset="0"/>
              <a:buChar char="o"/>
            </a:pPr>
            <a:r>
              <a:rPr lang="en" dirty="0"/>
              <a:t>Cluster learning data via</a:t>
            </a:r>
            <a:br>
              <a:rPr lang="en" dirty="0"/>
            </a:br>
            <a:r>
              <a:rPr lang="en" dirty="0"/>
              <a:t>k-means or DBSCAN</a:t>
            </a:r>
            <a:endParaRPr dirty="0"/>
          </a:p>
          <a:p>
            <a:pPr marL="425450" lvl="0" indent="-285750" rtl="0">
              <a:spcBef>
                <a:spcPts val="0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" dirty="0"/>
              <a:t>Train one model per cluster</a:t>
            </a:r>
            <a:br>
              <a:rPr lang="en" dirty="0"/>
            </a:br>
            <a:r>
              <a:rPr lang="en" dirty="0"/>
              <a:t>with data only from that cluster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Predicting: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" dirty="0"/>
              <a:t>Assign data item to a cluster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" dirty="0"/>
              <a:t>Pick the model that was trained on this cluster and use it for prediction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33"/>
          <p:cNvGrpSpPr/>
          <p:nvPr/>
        </p:nvGrpSpPr>
        <p:grpSpPr>
          <a:xfrm>
            <a:off x="5403169" y="245575"/>
            <a:ext cx="3681411" cy="524699"/>
            <a:chOff x="636650" y="1622654"/>
            <a:chExt cx="7980514" cy="1137434"/>
          </a:xfrm>
        </p:grpSpPr>
        <p:sp>
          <p:nvSpPr>
            <p:cNvPr id="295" name="Google Shape;295;p33"/>
            <p:cNvSpPr/>
            <p:nvPr/>
          </p:nvSpPr>
          <p:spPr>
            <a:xfrm>
              <a:off x="636650" y="1622662"/>
              <a:ext cx="3091200" cy="5361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007A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Deep Learning</a:t>
              </a:r>
              <a:endParaRPr sz="1600"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1444775" y="2274089"/>
              <a:ext cx="6245100" cy="486000"/>
            </a:xfrm>
            <a:prstGeom prst="roundRect">
              <a:avLst>
                <a:gd name="adj" fmla="val 16667"/>
              </a:avLst>
            </a:prstGeom>
            <a:solidFill>
              <a:srgbClr val="B1063A"/>
            </a:solidFill>
            <a:ln w="38100" cap="flat" cmpd="sng">
              <a:solidFill>
                <a:srgbClr val="B106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 With Cluster-Based Input Data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3842364" y="1622654"/>
              <a:ext cx="4774800" cy="5361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5A60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 Next-Activity Prediction</a:t>
              </a:r>
              <a:endParaRPr sz="1600"/>
            </a:p>
          </p:txBody>
        </p:sp>
      </p:grpSp>
      <p:cxnSp>
        <p:nvCxnSpPr>
          <p:cNvPr id="298" name="Google Shape;298;p33"/>
          <p:cNvCxnSpPr/>
          <p:nvPr/>
        </p:nvCxnSpPr>
        <p:spPr>
          <a:xfrm>
            <a:off x="618000" y="784954"/>
            <a:ext cx="7901400" cy="0"/>
          </a:xfrm>
          <a:prstGeom prst="straightConnector1">
            <a:avLst/>
          </a:prstGeom>
          <a:noFill/>
          <a:ln w="9525" cap="flat" cmpd="sng">
            <a:solidFill>
              <a:srgbClr val="B1063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33"/>
          <p:cNvSpPr txBox="1">
            <a:spLocks noGrp="1"/>
          </p:cNvSpPr>
          <p:nvPr>
            <p:ph type="title"/>
          </p:nvPr>
        </p:nvSpPr>
        <p:spPr>
          <a:xfrm>
            <a:off x="311700" y="221575"/>
            <a:ext cx="50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" panose="020B0604020202020204" pitchFamily="34" charset="0"/>
                <a:cs typeface="Arial" panose="020B0604020202020204" pitchFamily="34" charset="0"/>
              </a:rPr>
              <a:t>Francescomarino: Encoding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/>
          </a:p>
        </p:txBody>
      </p:sp>
      <p:sp>
        <p:nvSpPr>
          <p:cNvPr id="300" name="Google Shape;300;p33"/>
          <p:cNvSpPr txBox="1"/>
          <p:nvPr/>
        </p:nvSpPr>
        <p:spPr>
          <a:xfrm>
            <a:off x="276450" y="4647575"/>
            <a:ext cx="86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/>
              <a:t>Source:</a:t>
            </a:r>
            <a:endParaRPr sz="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rgbClr val="222222"/>
                </a:solidFill>
                <a:highlight>
                  <a:srgbClr val="FFFFFF"/>
                </a:highlight>
              </a:rPr>
              <a:t>Di Francescomarino, C., Dumas, M., Maggi, F.M. and Teinemaa, I., 2016. Clustering-based predictive process monitoring. </a:t>
            </a:r>
            <a:r>
              <a:rPr lang="en" sz="600" i="1" dirty="0">
                <a:solidFill>
                  <a:srgbClr val="222222"/>
                </a:solidFill>
                <a:highlight>
                  <a:srgbClr val="FFFFFF"/>
                </a:highlight>
              </a:rPr>
              <a:t>IEEE Transactions on Services Computing</a:t>
            </a:r>
          </a:p>
          <a:p>
            <a:r>
              <a:rPr lang="en-US" sz="600" dirty="0" err="1">
                <a:solidFill>
                  <a:srgbClr val="222222"/>
                </a:solidFill>
                <a:highlight>
                  <a:srgbClr val="FFFFFF"/>
                </a:highlight>
              </a:rPr>
              <a:t>Schönig</a:t>
            </a:r>
            <a:r>
              <a:rPr lang="en-US" sz="600" dirty="0">
                <a:solidFill>
                  <a:srgbClr val="222222"/>
                </a:solidFill>
                <a:highlight>
                  <a:srgbClr val="FFFFFF"/>
                </a:highlight>
              </a:rPr>
              <a:t>, S., </a:t>
            </a:r>
            <a:r>
              <a:rPr lang="en-US" sz="600" dirty="0" err="1">
                <a:solidFill>
                  <a:srgbClr val="222222"/>
                </a:solidFill>
                <a:highlight>
                  <a:srgbClr val="FFFFFF"/>
                </a:highlight>
              </a:rPr>
              <a:t>Jasinski</a:t>
            </a:r>
            <a:r>
              <a:rPr lang="en-US" sz="600" dirty="0">
                <a:solidFill>
                  <a:srgbClr val="222222"/>
                </a:solidFill>
                <a:highlight>
                  <a:srgbClr val="FFFFFF"/>
                </a:highlight>
              </a:rPr>
              <a:t>, R., Ackermann, L. and Jablonski, S., 2018. Deep Learning Process Prediction with Discrete and Continuous Data Features. In </a:t>
            </a:r>
            <a:r>
              <a:rPr lang="en-US" sz="600" i="1" dirty="0">
                <a:solidFill>
                  <a:srgbClr val="222222"/>
                </a:solidFill>
                <a:highlight>
                  <a:srgbClr val="FFFFFF"/>
                </a:highlight>
              </a:rPr>
              <a:t>ENASE</a:t>
            </a:r>
            <a:r>
              <a:rPr lang="en-US" sz="600" dirty="0">
                <a:solidFill>
                  <a:srgbClr val="222222"/>
                </a:solidFill>
                <a:highlight>
                  <a:srgbClr val="FFFFFF"/>
                </a:highlight>
              </a:rPr>
              <a:t> (pp. 314-319).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rgbClr val="222222"/>
                </a:solidFill>
                <a:highlight>
                  <a:srgbClr val="FFFFFF"/>
                </a:highlight>
              </a:rPr>
              <a:t>Clustering graphic: https://rpubs.com/cyobero/k-means.</a:t>
            </a:r>
            <a:endParaRPr sz="6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303" name="Google Shape;3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00" y="920117"/>
            <a:ext cx="421957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28;p28"/>
          <p:cNvSpPr txBox="1"/>
          <p:nvPr/>
        </p:nvSpPr>
        <p:spPr>
          <a:xfrm>
            <a:off x="100" y="4213860"/>
            <a:ext cx="9144000" cy="43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1,"2012-09-04","2012-09-06",“M","green",102,24.9,46943,"Mrs","1964-11-14","Rhineland-Palatinate","2011-02-16",1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5229738" y="920117"/>
            <a:ext cx="3427084" cy="3263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/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Francescomarino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also hints at another topic which very few of the works related to next-activity prediction have mentioned or elaborated on:</a:t>
            </a:r>
          </a:p>
          <a:p>
            <a:pPr marL="0" indent="0" fontAlgn="base">
              <a:buFont typeface="Arial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 preparation and encoding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Frequency-based encoding of a trace</a:t>
            </a:r>
          </a:p>
          <a:p>
            <a:pPr marL="742950" lvl="1" indent="-285750" fontAlgn="base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(3,2,2,1,1,1,0,0,0)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Fixed-width history encoding</a:t>
            </a:r>
          </a:p>
          <a:p>
            <a:pPr marL="742950" lvl="1" indent="-285750" fontAlgn="base">
              <a:buFont typeface="Courier New" panose="02070309020205020404" pitchFamily="49" charset="0"/>
              <a:buChar char="o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Schönig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 only encode the last three events, if any</a:t>
            </a:r>
          </a:p>
        </p:txBody>
      </p:sp>
      <p:sp>
        <p:nvSpPr>
          <p:cNvPr id="6" name="Left-Right Arrow Callout 5"/>
          <p:cNvSpPr/>
          <p:nvPr/>
        </p:nvSpPr>
        <p:spPr>
          <a:xfrm rot="5400000">
            <a:off x="2178907" y="1932599"/>
            <a:ext cx="872024" cy="3690497"/>
          </a:xfrm>
          <a:prstGeom prst="leftRightArrowCallout">
            <a:avLst>
              <a:gd name="adj1" fmla="val 25838"/>
              <a:gd name="adj2" fmla="val 31182"/>
              <a:gd name="adj3" fmla="val 16513"/>
              <a:gd name="adj4" fmla="val 48123"/>
            </a:avLst>
          </a:prstGeom>
          <a:solidFill>
            <a:srgbClr val="B10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874929" y="3591816"/>
            <a:ext cx="3506297" cy="37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Variable trace length vs. fixed-length input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4929" y="920117"/>
            <a:ext cx="1651183" cy="1296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  <p:bldP spid="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200" y="770275"/>
            <a:ext cx="5715000" cy="2695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" name="Google Shape;309;p34"/>
          <p:cNvGrpSpPr/>
          <p:nvPr/>
        </p:nvGrpSpPr>
        <p:grpSpPr>
          <a:xfrm>
            <a:off x="5403169" y="245575"/>
            <a:ext cx="3681411" cy="524699"/>
            <a:chOff x="636650" y="1622654"/>
            <a:chExt cx="7980514" cy="1137434"/>
          </a:xfrm>
        </p:grpSpPr>
        <p:sp>
          <p:nvSpPr>
            <p:cNvPr id="310" name="Google Shape;310;p34"/>
            <p:cNvSpPr/>
            <p:nvPr/>
          </p:nvSpPr>
          <p:spPr>
            <a:xfrm>
              <a:off x="636650" y="1622662"/>
              <a:ext cx="3091200" cy="536100"/>
            </a:xfrm>
            <a:prstGeom prst="roundRect">
              <a:avLst>
                <a:gd name="adj" fmla="val 16667"/>
              </a:avLst>
            </a:prstGeom>
            <a:solidFill>
              <a:srgbClr val="007A9E"/>
            </a:solidFill>
            <a:ln w="38100" cap="flat" cmpd="sng">
              <a:solidFill>
                <a:srgbClr val="007A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Deep Learning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1444775" y="2274089"/>
              <a:ext cx="6245100" cy="486000"/>
            </a:xfrm>
            <a:prstGeom prst="roundRect">
              <a:avLst>
                <a:gd name="adj" fmla="val 16667"/>
              </a:avLst>
            </a:prstGeom>
            <a:solidFill>
              <a:srgbClr val="B1063A"/>
            </a:solidFill>
            <a:ln w="38100" cap="flat" cmpd="sng">
              <a:solidFill>
                <a:srgbClr val="B106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 With Cluster-Based Input Data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3842364" y="1622654"/>
              <a:ext cx="4774800" cy="5361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5A60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 Next-Activity Prediction</a:t>
              </a:r>
              <a:endParaRPr sz="1600"/>
            </a:p>
          </p:txBody>
        </p:sp>
      </p:grpSp>
      <p:cxnSp>
        <p:nvCxnSpPr>
          <p:cNvPr id="313" name="Google Shape;313;p34"/>
          <p:cNvCxnSpPr/>
          <p:nvPr/>
        </p:nvCxnSpPr>
        <p:spPr>
          <a:xfrm>
            <a:off x="618000" y="784954"/>
            <a:ext cx="7901400" cy="0"/>
          </a:xfrm>
          <a:prstGeom prst="straightConnector1">
            <a:avLst/>
          </a:prstGeom>
          <a:noFill/>
          <a:ln w="9525" cap="flat" cmpd="sng">
            <a:solidFill>
              <a:srgbClr val="B1063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34"/>
          <p:cNvSpPr txBox="1">
            <a:spLocks noGrp="1"/>
          </p:cNvSpPr>
          <p:nvPr>
            <p:ph type="title"/>
          </p:nvPr>
        </p:nvSpPr>
        <p:spPr>
          <a:xfrm>
            <a:off x="311700" y="221575"/>
            <a:ext cx="50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Google Shape;318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/>
          </a:p>
        </p:txBody>
      </p:sp>
      <p:sp>
        <p:nvSpPr>
          <p:cNvPr id="315" name="Google Shape;315;p34"/>
          <p:cNvSpPr txBox="1"/>
          <p:nvPr/>
        </p:nvSpPr>
        <p:spPr>
          <a:xfrm>
            <a:off x="276450" y="4647575"/>
            <a:ext cx="86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Source:</a:t>
            </a:r>
            <a:endParaRPr sz="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Fayyad, U., Piatetsky-Shapiro, G. and Smyth, P., 1996. From data mining to knowledge discovery in databases. </a:t>
            </a:r>
            <a:r>
              <a:rPr lang="en" sz="600" i="1">
                <a:solidFill>
                  <a:srgbClr val="222222"/>
                </a:solidFill>
                <a:highlight>
                  <a:srgbClr val="FFFFFF"/>
                </a:highlight>
              </a:rPr>
              <a:t>AI magazine</a:t>
            </a: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" sz="600" i="1">
                <a:solidFill>
                  <a:srgbClr val="222222"/>
                </a:solidFill>
                <a:highlight>
                  <a:srgbClr val="FFFFFF"/>
                </a:highlight>
              </a:rPr>
              <a:t>17</a:t>
            </a: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(3), p.37.</a:t>
            </a:r>
            <a:endParaRPr sz="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22222"/>
                </a:solidFill>
                <a:highlight>
                  <a:schemeClr val="lt1"/>
                </a:highlight>
              </a:rPr>
              <a:t>S</a:t>
            </a:r>
            <a:r>
              <a:rPr lang="en" sz="600">
                <a:solidFill>
                  <a:schemeClr val="dk1"/>
                </a:solidFill>
              </a:rPr>
              <a:t>tefan Lessmann. Business Analytics &amp; Data Science lecture 2017/2018</a:t>
            </a:r>
            <a:endParaRPr sz="6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1711200" y="3183675"/>
            <a:ext cx="6808200" cy="1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machine learning model delivers the best performance on our data?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models: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Regression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Decision Tree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Forest</a:t>
            </a:r>
            <a:endParaRPr/>
          </a:p>
        </p:txBody>
      </p:sp>
      <p:sp>
        <p:nvSpPr>
          <p:cNvPr id="317" name="Google Shape;317;p34"/>
          <p:cNvSpPr/>
          <p:nvPr/>
        </p:nvSpPr>
        <p:spPr>
          <a:xfrm>
            <a:off x="5780150" y="1548075"/>
            <a:ext cx="703800" cy="1071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B106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4"/>
          <p:cNvSpPr txBox="1"/>
          <p:nvPr/>
        </p:nvSpPr>
        <p:spPr>
          <a:xfrm>
            <a:off x="4390775" y="3805450"/>
            <a:ext cx="32091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Artificial Neural Network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Scalable Vector Machine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5"/>
          <p:cNvGrpSpPr/>
          <p:nvPr/>
        </p:nvGrpSpPr>
        <p:grpSpPr>
          <a:xfrm>
            <a:off x="5403169" y="245575"/>
            <a:ext cx="3681411" cy="524699"/>
            <a:chOff x="636650" y="1622654"/>
            <a:chExt cx="7980514" cy="1137434"/>
          </a:xfrm>
        </p:grpSpPr>
        <p:sp>
          <p:nvSpPr>
            <p:cNvPr id="325" name="Google Shape;325;p35"/>
            <p:cNvSpPr/>
            <p:nvPr/>
          </p:nvSpPr>
          <p:spPr>
            <a:xfrm>
              <a:off x="636650" y="1622662"/>
              <a:ext cx="3091200" cy="536100"/>
            </a:xfrm>
            <a:prstGeom prst="roundRect">
              <a:avLst>
                <a:gd name="adj" fmla="val 16667"/>
              </a:avLst>
            </a:prstGeom>
            <a:solidFill>
              <a:srgbClr val="007A9E"/>
            </a:solidFill>
            <a:ln w="38100" cap="flat" cmpd="sng">
              <a:solidFill>
                <a:srgbClr val="007A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Deep Learning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1444775" y="2274089"/>
              <a:ext cx="6245100" cy="4860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B106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 With Cluster-Based Input Data</a:t>
              </a:r>
              <a:endParaRPr sz="1600"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3842364" y="1622654"/>
              <a:ext cx="4774800" cy="5361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5A60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 Next-Activity Prediction</a:t>
              </a:r>
              <a:endParaRPr sz="1600"/>
            </a:p>
          </p:txBody>
        </p:sp>
      </p:grpSp>
      <p:cxnSp>
        <p:nvCxnSpPr>
          <p:cNvPr id="328" name="Google Shape;328;p35"/>
          <p:cNvCxnSpPr/>
          <p:nvPr/>
        </p:nvCxnSpPr>
        <p:spPr>
          <a:xfrm>
            <a:off x="618000" y="784954"/>
            <a:ext cx="7901400" cy="0"/>
          </a:xfrm>
          <a:prstGeom prst="straightConnector1">
            <a:avLst/>
          </a:prstGeom>
          <a:noFill/>
          <a:ln w="9525" cap="flat" cmpd="sng">
            <a:solidFill>
              <a:srgbClr val="B1063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311700" y="221575"/>
            <a:ext cx="50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Evermann: LSTM networks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Google Shape;331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/>
          </a:p>
        </p:txBody>
      </p:sp>
      <p:sp>
        <p:nvSpPr>
          <p:cNvPr id="330" name="Google Shape;330;p35"/>
          <p:cNvSpPr txBox="1"/>
          <p:nvPr/>
        </p:nvSpPr>
        <p:spPr>
          <a:xfrm>
            <a:off x="276450" y="4647575"/>
            <a:ext cx="86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Source:</a:t>
            </a:r>
            <a:endParaRPr sz="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Evermann, J., Rehse, J.R. and Fettke, P., 2016, September. A deep learning approach for predicting process behaviour at runtime. In </a:t>
            </a:r>
            <a:r>
              <a:rPr lang="en" sz="600" i="1">
                <a:solidFill>
                  <a:srgbClr val="222222"/>
                </a:solidFill>
                <a:highlight>
                  <a:srgbClr val="FFFFFF"/>
                </a:highlight>
              </a:rPr>
              <a:t>International Conference on Business Process Management</a:t>
            </a: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 (pp. 327-338). Springer, Cham.</a:t>
            </a:r>
            <a:endParaRPr sz="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Schönig, S., Jasinski, R., Ackermann, L. and Jablonski, S., 2018. Deep Learning Process Prediction with Discrete and Continuous Data Features. In </a:t>
            </a:r>
            <a:r>
              <a:rPr lang="en" sz="600" i="1">
                <a:solidFill>
                  <a:srgbClr val="222222"/>
                </a:solidFill>
                <a:highlight>
                  <a:srgbClr val="FFFFFF"/>
                </a:highlight>
              </a:rPr>
              <a:t>ENASE</a:t>
            </a: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 (pp. 314-319).</a:t>
            </a:r>
            <a:endParaRPr sz="6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332" name="Google Shape;3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50" y="1284650"/>
            <a:ext cx="4876825" cy="290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5"/>
          <p:cNvSpPr txBox="1"/>
          <p:nvPr/>
        </p:nvSpPr>
        <p:spPr>
          <a:xfrm>
            <a:off x="5095525" y="954300"/>
            <a:ext cx="3681300" cy="3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Next-event prediction using recurrent </a:t>
            </a:r>
            <a:r>
              <a:rPr lang="en" dirty="0">
                <a:solidFill>
                  <a:schemeClr val="dk1"/>
                </a:solidFill>
              </a:rPr>
              <a:t>neural networks with </a:t>
            </a:r>
            <a:r>
              <a:rPr lang="en" dirty="0"/>
              <a:t>LSTM cells, demonstrating the power of applicability in this context.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Wants to be understood as proof of concept, included long list of future work: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Incorporate case data attributes, they were not used (used by Schönig et al.)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Use more LSTM cells, mean trace length was not respected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Include cross validation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Did not place emphasis on data preparation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3505" y="1155032"/>
            <a:ext cx="886196" cy="3114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2259701" y="1163038"/>
            <a:ext cx="593502" cy="3114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/>
          <p:cNvSpPr/>
          <p:nvPr/>
        </p:nvSpPr>
        <p:spPr>
          <a:xfrm>
            <a:off x="2853203" y="1163038"/>
            <a:ext cx="749395" cy="3114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3602598" y="1250275"/>
            <a:ext cx="1407763" cy="3114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363" y="784954"/>
            <a:ext cx="5715000" cy="2695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" name="Google Shape;338;p36"/>
          <p:cNvGrpSpPr/>
          <p:nvPr/>
        </p:nvGrpSpPr>
        <p:grpSpPr>
          <a:xfrm>
            <a:off x="5403169" y="245575"/>
            <a:ext cx="3681411" cy="524699"/>
            <a:chOff x="636650" y="1622654"/>
            <a:chExt cx="7980514" cy="1137434"/>
          </a:xfrm>
        </p:grpSpPr>
        <p:sp>
          <p:nvSpPr>
            <p:cNvPr id="339" name="Google Shape;339;p36"/>
            <p:cNvSpPr/>
            <p:nvPr/>
          </p:nvSpPr>
          <p:spPr>
            <a:xfrm>
              <a:off x="636650" y="1622662"/>
              <a:ext cx="3091200" cy="536100"/>
            </a:xfrm>
            <a:prstGeom prst="roundRect">
              <a:avLst>
                <a:gd name="adj" fmla="val 16667"/>
              </a:avLst>
            </a:prstGeom>
            <a:solidFill>
              <a:srgbClr val="007A9E"/>
            </a:solidFill>
            <a:ln w="38100" cap="flat" cmpd="sng">
              <a:solidFill>
                <a:srgbClr val="007A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</a:rPr>
                <a:t>Deep Learning</a:t>
              </a:r>
              <a:endParaRPr sz="1600" dirty="0">
                <a:solidFill>
                  <a:srgbClr val="FFFFFF"/>
                </a:solidFill>
              </a:endParaRPr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1444775" y="2274089"/>
              <a:ext cx="6245100" cy="486000"/>
            </a:xfrm>
            <a:prstGeom prst="roundRect">
              <a:avLst>
                <a:gd name="adj" fmla="val 16667"/>
              </a:avLst>
            </a:prstGeom>
            <a:solidFill>
              <a:srgbClr val="B1063A"/>
            </a:solidFill>
            <a:ln w="38100" cap="flat" cmpd="sng">
              <a:solidFill>
                <a:srgbClr val="B106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 With Cluster-Based Input Data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3842364" y="1622654"/>
              <a:ext cx="4774800" cy="536100"/>
            </a:xfrm>
            <a:prstGeom prst="roundRect">
              <a:avLst>
                <a:gd name="adj" fmla="val 16667"/>
              </a:avLst>
            </a:prstGeom>
            <a:solidFill>
              <a:srgbClr val="5A6065"/>
            </a:solidFill>
            <a:ln w="38100" cap="flat" cmpd="sng">
              <a:solidFill>
                <a:srgbClr val="5A60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 Next-Activity Prediction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cxnSp>
        <p:nvCxnSpPr>
          <p:cNvPr id="342" name="Google Shape;342;p36"/>
          <p:cNvCxnSpPr/>
          <p:nvPr/>
        </p:nvCxnSpPr>
        <p:spPr>
          <a:xfrm>
            <a:off x="618000" y="784954"/>
            <a:ext cx="7901400" cy="0"/>
          </a:xfrm>
          <a:prstGeom prst="straightConnector1">
            <a:avLst/>
          </a:prstGeom>
          <a:noFill/>
          <a:ln w="9525" cap="flat" cmpd="sng">
            <a:solidFill>
              <a:srgbClr val="B1063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3" name="Google Shape;343;p36"/>
          <p:cNvSpPr txBox="1">
            <a:spLocks noGrp="1"/>
          </p:cNvSpPr>
          <p:nvPr>
            <p:ph type="title"/>
          </p:nvPr>
        </p:nvSpPr>
        <p:spPr>
          <a:xfrm>
            <a:off x="311700" y="221575"/>
            <a:ext cx="50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 dirty="0"/>
              <a:t>The master plan</a:t>
            </a:r>
            <a:endParaRPr sz="2800"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/>
          </a:p>
        </p:txBody>
      </p:sp>
      <p:sp>
        <p:nvSpPr>
          <p:cNvPr id="344" name="Google Shape;344;p36"/>
          <p:cNvSpPr txBox="1"/>
          <p:nvPr/>
        </p:nvSpPr>
        <p:spPr>
          <a:xfrm>
            <a:off x="276450" y="4571375"/>
            <a:ext cx="86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/>
              <a:t>Source:</a:t>
            </a:r>
            <a:endParaRPr sz="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rgbClr val="222222"/>
                </a:solidFill>
                <a:highlight>
                  <a:schemeClr val="lt1"/>
                </a:highlight>
              </a:rPr>
              <a:t>Di Francescomarino, C., Dumas, M., Maggi, F.M. and Teinemaa, I., 2016. Clustering-based predictive process monitoring. </a:t>
            </a:r>
            <a:r>
              <a:rPr lang="en" sz="600" i="1" dirty="0">
                <a:solidFill>
                  <a:srgbClr val="222222"/>
                </a:solidFill>
                <a:highlight>
                  <a:schemeClr val="lt1"/>
                </a:highlight>
              </a:rPr>
              <a:t>IEEE Transactions on Services Computing</a:t>
            </a:r>
            <a:endParaRPr sz="6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222222"/>
                </a:solidFill>
                <a:highlight>
                  <a:srgbClr val="FFFFFF"/>
                </a:highlight>
              </a:rPr>
              <a:t>Evermann, J., Rehse, J.R. and Fettke, P., 2016, September. A deep learning approach for predicting process behaviour at runtime. In </a:t>
            </a:r>
            <a:r>
              <a:rPr lang="en" sz="600" i="1" dirty="0">
                <a:solidFill>
                  <a:srgbClr val="222222"/>
                </a:solidFill>
                <a:highlight>
                  <a:srgbClr val="FFFFFF"/>
                </a:highlight>
              </a:rPr>
              <a:t>International Conference on Business Process Management</a:t>
            </a:r>
            <a:r>
              <a:rPr lang="en" sz="600" dirty="0">
                <a:solidFill>
                  <a:srgbClr val="222222"/>
                </a:solidFill>
                <a:highlight>
                  <a:srgbClr val="FFFFFF"/>
                </a:highlight>
              </a:rPr>
              <a:t> (pp. 327-338). Springer, Cham.</a:t>
            </a:r>
            <a:endParaRPr sz="6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222222"/>
                </a:solidFill>
                <a:highlight>
                  <a:srgbClr val="FFFFFF"/>
                </a:highlight>
              </a:rPr>
              <a:t>Schönig, S., Jasinski, R., Ackermann, L. and Jablonski, S., 2018. Deep Learning Process Prediction with Discrete and Continuous Data Features. In </a:t>
            </a:r>
            <a:r>
              <a:rPr lang="en" sz="600" i="1" dirty="0">
                <a:solidFill>
                  <a:srgbClr val="222222"/>
                </a:solidFill>
                <a:highlight>
                  <a:srgbClr val="FFFFFF"/>
                </a:highlight>
              </a:rPr>
              <a:t>ENASE</a:t>
            </a:r>
            <a:r>
              <a:rPr lang="en" sz="600" dirty="0">
                <a:solidFill>
                  <a:srgbClr val="222222"/>
                </a:solidFill>
                <a:highlight>
                  <a:srgbClr val="FFFFFF"/>
                </a:highlight>
              </a:rPr>
              <a:t> (pp. 314-319).</a:t>
            </a:r>
            <a:endParaRPr sz="6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rgbClr val="222222"/>
                </a:solidFill>
                <a:highlight>
                  <a:srgbClr val="FFFFFF"/>
                </a:highlight>
              </a:rPr>
              <a:t>Tax, N., Verenich, I., La Rosa, M. and Dumas, M., 2017, June. Predictive business process monitoring with LSTMs. In </a:t>
            </a:r>
            <a:r>
              <a:rPr lang="en" sz="600" i="1" dirty="0">
                <a:solidFill>
                  <a:srgbClr val="222222"/>
                </a:solidFill>
                <a:highlight>
                  <a:srgbClr val="FFFFFF"/>
                </a:highlight>
              </a:rPr>
              <a:t>Annual machine learning conference of the Benelux (Benelearn2017), 9-10 June 2017, Eindhoven 2017</a:t>
            </a:r>
            <a:r>
              <a:rPr lang="en" sz="600" dirty="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6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347" name="Google Shape;347;p36"/>
          <p:cNvSpPr txBox="1"/>
          <p:nvPr/>
        </p:nvSpPr>
        <p:spPr>
          <a:xfrm>
            <a:off x="973500" y="3172518"/>
            <a:ext cx="7545900" cy="14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Determine possibilities for structuring learning data to include history and attributes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Cluster training data via appropriate method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Train one </a:t>
            </a:r>
            <a:r>
              <a:rPr lang="en" dirty="0">
                <a:solidFill>
                  <a:schemeClr val="dk1"/>
                </a:solidFill>
              </a:rPr>
              <a:t>LSTM </a:t>
            </a:r>
            <a:r>
              <a:rPr lang="en" dirty="0"/>
              <a:t>neural network per cluster</a:t>
            </a:r>
            <a:endParaRPr dirty="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Benchmark performance of the combined approaches against results of Francescomarino, Evermann, Schönig and Tax via BPIC 2011, 2012 and 2017 data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Basis for a navigation system for case management</a:t>
            </a:r>
            <a:endParaRPr dirty="0"/>
          </a:p>
        </p:txBody>
      </p:sp>
      <p:pic>
        <p:nvPicPr>
          <p:cNvPr id="17" name="Google Shape;175;p25"/>
          <p:cNvPicPr preferRelativeResize="0"/>
          <p:nvPr/>
        </p:nvPicPr>
        <p:blipFill rotWithShape="1">
          <a:blip r:embed="rId4">
            <a:alphaModFix/>
          </a:blip>
          <a:srcRect t="15663" r="77472" b="78112"/>
          <a:stretch/>
        </p:blipFill>
        <p:spPr>
          <a:xfrm>
            <a:off x="973500" y="4310716"/>
            <a:ext cx="498224" cy="260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06" y="106680"/>
            <a:ext cx="2446934" cy="485813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/>
          </a:p>
        </p:txBody>
      </p:sp>
      <p:sp>
        <p:nvSpPr>
          <p:cNvPr id="13" name="Google Shape;148;p22"/>
          <p:cNvSpPr txBox="1"/>
          <p:nvPr/>
        </p:nvSpPr>
        <p:spPr>
          <a:xfrm>
            <a:off x="3253740" y="419535"/>
            <a:ext cx="4846432" cy="19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800" dirty="0"/>
              <a:t>Thinking towards turn-by-turn</a:t>
            </a:r>
            <a:br>
              <a:rPr lang="en" sz="1800" dirty="0"/>
            </a:br>
            <a:r>
              <a:rPr lang="en" sz="1800" dirty="0"/>
              <a:t>navigation for case management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How can we predict </a:t>
            </a:r>
            <a:r>
              <a:rPr lang="en" sz="1800" b="1" dirty="0" smtClean="0"/>
              <a:t>which</a:t>
            </a:r>
            <a:br>
              <a:rPr lang="en" sz="1800" b="1" dirty="0" smtClean="0"/>
            </a:br>
            <a:r>
              <a:rPr lang="en" sz="1800" b="1" dirty="0" smtClean="0"/>
              <a:t>activity </a:t>
            </a:r>
            <a:r>
              <a:rPr lang="en" sz="1800" b="1" dirty="0"/>
              <a:t>will be started next?</a:t>
            </a:r>
            <a:endParaRPr sz="1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740" y="2141221"/>
            <a:ext cx="4762379" cy="26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6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Thesis Topic Presentation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Felix Wolff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dirty="0"/>
          </a:p>
        </p:txBody>
      </p:sp>
      <p:sp>
        <p:nvSpPr>
          <p:cNvPr id="9" name="Google Shape;160;p24"/>
          <p:cNvSpPr txBox="1">
            <a:spLocks/>
          </p:cNvSpPr>
          <p:nvPr/>
        </p:nvSpPr>
        <p:spPr>
          <a:xfrm>
            <a:off x="312652" y="746463"/>
            <a:ext cx="8520600" cy="205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Tx/>
              <a:buFontTx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Deep Learning Next-Activity Prediction With Cluster-Based Input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ctrTitle"/>
          </p:nvPr>
        </p:nvSpPr>
        <p:spPr>
          <a:xfrm>
            <a:off x="312652" y="7464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Deep Learning Next-Activity Prediction</a:t>
            </a:r>
            <a:b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With Cluster-Based Input 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618767" y="1691304"/>
            <a:ext cx="3100706" cy="45070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A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1443790" y="2220686"/>
            <a:ext cx="6242668" cy="45001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B106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3781352" y="1691296"/>
            <a:ext cx="4754795" cy="45070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5A60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25"/>
          <p:cNvGrpSpPr/>
          <p:nvPr/>
        </p:nvGrpSpPr>
        <p:grpSpPr>
          <a:xfrm>
            <a:off x="5403169" y="245575"/>
            <a:ext cx="3681411" cy="524699"/>
            <a:chOff x="636650" y="1622654"/>
            <a:chExt cx="7980514" cy="1137434"/>
          </a:xfrm>
        </p:grpSpPr>
        <p:sp>
          <p:nvSpPr>
            <p:cNvPr id="170" name="Google Shape;170;p25"/>
            <p:cNvSpPr/>
            <p:nvPr/>
          </p:nvSpPr>
          <p:spPr>
            <a:xfrm>
              <a:off x="636650" y="1622662"/>
              <a:ext cx="3091200" cy="5361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007A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/>
                <a:t>Deep Learning</a:t>
              </a:r>
              <a:endParaRPr sz="1600" dirty="0"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444775" y="2274089"/>
              <a:ext cx="6245100" cy="4860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B106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 With Cluster-Based Input Data</a:t>
              </a:r>
              <a:endParaRPr sz="1600"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3842364" y="1622654"/>
              <a:ext cx="4774800" cy="5361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38100" cap="flat" cmpd="sng">
              <a:solidFill>
                <a:srgbClr val="5A60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 Next-Activity Prediction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475" y="1532439"/>
            <a:ext cx="4709605" cy="207861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276450" y="4647575"/>
            <a:ext cx="86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Source:</a:t>
            </a:r>
            <a:endParaRPr sz="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Polato, M., Sperduti, A., Burattin, A. and de Leoni, M., 2014, July. Data-aware remaining time prediction of business process instances. In </a:t>
            </a:r>
            <a:r>
              <a:rPr lang="en" sz="600" i="1">
                <a:solidFill>
                  <a:srgbClr val="222222"/>
                </a:solidFill>
                <a:highlight>
                  <a:srgbClr val="FFFFFF"/>
                </a:highlight>
              </a:rPr>
              <a:t>Neural Networks (IJCNN), 2014 International Joint Conference on</a:t>
            </a: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 (pp. 816-823). IEEE.</a:t>
            </a:r>
            <a:endParaRPr sz="600"/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4">
            <a:alphaModFix/>
          </a:blip>
          <a:srcRect t="-5907" b="7452"/>
          <a:stretch/>
        </p:blipFill>
        <p:spPr>
          <a:xfrm>
            <a:off x="634225" y="547224"/>
            <a:ext cx="2211550" cy="41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/>
          <p:nvPr/>
        </p:nvSpPr>
        <p:spPr>
          <a:xfrm>
            <a:off x="558823" y="1363296"/>
            <a:ext cx="661800" cy="410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" name="Google Shape;177;p25"/>
          <p:cNvCxnSpPr/>
          <p:nvPr/>
        </p:nvCxnSpPr>
        <p:spPr>
          <a:xfrm>
            <a:off x="618000" y="784954"/>
            <a:ext cx="7901400" cy="0"/>
          </a:xfrm>
          <a:prstGeom prst="straightConnector1">
            <a:avLst/>
          </a:prstGeom>
          <a:noFill/>
          <a:ln w="9525" cap="flat" cmpd="sng">
            <a:solidFill>
              <a:srgbClr val="B1063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25"/>
          <p:cNvSpPr/>
          <p:nvPr/>
        </p:nvSpPr>
        <p:spPr>
          <a:xfrm rot="-5400000">
            <a:off x="6441240" y="1486827"/>
            <a:ext cx="161700" cy="1636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6234450" y="1263250"/>
            <a:ext cx="28500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Well researched:</a:t>
            </a:r>
            <a:br>
              <a:rPr lang="en" dirty="0"/>
            </a:br>
            <a:r>
              <a:rPr lang="en" dirty="0"/>
              <a:t>  Remaining time prediction</a:t>
            </a:r>
            <a:br>
              <a:rPr lang="en" dirty="0"/>
            </a:br>
            <a:r>
              <a:rPr lang="en" dirty="0"/>
              <a:t>  Case outcome prediction</a:t>
            </a:r>
            <a:br>
              <a:rPr lang="en" dirty="0"/>
            </a:br>
            <a:r>
              <a:rPr lang="en" dirty="0"/>
              <a:t>  Predicate compliance prediction</a:t>
            </a:r>
            <a:endParaRPr dirty="0"/>
          </a:p>
        </p:txBody>
      </p:sp>
      <p:sp>
        <p:nvSpPr>
          <p:cNvPr id="180" name="Google Shape;180;p25"/>
          <p:cNvSpPr/>
          <p:nvPr/>
        </p:nvSpPr>
        <p:spPr>
          <a:xfrm>
            <a:off x="5755025" y="2377400"/>
            <a:ext cx="268200" cy="27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ctrTitle"/>
          </p:nvPr>
        </p:nvSpPr>
        <p:spPr>
          <a:xfrm>
            <a:off x="634224" y="221575"/>
            <a:ext cx="47018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What comes next?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6"/>
          <p:cNvCxnSpPr/>
          <p:nvPr/>
        </p:nvCxnSpPr>
        <p:spPr>
          <a:xfrm>
            <a:off x="618000" y="784954"/>
            <a:ext cx="7901400" cy="0"/>
          </a:xfrm>
          <a:prstGeom prst="straightConnector1">
            <a:avLst/>
          </a:prstGeom>
          <a:noFill/>
          <a:ln w="9525" cap="flat" cmpd="sng">
            <a:solidFill>
              <a:srgbClr val="B1063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311700" y="221575"/>
            <a:ext cx="50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Predictive Process Monitoring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Google Shape;198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/>
          </a:p>
        </p:txBody>
      </p:sp>
      <p:sp>
        <p:nvSpPr>
          <p:cNvPr id="189" name="Google Shape;189;p26"/>
          <p:cNvSpPr txBox="1"/>
          <p:nvPr/>
        </p:nvSpPr>
        <p:spPr>
          <a:xfrm>
            <a:off x="276450" y="4647575"/>
            <a:ext cx="86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Source:</a:t>
            </a:r>
            <a:endParaRPr sz="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rgbClr val="FFFFFF"/>
                </a:highlight>
              </a:rPr>
              <a:t>van der Aalst, W. M. P. (2016), </a:t>
            </a:r>
            <a:r>
              <a:rPr lang="en" sz="600" i="1">
                <a:highlight>
                  <a:srgbClr val="FFFFFF"/>
                </a:highlight>
              </a:rPr>
              <a:t>Process Mining: Data Science in Action</a:t>
            </a:r>
            <a:r>
              <a:rPr lang="en" sz="600">
                <a:highlight>
                  <a:srgbClr val="FFFFFF"/>
                </a:highlight>
              </a:rPr>
              <a:t> , Springer , Heidelberg .</a:t>
            </a:r>
            <a:endParaRPr sz="600"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rgbClr val="FFFFFF"/>
                </a:highlight>
              </a:rPr>
              <a:t>Presentation by Marlon Dumas: </a:t>
            </a:r>
            <a:r>
              <a:rPr lang="en" sz="600" u="sng">
                <a:highlight>
                  <a:srgbClr val="FFFFFF"/>
                </a:highlight>
                <a:hlinkClick r:id="rId3"/>
              </a:rPr>
              <a:t>https://www.slideshare.net/MarlonDumas/process-mining-and-predictive-process-monitoring</a:t>
            </a:r>
            <a:r>
              <a:rPr lang="en" sz="600">
                <a:highlight>
                  <a:srgbClr val="FFFFFF"/>
                </a:highlight>
              </a:rPr>
              <a:t> </a:t>
            </a:r>
            <a:endParaRPr sz="600">
              <a:highlight>
                <a:srgbClr val="FFFFFF"/>
              </a:highlight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395" y="1002750"/>
            <a:ext cx="5177102" cy="36070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6"/>
          <p:cNvCxnSpPr/>
          <p:nvPr/>
        </p:nvCxnSpPr>
        <p:spPr>
          <a:xfrm rot="10800000" flipH="1">
            <a:off x="2906845" y="2101000"/>
            <a:ext cx="2069100" cy="971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7A9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4" name="Google Shape;194;p26"/>
          <p:cNvGrpSpPr/>
          <p:nvPr/>
        </p:nvGrpSpPr>
        <p:grpSpPr>
          <a:xfrm>
            <a:off x="5403169" y="245575"/>
            <a:ext cx="3681411" cy="524699"/>
            <a:chOff x="636650" y="1622654"/>
            <a:chExt cx="7980514" cy="1137434"/>
          </a:xfrm>
        </p:grpSpPr>
        <p:sp>
          <p:nvSpPr>
            <p:cNvPr id="195" name="Google Shape;195;p26"/>
            <p:cNvSpPr/>
            <p:nvPr/>
          </p:nvSpPr>
          <p:spPr>
            <a:xfrm>
              <a:off x="636650" y="1622662"/>
              <a:ext cx="3091200" cy="5361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007A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Deep Learning</a:t>
              </a:r>
              <a:endParaRPr sz="1600"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1444775" y="2274089"/>
              <a:ext cx="6245100" cy="4860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B106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 With Cluster-Based Input Data</a:t>
              </a:r>
              <a:endParaRPr sz="1600"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842364" y="1622654"/>
              <a:ext cx="4774800" cy="5361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38100" cap="flat" cmpd="sng">
              <a:solidFill>
                <a:srgbClr val="5A60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 Next-Activity Prediction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200" y="770275"/>
            <a:ext cx="5715000" cy="2695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27"/>
          <p:cNvGrpSpPr/>
          <p:nvPr/>
        </p:nvGrpSpPr>
        <p:grpSpPr>
          <a:xfrm>
            <a:off x="5403169" y="245575"/>
            <a:ext cx="3681411" cy="524699"/>
            <a:chOff x="636650" y="1622654"/>
            <a:chExt cx="7980514" cy="1137434"/>
          </a:xfrm>
        </p:grpSpPr>
        <p:sp>
          <p:nvSpPr>
            <p:cNvPr id="205" name="Google Shape;205;p27"/>
            <p:cNvSpPr/>
            <p:nvPr/>
          </p:nvSpPr>
          <p:spPr>
            <a:xfrm>
              <a:off x="636650" y="1622662"/>
              <a:ext cx="3091200" cy="536100"/>
            </a:xfrm>
            <a:prstGeom prst="roundRect">
              <a:avLst>
                <a:gd name="adj" fmla="val 16667"/>
              </a:avLst>
            </a:prstGeom>
            <a:solidFill>
              <a:srgbClr val="007A9E"/>
            </a:solidFill>
            <a:ln w="38100" cap="flat" cmpd="sng">
              <a:solidFill>
                <a:srgbClr val="007A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Deep Learning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1444775" y="2274089"/>
              <a:ext cx="6245100" cy="4860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B106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 With Cluster-Based Input Data</a:t>
              </a:r>
              <a:endParaRPr sz="1600"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3842364" y="1622654"/>
              <a:ext cx="4774800" cy="5361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5A60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 Next-Activity Prediction</a:t>
              </a:r>
              <a:endParaRPr sz="1600"/>
            </a:p>
          </p:txBody>
        </p:sp>
      </p:grpSp>
      <p:cxnSp>
        <p:nvCxnSpPr>
          <p:cNvPr id="208" name="Google Shape;208;p27"/>
          <p:cNvCxnSpPr/>
          <p:nvPr/>
        </p:nvCxnSpPr>
        <p:spPr>
          <a:xfrm>
            <a:off x="618000" y="784954"/>
            <a:ext cx="7901400" cy="0"/>
          </a:xfrm>
          <a:prstGeom prst="straightConnector1">
            <a:avLst/>
          </a:prstGeom>
          <a:noFill/>
          <a:ln w="9525" cap="flat" cmpd="sng">
            <a:solidFill>
              <a:srgbClr val="B1063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311700" y="221575"/>
            <a:ext cx="50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Developing a predictive model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Google Shape;212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276450" y="4647575"/>
            <a:ext cx="86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Source:</a:t>
            </a:r>
            <a:endParaRPr sz="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Fayyad, U., Piatetsky-Shapiro, G. and Smyth, P., 1996. From data mining to knowledge discovery in databases. </a:t>
            </a:r>
            <a:r>
              <a:rPr lang="en" sz="600" i="1">
                <a:solidFill>
                  <a:srgbClr val="222222"/>
                </a:solidFill>
                <a:highlight>
                  <a:srgbClr val="FFFFFF"/>
                </a:highlight>
              </a:rPr>
              <a:t>AI magazine</a:t>
            </a: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" sz="600" i="1">
                <a:solidFill>
                  <a:srgbClr val="222222"/>
                </a:solidFill>
                <a:highlight>
                  <a:srgbClr val="FFFFFF"/>
                </a:highlight>
              </a:rPr>
              <a:t>17</a:t>
            </a: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(3), p.37.</a:t>
            </a:r>
            <a:endParaRPr sz="600">
              <a:highlight>
                <a:srgbClr val="FFFFFF"/>
              </a:highlight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1711200" y="3336075"/>
            <a:ext cx="5715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Knowledge Discovery in Databases (KDD) process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 also suitable for predictive model development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200" y="770275"/>
            <a:ext cx="5715000" cy="2695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28"/>
          <p:cNvGrpSpPr/>
          <p:nvPr/>
        </p:nvGrpSpPr>
        <p:grpSpPr>
          <a:xfrm>
            <a:off x="5403169" y="245575"/>
            <a:ext cx="3681411" cy="524699"/>
            <a:chOff x="636650" y="1622654"/>
            <a:chExt cx="7980514" cy="1137434"/>
          </a:xfrm>
        </p:grpSpPr>
        <p:sp>
          <p:nvSpPr>
            <p:cNvPr id="219" name="Google Shape;219;p28"/>
            <p:cNvSpPr/>
            <p:nvPr/>
          </p:nvSpPr>
          <p:spPr>
            <a:xfrm>
              <a:off x="636650" y="1622662"/>
              <a:ext cx="3091200" cy="536100"/>
            </a:xfrm>
            <a:prstGeom prst="roundRect">
              <a:avLst>
                <a:gd name="adj" fmla="val 16667"/>
              </a:avLst>
            </a:prstGeom>
            <a:solidFill>
              <a:srgbClr val="007A9E"/>
            </a:solidFill>
            <a:ln w="38100" cap="flat" cmpd="sng">
              <a:solidFill>
                <a:srgbClr val="007A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Deep Learning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1444775" y="2274089"/>
              <a:ext cx="6245100" cy="4860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B106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 With Cluster-Based Input Data</a:t>
              </a:r>
              <a:endParaRPr sz="1600"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3842364" y="1622654"/>
              <a:ext cx="4774800" cy="5361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5A60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 Next-Activity Prediction</a:t>
              </a:r>
              <a:endParaRPr sz="1600"/>
            </a:p>
          </p:txBody>
        </p:sp>
      </p:grpSp>
      <p:cxnSp>
        <p:nvCxnSpPr>
          <p:cNvPr id="222" name="Google Shape;222;p28"/>
          <p:cNvCxnSpPr/>
          <p:nvPr/>
        </p:nvCxnSpPr>
        <p:spPr>
          <a:xfrm>
            <a:off x="618000" y="784954"/>
            <a:ext cx="7901400" cy="0"/>
          </a:xfrm>
          <a:prstGeom prst="straightConnector1">
            <a:avLst/>
          </a:prstGeom>
          <a:noFill/>
          <a:ln w="9525" cap="flat" cmpd="sng">
            <a:solidFill>
              <a:srgbClr val="B1063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28"/>
          <p:cNvSpPr txBox="1">
            <a:spLocks noGrp="1"/>
          </p:cNvSpPr>
          <p:nvPr>
            <p:ph type="title"/>
          </p:nvPr>
        </p:nvSpPr>
        <p:spPr>
          <a:xfrm>
            <a:off x="311700" y="221575"/>
            <a:ext cx="50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Data: An example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Google Shape;227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/>
          </a:p>
        </p:txBody>
      </p:sp>
      <p:sp>
        <p:nvSpPr>
          <p:cNvPr id="224" name="Google Shape;224;p28"/>
          <p:cNvSpPr txBox="1"/>
          <p:nvPr/>
        </p:nvSpPr>
        <p:spPr>
          <a:xfrm>
            <a:off x="276450" y="4647575"/>
            <a:ext cx="86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Source:</a:t>
            </a:r>
            <a:endParaRPr sz="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Fayyad, U., Piatetsky-Shapiro, G. and Smyth, P., 1996. From data mining to knowledge discovery in databases. </a:t>
            </a:r>
            <a:r>
              <a:rPr lang="en" sz="600" i="1">
                <a:solidFill>
                  <a:srgbClr val="222222"/>
                </a:solidFill>
                <a:highlight>
                  <a:srgbClr val="FFFFFF"/>
                </a:highlight>
              </a:rPr>
              <a:t>AI magazine</a:t>
            </a: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" sz="600" i="1">
                <a:solidFill>
                  <a:srgbClr val="222222"/>
                </a:solidFill>
                <a:highlight>
                  <a:srgbClr val="FFFFFF"/>
                </a:highlight>
              </a:rPr>
              <a:t>17</a:t>
            </a: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(3), p.37.</a:t>
            </a:r>
            <a:b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S</a:t>
            </a:r>
            <a:r>
              <a:rPr lang="en" sz="600">
                <a:solidFill>
                  <a:schemeClr val="dk1"/>
                </a:solidFill>
              </a:rPr>
              <a:t>tefan Lessmann. Business Analytics &amp; Data Science lecture 2017/2018</a:t>
            </a:r>
            <a:endParaRPr sz="6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cxnSp>
        <p:nvCxnSpPr>
          <p:cNvPr id="225" name="Google Shape;225;p28"/>
          <p:cNvCxnSpPr/>
          <p:nvPr/>
        </p:nvCxnSpPr>
        <p:spPr>
          <a:xfrm>
            <a:off x="2211525" y="3064325"/>
            <a:ext cx="301500" cy="0"/>
          </a:xfrm>
          <a:prstGeom prst="straightConnector1">
            <a:avLst/>
          </a:prstGeom>
          <a:noFill/>
          <a:ln w="38100" cap="flat" cmpd="sng">
            <a:solidFill>
              <a:srgbClr val="007A9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" name="Google Shape;228;p28"/>
          <p:cNvSpPr txBox="1"/>
          <p:nvPr/>
        </p:nvSpPr>
        <p:spPr>
          <a:xfrm>
            <a:off x="100" y="3558575"/>
            <a:ext cx="91440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1,"2012-09-04","2012-09-06",1507,"?","green",102,24.9,46943,"Mrs","1964-11-14","Rhineland-Palatinate","2011-02-16",1</a:t>
            </a:r>
            <a:b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2,"2012-11-03","2012-11-07",1745,"10","blue",64,75,60979,"Mrs","1973-08-29","Brandenburg","2011-05-21",0</a:t>
            </a:r>
            <a:b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3,"2013-01-29","2013-01-31",2588,"XXL","red",42,79.9,72232,"Mrs","1949-08-23","Saarland","2013-01-28",1</a:t>
            </a:r>
            <a:b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4,"2012-08-08","2012-08-13",164,"40","black",47,79.9,41242,"Mrs","1960-12-26","Thuringia","2012-08-08",1</a:t>
            </a:r>
            <a:b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5,"2012-09-16","2012-10-15",1640,"l","anthracite",97,69.9,8810,"Mrs","1971-06-26","Baden-Wuerttemberg","2012-01-17",1</a:t>
            </a:r>
            <a:b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6,"2013-03-14","2013-03-25",2378,"38","grey",72,129.9,15761,"Mrs","1965-10-01","NRW","2011-02-16",?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7465875" y="4368575"/>
            <a:ext cx="259800" cy="259800"/>
          </a:xfrm>
          <a:prstGeom prst="ellipse">
            <a:avLst/>
          </a:prstGeom>
          <a:noFill/>
          <a:ln w="38100" cap="flat" cmpd="sng">
            <a:solidFill>
              <a:srgbClr val="007A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200" y="770275"/>
            <a:ext cx="5715000" cy="2695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29"/>
          <p:cNvGrpSpPr/>
          <p:nvPr/>
        </p:nvGrpSpPr>
        <p:grpSpPr>
          <a:xfrm>
            <a:off x="5403169" y="245575"/>
            <a:ext cx="3681411" cy="524699"/>
            <a:chOff x="636650" y="1622654"/>
            <a:chExt cx="7980514" cy="1137434"/>
          </a:xfrm>
        </p:grpSpPr>
        <p:sp>
          <p:nvSpPr>
            <p:cNvPr id="236" name="Google Shape;236;p29"/>
            <p:cNvSpPr/>
            <p:nvPr/>
          </p:nvSpPr>
          <p:spPr>
            <a:xfrm>
              <a:off x="636650" y="1622662"/>
              <a:ext cx="3091200" cy="536100"/>
            </a:xfrm>
            <a:prstGeom prst="roundRect">
              <a:avLst>
                <a:gd name="adj" fmla="val 16667"/>
              </a:avLst>
            </a:prstGeom>
            <a:solidFill>
              <a:srgbClr val="007A9E"/>
            </a:solidFill>
            <a:ln w="38100" cap="flat" cmpd="sng">
              <a:solidFill>
                <a:srgbClr val="007A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</a:rPr>
                <a:t>Deep Learning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1444775" y="2274089"/>
              <a:ext cx="6245100" cy="4860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B106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 With Cluster-Based Input Data</a:t>
              </a:r>
              <a:endParaRPr sz="1600"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3842364" y="1622654"/>
              <a:ext cx="4774800" cy="5361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5A60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 Next-Activity Prediction</a:t>
              </a:r>
              <a:endParaRPr sz="1600"/>
            </a:p>
          </p:txBody>
        </p:sp>
      </p:grpSp>
      <p:cxnSp>
        <p:nvCxnSpPr>
          <p:cNvPr id="239" name="Google Shape;239;p29"/>
          <p:cNvCxnSpPr/>
          <p:nvPr/>
        </p:nvCxnSpPr>
        <p:spPr>
          <a:xfrm>
            <a:off x="618000" y="784954"/>
            <a:ext cx="7901400" cy="0"/>
          </a:xfrm>
          <a:prstGeom prst="straightConnector1">
            <a:avLst/>
          </a:prstGeom>
          <a:noFill/>
          <a:ln w="9525" cap="flat" cmpd="sng">
            <a:solidFill>
              <a:srgbClr val="B1063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311700" y="341875"/>
            <a:ext cx="50244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 panose="020B0604020202020204" pitchFamily="34" charset="0"/>
                <a:cs typeface="Arial" panose="020B0604020202020204" pitchFamily="34" charset="0"/>
              </a:rPr>
              <a:t>Feature Selection and Preprocessing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Google Shape;24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/>
          </a:p>
        </p:txBody>
      </p:sp>
      <p:sp>
        <p:nvSpPr>
          <p:cNvPr id="241" name="Google Shape;241;p29"/>
          <p:cNvSpPr txBox="1"/>
          <p:nvPr/>
        </p:nvSpPr>
        <p:spPr>
          <a:xfrm>
            <a:off x="276450" y="4647575"/>
            <a:ext cx="86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Source:</a:t>
            </a:r>
            <a:endParaRPr sz="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Fayyad, U., Piatetsky-Shapiro, G. and Smyth, P., 1996. From data mining to knowledge discovery in databases. </a:t>
            </a:r>
            <a:r>
              <a:rPr lang="en" sz="600" i="1">
                <a:solidFill>
                  <a:srgbClr val="222222"/>
                </a:solidFill>
                <a:highlight>
                  <a:srgbClr val="FFFFFF"/>
                </a:highlight>
              </a:rPr>
              <a:t>AI magazine</a:t>
            </a: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" sz="600" i="1">
                <a:solidFill>
                  <a:srgbClr val="222222"/>
                </a:solidFill>
                <a:highlight>
                  <a:srgbClr val="FFFFFF"/>
                </a:highlight>
              </a:rPr>
              <a:t>17</a:t>
            </a:r>
            <a:r>
              <a:rPr lang="en" sz="600">
                <a:solidFill>
                  <a:srgbClr val="222222"/>
                </a:solidFill>
                <a:highlight>
                  <a:srgbClr val="FFFFFF"/>
                </a:highlight>
              </a:rPr>
              <a:t>(3), p.37.</a:t>
            </a:r>
            <a:endParaRPr sz="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22222"/>
                </a:solidFill>
                <a:highlight>
                  <a:schemeClr val="lt1"/>
                </a:highlight>
              </a:rPr>
              <a:t>S</a:t>
            </a:r>
            <a:r>
              <a:rPr lang="en" sz="600">
                <a:solidFill>
                  <a:schemeClr val="dk1"/>
                </a:solidFill>
              </a:rPr>
              <a:t>tefan Lessmann. Business Analytics &amp; Data Science lecture 2017/2018</a:t>
            </a:r>
            <a:endParaRPr sz="6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1711200" y="3183675"/>
            <a:ext cx="6808200" cy="15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feature should be predicted? Which other features should be used for that?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p29"/>
          <p:cNvSpPr/>
          <p:nvPr/>
        </p:nvSpPr>
        <p:spPr>
          <a:xfrm>
            <a:off x="2018875" y="1707250"/>
            <a:ext cx="829200" cy="377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7A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9"/>
          <p:cNvSpPr/>
          <p:nvPr/>
        </p:nvSpPr>
        <p:spPr>
          <a:xfrm>
            <a:off x="3017348" y="1532948"/>
            <a:ext cx="1003500" cy="377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7A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28;p28"/>
          <p:cNvSpPr txBox="1"/>
          <p:nvPr/>
        </p:nvSpPr>
        <p:spPr>
          <a:xfrm>
            <a:off x="100" y="3558575"/>
            <a:ext cx="91440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sz="1000" dirty="0">
                <a:latin typeface="Courier New"/>
                <a:ea typeface="Courier New"/>
                <a:cs typeface="Courier New"/>
                <a:sym typeface="Courier New"/>
              </a:rPr>
              <a:t>1,"2012-09-04","2012-09-06",</a:t>
            </a:r>
            <a:r>
              <a:rPr lang="de-DE" sz="1000" b="1" dirty="0">
                <a:latin typeface="Courier New"/>
                <a:ea typeface="Courier New"/>
                <a:cs typeface="Courier New"/>
                <a:sym typeface="Courier New"/>
              </a:rPr>
              <a:t>“M"</a:t>
            </a:r>
            <a:r>
              <a:rPr lang="de-DE" sz="1000" dirty="0">
                <a:latin typeface="Courier New"/>
                <a:ea typeface="Courier New"/>
                <a:cs typeface="Courier New"/>
                <a:sym typeface="Courier New"/>
              </a:rPr>
              <a:t>,"green",102,24.9,46943,"Mrs","1964-11-14","Rhineland-Palatinate","2011-02-16",1</a:t>
            </a:r>
            <a:br>
              <a:rPr lang="de-DE" sz="1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-DE" sz="1000" dirty="0">
                <a:latin typeface="Courier New"/>
                <a:ea typeface="Courier New"/>
                <a:cs typeface="Courier New"/>
                <a:sym typeface="Courier New"/>
              </a:rPr>
              <a:t>2,"2012-11-03","2012-11-07","10","blue",64,75,60979,"Mrs","1973-08-29","Brandenburg","2011-05-21",0</a:t>
            </a:r>
            <a:br>
              <a:rPr lang="de-DE" sz="1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-DE" sz="1000" dirty="0">
                <a:latin typeface="Courier New"/>
                <a:ea typeface="Courier New"/>
                <a:cs typeface="Courier New"/>
                <a:sym typeface="Courier New"/>
              </a:rPr>
              <a:t>3,"2013-01-29","2013-01-31","XXL","red",42,79.9,72232,"Mrs","1949-08-23","Saarland","2013-01-28",1</a:t>
            </a:r>
            <a:br>
              <a:rPr lang="de-DE" sz="1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-DE" sz="1000" dirty="0">
                <a:latin typeface="Courier New"/>
                <a:ea typeface="Courier New"/>
                <a:cs typeface="Courier New"/>
                <a:sym typeface="Courier New"/>
              </a:rPr>
              <a:t>4,"2012-08-08","2012-08-13","40","black",47,79.9,41242,"Mrs","1960-12-26","Thuringia","2012-08-08",1</a:t>
            </a:r>
            <a:br>
              <a:rPr lang="de-DE" sz="1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-DE" sz="1000" dirty="0">
                <a:latin typeface="Courier New"/>
                <a:ea typeface="Courier New"/>
                <a:cs typeface="Courier New"/>
                <a:sym typeface="Courier New"/>
              </a:rPr>
              <a:t>5,"2012-09-16","2012-10-15",“</a:t>
            </a:r>
            <a:r>
              <a:rPr lang="de-DE" sz="1000" b="1" dirty="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de-DE" sz="1000" dirty="0">
                <a:latin typeface="Courier New"/>
                <a:ea typeface="Courier New"/>
                <a:cs typeface="Courier New"/>
                <a:sym typeface="Courier New"/>
              </a:rPr>
              <a:t>","anthracite",97,69.9,8810,"Mrs","1971-06-26","Baden-Wuerttemberg","2012-01-17",1</a:t>
            </a:r>
            <a:br>
              <a:rPr lang="de-DE" sz="1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-DE" sz="1000" dirty="0">
                <a:latin typeface="Courier New"/>
                <a:ea typeface="Courier New"/>
                <a:cs typeface="Courier New"/>
                <a:sym typeface="Courier New"/>
              </a:rPr>
              <a:t>6,"2013-03-14","2013-03-25","38","grey",72,129.9,15761,"Mrs","1965-10-01",</a:t>
            </a:r>
            <a:r>
              <a:rPr lang="de-DE" sz="1000" b="1" dirty="0">
                <a:latin typeface="Courier New"/>
                <a:ea typeface="Courier New"/>
                <a:cs typeface="Courier New"/>
                <a:sym typeface="Courier New"/>
              </a:rPr>
              <a:t>“Nordrhein-Westfalen"</a:t>
            </a:r>
            <a:r>
              <a:rPr lang="de-DE" sz="1000" dirty="0">
                <a:latin typeface="Courier New"/>
                <a:ea typeface="Courier New"/>
                <a:cs typeface="Courier New"/>
                <a:sym typeface="Courier New"/>
              </a:rPr>
              <a:t>,"2011-02-16",?</a:t>
            </a:r>
          </a:p>
          <a:p>
            <a:pPr lvl="0"/>
            <a:endParaRPr lang="de-DE" sz="1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" name="Google Shape;229;p28"/>
          <p:cNvSpPr/>
          <p:nvPr/>
        </p:nvSpPr>
        <p:spPr>
          <a:xfrm>
            <a:off x="8313930" y="4368575"/>
            <a:ext cx="259800" cy="259800"/>
          </a:xfrm>
          <a:prstGeom prst="ellipse">
            <a:avLst/>
          </a:prstGeom>
          <a:noFill/>
          <a:ln w="38100" cap="flat" cmpd="sng">
            <a:solidFill>
              <a:srgbClr val="007A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spcFirstLastPara="1" vert="horz" wrap="square" lIns="91425" tIns="91425" rIns="91425" bIns="91425" rtlCol="0" anchor="b" anchorCtr="0">
        <a:noAutofit/>
      </a:bodyPr>
      <a:lstStyle>
        <a:defPPr>
          <a:spcBef>
            <a:spcPts val="0"/>
          </a:spcBef>
          <a:buClrTx/>
          <a:buFontTx/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1524</Words>
  <Application>Microsoft Office PowerPoint</Application>
  <PresentationFormat>On-screen Show (16:9)</PresentationFormat>
  <Paragraphs>190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Deep Learning Next-Activity Prediction With Cluster-Based Input Data</vt:lpstr>
      <vt:lpstr>What comes next?</vt:lpstr>
      <vt:lpstr>Predictive Process Monitoring</vt:lpstr>
      <vt:lpstr>Developing a predictive model</vt:lpstr>
      <vt:lpstr>Data: An example</vt:lpstr>
      <vt:lpstr>Feature Selection and Preprocessing</vt:lpstr>
      <vt:lpstr>Feature transformation</vt:lpstr>
      <vt:lpstr>Feature transformation</vt:lpstr>
      <vt:lpstr>Francescomarino: Clustering</vt:lpstr>
      <vt:lpstr>Francescomarino: Encoding</vt:lpstr>
      <vt:lpstr>Model training</vt:lpstr>
      <vt:lpstr>Evermann: LSTM networks</vt:lpstr>
      <vt:lpstr>The master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Felix Wolff</cp:lastModifiedBy>
  <cp:revision>32</cp:revision>
  <dcterms:modified xsi:type="dcterms:W3CDTF">2018-08-31T11:25:17Z</dcterms:modified>
</cp:coreProperties>
</file>