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698" y="45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）使用</a:t>
            </a:r>
            <a:r>
              <a:rPr lang="en-US" altLang="zh-CN" sz="2000" kern="0" dirty="0" err="1"/>
              <a:t>readelf</a:t>
            </a:r>
            <a:r>
              <a:rPr lang="zh-CN" altLang="en-US" sz="2000" kern="0" dirty="0"/>
              <a:t>和</a:t>
            </a:r>
            <a:r>
              <a:rPr lang="en-US" altLang="zh-CN" sz="2000" kern="0" dirty="0" err="1"/>
              <a:t>objdump</a:t>
            </a:r>
            <a:r>
              <a:rPr lang="zh-CN" altLang="en-US" sz="2000" kern="0" dirty="0"/>
              <a:t>工具，首先确定</a:t>
            </a:r>
            <a:r>
              <a:rPr lang="en-US" altLang="zh-CN" sz="2000" kern="0" dirty="0" err="1"/>
              <a:t>printf</a:t>
            </a:r>
            <a:r>
              <a:rPr lang="zh-CN" altLang="en-US" sz="2000" kern="0" dirty="0"/>
              <a:t>（具体为</a:t>
            </a:r>
            <a:r>
              <a:rPr lang="en-US" altLang="zh-CN" sz="2000" kern="0" dirty="0"/>
              <a:t>puts</a:t>
            </a:r>
            <a:r>
              <a:rPr lang="zh-CN" altLang="en-US" sz="2000" kern="0" dirty="0"/>
              <a:t>）输出函数的第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个调用参数对应的字符串地址（在</a:t>
            </a:r>
            <a:r>
              <a:rPr lang="en-US" altLang="zh-CN" sz="2000" kern="0" dirty="0"/>
              <a:t>.data</a:t>
            </a:r>
            <a:r>
              <a:rPr lang="zh-CN" altLang="en-US" sz="2000" kern="0" dirty="0"/>
              <a:t>节中）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/>
              <a:t>注意：</a:t>
            </a:r>
            <a:r>
              <a:rPr lang="en-US" altLang="zh-CN" sz="2000" kern="0" dirty="0"/>
              <a:t>printf(“%s\n”,s);   </a:t>
            </a:r>
            <a:r>
              <a:rPr lang="zh-CN" altLang="en-US" sz="2000" kern="0" dirty="0"/>
              <a:t>会优化为 </a:t>
            </a:r>
            <a:r>
              <a:rPr lang="en-US" altLang="zh-CN" sz="2000" kern="0" dirty="0"/>
              <a:t>puts(s)      </a:t>
            </a:r>
            <a:r>
              <a:rPr lang="zh-CN" altLang="en-US" sz="2000" kern="0" dirty="0"/>
              <a:t>注意</a:t>
            </a:r>
            <a:r>
              <a:rPr lang="en-US" altLang="zh-CN" sz="2000" kern="0" dirty="0"/>
              <a:t>s</a:t>
            </a:r>
            <a:r>
              <a:rPr lang="zh-CN" altLang="en-US" sz="2000" kern="0" dirty="0"/>
              <a:t>为字符串常数，应该在数据段     </a:t>
            </a:r>
            <a:r>
              <a:rPr lang="zh-CN" altLang="en-US" sz="2000" kern="0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>
                <a:solidFill>
                  <a:srgbClr val="0000FF"/>
                </a:solidFill>
              </a:rPr>
              <a:t>xx </a:t>
            </a:r>
            <a:r>
              <a:rPr lang="zh-CN" altLang="en-US" sz="2000" kern="0" dirty="0">
                <a:solidFill>
                  <a:srgbClr val="0000FF"/>
                </a:solidFill>
              </a:rPr>
              <a:t>的位置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readelf</a:t>
            </a:r>
            <a:r>
              <a:rPr lang="zh-CN" altLang="en-US" sz="2000" kern="0" dirty="0">
                <a:sym typeface="+mn-ea"/>
              </a:rPr>
              <a:t>或</a:t>
            </a:r>
            <a:r>
              <a:rPr lang="en-US" altLang="zh-CN" sz="2000" kern="0" dirty="0" err="1">
                <a:sym typeface="+mn-ea"/>
              </a:rPr>
              <a:t>objdump</a:t>
            </a:r>
            <a:r>
              <a:rPr lang="zh-CN" altLang="en-US" sz="2000" kern="0" dirty="0">
                <a:sym typeface="+mn-ea"/>
              </a:rPr>
              <a:t>工具，查看</a:t>
            </a:r>
            <a:r>
              <a:rPr lang="en-US" altLang="zh-CN" sz="2000" kern="0" dirty="0">
                <a:sym typeface="+mn-ea"/>
              </a:rPr>
              <a:t>.data</a:t>
            </a:r>
            <a:r>
              <a:rPr lang="zh-CN" altLang="en-US" sz="2000" kern="0" dirty="0">
                <a:sym typeface="+mn-ea"/>
              </a:rPr>
              <a:t>节中的字符串内容并与未修改的</a:t>
            </a:r>
            <a:r>
              <a:rPr lang="en-US" altLang="zh-CN" sz="2000" kern="0" dirty="0">
                <a:sym typeface="+mn-ea"/>
              </a:rPr>
              <a:t>phase1.o</a:t>
            </a:r>
            <a:r>
              <a:rPr lang="zh-CN" altLang="en-US" sz="2000" kern="0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3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hexedit</a:t>
            </a:r>
            <a:r>
              <a:rPr lang="zh-CN" altLang="en-US" sz="2000" kern="0" dirty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>
                <a:sym typeface="+mn-ea"/>
              </a:rPr>
              <a:t>0x00</a:t>
            </a:r>
            <a:r>
              <a:rPr lang="zh-CN" altLang="en-US" sz="2000" kern="0" dirty="0">
                <a:sym typeface="+mn-ea"/>
              </a:rPr>
              <a:t>字节以表示字符串结束</a:t>
            </a:r>
            <a:r>
              <a:rPr lang="en-US" altLang="zh-CN" sz="2000" kern="0" dirty="0">
                <a:sym typeface="+mn-ea"/>
              </a:rPr>
              <a:t>)</a:t>
            </a: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           </a:t>
            </a: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有错误加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-no-pie 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修改二进制可重定位目标文件“</a:t>
            </a:r>
            <a:r>
              <a:rPr lang="en-US" altLang="zh-CN" sz="2400" dirty="0"/>
              <a:t>phase2.o”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代码节</a:t>
            </a:r>
            <a:r>
              <a:rPr lang="zh-CN" altLang="en-US" sz="2400" dirty="0"/>
              <a:t>内容，使其与</a:t>
            </a:r>
            <a:r>
              <a:rPr lang="en-US" altLang="zh-CN" sz="2400" dirty="0" err="1"/>
              <a:t>main.o</a:t>
            </a:r>
            <a:r>
              <a:rPr lang="zh-CN" altLang="en-US" sz="2400" dirty="0"/>
              <a:t>链接后能够运行输出（且仅输出）自己的学号：</a:t>
            </a:r>
            <a:endParaRPr lang="en-US" altLang="zh-CN" sz="24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</a:t>
            </a:r>
            <a:r>
              <a:rPr lang="en-US" altLang="zh-CN" sz="1600" dirty="0" err="1">
                <a:solidFill>
                  <a:srgbClr val="00B0F0"/>
                </a:solidFill>
              </a:rPr>
              <a:t>gcc</a:t>
            </a:r>
            <a:r>
              <a:rPr lang="en-US" altLang="zh-CN" sz="1600" dirty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main.o</a:t>
            </a:r>
            <a:r>
              <a:rPr lang="en-US" altLang="zh-CN" sz="1600" dirty="0">
                <a:solidFill>
                  <a:srgbClr val="00B0F0"/>
                </a:solidFill>
              </a:rPr>
              <a:t> phase2.o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./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/>
              <a:t>：</a:t>
            </a:r>
            <a:r>
              <a:rPr lang="zh-CN" altLang="en-US" sz="1800" b="1" kern="0" dirty="0"/>
              <a:t>创建生成一个名为</a:t>
            </a:r>
            <a:r>
              <a:rPr lang="zh-CN" altLang="en-US" sz="1800" dirty="0"/>
              <a:t>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phase3.o phase3_patch.o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了解并利用符号解析规则。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phase4.o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了解掌握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）通过分析</a:t>
            </a:r>
            <a:r>
              <a:rPr lang="en-US" altLang="zh-CN" sz="2400" kern="0" dirty="0" err="1"/>
              <a:t>do_phase</a:t>
            </a:r>
            <a:r>
              <a:rPr lang="zh-CN" altLang="en-US" sz="2400" kern="0" dirty="0"/>
              <a:t>函数的反汇编程序获知</a:t>
            </a:r>
            <a:r>
              <a:rPr lang="en-US" altLang="zh-CN" sz="2400" kern="0" dirty="0"/>
              <a:t>COOKIE</a:t>
            </a:r>
            <a:r>
              <a:rPr lang="zh-CN" altLang="en-US" sz="2400" kern="0" dirty="0"/>
              <a:t>字符串（</a:t>
            </a:r>
            <a:r>
              <a:rPr lang="zh-CN" altLang="en-US" sz="2400" kern="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/>
              <a:t>）的组成内容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>
                <a:ea typeface="宋体" panose="02010600030101010101" pitchFamily="2" charset="-122"/>
              </a:rPr>
              <a:t>）</a:t>
            </a:r>
            <a:r>
              <a:rPr lang="zh-CN" altLang="en-US" sz="2400" kern="0" dirty="0">
                <a:sym typeface="+mn-ea"/>
              </a:rPr>
              <a:t>确定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跳转表在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 err="1">
                <a:sym typeface="+mn-ea"/>
              </a:rPr>
              <a:t>rodata</a:t>
            </a:r>
            <a:r>
              <a:rPr lang="zh-CN" altLang="en-US" sz="2400" kern="0" dirty="0">
                <a:sym typeface="+mn-ea"/>
              </a:rPr>
              <a:t>节中的偏移量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>
                <a:sym typeface="+mn-ea"/>
              </a:rPr>
              <a:t>COOKIE</a:t>
            </a:r>
            <a:r>
              <a:rPr lang="zh-CN" altLang="en-US" sz="2400" kern="0" dirty="0">
                <a:sym typeface="+mn-ea"/>
              </a:rPr>
              <a:t>中每一字符</a:t>
            </a:r>
            <a:r>
              <a:rPr lang="en-US" altLang="zh-CN" sz="2400" kern="0" dirty="0">
                <a:sym typeface="+mn-ea"/>
              </a:rPr>
              <a:t>’c’</a:t>
            </a:r>
            <a:r>
              <a:rPr lang="zh-CN" altLang="en-US" sz="2400" kern="0" dirty="0">
                <a:sym typeface="+mn-ea"/>
              </a:rPr>
              <a:t>在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跳转表中的对应表项（索引为</a:t>
            </a:r>
            <a:r>
              <a:rPr lang="en-US" altLang="zh-CN" sz="2400" kern="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>
                <a:sym typeface="+mn-ea"/>
              </a:rPr>
              <a:t>），将其值设为输出目标学号中对应字符的</a:t>
            </a:r>
            <a:r>
              <a:rPr lang="en-US" altLang="zh-CN" sz="2400" kern="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结构与符号解析与重定位的工作过程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任课教师：史先俊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实验室教师：王宁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：陈翔</a:t>
            </a:r>
            <a:endParaRPr lang="en-US" altLang="zh-CN" sz="2400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phase5.o</a:t>
            </a:r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>
              <a:solidFill>
                <a:srgbClr val="66C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>
                <a:solidFill>
                  <a:srgbClr val="0000FF"/>
                </a:solidFill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</a:t>
            </a:r>
            <a:r>
              <a:rPr lang="en-US" altLang="zh-CN" sz="1200" b="0" dirty="0"/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switch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0: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&amp; (~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1: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^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return</a:t>
            </a:r>
            <a:r>
              <a:rPr lang="en-US" altLang="zh-CN" sz="1200" b="0" dirty="0"/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=0;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&lt;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(TRAN_ARRAY)/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/>
              <a:t>encode</a:t>
            </a:r>
            <a:r>
              <a:rPr lang="en-US" altLang="zh-CN" sz="1400" b="0" dirty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 )  {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</a:rPr>
              <a:t>i</a:t>
            </a:r>
            <a:r>
              <a:rPr lang="en-US" altLang="zh-CN" sz="1400" b="0" dirty="0">
                <a:solidFill>
                  <a:srgbClr val="0000FF"/>
                </a:solidFill>
              </a:rPr>
              <a:t>, </a:t>
            </a:r>
            <a:r>
              <a:rPr lang="en-US" altLang="zh-CN" sz="1400" b="0" dirty="0"/>
              <a:t>n 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for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=0;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(</a:t>
            </a:r>
            <a:r>
              <a:rPr lang="en-US" altLang="zh-CN" sz="1400" b="0" dirty="0">
                <a:solidFill>
                  <a:srgbClr val="00B050"/>
                </a:solidFill>
              </a:rPr>
              <a:t>FDICT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>
                <a:solidFill>
                  <a:srgbClr val="0000FF"/>
                </a:solidFill>
              </a:rPr>
              <a:t>if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/>
              <a:t> n;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</a:p>
          <a:p>
            <a:endParaRPr lang="en-US" altLang="zh-CN" sz="1400" b="0" dirty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/>
              <a:t>()  {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/>
              <a:t>(PHASE5_COOKIE);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>
                <a:solidFill>
                  <a:srgbClr val="00B050"/>
                </a:solidFill>
              </a:rPr>
              <a:t>encode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>
                <a:sym typeface="+mn-ea"/>
              </a:rPr>
              <a:t>      </a:t>
            </a:r>
            <a:r>
              <a:rPr lang="en-US" altLang="zh-CN" sz="2000" kern="0" dirty="0">
                <a:sym typeface="+mn-ea"/>
              </a:rPr>
              <a:t>1</a:t>
            </a:r>
            <a:r>
              <a:rPr lang="zh-CN" altLang="en-US" sz="2000" kern="0" dirty="0">
                <a:sym typeface="+mn-ea"/>
              </a:rPr>
              <a:t>）对照</a:t>
            </a:r>
            <a:r>
              <a:rPr lang="en-US" altLang="zh-CN" sz="2000" kern="0" dirty="0">
                <a:sym typeface="+mn-ea"/>
              </a:rPr>
              <a:t>phase5.o</a:t>
            </a:r>
            <a:r>
              <a:rPr lang="zh-CN" altLang="en-US" sz="2000" kern="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>
                <a:sym typeface="+mn-ea"/>
              </a:rPr>
              <a:t>    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）对每一待处理的符号引用，按照下列重定位记录结构，构造其二进制表示（</a:t>
            </a:r>
            <a:r>
              <a:rPr lang="en-US" altLang="zh-CN" sz="2000" kern="0" dirty="0"/>
              <a:t>8</a:t>
            </a:r>
            <a:r>
              <a:rPr lang="zh-CN" altLang="en-US" sz="2000" kern="0" dirty="0"/>
              <a:t>字节块）。</a:t>
            </a:r>
            <a:endParaRPr lang="en-US" altLang="zh-CN" sz="20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/>
              <a:t>  </a:t>
            </a:r>
            <a:r>
              <a:rPr lang="zh-CN" altLang="en-US" sz="2000" kern="0" dirty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模块一起用打包：</a:t>
            </a:r>
            <a:endParaRPr lang="en-US" altLang="zh-CN" sz="2000" b="1" dirty="0"/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</a:rPr>
              <a:t>压缩包文件中一定不要包含任何目录结构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将结果文件重命名为“</a:t>
            </a:r>
            <a:r>
              <a:rPr lang="en-US" altLang="zh-CN" sz="2000" b="1" dirty="0"/>
              <a:t>LAB5-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.ZIP”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</a:t>
            </a:r>
            <a:r>
              <a:rPr lang="en-US" altLang="zh-CN"/>
              <a:t>LAB5-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注意：及时记录每一步的方法、步骤等等。以方便实验报告的撰写。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请按顺序写出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70C0"/>
                </a:solidFill>
              </a:rPr>
              <a:t>可执行目标文件的各类信息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X64</a:t>
            </a:r>
            <a:r>
              <a:rPr lang="zh-CN" altLang="en-US" dirty="0">
                <a:solidFill>
                  <a:srgbClr val="0070C0"/>
                </a:solidFill>
              </a:rPr>
              <a:t>内存映像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按地址循序写出各符号的名称、地址、空间。并按照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  <a:r>
              <a:rPr lang="en-US" altLang="zh-CN" dirty="0"/>
              <a:t> (</a:t>
            </a:r>
            <a:r>
              <a:rPr lang="zh-CN" altLang="en-US" dirty="0"/>
              <a:t>为方便统一，请用</a:t>
            </a:r>
            <a:r>
              <a:rPr lang="en-US" altLang="zh-CN" dirty="0" err="1"/>
              <a:t>gcc</a:t>
            </a:r>
            <a:r>
              <a:rPr lang="en-US" altLang="zh-CN" dirty="0"/>
              <a:t> –no-pie –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编译与连接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后执行的子程序的名字或地址。</a:t>
            </a:r>
            <a:r>
              <a:rPr lang="en-US" altLang="zh-CN" dirty="0"/>
              <a:t>(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无此实验，</a:t>
            </a:r>
            <a:r>
              <a:rPr lang="en-US" altLang="zh-CN" dirty="0"/>
              <a:t>HIT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-h 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/>
              <a:t>readelf -s     </a:t>
            </a:r>
            <a:r>
              <a:rPr lang="zh-CN" altLang="en-US" dirty="0"/>
              <a:t>分析符号表与动态符号               </a:t>
            </a:r>
            <a:r>
              <a:rPr lang="en-US" altLang="zh-CN" dirty="0"/>
              <a:t>-x </a:t>
            </a:r>
            <a:r>
              <a:rPr lang="zh-CN" altLang="en-US" dirty="0"/>
              <a:t>看字节  </a:t>
            </a:r>
            <a:r>
              <a:rPr lang="en-US" altLang="zh-CN" dirty="0"/>
              <a:t>-p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/>
              <a:t>readelf -a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>
                <a:sym typeface="+mn-ea"/>
              </a:rPr>
              <a:t>readelf -r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-l --program-headers </a:t>
            </a:r>
            <a:r>
              <a:rPr lang="zh-CN" altLang="en-US" dirty="0"/>
              <a:t>显示程序头（执行文件才有）</a:t>
            </a:r>
            <a:r>
              <a:rPr lang="en-US" altLang="zh-CN" dirty="0"/>
              <a:t>-W </a:t>
            </a:r>
            <a:r>
              <a:rPr lang="zh-CN" altLang="en-US" dirty="0"/>
              <a:t>宽显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-t 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-d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-m32 -o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    </a:t>
            </a:r>
            <a:r>
              <a:rPr lang="zh-CN" altLang="en-US" sz="2400" b="1">
                <a:solidFill>
                  <a:srgbClr val="00B0F0"/>
                </a:solidFill>
                <a:sym typeface="+mn-ea"/>
              </a:rPr>
              <a:t>如出错</a:t>
            </a:r>
            <a:r>
              <a:rPr lang="en-US" altLang="zh-CN" sz="2400" b="1">
                <a:solidFill>
                  <a:srgbClr val="00B0F0"/>
                </a:solidFill>
                <a:sym typeface="+mn-ea"/>
              </a:rPr>
              <a:t>-no-pie</a:t>
            </a:r>
            <a:endParaRPr lang="en-US" altLang="zh-CN" sz="2400" b="1" dirty="0">
              <a:solidFill>
                <a:srgbClr val="00B0F0"/>
              </a:solidFill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3556</Words>
  <Application>Microsoft Office PowerPoint</Application>
  <PresentationFormat>全屏显示(4:3)</PresentationFormat>
  <Paragraphs>309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406</cp:revision>
  <cp:lastPrinted>2012-09-05T04:08:00Z</cp:lastPrinted>
  <dcterms:created xsi:type="dcterms:W3CDTF">2012-09-06T15:16:00Z</dcterms:created>
  <dcterms:modified xsi:type="dcterms:W3CDTF">2021-05-17T23:51:19Z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