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69"/>
  </p:notesMasterIdLst>
  <p:handoutMasterIdLst>
    <p:handoutMasterId r:id="rId70"/>
  </p:handoutMasterIdLst>
  <p:sldIdLst>
    <p:sldId id="542" r:id="rId2"/>
    <p:sldId id="610" r:id="rId3"/>
    <p:sldId id="708" r:id="rId4"/>
    <p:sldId id="773" r:id="rId5"/>
    <p:sldId id="774" r:id="rId6"/>
    <p:sldId id="775" r:id="rId7"/>
    <p:sldId id="776" r:id="rId8"/>
    <p:sldId id="778" r:id="rId9"/>
    <p:sldId id="777" r:id="rId10"/>
    <p:sldId id="779" r:id="rId11"/>
    <p:sldId id="780" r:id="rId12"/>
    <p:sldId id="781" r:id="rId13"/>
    <p:sldId id="782" r:id="rId14"/>
    <p:sldId id="783" r:id="rId15"/>
    <p:sldId id="784" r:id="rId16"/>
    <p:sldId id="787" r:id="rId17"/>
    <p:sldId id="785" r:id="rId18"/>
    <p:sldId id="786" r:id="rId19"/>
    <p:sldId id="789" r:id="rId20"/>
    <p:sldId id="790" r:id="rId21"/>
    <p:sldId id="788" r:id="rId22"/>
    <p:sldId id="589" r:id="rId23"/>
    <p:sldId id="738" r:id="rId24"/>
    <p:sldId id="739" r:id="rId25"/>
    <p:sldId id="740" r:id="rId26"/>
    <p:sldId id="745" r:id="rId27"/>
    <p:sldId id="746" r:id="rId28"/>
    <p:sldId id="590" r:id="rId29"/>
    <p:sldId id="637" r:id="rId30"/>
    <p:sldId id="591" r:id="rId31"/>
    <p:sldId id="592" r:id="rId32"/>
    <p:sldId id="593" r:id="rId33"/>
    <p:sldId id="594" r:id="rId34"/>
    <p:sldId id="595" r:id="rId35"/>
    <p:sldId id="647" r:id="rId36"/>
    <p:sldId id="651" r:id="rId37"/>
    <p:sldId id="639" r:id="rId38"/>
    <p:sldId id="748" r:id="rId39"/>
    <p:sldId id="749" r:id="rId40"/>
    <p:sldId id="747" r:id="rId41"/>
    <p:sldId id="597" r:id="rId42"/>
    <p:sldId id="764" r:id="rId43"/>
    <p:sldId id="765" r:id="rId44"/>
    <p:sldId id="772" r:id="rId45"/>
    <p:sldId id="767" r:id="rId46"/>
    <p:sldId id="766" r:id="rId47"/>
    <p:sldId id="763" r:id="rId48"/>
    <p:sldId id="598" r:id="rId49"/>
    <p:sldId id="599" r:id="rId50"/>
    <p:sldId id="601" r:id="rId51"/>
    <p:sldId id="602" r:id="rId52"/>
    <p:sldId id="663" r:id="rId53"/>
    <p:sldId id="664" r:id="rId54"/>
    <p:sldId id="665" r:id="rId55"/>
    <p:sldId id="666" r:id="rId56"/>
    <p:sldId id="668" r:id="rId57"/>
    <p:sldId id="768" r:id="rId58"/>
    <p:sldId id="669" r:id="rId59"/>
    <p:sldId id="750" r:id="rId60"/>
    <p:sldId id="678" r:id="rId61"/>
    <p:sldId id="670" r:id="rId62"/>
    <p:sldId id="672" r:id="rId63"/>
    <p:sldId id="673" r:id="rId64"/>
    <p:sldId id="674" r:id="rId65"/>
    <p:sldId id="679" r:id="rId66"/>
    <p:sldId id="759" r:id="rId67"/>
    <p:sldId id="659" r:id="rId68"/>
  </p:sldIdLst>
  <p:sldSz cx="9144000" cy="6858000" type="screen4x3"/>
  <p:notesSz cx="7302500" cy="9586913"/>
  <p:custDataLst>
    <p:tags r:id="rId7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600"/>
    <a:srgbClr val="0000FF"/>
    <a:srgbClr val="CC3300"/>
    <a:srgbClr val="F6F5BD"/>
    <a:srgbClr val="000099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2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1452" y="78"/>
      </p:cViewPr>
      <p:guideLst>
        <p:guide orient="horz" pos="254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146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02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395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8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21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10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339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89B4444-7B0F-4BCA-A39A-5EB19095D22F}" type="slidenum">
              <a:rPr lang="zh-CN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98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A971587-8632-456D-8B4F-7942322CD910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3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43E1511-82DA-4189-87DE-8FF09B556C8C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17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1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4FD760F-FCE2-46D2-AB1D-A3163830BFE1}" type="slidenum">
              <a:rPr lang="zh-CN" altLang="en-US" sz="1200" b="0" smtClean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90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FF2B5BF-8A37-492C-8FDD-9EB13309B988}" type="slidenum">
              <a:rPr lang="zh-CN" altLang="en-US" sz="1200" b="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30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5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0545CEC-626A-4467-92B8-0DAE9B85D4AF}" type="slidenum">
              <a:rPr lang="zh-CN" altLang="en-US" sz="1200" b="0" smtClean="0">
                <a:latin typeface="Times New Roman" panose="02020603050405020304" pitchFamily="18" charset="0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18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20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76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67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06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105BF5A-C1AE-4BE6-9820-F27C981C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69FFFBF7-5B2D-47F9-BA32-E75EA65C9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47482688" y="214748268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80A6472-F984-4C20-82C4-BE07BEBD78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A0134F0A-FE84-4C73-8F32-BD31D19989B0}" type="slidenum">
              <a:rPr lang="en-US" altLang="zh-CN"/>
              <a:pPr eaLnBrk="1" hangingPunct="1">
                <a:buFont typeface="Arial" panose="020B0604020202020204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23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B8E9D-F7A6-429A-9AEF-BF6C25C85703}" type="datetime1">
              <a:rPr lang="zh-CN" altLang="en-US"/>
              <a:pPr>
                <a:defRPr/>
              </a:pPr>
              <a:t>2020/4/1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BFD17-EDA9-45C9-88F6-736B6F28B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pPr marL="0" indent="0"/>
            <a:r>
              <a:rPr lang="zh-CN" altLang="en-US" dirty="0"/>
              <a:t>程序的机器级表示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dirty="0"/>
              <a:t>：数据及操作</a:t>
            </a:r>
            <a:br>
              <a:rPr lang="en-US" dirty="0"/>
            </a:br>
            <a:r>
              <a:rPr lang="en-US" dirty="0"/>
              <a:t>Machine-Level Programming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教师：史先俊</a:t>
            </a:r>
            <a:endParaRPr lang="en-US" altLang="zh-CN" kern="0" dirty="0"/>
          </a:p>
          <a:p>
            <a:r>
              <a:rPr lang="zh-CN" altLang="en-US" kern="0" dirty="0"/>
              <a:t>计算机科学与技术学院</a:t>
            </a:r>
            <a:endParaRPr lang="en-US" altLang="zh-CN" kern="0" dirty="0"/>
          </a:p>
          <a:p>
            <a:r>
              <a:rPr lang="zh-CN" altLang="en-US" kern="0" dirty="0"/>
              <a:t>哈尔滨工业大学</a:t>
            </a:r>
          </a:p>
          <a:p>
            <a:endParaRPr lang="zh-CN" altLang="en-US" kern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赋值语句 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zh-CN" altLang="en-US" dirty="0"/>
              <a:t>正常赋值语句：</a:t>
            </a:r>
            <a:r>
              <a:rPr lang="en-US" altLang="zh-CN" dirty="0"/>
              <a:t>mov</a:t>
            </a:r>
          </a:p>
          <a:p>
            <a:r>
              <a:rPr lang="zh-CN" altLang="en-US" dirty="0"/>
              <a:t>扩展或截断</a:t>
            </a:r>
            <a:endParaRPr lang="en-US" altLang="zh-CN" dirty="0"/>
          </a:p>
          <a:p>
            <a:r>
              <a:rPr lang="zh-CN" altLang="en-US" dirty="0"/>
              <a:t>类型转换：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unsigned </a:t>
            </a:r>
            <a:r>
              <a:rPr lang="zh-CN" altLang="en-US" sz="2400" dirty="0"/>
              <a:t>与 </a:t>
            </a:r>
            <a:r>
              <a:rPr lang="en-US" altLang="zh-CN" sz="2400" dirty="0"/>
              <a:t>signed   :    MOV</a:t>
            </a:r>
          </a:p>
          <a:p>
            <a:pPr marL="0" indent="0">
              <a:buNone/>
            </a:pPr>
            <a:r>
              <a:rPr lang="en-US" altLang="zh-CN" sz="2400" dirty="0"/>
              <a:t>      float </a:t>
            </a:r>
            <a:r>
              <a:rPr lang="zh-CN" altLang="en-US" sz="2400" dirty="0"/>
              <a:t>与 </a:t>
            </a:r>
            <a:r>
              <a:rPr lang="en-US" altLang="zh-CN" sz="2400" dirty="0"/>
              <a:t>int : </a:t>
            </a:r>
            <a:r>
              <a:rPr lang="zh-CN" altLang="en-US" sz="2400" dirty="0"/>
              <a:t>浮点指令</a:t>
            </a:r>
            <a:endParaRPr lang="en-US" altLang="zh-CN" sz="2400" dirty="0"/>
          </a:p>
          <a:p>
            <a:r>
              <a:rPr lang="zh-CN" altLang="en-US" dirty="0"/>
              <a:t>存储器变量，如全局变量或堆栈存储的局部变量，或堆栈存储的参数，在访问时，往往在赋值时先获取地址到寄存器，然后用寄存器间接寻址。</a:t>
            </a:r>
            <a:endParaRPr lang="en-US" altLang="zh-CN" dirty="0"/>
          </a:p>
          <a:p>
            <a:r>
              <a:rPr lang="zh-CN" altLang="en-US" dirty="0"/>
              <a:t>两个存储器变量赋值：要通过寄存器倒一下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964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算术运算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dirty="0"/>
              <a:t>+ - </a:t>
            </a:r>
            <a:r>
              <a:rPr lang="zh-CN" altLang="en-US" dirty="0"/>
              <a:t>： </a:t>
            </a:r>
            <a:r>
              <a:rPr lang="en-US" altLang="zh-CN" dirty="0"/>
              <a:t>ADD  SUB</a:t>
            </a:r>
          </a:p>
          <a:p>
            <a:r>
              <a:rPr lang="zh-CN" altLang="en-US" dirty="0"/>
              <a:t>*：考试不做要求  </a:t>
            </a:r>
            <a:r>
              <a:rPr lang="en-US" altLang="zh-CN" dirty="0"/>
              <a:t>MUL IMUL  </a:t>
            </a:r>
            <a:r>
              <a:rPr lang="zh-CN" altLang="en-US" dirty="0"/>
              <a:t>或优化为其他指令</a:t>
            </a:r>
            <a:endParaRPr lang="en-US" altLang="zh-CN" dirty="0"/>
          </a:p>
          <a:p>
            <a:r>
              <a:rPr lang="en-US" altLang="zh-CN" dirty="0"/>
              <a:t>/ </a:t>
            </a:r>
            <a:r>
              <a:rPr lang="zh-CN" altLang="en-US" dirty="0"/>
              <a:t>：考试不做要求 </a:t>
            </a:r>
            <a:r>
              <a:rPr lang="en-US" altLang="zh-CN" dirty="0"/>
              <a:t>DIV IDIV </a:t>
            </a:r>
            <a:r>
              <a:rPr lang="zh-CN" altLang="en-US" dirty="0"/>
              <a:t>或优化为其他指令</a:t>
            </a:r>
            <a:endParaRPr lang="en-US" altLang="zh-CN" dirty="0"/>
          </a:p>
          <a:p>
            <a:r>
              <a:rPr lang="en-US" altLang="zh-CN" dirty="0"/>
              <a:t>% </a:t>
            </a:r>
            <a:r>
              <a:rPr lang="zh-CN" altLang="en-US" dirty="0"/>
              <a:t>：</a:t>
            </a:r>
            <a:r>
              <a:rPr lang="en-US" altLang="zh-CN" dirty="0"/>
              <a:t>DIV</a:t>
            </a:r>
          </a:p>
          <a:p>
            <a:r>
              <a:rPr lang="en-US" altLang="zh-CN" dirty="0"/>
              <a:t>++ </a:t>
            </a:r>
            <a:r>
              <a:rPr lang="zh-CN" altLang="en-US" dirty="0"/>
              <a:t>： </a:t>
            </a:r>
            <a:r>
              <a:rPr lang="en-US" altLang="zh-CN" dirty="0"/>
              <a:t>ADD  </a:t>
            </a:r>
            <a:r>
              <a:rPr lang="zh-CN" altLang="en-US" dirty="0"/>
              <a:t>，</a:t>
            </a:r>
            <a:r>
              <a:rPr lang="en-US" altLang="zh-CN" dirty="0"/>
              <a:t>LEA</a:t>
            </a:r>
          </a:p>
          <a:p>
            <a:endParaRPr lang="en-US" altLang="zh-CN" dirty="0"/>
          </a:p>
          <a:p>
            <a:r>
              <a:rPr lang="en-US" altLang="zh-CN" dirty="0"/>
              <a:t>-- </a:t>
            </a:r>
            <a:r>
              <a:rPr lang="zh-CN" altLang="en-US" dirty="0"/>
              <a:t>：</a:t>
            </a:r>
            <a:r>
              <a:rPr lang="en-US" altLang="zh-CN" dirty="0"/>
              <a:t>DEC</a:t>
            </a:r>
          </a:p>
          <a:p>
            <a:endParaRPr lang="en-US" altLang="zh-CN" dirty="0"/>
          </a:p>
          <a:p>
            <a:r>
              <a:rPr lang="en-US" altLang="zh-CN" dirty="0"/>
              <a:t>+    -  </a:t>
            </a:r>
            <a:r>
              <a:rPr lang="zh-CN" altLang="en-US" dirty="0"/>
              <a:t>：  </a:t>
            </a:r>
            <a:r>
              <a:rPr lang="en-US" altLang="zh-CN" dirty="0"/>
              <a:t>NEG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8565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位操作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dirty="0"/>
              <a:t>&amp;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~</a:t>
            </a:r>
          </a:p>
          <a:p>
            <a:r>
              <a:rPr lang="en-US" altLang="zh-CN" dirty="0"/>
              <a:t>^</a:t>
            </a:r>
          </a:p>
          <a:p>
            <a:endParaRPr lang="en-US" altLang="zh-CN" dirty="0"/>
          </a:p>
          <a:p>
            <a:r>
              <a:rPr lang="en-US" altLang="zh-CN" dirty="0"/>
              <a:t>&gt;&gt;</a:t>
            </a:r>
          </a:p>
          <a:p>
            <a:r>
              <a:rPr lang="en-US" altLang="zh-CN" dirty="0"/>
              <a:t>&lt;&lt;</a:t>
            </a:r>
          </a:p>
          <a:p>
            <a:endParaRPr lang="en-US" altLang="zh-CN" sz="2400" dirty="0"/>
          </a:p>
          <a:p>
            <a:r>
              <a:rPr lang="zh-CN" altLang="en-US" sz="2400" dirty="0"/>
              <a:t>分有符号数和无符号数</a:t>
            </a:r>
            <a:endParaRPr lang="en-US" altLang="zh-CN" sz="2400" dirty="0"/>
          </a:p>
          <a:p>
            <a:r>
              <a:rPr lang="zh-CN" altLang="en-US" sz="2400" dirty="0"/>
              <a:t>无</a:t>
            </a:r>
            <a:r>
              <a:rPr lang="en-US" altLang="zh-CN" sz="2400" dirty="0"/>
              <a:t>ROL ROR RCL RCR  TEST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2505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逻辑操作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sz="2400" dirty="0"/>
              <a:t>&amp;&amp;</a:t>
            </a:r>
          </a:p>
          <a:p>
            <a:r>
              <a:rPr lang="en-US" altLang="zh-CN" sz="2400" dirty="0"/>
              <a:t>||</a:t>
            </a:r>
          </a:p>
          <a:p>
            <a:r>
              <a:rPr lang="zh-CN" altLang="en-US" sz="2400" dirty="0"/>
              <a:t>！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变成指令的组合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402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关系操作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</a:t>
            </a:r>
          </a:p>
          <a:p>
            <a:r>
              <a:rPr lang="en-US" altLang="zh-CN" sz="2400" dirty="0"/>
              <a:t>&gt;=</a:t>
            </a:r>
          </a:p>
          <a:p>
            <a:r>
              <a:rPr lang="en-US" altLang="zh-CN" sz="2400" dirty="0"/>
              <a:t>&lt;=</a:t>
            </a:r>
          </a:p>
          <a:p>
            <a:r>
              <a:rPr lang="en-US" altLang="zh-CN" sz="2400" dirty="0"/>
              <a:t>==</a:t>
            </a:r>
          </a:p>
          <a:p>
            <a:r>
              <a:rPr lang="en-US" altLang="zh-CN" sz="2400" dirty="0"/>
              <a:t>!=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变成指令的组合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552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分支语句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066800"/>
            <a:ext cx="8425961" cy="5134708"/>
          </a:xfrm>
        </p:spPr>
        <p:txBody>
          <a:bodyPr/>
          <a:lstStyle/>
          <a:p>
            <a:r>
              <a:rPr lang="zh-CN" altLang="en-US" dirty="0"/>
              <a:t>单分支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注意：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的判断，经常用</a:t>
            </a:r>
            <a:r>
              <a:rPr lang="en-US" altLang="zh-CN" dirty="0"/>
              <a:t>test</a:t>
            </a:r>
          </a:p>
          <a:p>
            <a:r>
              <a:rPr lang="zh-CN" altLang="en-US" dirty="0"/>
              <a:t>双分支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有</a:t>
            </a:r>
            <a:r>
              <a:rPr lang="en-US" altLang="zh-CN" dirty="0" err="1"/>
              <a:t>jmp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多分支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jmp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跳转表：全局变量的数组。元素个数：分支个数或更多。 元素内容：分支模块程序的地址。</a:t>
            </a:r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206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066800"/>
            <a:ext cx="8425961" cy="5134708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Do while </a:t>
            </a:r>
            <a:r>
              <a:rPr lang="zh-CN" altLang="en-US" dirty="0"/>
              <a:t>循环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实现同分支语句</a:t>
            </a:r>
            <a:endParaRPr lang="en-US" altLang="zh-CN" dirty="0"/>
          </a:p>
          <a:p>
            <a:r>
              <a:rPr lang="zh-CN" altLang="en-US" dirty="0"/>
              <a:t>没有用</a:t>
            </a:r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LOOP</a:t>
            </a:r>
            <a:r>
              <a:rPr lang="zh-CN" altLang="en-US" dirty="0"/>
              <a:t>：不适合</a:t>
            </a:r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647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子程序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017" y="1029954"/>
            <a:ext cx="8710783" cy="5370845"/>
          </a:xfrm>
        </p:spPr>
        <p:txBody>
          <a:bodyPr/>
          <a:lstStyle/>
          <a:p>
            <a:r>
              <a:rPr lang="zh-CN" altLang="en-US" dirty="0"/>
              <a:t>函数调用 </a:t>
            </a:r>
            <a:r>
              <a:rPr lang="en-US" altLang="zh-CN" dirty="0"/>
              <a:t>CALL  </a:t>
            </a:r>
            <a:r>
              <a:rPr lang="zh-CN" altLang="en-US" dirty="0"/>
              <a:t>返回 </a:t>
            </a:r>
            <a:r>
              <a:rPr lang="en-US" altLang="zh-CN" dirty="0"/>
              <a:t>RET</a:t>
            </a:r>
          </a:p>
          <a:p>
            <a:r>
              <a:rPr lang="zh-CN" altLang="en-US" dirty="0"/>
              <a:t>参数传递：  传值、传地址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64</a:t>
            </a:r>
            <a:r>
              <a:rPr lang="zh-CN" altLang="en-US" dirty="0"/>
              <a:t>位模式采用寄存器（</a:t>
            </a:r>
            <a:r>
              <a:rPr lang="en-US" altLang="zh-CN" dirty="0"/>
              <a:t>6</a:t>
            </a:r>
            <a:r>
              <a:rPr lang="zh-CN" altLang="en-US" dirty="0"/>
              <a:t>个）</a:t>
            </a:r>
            <a:r>
              <a:rPr lang="en-US" altLang="zh-CN" dirty="0"/>
              <a:t>+</a:t>
            </a:r>
            <a:r>
              <a:rPr lang="zh-CN" altLang="en-US" dirty="0"/>
              <a:t>堆栈形式</a:t>
            </a:r>
            <a:endParaRPr lang="en-US" altLang="zh-CN" dirty="0"/>
          </a:p>
          <a:p>
            <a:r>
              <a:rPr lang="zh-CN" altLang="en-US" dirty="0"/>
              <a:t>返回值：累加器</a:t>
            </a:r>
            <a:endParaRPr lang="en-US" altLang="zh-CN" dirty="0"/>
          </a:p>
          <a:p>
            <a:r>
              <a:rPr lang="zh-CN" altLang="en-US" dirty="0"/>
              <a:t>局部变量：寄存器</a:t>
            </a:r>
            <a:r>
              <a:rPr lang="en-US" altLang="zh-CN" dirty="0"/>
              <a:t>+</a:t>
            </a:r>
            <a:r>
              <a:rPr lang="zh-CN" altLang="en-US" dirty="0"/>
              <a:t>堆栈形式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参数访问：寄存器直接用。 堆栈 </a:t>
            </a:r>
            <a:r>
              <a:rPr lang="en-US" altLang="zh-CN" dirty="0"/>
              <a:t>[RBP+16+n*8]</a:t>
            </a:r>
          </a:p>
          <a:p>
            <a:r>
              <a:rPr lang="zh-CN" altLang="en-US" dirty="0"/>
              <a:t>局部变量访问：寄存器直接用。局部变量</a:t>
            </a:r>
            <a:r>
              <a:rPr lang="en-US" altLang="zh-CN" dirty="0"/>
              <a:t>[RBP-n*8]</a:t>
            </a:r>
          </a:p>
          <a:p>
            <a:endParaRPr lang="en-US" altLang="zh-CN" dirty="0"/>
          </a:p>
          <a:p>
            <a:r>
              <a:rPr lang="zh-CN" altLang="en-US" dirty="0"/>
              <a:t>堆栈框架：参数</a:t>
            </a:r>
            <a:r>
              <a:rPr lang="en-US" altLang="zh-CN" dirty="0"/>
              <a:t>+RET</a:t>
            </a:r>
            <a:r>
              <a:rPr lang="zh-CN" altLang="en-US" dirty="0"/>
              <a:t>地址</a:t>
            </a:r>
            <a:r>
              <a:rPr lang="en-US" altLang="zh-CN" dirty="0"/>
              <a:t>+RBP+</a:t>
            </a:r>
            <a:r>
              <a:rPr lang="zh-CN" altLang="en-US" dirty="0"/>
              <a:t>局部变量</a:t>
            </a:r>
            <a:r>
              <a:rPr lang="en-US" altLang="zh-CN" dirty="0"/>
              <a:t>+</a:t>
            </a:r>
            <a:r>
              <a:rPr lang="zh-CN" altLang="en-US" dirty="0"/>
              <a:t>现场变量。 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3164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堆栈框架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栈帧：</a:t>
            </a:r>
            <a:r>
              <a:rPr lang="en-US" altLang="zh-CN" dirty="0">
                <a:ea typeface="宋体" panose="02010600030101010101" pitchFamily="2" charset="-122"/>
              </a:rPr>
              <a:t>Frame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017" y="1029954"/>
            <a:ext cx="8710783" cy="5370845"/>
          </a:xfrm>
        </p:spPr>
        <p:txBody>
          <a:bodyPr/>
          <a:lstStyle/>
          <a:p>
            <a:r>
              <a:rPr lang="zh-CN" altLang="en-US" dirty="0"/>
              <a:t>五大部分：有的部分可以为空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从高地址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低地址：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zh-CN" altLang="en-US" dirty="0"/>
              <a:t>参数</a:t>
            </a:r>
            <a:r>
              <a:rPr lang="en-US" altLang="zh-CN" dirty="0"/>
              <a:t>2</a:t>
            </a:r>
            <a:r>
              <a:rPr lang="zh-CN" altLang="en-US" dirty="0"/>
              <a:t>、参数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地址、主程序</a:t>
            </a:r>
            <a:r>
              <a:rPr lang="en-US" altLang="zh-CN" dirty="0"/>
              <a:t>RBP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局部变量</a:t>
            </a:r>
            <a:r>
              <a:rPr lang="en-US" altLang="zh-CN" dirty="0"/>
              <a:t>1</a:t>
            </a:r>
            <a:r>
              <a:rPr lang="zh-CN" altLang="en-US" dirty="0"/>
              <a:t>、局部变量</a:t>
            </a:r>
            <a:r>
              <a:rPr lang="en-US" altLang="zh-CN" dirty="0"/>
              <a:t>2</a:t>
            </a:r>
            <a:r>
              <a:rPr lang="zh-CN" altLang="en-US" dirty="0"/>
              <a:t>、现场变量</a:t>
            </a:r>
            <a:r>
              <a:rPr lang="en-US" altLang="zh-CN" dirty="0"/>
              <a:t>1</a:t>
            </a:r>
            <a:r>
              <a:rPr lang="zh-CN" altLang="en-US" dirty="0"/>
              <a:t>、现场变量</a:t>
            </a:r>
            <a:r>
              <a:rPr lang="en-US" altLang="zh-CN" dirty="0"/>
              <a:t>2.</a:t>
            </a:r>
          </a:p>
          <a:p>
            <a:r>
              <a:rPr lang="en-US" altLang="zh-CN" dirty="0"/>
              <a:t>PUSH %RBP    MOV %RSP</a:t>
            </a:r>
            <a:r>
              <a:rPr lang="zh-CN" altLang="en-US" dirty="0"/>
              <a:t>，</a:t>
            </a:r>
            <a:r>
              <a:rPr lang="en-US" altLang="zh-CN" dirty="0"/>
              <a:t>%RBP</a:t>
            </a:r>
            <a:r>
              <a:rPr lang="zh-CN" altLang="en-US" dirty="0"/>
              <a:t>的原因</a:t>
            </a:r>
            <a:endParaRPr lang="en-US" altLang="zh-CN" dirty="0"/>
          </a:p>
          <a:p>
            <a:r>
              <a:rPr lang="zh-CN" altLang="en-US" dirty="0"/>
              <a:t>子程序嵌套，每次调用都会产生新的堆栈框架。孙子程序的栈帧在儿子的上面（低地址）。</a:t>
            </a:r>
            <a:endParaRPr lang="en-US" altLang="zh-CN" dirty="0"/>
          </a:p>
          <a:p>
            <a:r>
              <a:rPr lang="zh-CN" altLang="en-US" dirty="0"/>
              <a:t>允许递归：同子程序嵌套。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LEAVE</a:t>
            </a:r>
            <a:r>
              <a:rPr lang="zh-CN" altLang="en-US" dirty="0"/>
              <a:t>指令：</a:t>
            </a:r>
            <a:r>
              <a:rPr lang="en-US" altLang="zh-CN" dirty="0"/>
              <a:t>MOV %RBP</a:t>
            </a:r>
            <a:r>
              <a:rPr lang="zh-CN" altLang="en-US" dirty="0"/>
              <a:t>，</a:t>
            </a:r>
            <a:r>
              <a:rPr lang="en-US" altLang="zh-CN" dirty="0"/>
              <a:t>%RSP             POP %RBP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9120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809FF-7138-4D0F-A2AC-249E7306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DE28E-E0C7-4603-A579-9C55E8CC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0"/>
            <a:ext cx="8926576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7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语言的数据与操作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039" y="1248508"/>
            <a:ext cx="7933592" cy="5134708"/>
          </a:xfrm>
        </p:spPr>
        <p:txBody>
          <a:bodyPr/>
          <a:lstStyle/>
          <a:p>
            <a:r>
              <a:rPr lang="zh-CN" altLang="en-US" sz="2215" dirty="0"/>
              <a:t>数据：常量、变量</a:t>
            </a:r>
            <a:r>
              <a:rPr lang="en-US" altLang="zh-CN" sz="2215" dirty="0"/>
              <a:t>(</a:t>
            </a:r>
            <a:r>
              <a:rPr lang="zh-CN" altLang="en-US" sz="2215" dirty="0"/>
              <a:t>全局</a:t>
            </a:r>
            <a:r>
              <a:rPr lang="en-US" altLang="zh-CN" sz="2215" dirty="0"/>
              <a:t>/</a:t>
            </a:r>
            <a:r>
              <a:rPr lang="zh-CN" altLang="en-US" sz="2215" dirty="0"/>
              <a:t>局部</a:t>
            </a:r>
            <a:r>
              <a:rPr lang="en-US" altLang="zh-CN" sz="2215" dirty="0"/>
              <a:t>/</a:t>
            </a:r>
            <a:r>
              <a:rPr lang="zh-CN" altLang="en-US" sz="2215" dirty="0"/>
              <a:t>静态</a:t>
            </a:r>
            <a:r>
              <a:rPr lang="en-US" altLang="zh-CN" sz="2215" dirty="0"/>
              <a:t>)</a:t>
            </a:r>
            <a:r>
              <a:rPr lang="zh-CN" altLang="en-US" sz="2215" dirty="0"/>
              <a:t>、表达式、类型、宏    </a:t>
            </a:r>
            <a:endParaRPr lang="en-US" altLang="zh-CN" sz="2215" dirty="0"/>
          </a:p>
          <a:p>
            <a:r>
              <a:rPr lang="zh-CN" altLang="en-US" sz="2215" dirty="0"/>
              <a:t>赋值 </a:t>
            </a:r>
            <a:r>
              <a:rPr lang="en-US" altLang="zh-CN" sz="2215" dirty="0"/>
              <a:t>=</a:t>
            </a:r>
            <a:r>
              <a:rPr lang="zh-CN" altLang="en-US" sz="2215" dirty="0"/>
              <a:t> </a:t>
            </a:r>
            <a:r>
              <a:rPr lang="en-US" altLang="zh-CN" sz="2215" dirty="0"/>
              <a:t>  ,</a:t>
            </a:r>
            <a:r>
              <a:rPr lang="zh-CN" altLang="en-US" sz="2215" dirty="0"/>
              <a:t>逗号操作符，赋初值</a:t>
            </a:r>
            <a:r>
              <a:rPr lang="en-US" altLang="zh-CN" sz="2215" dirty="0"/>
              <a:t>/</a:t>
            </a:r>
            <a:r>
              <a:rPr lang="zh-CN" altLang="en-US" sz="2215" dirty="0"/>
              <a:t>不赋初值</a:t>
            </a:r>
            <a:endParaRPr lang="en-US" altLang="zh-CN" sz="2215" dirty="0"/>
          </a:p>
          <a:p>
            <a:r>
              <a:rPr lang="zh-CN" altLang="en-US" sz="2215" dirty="0"/>
              <a:t>类型转换</a:t>
            </a:r>
            <a:r>
              <a:rPr lang="en-US" altLang="zh-CN" sz="2215" dirty="0"/>
              <a:t>(</a:t>
            </a:r>
            <a:r>
              <a:rPr lang="zh-CN" altLang="en-US" sz="2215" dirty="0"/>
              <a:t>隐式或显式</a:t>
            </a:r>
            <a:r>
              <a:rPr lang="en-US" altLang="zh-CN" sz="2215" dirty="0"/>
              <a:t>) </a:t>
            </a:r>
            <a:r>
              <a:rPr lang="en-US" altLang="zh-CN" sz="1846" dirty="0"/>
              <a:t>unsigned/char/int/long/float/double</a:t>
            </a:r>
            <a:endParaRPr lang="en-US" altLang="zh-CN" sz="2215" dirty="0"/>
          </a:p>
          <a:p>
            <a:r>
              <a:rPr lang="en-US" altLang="zh-CN" sz="2215" dirty="0" err="1"/>
              <a:t>Sizeof</a:t>
            </a:r>
            <a:endParaRPr lang="en-US" altLang="zh-CN" sz="2215" dirty="0"/>
          </a:p>
          <a:p>
            <a:r>
              <a:rPr lang="zh-CN" altLang="en-US" sz="2215" dirty="0"/>
              <a:t>算术操作：</a:t>
            </a:r>
            <a:r>
              <a:rPr lang="en-US" altLang="zh-CN" sz="2215" dirty="0"/>
              <a:t>+ - * / %  ++  --      </a:t>
            </a:r>
            <a:r>
              <a:rPr lang="zh-CN" altLang="en-US" sz="2215" dirty="0"/>
              <a:t>取正</a:t>
            </a:r>
            <a:r>
              <a:rPr lang="en-US" altLang="zh-CN" sz="2215" dirty="0"/>
              <a:t>/</a:t>
            </a:r>
            <a:r>
              <a:rPr lang="zh-CN" altLang="en-US" sz="2215" dirty="0"/>
              <a:t>负</a:t>
            </a:r>
            <a:r>
              <a:rPr lang="en-US" altLang="zh-CN" sz="2215" dirty="0"/>
              <a:t>+-     </a:t>
            </a:r>
            <a:r>
              <a:rPr lang="zh-CN" altLang="en-US" sz="2215" dirty="0"/>
              <a:t>复合“</a:t>
            </a:r>
            <a:r>
              <a:rPr lang="en-US" altLang="zh-CN" sz="2215" dirty="0"/>
              <a:t>+=</a:t>
            </a:r>
            <a:r>
              <a:rPr lang="zh-CN" altLang="en-US" sz="2215" dirty="0"/>
              <a:t>”等</a:t>
            </a:r>
            <a:endParaRPr lang="en-US" altLang="zh-CN" sz="2215" dirty="0"/>
          </a:p>
          <a:p>
            <a:r>
              <a:rPr lang="zh-CN" altLang="en-US" sz="2215" dirty="0"/>
              <a:t>逻辑</a:t>
            </a:r>
            <a:r>
              <a:rPr lang="en-US" altLang="zh-CN" sz="2215" dirty="0"/>
              <a:t>/</a:t>
            </a:r>
            <a:r>
              <a:rPr lang="zh-CN" altLang="en-US" sz="2215" dirty="0"/>
              <a:t>位操作：逻辑</a:t>
            </a:r>
            <a:r>
              <a:rPr lang="en-US" altLang="zh-CN" sz="2215" dirty="0"/>
              <a:t>&amp;&amp; ||  !    </a:t>
            </a:r>
            <a:r>
              <a:rPr lang="zh-CN" altLang="en-US" sz="2215" dirty="0"/>
              <a:t>位</a:t>
            </a:r>
            <a:r>
              <a:rPr lang="en-US" altLang="zh-CN" sz="2215" dirty="0"/>
              <a:t> &amp; | ~ ^    </a:t>
            </a:r>
            <a:r>
              <a:rPr lang="zh-CN" altLang="en-US" sz="2215" dirty="0"/>
              <a:t>移位</a:t>
            </a:r>
            <a:r>
              <a:rPr lang="en-US" altLang="zh-CN" sz="2215" dirty="0"/>
              <a:t>&gt;&gt;   &lt;&lt;    </a:t>
            </a:r>
            <a:r>
              <a:rPr lang="zh-CN" altLang="en-US" sz="2215" dirty="0"/>
              <a:t>复合操作如 </a:t>
            </a:r>
            <a:r>
              <a:rPr lang="en-US" altLang="zh-CN" sz="2215" dirty="0"/>
              <a:t>“|=</a:t>
            </a:r>
            <a:r>
              <a:rPr lang="zh-CN" altLang="en-US" sz="2215" dirty="0"/>
              <a:t>”</a:t>
            </a:r>
            <a:r>
              <a:rPr lang="en-US" altLang="zh-CN" sz="2215" dirty="0"/>
              <a:t> </a:t>
            </a:r>
            <a:r>
              <a:rPr lang="zh-CN" altLang="en-US" sz="2215" dirty="0"/>
              <a:t>或“</a:t>
            </a:r>
            <a:r>
              <a:rPr lang="en-US" altLang="zh-CN" sz="2215" dirty="0"/>
              <a:t>&lt;&lt;=</a:t>
            </a:r>
            <a:r>
              <a:rPr lang="zh-CN" altLang="en-US" sz="2215" dirty="0"/>
              <a:t>”等</a:t>
            </a:r>
            <a:endParaRPr lang="en-US" altLang="zh-CN" sz="2215" dirty="0"/>
          </a:p>
          <a:p>
            <a:r>
              <a:rPr lang="zh-CN" altLang="en-US" sz="2215" dirty="0"/>
              <a:t>关系操作：</a:t>
            </a:r>
            <a:r>
              <a:rPr lang="en-US" altLang="zh-CN" sz="2215" dirty="0"/>
              <a:t>==   </a:t>
            </a:r>
            <a:r>
              <a:rPr lang="zh-CN" altLang="en-US" sz="2215" dirty="0"/>
              <a:t> </a:t>
            </a:r>
            <a:r>
              <a:rPr lang="en-US" altLang="zh-CN" sz="2215" dirty="0"/>
              <a:t>!=      &gt;    &lt;      &gt;=     &lt;=</a:t>
            </a:r>
          </a:p>
          <a:p>
            <a:r>
              <a:rPr lang="zh-CN" altLang="en-US" sz="2215" dirty="0"/>
              <a:t>数组</a:t>
            </a:r>
            <a:r>
              <a:rPr lang="en-US" altLang="zh-CN" sz="2215" dirty="0"/>
              <a:t>/</a:t>
            </a:r>
            <a:r>
              <a:rPr lang="zh-CN" altLang="en-US" sz="2215" dirty="0"/>
              <a:t>指针</a:t>
            </a:r>
            <a:r>
              <a:rPr lang="en-US" altLang="zh-CN" sz="2215" dirty="0"/>
              <a:t>/</a:t>
            </a:r>
            <a:r>
              <a:rPr lang="zh-CN" altLang="en-US" sz="2215" dirty="0"/>
              <a:t>结构操作：</a:t>
            </a:r>
            <a:r>
              <a:rPr lang="en-US" altLang="zh-CN" sz="2215" dirty="0"/>
              <a:t>A[</a:t>
            </a:r>
            <a:r>
              <a:rPr lang="en-US" altLang="zh-CN" sz="2215" dirty="0" err="1"/>
              <a:t>i</a:t>
            </a:r>
            <a:r>
              <a:rPr lang="en-US" altLang="zh-CN" sz="2215" dirty="0"/>
              <a:t>]    &amp;v   *p    s.id    p-&gt;id</a:t>
            </a:r>
          </a:p>
          <a:p>
            <a:r>
              <a:rPr lang="zh-CN" altLang="en-US" sz="2215" dirty="0"/>
              <a:t>控制转移：</a:t>
            </a:r>
            <a:r>
              <a:rPr lang="en-US" altLang="zh-CN" sz="1662" dirty="0"/>
              <a:t>if/else switch for while  do/while  ?:	continue  break</a:t>
            </a:r>
          </a:p>
          <a:p>
            <a:r>
              <a:rPr lang="zh-CN" altLang="en-US" sz="2215" dirty="0"/>
              <a:t>函数操作：</a:t>
            </a:r>
            <a:r>
              <a:rPr lang="zh-CN" altLang="en-US" sz="1846" dirty="0"/>
              <a:t>参数传递</a:t>
            </a:r>
            <a:r>
              <a:rPr lang="en-US" altLang="zh-CN" sz="1846" dirty="0"/>
              <a:t>(</a:t>
            </a:r>
            <a:r>
              <a:rPr lang="zh-CN" altLang="en-US" sz="1846" dirty="0"/>
              <a:t>地址</a:t>
            </a:r>
            <a:r>
              <a:rPr lang="en-US" altLang="zh-CN" sz="1846" dirty="0"/>
              <a:t>/</a:t>
            </a:r>
            <a:r>
              <a:rPr lang="zh-CN" altLang="en-US" sz="1846" dirty="0"/>
              <a:t>值</a:t>
            </a:r>
            <a:r>
              <a:rPr lang="en-US" altLang="zh-CN" sz="1846" dirty="0"/>
              <a:t>)</a:t>
            </a:r>
            <a:r>
              <a:rPr lang="zh-CN" altLang="en-US" sz="1846" dirty="0"/>
              <a:t>、函数调用</a:t>
            </a:r>
            <a:r>
              <a:rPr lang="en-US" altLang="zh-CN" sz="1846" dirty="0"/>
              <a:t>()</a:t>
            </a:r>
            <a:r>
              <a:rPr lang="zh-CN" altLang="en-US" sz="1846" dirty="0"/>
              <a:t>、函数返回</a:t>
            </a:r>
            <a:r>
              <a:rPr lang="en-US" altLang="zh-CN" sz="1846" dirty="0"/>
              <a:t> return</a:t>
            </a:r>
            <a:endParaRPr lang="zh-CN" altLang="en-US" sz="1846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AEF6A-BE98-4A58-A16D-7EBA4E9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E617F0-9BBF-4F88-8861-113A0386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357"/>
            <a:ext cx="9144000" cy="56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7" y="275492"/>
            <a:ext cx="8786982" cy="7620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数组、指针、传值、传地址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017" y="1029954"/>
            <a:ext cx="8710783" cy="5370845"/>
          </a:xfrm>
        </p:spPr>
        <p:txBody>
          <a:bodyPr/>
          <a:lstStyle/>
          <a:p>
            <a:r>
              <a:rPr lang="zh-CN" altLang="en-US" dirty="0"/>
              <a:t>数组的访问：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全局变量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指针的访问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函数传值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函数传地址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5629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zh-CN" altLang="en-US" dirty="0"/>
              <a:t>编译成汇编</a:t>
            </a: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</a:t>
            </a:r>
            <a:r>
              <a:rPr lang="zh-CN" altLang="en-US" dirty="0"/>
              <a:t>代码</a:t>
            </a:r>
            <a:r>
              <a:rPr lang="en-US" dirty="0"/>
              <a:t>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0386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long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486400" y="914400"/>
            <a:ext cx="35052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Calibri" pitchFamily="34" charset="0"/>
              </a:rPr>
              <a:t>生成的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x86-64</a:t>
            </a:r>
            <a:r>
              <a:rPr lang="zh-CN" altLang="en-US" sz="2400" dirty="0">
                <a:solidFill>
                  <a:schemeClr val="tx2"/>
                </a:solidFill>
                <a:latin typeface="Calibri" pitchFamily="34" charset="0"/>
              </a:rPr>
              <a:t>汇编代码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486400" y="1395413"/>
            <a:ext cx="35052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202583"/>
            <a:ext cx="7467600" cy="21210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latin typeface="Calibri" pitchFamily="34" charset="0"/>
              </a:rPr>
              <a:t>使用的命令：</a:t>
            </a:r>
            <a:endParaRPr lang="en-US" altLang="zh-CN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  </a:t>
            </a: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latin typeface="Calibri" pitchFamily="34" charset="0"/>
              </a:rPr>
              <a:t>生成文件：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版本和选项的不同，生成的结果也会不同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程序的构成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(Variable)</a:t>
            </a:r>
          </a:p>
          <a:p>
            <a:pPr lvl="1"/>
            <a:r>
              <a:rPr lang="zh-CN" altLang="en-US" dirty="0"/>
              <a:t>可定义并使用不同的数据类型</a:t>
            </a:r>
          </a:p>
          <a:p>
            <a:r>
              <a:rPr lang="zh-CN" altLang="en-US" dirty="0"/>
              <a:t>运算</a:t>
            </a:r>
            <a:r>
              <a:rPr lang="en-US" altLang="zh-CN" dirty="0"/>
              <a:t>(Operation)</a:t>
            </a:r>
          </a:p>
          <a:p>
            <a:pPr lvl="1"/>
            <a:r>
              <a:rPr lang="zh-CN" altLang="en-US" dirty="0"/>
              <a:t>赋值、算术表达式计算</a:t>
            </a:r>
          </a:p>
          <a:p>
            <a:r>
              <a:rPr lang="zh-CN" altLang="en-US" dirty="0"/>
              <a:t>控制</a:t>
            </a:r>
          </a:p>
          <a:p>
            <a:pPr lvl="1"/>
            <a:r>
              <a:rPr lang="zh-CN" altLang="en-US" dirty="0"/>
              <a:t>循环</a:t>
            </a:r>
          </a:p>
          <a:p>
            <a:pPr lvl="1"/>
            <a:r>
              <a:rPr lang="zh-CN" altLang="en-US" dirty="0"/>
              <a:t>过程（函数）的调用</a:t>
            </a:r>
            <a:r>
              <a:rPr lang="en-US" altLang="zh-CN" dirty="0"/>
              <a:t>/</a:t>
            </a:r>
            <a:r>
              <a:rPr lang="zh-CN" altLang="en-US" dirty="0"/>
              <a:t>返回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1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代码例子</a:t>
            </a:r>
            <a:endParaRPr lang="en-US" altLang="zh-CN" dirty="0">
              <a:latin typeface="黑体" panose="02010609060101010101" pitchFamily="49" charset="-122"/>
            </a:endParaRPr>
          </a:p>
        </p:txBody>
      </p:sp>
      <p:graphicFrame>
        <p:nvGraphicFramePr>
          <p:cNvPr id="940050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81362"/>
              </p:ext>
            </p:extLst>
          </p:nvPr>
        </p:nvGraphicFramePr>
        <p:xfrm>
          <a:off x="2286000" y="1600200"/>
          <a:ext cx="4098925" cy="4572000"/>
        </p:xfrm>
        <a:graphic>
          <a:graphicData uri="http://schemas.openxmlformats.org/drawingml/2006/table">
            <a:tbl>
              <a:tblPr/>
              <a:tblGrid>
                <a:gridCol w="409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sum(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t =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+=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return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225" marR="982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479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代码例子</a:t>
            </a:r>
            <a:endParaRPr lang="en-US" altLang="zh-CN" dirty="0">
              <a:latin typeface="黑体" panose="02010609060101010101" pitchFamily="49" charset="-122"/>
            </a:endParaRPr>
          </a:p>
        </p:txBody>
      </p:sp>
      <p:graphicFrame>
        <p:nvGraphicFramePr>
          <p:cNvPr id="942094" name="Group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478988"/>
              </p:ext>
            </p:extLst>
          </p:nvPr>
        </p:nvGraphicFramePr>
        <p:xfrm>
          <a:off x="396875" y="1362075"/>
          <a:ext cx="8594725" cy="5227320"/>
        </p:xfrm>
        <a:graphic>
          <a:graphicData uri="http://schemas.openxmlformats.org/drawingml/2006/table">
            <a:tbl>
              <a:tblPr/>
              <a:tblGrid>
                <a:gridCol w="323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sum(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t =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x+y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+=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return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21" marR="94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sum: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pushl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esp,%ebp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12(%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),%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addl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8(%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),%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addl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accum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ebp,%esp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popl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ebp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	ret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621" marR="946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编译命令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–O2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-S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code.c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汇编文件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code.s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4621" marR="946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542725" y="1616826"/>
            <a:ext cx="3842826" cy="1973041"/>
            <a:chOff x="4534412" y="1596421"/>
            <a:chExt cx="3842827" cy="1973578"/>
          </a:xfrm>
        </p:grpSpPr>
        <p:grpSp>
          <p:nvGrpSpPr>
            <p:cNvPr id="12303" name="组合 10"/>
            <p:cNvGrpSpPr>
              <a:grpSpLocks/>
            </p:cNvGrpSpPr>
            <p:nvPr/>
          </p:nvGrpSpPr>
          <p:grpSpPr bwMode="auto">
            <a:xfrm>
              <a:off x="4534412" y="1596421"/>
              <a:ext cx="3842827" cy="1973578"/>
              <a:chOff x="4535084" y="1596343"/>
              <a:chExt cx="3842257" cy="1973070"/>
            </a:xfrm>
          </p:grpSpPr>
          <p:sp>
            <p:nvSpPr>
              <p:cNvPr id="12305" name="TextBox 4"/>
              <p:cNvSpPr txBox="1">
                <a:spLocks noChangeArrowheads="1"/>
              </p:cNvSpPr>
              <p:nvPr/>
            </p:nvSpPr>
            <p:spPr bwMode="auto">
              <a:xfrm>
                <a:off x="4535084" y="3046185"/>
                <a:ext cx="3258743" cy="523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addl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8(%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ebp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),%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eax</a:t>
                </a:r>
                <a:endPara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471012" y="1596343"/>
                <a:ext cx="906329" cy="52229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指令</a:t>
                </a:r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弧形 2"/>
            <p:cNvSpPr/>
            <p:nvPr/>
          </p:nvSpPr>
          <p:spPr bwMode="auto">
            <a:xfrm>
              <a:off x="7010401" y="1980700"/>
              <a:ext cx="1366838" cy="1428389"/>
            </a:xfrm>
            <a:prstGeom prst="arc">
              <a:avLst>
                <a:gd name="adj1" fmla="val 16936791"/>
                <a:gd name="adj2" fmla="val 5683758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代码到汇编代码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汇编指令</a:t>
            </a:r>
          </a:p>
          <a:p>
            <a:pPr lvl="1"/>
            <a:r>
              <a:rPr lang="zh-CN" altLang="en-US" dirty="0"/>
              <a:t>执行一个具体明确的操作</a:t>
            </a:r>
          </a:p>
          <a:p>
            <a:r>
              <a:rPr lang="zh-CN" altLang="en-US" dirty="0"/>
              <a:t>两个有符号整型数相加</a:t>
            </a:r>
          </a:p>
          <a:p>
            <a:pPr lvl="1"/>
            <a:r>
              <a:rPr lang="en-US" altLang="zh-CN" dirty="0"/>
              <a:t>C </a:t>
            </a:r>
            <a:r>
              <a:rPr lang="zh-CN" altLang="en-US" dirty="0"/>
              <a:t>代码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t =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汇编代码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C00000"/>
                </a:solidFill>
              </a:rPr>
              <a:t>addl</a:t>
            </a:r>
            <a:r>
              <a:rPr lang="en-US" altLang="zh-CN" dirty="0">
                <a:solidFill>
                  <a:srgbClr val="C00000"/>
                </a:solidFill>
              </a:rPr>
              <a:t>   8(%</a:t>
            </a:r>
            <a:r>
              <a:rPr lang="en-US" altLang="zh-CN" dirty="0" err="1">
                <a:solidFill>
                  <a:srgbClr val="C00000"/>
                </a:solidFill>
              </a:rPr>
              <a:t>ebp</a:t>
            </a:r>
            <a:r>
              <a:rPr lang="en-US" altLang="zh-CN" dirty="0">
                <a:solidFill>
                  <a:srgbClr val="C00000"/>
                </a:solidFill>
              </a:rPr>
              <a:t>),%</a:t>
            </a:r>
            <a:r>
              <a:rPr lang="en-US" altLang="zh-CN" dirty="0" err="1">
                <a:solidFill>
                  <a:srgbClr val="C00000"/>
                </a:solidFill>
              </a:rPr>
              <a:t>eax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将两个</a:t>
            </a:r>
            <a:r>
              <a:rPr lang="en-US" altLang="zh-CN" dirty="0"/>
              <a:t>4</a:t>
            </a:r>
            <a:r>
              <a:rPr lang="zh-CN" altLang="en-US" dirty="0"/>
              <a:t>字节整型数相加</a:t>
            </a:r>
          </a:p>
          <a:p>
            <a:pPr lvl="2"/>
            <a:r>
              <a:rPr lang="zh-CN" altLang="en-US" dirty="0"/>
              <a:t>类似</a:t>
            </a:r>
            <a:r>
              <a:rPr lang="en-US" altLang="zh-CN" dirty="0"/>
              <a:t>C</a:t>
            </a:r>
            <a:r>
              <a:rPr lang="zh-CN" altLang="en-US" dirty="0"/>
              <a:t>表达式 </a:t>
            </a:r>
            <a:r>
              <a:rPr lang="en-US" altLang="zh-CN" dirty="0"/>
              <a:t>x +=y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609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高级语言的操作数</a:t>
            </a:r>
          </a:p>
          <a:p>
            <a:pPr lvl="1"/>
            <a:r>
              <a:rPr lang="zh-CN" altLang="en-US" dirty="0"/>
              <a:t>常量、变量，例如：</a:t>
            </a:r>
            <a:r>
              <a:rPr lang="en-US" altLang="zh-CN" dirty="0"/>
              <a:t>x = y + 4</a:t>
            </a:r>
          </a:p>
          <a:p>
            <a:r>
              <a:rPr lang="zh-CN" altLang="en-US" dirty="0"/>
              <a:t>汇编代码的操作数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dirty="0"/>
              <a:t>x: 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	%</a:t>
            </a:r>
            <a:r>
              <a:rPr kumimoji="1" lang="en-US" altLang="zh-CN" dirty="0" err="1"/>
              <a:t>eax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dirty="0"/>
              <a:t>y: </a:t>
            </a:r>
            <a:r>
              <a:rPr kumimoji="1" lang="zh-CN" altLang="en-US" dirty="0"/>
              <a:t>内存</a:t>
            </a:r>
            <a:r>
              <a:rPr kumimoji="1" lang="en-US" altLang="zh-CN" dirty="0"/>
              <a:t>	             M[%ebp+8]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dirty="0"/>
              <a:t>4: </a:t>
            </a:r>
            <a:r>
              <a:rPr kumimoji="1" lang="zh-CN" altLang="en-US" dirty="0"/>
              <a:t>立即数</a:t>
            </a:r>
            <a:r>
              <a:rPr kumimoji="1" lang="en-US" altLang="zh-CN" dirty="0"/>
              <a:t> 	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kumimoji="1" lang="en-US" altLang="zh-CN" dirty="0"/>
              <a:t>4</a:t>
            </a:r>
          </a:p>
          <a:p>
            <a:pPr>
              <a:spcBef>
                <a:spcPts val="300"/>
              </a:spcBef>
            </a:pPr>
            <a:r>
              <a:rPr lang="zh-CN" altLang="en-US" dirty="0"/>
              <a:t>寄存器的特点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寄存器访问速度快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数量少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很多现代指令只能使用寄存器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489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zh-CN" altLang="en-US" dirty="0"/>
              <a:t>汇编特点</a:t>
            </a:r>
            <a:r>
              <a:rPr lang="en-US" dirty="0"/>
              <a:t>: </a:t>
            </a:r>
            <a:r>
              <a:rPr lang="zh-CN" altLang="en-US" dirty="0"/>
              <a:t>数据类型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整型数：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 4 </a:t>
            </a:r>
            <a:r>
              <a:rPr lang="zh-CN" altLang="en-US" dirty="0"/>
              <a:t>或</a:t>
            </a:r>
            <a:r>
              <a:rPr lang="en-US" dirty="0"/>
              <a:t>8</a:t>
            </a:r>
            <a:r>
              <a:rPr lang="zh-CN" altLang="en-US" dirty="0"/>
              <a:t>字节</a:t>
            </a:r>
            <a:endParaRPr lang="en-US" dirty="0"/>
          </a:p>
          <a:p>
            <a:pPr lvl="1"/>
            <a:r>
              <a:rPr lang="zh-CN" altLang="en-US" dirty="0"/>
              <a:t>数值</a:t>
            </a:r>
            <a:endParaRPr lang="en-US" altLang="zh-CN" dirty="0"/>
          </a:p>
          <a:p>
            <a:pPr lvl="1"/>
            <a:r>
              <a:rPr lang="zh-CN" altLang="en-US" dirty="0"/>
              <a:t>地址（无类型指针）</a:t>
            </a:r>
            <a:endParaRPr lang="en-US" dirty="0"/>
          </a:p>
          <a:p>
            <a:r>
              <a:rPr lang="zh-CN" altLang="en-US" dirty="0"/>
              <a:t>浮点数：</a:t>
            </a:r>
            <a:r>
              <a:rPr lang="en-US" dirty="0"/>
              <a:t>4, 8, or 10 bytes</a:t>
            </a:r>
          </a:p>
          <a:p>
            <a:endParaRPr lang="en-US" dirty="0"/>
          </a:p>
          <a:p>
            <a:r>
              <a:rPr lang="zh-CN" altLang="en-US" dirty="0"/>
              <a:t>程序</a:t>
            </a:r>
            <a:r>
              <a:rPr lang="en-US" altLang="zh-CN" dirty="0"/>
              <a:t>(</a:t>
            </a:r>
            <a:r>
              <a:rPr lang="en-US" dirty="0"/>
              <a:t>Code):</a:t>
            </a:r>
            <a:r>
              <a:rPr lang="zh-CN" altLang="en-US" dirty="0"/>
              <a:t>指令序列的字节编码串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zh-CN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</a:t>
            </a:r>
            <a:r>
              <a:rPr lang="zh-CN" altLang="en-US" dirty="0"/>
              <a:t>数组、结构体等聚合类型</a:t>
            </a:r>
            <a:r>
              <a:rPr lang="en-US" altLang="zh-CN" dirty="0"/>
              <a:t>(</a:t>
            </a:r>
            <a:r>
              <a:rPr lang="en-US" dirty="0"/>
              <a:t>aggregate types)</a:t>
            </a:r>
          </a:p>
          <a:p>
            <a:pPr lvl="1"/>
            <a:r>
              <a:rPr lang="zh-CN" altLang="en-US" dirty="0"/>
              <a:t>就是内存中连续分配的字节。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zh-CN" altLang="en-US" dirty="0"/>
              <a:t>汇编特点</a:t>
            </a:r>
            <a:r>
              <a:rPr lang="en-US" dirty="0"/>
              <a:t>: </a:t>
            </a:r>
            <a:r>
              <a:rPr lang="zh-CN" altLang="en-US" dirty="0"/>
              <a:t>运算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zh-CN" altLang="en-US" dirty="0"/>
              <a:t>用寄存器、内存数据完成算术功能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在内存和寄存器之间传送（拷贝）数据</a:t>
            </a:r>
            <a:endParaRPr lang="en-US" dirty="0"/>
          </a:p>
          <a:p>
            <a:pPr lvl="1"/>
            <a:r>
              <a:rPr lang="zh-CN" altLang="en-US" dirty="0"/>
              <a:t>从内存载入数据到寄存器</a:t>
            </a:r>
            <a:endParaRPr lang="en-US" altLang="zh-CN" dirty="0"/>
          </a:p>
          <a:p>
            <a:pPr lvl="1"/>
            <a:r>
              <a:rPr lang="zh-CN" altLang="en-US" dirty="0"/>
              <a:t>将寄存器数据保存到内存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转移控制</a:t>
            </a:r>
            <a:endParaRPr lang="en-US" dirty="0"/>
          </a:p>
          <a:p>
            <a:pPr lvl="1"/>
            <a:r>
              <a:rPr lang="zh-CN" altLang="en-US" dirty="0"/>
              <a:t>无条件跳转到函数或从函数返回</a:t>
            </a:r>
            <a:endParaRPr lang="en-US" altLang="zh-CN" dirty="0"/>
          </a:p>
          <a:p>
            <a:pPr lvl="1"/>
            <a:r>
              <a:rPr lang="zh-CN" altLang="en-US" dirty="0"/>
              <a:t>条件分支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缺省编译链接模式：考试</a:t>
            </a:r>
            <a:r>
              <a:rPr lang="en-US" altLang="zh-CN" dirty="0"/>
              <a:t>/</a:t>
            </a:r>
            <a:r>
              <a:rPr lang="zh-CN" altLang="en-US" dirty="0"/>
              <a:t>实验模式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5419725"/>
          </a:xfrm>
        </p:spPr>
        <p:txBody>
          <a:bodyPr/>
          <a:lstStyle/>
          <a:p>
            <a:r>
              <a:rPr lang="en-US" altLang="zh-CN" dirty="0"/>
              <a:t>-m64</a:t>
            </a:r>
            <a:r>
              <a:rPr lang="zh-CN" altLang="en-US" dirty="0"/>
              <a:t>   除非特指 </a:t>
            </a:r>
            <a:r>
              <a:rPr lang="en-US" altLang="zh-CN" dirty="0"/>
              <a:t>–m32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Og</a:t>
            </a:r>
            <a:r>
              <a:rPr lang="en-US" altLang="zh-CN" dirty="0"/>
              <a:t> </a:t>
            </a:r>
            <a:r>
              <a:rPr lang="zh-CN" altLang="en-US" dirty="0"/>
              <a:t>编译器使用符合原始</a:t>
            </a:r>
            <a:r>
              <a:rPr lang="en-US" altLang="zh-CN" dirty="0"/>
              <a:t>C</a:t>
            </a:r>
            <a:r>
              <a:rPr lang="zh-CN" altLang="en-US" dirty="0"/>
              <a:t>代码整体结构的机器代码的优化等级，代码可能变形</a:t>
            </a:r>
            <a:endParaRPr lang="en-US" altLang="zh-CN" dirty="0"/>
          </a:p>
          <a:p>
            <a:r>
              <a:rPr lang="en-US" altLang="zh-CN" dirty="0"/>
              <a:t>-no-pie </a:t>
            </a:r>
            <a:r>
              <a:rPr lang="zh-CN" altLang="en-US" dirty="0"/>
              <a:t>固定地址的代码 </a:t>
            </a:r>
            <a:r>
              <a:rPr lang="en-US" altLang="zh-CN" dirty="0"/>
              <a:t>0x400000</a:t>
            </a:r>
            <a:r>
              <a:rPr lang="zh-CN" altLang="en-US" dirty="0"/>
              <a:t>开始 放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-PIC </a:t>
            </a:r>
            <a:r>
              <a:rPr lang="zh-CN" altLang="en-US" dirty="0"/>
              <a:t>不生成位置无关代码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-stack-protector </a:t>
            </a:r>
            <a:r>
              <a:rPr lang="zh-CN" altLang="en-US" dirty="0"/>
              <a:t>代码中不保护堆栈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 </a:t>
            </a:r>
            <a:r>
              <a:rPr lang="zh-CN" altLang="en-US" dirty="0"/>
              <a:t>不省掉栈帧指针 </a:t>
            </a:r>
            <a:r>
              <a:rPr lang="en-US" altLang="zh-CN" dirty="0"/>
              <a:t>BP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教材上不用这个选项。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ggdb</a:t>
            </a:r>
            <a:r>
              <a:rPr lang="en-US" altLang="zh-CN" dirty="0"/>
              <a:t> </a:t>
            </a:r>
            <a:r>
              <a:rPr lang="zh-CN" altLang="en-US" dirty="0"/>
              <a:t>生成</a:t>
            </a:r>
            <a:r>
              <a:rPr lang="en-US" altLang="zh-CN" dirty="0" err="1"/>
              <a:t>gdb</a:t>
            </a:r>
            <a:r>
              <a:rPr lang="zh-CN" altLang="en-US" dirty="0"/>
              <a:t>用的调试符号</a:t>
            </a:r>
            <a:endParaRPr lang="en-US" altLang="zh-CN" dirty="0"/>
          </a:p>
          <a:p>
            <a:r>
              <a:rPr lang="en-US" altLang="zh-CN" sz="2400" dirty="0" err="1"/>
              <a:t>gcc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Og</a:t>
            </a:r>
            <a:r>
              <a:rPr lang="en-US" altLang="zh-CN" sz="2400" dirty="0"/>
              <a:t> -no-pie -</a:t>
            </a:r>
            <a:r>
              <a:rPr lang="en-US" altLang="zh-CN" sz="2400" dirty="0" err="1"/>
              <a:t>fno</a:t>
            </a:r>
            <a:r>
              <a:rPr lang="en-US" altLang="zh-CN" sz="2400" dirty="0"/>
              <a:t>-PIC  -</a:t>
            </a:r>
            <a:r>
              <a:rPr lang="en-US" altLang="zh-CN" sz="2400" dirty="0" err="1"/>
              <a:t>fno</a:t>
            </a:r>
            <a:r>
              <a:rPr lang="en-US" altLang="zh-CN" sz="2400" dirty="0"/>
              <a:t>-omit-frame-pointer</a:t>
            </a:r>
          </a:p>
          <a:p>
            <a:pPr marL="0" indent="0">
              <a:buNone/>
            </a:pPr>
            <a:r>
              <a:rPr lang="en-US" altLang="zh-CN" sz="2400" dirty="0"/>
              <a:t>            -</a:t>
            </a:r>
            <a:r>
              <a:rPr lang="en-US" altLang="zh-CN" sz="2400" dirty="0" err="1"/>
              <a:t>fno</a:t>
            </a:r>
            <a:r>
              <a:rPr lang="en-US" altLang="zh-CN" sz="2400" dirty="0"/>
              <a:t>-stack-protector -</a:t>
            </a:r>
            <a:r>
              <a:rPr lang="en-US" altLang="zh-CN" sz="2400" dirty="0" err="1"/>
              <a:t>ggdb</a:t>
            </a:r>
            <a:r>
              <a:rPr lang="en-US" altLang="zh-CN" sz="2400" dirty="0"/>
              <a:t>    </a:t>
            </a:r>
            <a:r>
              <a:rPr lang="en-US" altLang="zh-CN" sz="2400" dirty="0" err="1"/>
              <a:t>test.c</a:t>
            </a:r>
            <a:r>
              <a:rPr lang="en-US" altLang="zh-CN" sz="2400" dirty="0"/>
              <a:t> –o  test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8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sumstore</a:t>
            </a:r>
            <a:r>
              <a:rPr lang="zh-CN" altLang="en-US" sz="2400" dirty="0">
                <a:latin typeface="Courier New" pitchFamily="49" charset="0"/>
              </a:rPr>
              <a:t>的代码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5075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0x0400595: 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0x53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0x48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0x89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0xd3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0xe8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0xf2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0x48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0x89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0x03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0x5b</a:t>
            </a:r>
          </a:p>
          <a:p>
            <a:pPr>
              <a:lnSpc>
                <a:spcPct val="9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zh-CN" altLang="en-US" dirty="0"/>
              <a:t>目标代码</a:t>
            </a:r>
            <a:endParaRPr lang="en-US" dirty="0"/>
          </a:p>
        </p:txBody>
      </p:sp>
      <p:sp>
        <p:nvSpPr>
          <p:cNvPr id="151557" name="Rectangle 5"/>
          <p:cNvSpPr>
            <a:spLocks noGrp="1" noChangeArrowheads="1"/>
          </p:cNvSpPr>
          <p:nvPr>
            <p:ph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zh-CN" altLang="en-US" dirty="0"/>
              <a:t>汇编器</a:t>
            </a:r>
            <a:endParaRPr lang="en-US" dirty="0"/>
          </a:p>
          <a:p>
            <a:pPr lvl="1"/>
            <a:r>
              <a:rPr lang="zh-CN" altLang="en-US" dirty="0"/>
              <a:t>将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</a:t>
            </a:r>
            <a:r>
              <a:rPr lang="zh-CN" altLang="en-US" dirty="0"/>
              <a:t>翻译成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zh-CN" altLang="en-US" dirty="0"/>
              <a:t>指令的二进制编码</a:t>
            </a:r>
            <a:endParaRPr lang="en-US" altLang="zh-CN" dirty="0"/>
          </a:p>
          <a:p>
            <a:pPr lvl="1"/>
            <a:r>
              <a:rPr lang="zh-CN" altLang="en-US" dirty="0"/>
              <a:t>几乎完整的可执行代码映像</a:t>
            </a:r>
            <a:endParaRPr lang="en-US" dirty="0"/>
          </a:p>
          <a:p>
            <a:pPr lvl="1"/>
            <a:r>
              <a:rPr lang="zh-CN" altLang="en-US" dirty="0"/>
              <a:t>缺少不同文件代码之间的联系</a:t>
            </a:r>
            <a:endParaRPr lang="en-US" dirty="0"/>
          </a:p>
          <a:p>
            <a:r>
              <a:rPr lang="zh-CN" altLang="en-US" dirty="0"/>
              <a:t>连接器</a:t>
            </a:r>
            <a:endParaRPr lang="en-US" dirty="0"/>
          </a:p>
          <a:p>
            <a:pPr lvl="1"/>
            <a:r>
              <a:rPr lang="zh-CN" altLang="en-US" dirty="0"/>
              <a:t>解析文件之间的引用</a:t>
            </a:r>
            <a:endParaRPr lang="en-US" altLang="zh-CN" dirty="0"/>
          </a:p>
          <a:p>
            <a:pPr lvl="1"/>
            <a:r>
              <a:rPr lang="zh-CN" altLang="en-US" dirty="0"/>
              <a:t>与静态运行库相结合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dirty="0"/>
              <a:t>,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printf</a:t>
            </a:r>
            <a:r>
              <a:rPr lang="zh-CN" altLang="en-US" dirty="0"/>
              <a:t>的运行库</a:t>
            </a:r>
            <a:endParaRPr lang="en-US" dirty="0"/>
          </a:p>
          <a:p>
            <a:pPr lvl="1"/>
            <a:r>
              <a:rPr lang="zh-CN" altLang="en-US" dirty="0"/>
              <a:t>动态链接库</a:t>
            </a:r>
            <a:endParaRPr lang="en-US" i="1" dirty="0"/>
          </a:p>
          <a:p>
            <a:pPr lvl="2"/>
            <a:r>
              <a:rPr lang="zh-CN" altLang="en-US" dirty="0"/>
              <a:t>程序开始执行时，在进行链接</a:t>
            </a:r>
            <a:endParaRPr lang="en-US" dirty="0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143000" y="3975976"/>
            <a:ext cx="28956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共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14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字节</a:t>
            </a:r>
            <a:endParaRPr lang="en-US" altLang="zh-CN" dirty="0">
              <a:solidFill>
                <a:srgbClr val="C00000"/>
              </a:solidFill>
              <a:latin typeface="Calibri" pitchFamily="34" charset="0"/>
            </a:endParaRP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每个指令占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1, 3, 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或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5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字节</a:t>
            </a:r>
            <a:endParaRPr lang="en-US" altLang="zh-CN" dirty="0">
              <a:solidFill>
                <a:srgbClr val="C00000"/>
              </a:solidFill>
              <a:latin typeface="Calibri" pitchFamily="34" charset="0"/>
            </a:endParaRP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开始地址：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zh-CN" altLang="en-US" dirty="0"/>
              <a:t>机器指令示例</a:t>
            </a: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495800" y="838200"/>
            <a:ext cx="46482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</a:t>
            </a:r>
            <a:r>
              <a:rPr lang="zh-CN" altLang="en-US" dirty="0"/>
              <a:t>代码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将数值</a:t>
            </a:r>
            <a:r>
              <a:rPr lang="en-US" dirty="0"/>
              <a:t>t</a:t>
            </a:r>
            <a:r>
              <a:rPr lang="zh-CN" altLang="en-US" dirty="0"/>
              <a:t>存到</a:t>
            </a:r>
            <a:r>
              <a:rPr lang="en-US" dirty="0"/>
              <a:t> </a:t>
            </a:r>
            <a:r>
              <a:rPr lang="en-US" dirty="0" err="1"/>
              <a:t>dest</a:t>
            </a:r>
            <a:r>
              <a:rPr lang="zh-CN" altLang="en-US" dirty="0"/>
              <a:t>指定的地方</a:t>
            </a:r>
            <a:endParaRPr lang="en-US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汇编代码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传送</a:t>
            </a:r>
            <a:r>
              <a:rPr lang="en-US" dirty="0"/>
              <a:t> 8</a:t>
            </a:r>
            <a:r>
              <a:rPr lang="zh-CN" altLang="en-US" dirty="0"/>
              <a:t>字节</a:t>
            </a:r>
            <a:r>
              <a:rPr lang="en-US" altLang="zh-CN" dirty="0"/>
              <a:t>(Quad words)</a:t>
            </a:r>
            <a:r>
              <a:rPr lang="zh-CN" altLang="en-US" dirty="0"/>
              <a:t>数值到内存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操作数</a:t>
            </a:r>
            <a:r>
              <a:rPr lang="en-US" dirty="0"/>
              <a:t>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dirty="0"/>
              <a:t>t:	</a:t>
            </a:r>
            <a:r>
              <a:rPr lang="zh-CN" altLang="en-US" dirty="0"/>
              <a:t>寄存器</a:t>
            </a:r>
            <a:r>
              <a:rPr lang="en-US" dirty="0"/>
              <a:t>	%</a:t>
            </a:r>
            <a:r>
              <a:rPr lang="en-US" dirty="0" err="1"/>
              <a:t>rax</a:t>
            </a:r>
            <a:endParaRPr lang="en-US" dirty="0"/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dirty="0" err="1"/>
              <a:t>dest</a:t>
            </a:r>
            <a:r>
              <a:rPr lang="en-US" dirty="0"/>
              <a:t>:	</a:t>
            </a:r>
            <a:r>
              <a:rPr lang="zh-CN" altLang="en-US" dirty="0"/>
              <a:t>寄存器</a:t>
            </a:r>
            <a:r>
              <a:rPr lang="en-US" dirty="0"/>
              <a:t>	%</a:t>
            </a:r>
            <a:r>
              <a:rPr lang="en-US" dirty="0" err="1"/>
              <a:t>rbx</a:t>
            </a:r>
            <a:endParaRPr lang="en-US" dirty="0"/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dirty="0"/>
              <a:t>*</a:t>
            </a:r>
            <a:r>
              <a:rPr lang="en-US" dirty="0" err="1"/>
              <a:t>dest</a:t>
            </a:r>
            <a:r>
              <a:rPr lang="en-US" dirty="0"/>
              <a:t>: </a:t>
            </a:r>
            <a:r>
              <a:rPr lang="zh-CN" altLang="en-US" dirty="0"/>
              <a:t>内存  </a:t>
            </a:r>
            <a:r>
              <a:rPr lang="en-US" dirty="0"/>
              <a:t>M[%</a:t>
            </a:r>
            <a:r>
              <a:rPr lang="en-US" dirty="0" err="1"/>
              <a:t>rbx</a:t>
            </a:r>
            <a:r>
              <a:rPr lang="en-US" dirty="0"/>
              <a:t>]</a:t>
            </a: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目标代码</a:t>
            </a:r>
            <a:endParaRPr lang="en-US" altLang="zh-CN" dirty="0"/>
          </a:p>
          <a:p>
            <a:pPr marL="623888" lvl="1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3</a:t>
            </a:r>
            <a:r>
              <a:rPr lang="zh-CN" altLang="en-US" dirty="0"/>
              <a:t>字节的指令</a:t>
            </a:r>
            <a:endParaRPr lang="en-US" altLang="zh-CN" dirty="0"/>
          </a:p>
          <a:p>
            <a:pPr marL="623888" lvl="1" indent="-223838" defTabSz="895350">
              <a:tabLst>
                <a:tab pos="1603375" algn="l"/>
                <a:tab pos="2514600" algn="l"/>
              </a:tabLst>
            </a:pPr>
            <a:r>
              <a:rPr lang="zh-CN" altLang="en-US" dirty="0"/>
              <a:t>保存在地址</a:t>
            </a:r>
            <a:r>
              <a:rPr lang="en-US" dirty="0"/>
              <a:t>0x40059e</a:t>
            </a:r>
            <a:r>
              <a:rPr lang="zh-CN" altLang="en-US" dirty="0"/>
              <a:t>处</a:t>
            </a:r>
            <a:endParaRPr lang="en-US" dirty="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45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45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4591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838200" y="1366838"/>
            <a:ext cx="381000" cy="198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algn="ctr" defTabSz="895350">
              <a:spcBef>
                <a:spcPct val="3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反汇编结果</a:t>
            </a: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3838" indent="-223838" algn="ctr" defTabSz="895350">
              <a:lnSpc>
                <a:spcPct val="100000"/>
              </a:lnSpc>
            </a:pP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zh-CN" altLang="en-US" dirty="0"/>
              <a:t>目标代码的反汇编</a:t>
            </a:r>
            <a:endParaRPr lang="en-US" dirty="0"/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3962400"/>
            <a:ext cx="8140700" cy="2819400"/>
          </a:xfrm>
        </p:spPr>
        <p:txBody>
          <a:bodyPr/>
          <a:lstStyle/>
          <a:p>
            <a:r>
              <a:rPr lang="zh-CN" altLang="en-US" dirty="0"/>
              <a:t>反汇编器</a:t>
            </a:r>
            <a:r>
              <a:rPr lang="en-US" altLang="zh-CN" dirty="0"/>
              <a:t>/</a:t>
            </a:r>
            <a:r>
              <a:rPr lang="zh-CN" altLang="en-US" dirty="0"/>
              <a:t>反汇编程序</a:t>
            </a:r>
            <a:r>
              <a:rPr lang="en-US" altLang="zh-CN" dirty="0"/>
              <a:t>(</a:t>
            </a:r>
            <a:r>
              <a:rPr lang="en-US" dirty="0"/>
              <a:t>Disassembler)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zh-CN" altLang="en-US" dirty="0"/>
              <a:t>检查目标代码的有用工具</a:t>
            </a:r>
            <a:endParaRPr lang="en-US" dirty="0"/>
          </a:p>
          <a:p>
            <a:pPr lvl="1"/>
            <a:r>
              <a:rPr lang="zh-CN" altLang="en-US" dirty="0"/>
              <a:t>分析指令的位模式</a:t>
            </a:r>
            <a:endParaRPr lang="en-US" dirty="0"/>
          </a:p>
          <a:p>
            <a:pPr lvl="1"/>
            <a:r>
              <a:rPr lang="zh-CN" altLang="en-US" dirty="0"/>
              <a:t>生成近似的汇编代码表述</a:t>
            </a:r>
            <a:r>
              <a:rPr lang="en-US" altLang="zh-CN" dirty="0"/>
              <a:t>/</a:t>
            </a:r>
            <a:r>
              <a:rPr lang="zh-CN" altLang="en-US" dirty="0"/>
              <a:t>译文</a:t>
            </a:r>
            <a:endParaRPr lang="en-US" dirty="0"/>
          </a:p>
          <a:p>
            <a:pPr lvl="1"/>
            <a:r>
              <a:rPr lang="zh-CN" altLang="en-US" dirty="0"/>
              <a:t>可处理</a:t>
            </a:r>
            <a:r>
              <a:rPr lang="en-US" dirty="0" err="1"/>
              <a:t>a.out</a:t>
            </a:r>
            <a:r>
              <a:rPr lang="en-US" dirty="0"/>
              <a:t> (</a:t>
            </a:r>
            <a:r>
              <a:rPr lang="zh-CN" altLang="en-US" dirty="0"/>
              <a:t>完整可执行文件</a:t>
            </a:r>
            <a:r>
              <a:rPr lang="en-US" dirty="0"/>
              <a:t>)</a:t>
            </a:r>
            <a:r>
              <a:rPr lang="zh-CN" altLang="en-US" dirty="0"/>
              <a:t>或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95400" y="1287309"/>
            <a:ext cx="74930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0000000000400595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400595:  53                    push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400596:  48 89 d3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400599:  e8 f2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40059e:  48 89 03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4005a1:  5b                     pop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4005a2:  c3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45756" y="1141482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Calibri" pitchFamily="34" charset="0"/>
              </a:rPr>
              <a:t>反汇编结果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057400" y="1554232"/>
            <a:ext cx="70104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of assembler code for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0x0000000000400595 &lt;+0&gt;: push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0x0000000000400596 &lt;+1&gt;: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0x0000000000400599 &lt;+4&gt;: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0x400590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0x000000000040059e &lt;+9&gt;: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0x00000000004005a1 &lt;+12&gt;:pop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0x00000000004005a2 &lt;+13&gt;: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zh-CN" altLang="en-US" dirty="0"/>
              <a:t>反汇编的另一种方法</a:t>
            </a:r>
            <a:endParaRPr lang="en-US" dirty="0"/>
          </a:p>
        </p:txBody>
      </p:sp>
      <p:sp>
        <p:nvSpPr>
          <p:cNvPr id="154629" name="Rectangle 5"/>
          <p:cNvSpPr>
            <a:spLocks noGrp="1" noChangeArrowheads="1"/>
          </p:cNvSpPr>
          <p:nvPr>
            <p:ph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zh-CN" altLang="en-US" dirty="0"/>
              <a:t>在调试器</a:t>
            </a:r>
            <a:r>
              <a:rPr lang="en-US" dirty="0"/>
              <a:t> </a:t>
            </a:r>
            <a:r>
              <a:rPr lang="en-US" dirty="0" err="1"/>
              <a:t>gdb</a:t>
            </a:r>
            <a:r>
              <a:rPr lang="zh-CN" altLang="en-US" dirty="0"/>
              <a:t>中</a:t>
            </a:r>
            <a:r>
              <a:rPr lang="zh-CN" altLang="en-US" dirty="0">
                <a:latin typeface="Courier New" pitchFamily="49" charset="0"/>
              </a:rPr>
              <a:t>反汇编</a:t>
            </a:r>
            <a:r>
              <a:rPr lang="en-US" altLang="zh-CN" dirty="0" err="1">
                <a:latin typeface="Courier New" pitchFamily="49" charset="0"/>
              </a:rPr>
              <a:t>sumstore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urier New" pitchFamily="49" charset="0"/>
              </a:rPr>
              <a:t>disassemble </a:t>
            </a:r>
            <a:r>
              <a:rPr lang="en-US" altLang="zh-CN" b="1" dirty="0" err="1">
                <a:latin typeface="Courier New" pitchFamily="49" charset="0"/>
              </a:rPr>
              <a:t>sumstore</a:t>
            </a:r>
            <a:endParaRPr lang="en-US" altLang="zh-CN" b="1" dirty="0">
              <a:latin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zh-CN" altLang="en-US" dirty="0"/>
              <a:t>查看</a:t>
            </a:r>
            <a:r>
              <a:rPr lang="en-US" b="1" dirty="0" err="1">
                <a:latin typeface="Courier New" pitchFamily="49" charset="0"/>
              </a:rPr>
              <a:t>sumstore</a:t>
            </a:r>
            <a:r>
              <a:rPr lang="zh-CN" altLang="en-US" dirty="0">
                <a:latin typeface="Courier New" pitchFamily="49" charset="0"/>
              </a:rPr>
              <a:t>开始的</a:t>
            </a:r>
            <a:r>
              <a:rPr lang="en-US" altLang="zh-CN" dirty="0">
                <a:latin typeface="Courier New" pitchFamily="49" charset="0"/>
              </a:rPr>
              <a:t>14</a:t>
            </a:r>
            <a:r>
              <a:rPr lang="zh-CN" altLang="en-US" dirty="0">
                <a:latin typeface="Courier New" pitchFamily="49" charset="0"/>
              </a:rPr>
              <a:t>字节内容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09600" y="1273175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152400" y="1705039"/>
            <a:ext cx="1828800" cy="4898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0x0400595: 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0x53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0x48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0x89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0xd3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0xe8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0xf2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0xff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0x48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0x89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0x03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0x5b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0xc3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zh-CN" altLang="en-US" dirty="0"/>
              <a:t>什么可以被反汇编？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257800"/>
            <a:ext cx="8624887" cy="1306512"/>
          </a:xfrm>
        </p:spPr>
        <p:txBody>
          <a:bodyPr/>
          <a:lstStyle/>
          <a:p>
            <a:r>
              <a:rPr lang="zh-CN" altLang="en-US" dirty="0"/>
              <a:t>任何可执行代码</a:t>
            </a:r>
            <a:endParaRPr lang="en-US" dirty="0"/>
          </a:p>
          <a:p>
            <a:r>
              <a:rPr lang="zh-CN" altLang="en-US" dirty="0"/>
              <a:t>反汇编程序检查字节，并重构汇编资源</a:t>
            </a:r>
            <a:endParaRPr lang="en-US" dirty="0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76341" y="1592694"/>
            <a:ext cx="8153400" cy="36651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WINWORD.EXE</a:t>
            </a:r>
          </a:p>
          <a:p>
            <a:pPr algn="l">
              <a:tabLst>
                <a:tab pos="457200" algn="l"/>
                <a:tab pos="1485900" algn="l"/>
              </a:tabLst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WINWORD.EXE:   file format pei-i386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symbols in "WINWORD.EXE".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Disassembly of section .text:</a:t>
            </a:r>
          </a:p>
          <a:p>
            <a:pPr algn="l">
              <a:tabLst>
                <a:tab pos="457200" algn="l"/>
                <a:tab pos="1485900" algn="l"/>
              </a:tabLst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30001000 &lt;.text&gt;: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30001000:  55             push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30001001:  8b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esp,%ebp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30001003:  6a ff          push   $0xffffffff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30001005:  68 90 10 00 30 push   $0x30001090</a:t>
            </a:r>
          </a:p>
          <a:p>
            <a:pPr algn="l">
              <a:lnSpc>
                <a:spcPts val="25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653041" y="757231"/>
            <a:ext cx="4267200" cy="8354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微软的终端用户许可协议中，明确禁止逆向工程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机器代码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汇编基础</a:t>
            </a:r>
            <a:r>
              <a:rPr lang="en-US" altLang="zh-CN" dirty="0"/>
              <a:t>: </a:t>
            </a:r>
            <a:r>
              <a:rPr lang="zh-CN" altLang="en-US" dirty="0"/>
              <a:t>寄存器、操作数、数据传送</a:t>
            </a:r>
            <a:endParaRPr lang="en-US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算术和逻辑运算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</a:t>
            </a:r>
            <a:r>
              <a:rPr lang="zh-CN" altLang="en-US" dirty="0"/>
              <a:t>的整数寄存器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18682" y="6019800"/>
            <a:ext cx="7329487" cy="381000"/>
          </a:xfrm>
          <a:ln/>
        </p:spPr>
        <p:txBody>
          <a:bodyPr/>
          <a:lstStyle/>
          <a:p>
            <a:pPr lvl="1"/>
            <a:r>
              <a:rPr lang="zh-CN" altLang="en-US" dirty="0"/>
              <a:t>可使用低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rcx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</a:t>
            </a:r>
            <a:r>
              <a:rPr lang="en-US" dirty="0"/>
              <a:t>: IA32</a:t>
            </a:r>
            <a:r>
              <a:rPr lang="zh-CN" altLang="en-US" dirty="0"/>
              <a:t>的寄存器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13916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97543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29000" y="254129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313178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29000" y="370801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29000" y="428722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29000" y="48576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29000" y="544357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909" y="6172200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</a:t>
            </a:r>
            <a:r>
              <a:rPr lang="zh-CN" altLang="en-US" dirty="0">
                <a:latin typeface="Calibri" pitchFamily="34" charset="0"/>
              </a:rPr>
              <a:t>位虚拟寄存器</a:t>
            </a:r>
            <a:r>
              <a:rPr lang="en-US" dirty="0">
                <a:latin typeface="Calibri" pitchFamily="34" charset="0"/>
              </a:rPr>
              <a:t> (</a:t>
            </a:r>
            <a:r>
              <a:rPr lang="zh-CN" altLang="en-US" dirty="0">
                <a:latin typeface="Calibri" pitchFamily="34" charset="0"/>
              </a:rPr>
              <a:t>向后兼容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145" y="2263313"/>
            <a:ext cx="473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86600" y="1391622"/>
            <a:ext cx="1806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6600" y="1975438"/>
            <a:ext cx="127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86600" y="2541296"/>
            <a:ext cx="82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86600" y="3131786"/>
            <a:ext cx="83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86600" y="37146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86599" y="4204648"/>
            <a:ext cx="20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93273" y="4781490"/>
            <a:ext cx="205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 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86600" y="5391090"/>
            <a:ext cx="193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11699" y="649069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来源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(</a:t>
            </a:r>
            <a:r>
              <a:rPr lang="zh-CN" altLang="en-US" dirty="0">
                <a:latin typeface="Calibri" pitchFamily="34" charset="0"/>
              </a:rPr>
              <a:t>大多过时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汇编格式</a:t>
            </a:r>
            <a:endParaRPr lang="en-US" altLang="zh-CN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操作数类型和表示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立即数</a:t>
            </a:r>
            <a:r>
              <a:rPr lang="en-US" altLang="zh-CN" b="1" i="1" dirty="0">
                <a:solidFill>
                  <a:srgbClr val="000099"/>
                </a:solidFill>
              </a:rPr>
              <a:t>(Immediate)</a:t>
            </a:r>
            <a:r>
              <a:rPr lang="zh-CN" altLang="en-US" b="1" i="1" dirty="0">
                <a:solidFill>
                  <a:srgbClr val="000099"/>
                </a:solidFill>
              </a:rPr>
              <a:t>：</a:t>
            </a:r>
            <a:r>
              <a:rPr lang="zh-CN" altLang="en-US" dirty="0"/>
              <a:t>整型常数，以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b="1" dirty="0">
                <a:latin typeface="Courier New" pitchFamily="49" charset="0"/>
              </a:rPr>
              <a:t>开头</a:t>
            </a:r>
            <a:endParaRPr lang="en-US" altLang="zh-CN" b="1" dirty="0">
              <a:latin typeface="Courier New" pitchFamily="49" charset="0"/>
            </a:endParaRPr>
          </a:p>
          <a:p>
            <a:pPr lvl="2">
              <a:spcBef>
                <a:spcPts val="600"/>
              </a:spcBef>
            </a:pPr>
            <a:r>
              <a:rPr lang="zh-CN" altLang="en-US" dirty="0"/>
              <a:t>例子</a:t>
            </a:r>
            <a:r>
              <a:rPr lang="en-US" altLang="zh-CN" dirty="0"/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$0x400, $-533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$123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类似</a:t>
            </a:r>
            <a:r>
              <a:rPr lang="en-US" altLang="zh-CN" dirty="0"/>
              <a:t> C</a:t>
            </a:r>
            <a:r>
              <a:rPr lang="zh-CN" altLang="en-US" dirty="0"/>
              <a:t>的常数，但编码是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2 </a:t>
            </a:r>
            <a:r>
              <a:rPr lang="zh-CN" altLang="en-US" dirty="0"/>
              <a:t>或</a:t>
            </a:r>
            <a:r>
              <a:rPr lang="en-US" altLang="zh-CN" dirty="0"/>
              <a:t> 4 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寄存器</a:t>
            </a:r>
            <a:r>
              <a:rPr lang="en-US" altLang="zh-CN" b="1" i="1" dirty="0">
                <a:solidFill>
                  <a:srgbClr val="000099"/>
                </a:solidFill>
              </a:rPr>
              <a:t>(Register) : </a:t>
            </a:r>
            <a:r>
              <a:rPr lang="zh-CN" altLang="en-US" dirty="0"/>
              <a:t>加前缀</a:t>
            </a:r>
            <a:r>
              <a:rPr lang="en-US" altLang="zh-CN" dirty="0"/>
              <a:t>%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如：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en-US" altLang="zh-CN" dirty="0"/>
              <a:t>, %</a:t>
            </a:r>
            <a:r>
              <a:rPr lang="en-US" altLang="zh-CN" dirty="0" err="1"/>
              <a:t>ebx</a:t>
            </a:r>
            <a:r>
              <a:rPr lang="en-US" altLang="zh-CN" dirty="0"/>
              <a:t>, %</a:t>
            </a:r>
            <a:r>
              <a:rPr lang="en-US" altLang="zh-CN" dirty="0" err="1"/>
              <a:t>rcx</a:t>
            </a:r>
            <a:r>
              <a:rPr lang="en-US" altLang="zh-CN" dirty="0"/>
              <a:t>, %r13</a:t>
            </a:r>
          </a:p>
          <a:p>
            <a:pPr lvl="1">
              <a:spcBef>
                <a:spcPts val="60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内存</a:t>
            </a:r>
            <a:r>
              <a:rPr lang="en-US" altLang="zh-CN" b="1" i="1" dirty="0">
                <a:solidFill>
                  <a:srgbClr val="000099"/>
                </a:solidFill>
              </a:rPr>
              <a:t>(Memory):</a:t>
            </a:r>
            <a:r>
              <a:rPr lang="zh-CN" altLang="en-US" dirty="0"/>
              <a:t>指定内存地址开始的连续字节，地址的指定方式有多种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操作数顺序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多操作数指令，通常左边是</a:t>
            </a:r>
            <a:r>
              <a:rPr lang="en-US" altLang="zh-CN" dirty="0" err="1"/>
              <a:t>src</a:t>
            </a:r>
            <a:r>
              <a:rPr lang="zh-CN" altLang="en-US" dirty="0"/>
              <a:t>操作数，右边是</a:t>
            </a:r>
            <a:r>
              <a:rPr lang="en-US" altLang="zh-CN" dirty="0" err="1"/>
              <a:t>dst</a:t>
            </a:r>
            <a:r>
              <a:rPr lang="zh-CN" altLang="en-US" dirty="0"/>
              <a:t>操作数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8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操作数长度标识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整数操作数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CN" dirty="0"/>
              <a:t>2 </a:t>
            </a:r>
            <a:r>
              <a:rPr lang="zh-CN" altLang="en-US" dirty="0"/>
              <a:t>字节、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CN" dirty="0"/>
              <a:t>4 </a:t>
            </a:r>
            <a:r>
              <a:rPr lang="zh-CN" altLang="en-US" dirty="0"/>
              <a:t>字节、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浮点型操作数</a:t>
            </a:r>
            <a:br>
              <a:rPr lang="en-US" altLang="zh-CN" dirty="0"/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单精度浮点数、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双精度浮点数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2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指令带操作数长度标识（如需要）</a:t>
            </a:r>
            <a:endParaRPr lang="en-US" altLang="zh-CN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35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C7293-7262-419B-A0FC-AB587235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CodeBlocks</a:t>
            </a:r>
            <a:r>
              <a:rPr lang="zh-CN" altLang="en-US" dirty="0"/>
              <a:t>设置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35E54D-9C26-428F-8EF8-9A908FC5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6" y="1157013"/>
            <a:ext cx="8153400" cy="3166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AFFA17-9E2C-44B1-ABF5-CB1F1FBE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3" y="4572000"/>
            <a:ext cx="87859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5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传送指令</a:t>
            </a:r>
            <a:endParaRPr lang="en-US" altLang="zh-CN" dirty="0"/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>
                <a:latin typeface="Courier New" pitchFamily="49" charset="0"/>
              </a:rPr>
              <a:t>mov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/>
              <a:t> </a:t>
            </a:r>
            <a:r>
              <a:rPr lang="en-US" altLang="zh-CN" b="1" i="1" dirty="0" err="1"/>
              <a:t>src</a:t>
            </a:r>
            <a:r>
              <a:rPr lang="en-US" altLang="zh-CN" b="1" dirty="0"/>
              <a:t>, </a:t>
            </a:r>
            <a:r>
              <a:rPr lang="en-US" altLang="zh-CN" b="1" i="1" dirty="0" err="1"/>
              <a:t>dst</a:t>
            </a:r>
            <a:endParaRPr lang="en-US" altLang="zh-CN" b="1" i="1" dirty="0"/>
          </a:p>
          <a:p>
            <a:pPr lvl="1">
              <a:spcBef>
                <a:spcPts val="0"/>
              </a:spcBef>
              <a:buNone/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i="1" dirty="0">
                <a:solidFill>
                  <a:srgbClr val="0000FF"/>
                </a:solidFill>
              </a:rPr>
              <a:t>：空白或</a:t>
            </a:r>
            <a:r>
              <a:rPr lang="en-US" altLang="zh-CN" b="1" i="1" dirty="0" err="1">
                <a:solidFill>
                  <a:srgbClr val="0000FF"/>
                </a:solidFill>
              </a:rPr>
              <a:t>b,w,l,q</a:t>
            </a:r>
            <a:r>
              <a:rPr lang="zh-CN" altLang="en-US" b="1" i="1" dirty="0">
                <a:solidFill>
                  <a:srgbClr val="0000FF"/>
                </a:solidFill>
              </a:rPr>
              <a:t>，分别对应</a:t>
            </a:r>
            <a:r>
              <a:rPr lang="en-US" altLang="zh-CN" b="1" i="1" dirty="0">
                <a:solidFill>
                  <a:srgbClr val="0000FF"/>
                </a:solidFill>
              </a:rPr>
              <a:t>1/2/4/8</a:t>
            </a:r>
            <a:r>
              <a:rPr lang="zh-CN" altLang="en-US" b="1" i="1" dirty="0">
                <a:solidFill>
                  <a:srgbClr val="0000FF"/>
                </a:solidFill>
              </a:rPr>
              <a:t>字节操作数</a:t>
            </a:r>
            <a:endParaRPr lang="en-US" altLang="zh-CN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操作数类型</a:t>
            </a:r>
            <a:r>
              <a:rPr lang="en-US" altLang="zh-CN" dirty="0"/>
              <a:t>(</a:t>
            </a:r>
            <a:r>
              <a:rPr lang="zh-CN" altLang="en-US" dirty="0"/>
              <a:t>三大类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立即数</a:t>
            </a:r>
            <a:r>
              <a:rPr lang="en-US" altLang="zh-CN" b="1" i="1" dirty="0">
                <a:solidFill>
                  <a:srgbClr val="000099"/>
                </a:solidFill>
              </a:rPr>
              <a:t>(Immediate)</a:t>
            </a:r>
            <a:r>
              <a:rPr lang="zh-CN" altLang="en-US" b="1" i="1" dirty="0">
                <a:solidFill>
                  <a:srgbClr val="000099"/>
                </a:solidFill>
              </a:rPr>
              <a:t>：</a:t>
            </a:r>
            <a:r>
              <a:rPr lang="zh-CN" altLang="en-US" dirty="0"/>
              <a:t>整型常数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寄存器</a:t>
            </a:r>
            <a:r>
              <a:rPr lang="en-US" altLang="zh-CN" b="1" i="1" dirty="0">
                <a:solidFill>
                  <a:srgbClr val="000099"/>
                </a:solidFill>
              </a:rPr>
              <a:t>(Register) : </a:t>
            </a:r>
            <a:r>
              <a:rPr lang="en-US" altLang="zh-CN" dirty="0"/>
              <a:t>16</a:t>
            </a:r>
            <a:r>
              <a:rPr lang="zh-CN" altLang="en-US" dirty="0"/>
              <a:t>个整数寄存器之一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不能用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</a:rPr>
              <a:t>（系统保留）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/>
              <a:t>其他特殊指令专用寄存器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b="1" i="1" dirty="0">
                <a:solidFill>
                  <a:srgbClr val="000099"/>
                </a:solidFill>
              </a:rPr>
              <a:t>内存</a:t>
            </a:r>
            <a:r>
              <a:rPr lang="en-US" altLang="zh-CN" b="1" i="1" dirty="0">
                <a:solidFill>
                  <a:srgbClr val="000099"/>
                </a:solidFill>
              </a:rPr>
              <a:t>(Memory):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zh-CN" altLang="en-US" dirty="0"/>
              <a:t>多种寻址模式</a:t>
            </a:r>
            <a:endParaRPr lang="en-US" altLang="zh-CN" dirty="0"/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$1,   %al</a:t>
            </a:r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$1,   %ax</a:t>
            </a:r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$1,   %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$1,  %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en-US" altLang="zh-CN" dirty="0"/>
          </a:p>
          <a:p>
            <a:pPr marL="457200" lvl="1" indent="350838">
              <a:spcBef>
                <a:spcPts val="0"/>
              </a:spcBef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$1,  %r8</a:t>
            </a:r>
          </a:p>
        </p:txBody>
      </p:sp>
      <p:grpSp>
        <p:nvGrpSpPr>
          <p:cNvPr id="4" name="Group 2"/>
          <p:cNvGrpSpPr/>
          <p:nvPr/>
        </p:nvGrpSpPr>
        <p:grpSpPr>
          <a:xfrm>
            <a:off x="7391401" y="1219200"/>
            <a:ext cx="1600199" cy="4105274"/>
            <a:chOff x="6167416" y="609600"/>
            <a:chExt cx="2532965" cy="410527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85781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333874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</a:t>
              </a:r>
              <a:r>
                <a:rPr lang="en-US" dirty="0" err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itchFamily="49" charset="0"/>
                </a:rPr>
                <a:t>N</a:t>
              </a:r>
              <a:endPara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030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/>
              <a:t> </a:t>
            </a:r>
            <a:r>
              <a:rPr lang="zh-CN" altLang="en-US" dirty="0"/>
              <a:t>的操作数组合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630863"/>
            <a:ext cx="7087755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zh-CN" altLang="en-US" i="1" dirty="0">
                <a:solidFill>
                  <a:srgbClr val="C00000"/>
                </a:solidFill>
              </a:rPr>
              <a:t>单条指令不能进行从</a:t>
            </a:r>
            <a:r>
              <a:rPr lang="zh-CN" altLang="en-US" i="1" dirty="0">
                <a:solidFill>
                  <a:srgbClr val="000099"/>
                </a:solidFill>
              </a:rPr>
              <a:t>内存</a:t>
            </a:r>
            <a:r>
              <a:rPr lang="zh-CN" altLang="en-US" i="1" dirty="0">
                <a:solidFill>
                  <a:srgbClr val="C00000"/>
                </a:solidFill>
              </a:rPr>
              <a:t>到</a:t>
            </a:r>
            <a:r>
              <a:rPr lang="zh-CN" altLang="en-US" i="1" dirty="0">
                <a:solidFill>
                  <a:srgbClr val="000099"/>
                </a:solidFill>
              </a:rPr>
              <a:t>内存</a:t>
            </a:r>
            <a:r>
              <a:rPr lang="zh-CN" altLang="en-US" i="1" dirty="0">
                <a:solidFill>
                  <a:srgbClr val="C00000"/>
                </a:solidFill>
              </a:rPr>
              <a:t>的数据传送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6800" y="1726853"/>
            <a:ext cx="1181100" cy="3645247"/>
            <a:chOff x="1066800" y="1726853"/>
            <a:chExt cx="1181100" cy="3645247"/>
          </a:xfrm>
        </p:grpSpPr>
        <p:sp>
          <p:nvSpPr>
            <p:cNvPr id="157701" name="Text Box 5"/>
            <p:cNvSpPr txBox="1">
              <a:spLocks noChangeArrowheads="1"/>
            </p:cNvSpPr>
            <p:nvPr/>
          </p:nvSpPr>
          <p:spPr bwMode="auto">
            <a:xfrm>
              <a:off x="1371600" y="2705100"/>
              <a:ext cx="76014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Imm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2" name="Text Box 6"/>
            <p:cNvSpPr txBox="1">
              <a:spLocks noChangeArrowheads="1"/>
            </p:cNvSpPr>
            <p:nvPr/>
          </p:nvSpPr>
          <p:spPr bwMode="auto">
            <a:xfrm>
              <a:off x="1371600" y="37719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3" name="Text Box 7"/>
            <p:cNvSpPr txBox="1">
              <a:spLocks noChangeArrowheads="1"/>
            </p:cNvSpPr>
            <p:nvPr/>
          </p:nvSpPr>
          <p:spPr bwMode="auto">
            <a:xfrm>
              <a:off x="1371600" y="4914900"/>
              <a:ext cx="8763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Mem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9" name="Text Box 13"/>
            <p:cNvSpPr txBox="1">
              <a:spLocks noChangeArrowheads="1"/>
            </p:cNvSpPr>
            <p:nvPr/>
          </p:nvSpPr>
          <p:spPr bwMode="auto">
            <a:xfrm>
              <a:off x="1164874" y="1726853"/>
              <a:ext cx="49244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latin typeface="Calibri" pitchFamily="34" charset="0"/>
                </a:rPr>
                <a:t>源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57716" name="AutoShape 20"/>
            <p:cNvSpPr>
              <a:spLocks/>
            </p:cNvSpPr>
            <p:nvPr/>
          </p:nvSpPr>
          <p:spPr bwMode="auto">
            <a:xfrm>
              <a:off x="1066800" y="2628900"/>
              <a:ext cx="304800" cy="27432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09800" y="1752600"/>
            <a:ext cx="1181100" cy="3623965"/>
            <a:chOff x="2209800" y="1752600"/>
            <a:chExt cx="1181100" cy="3623965"/>
          </a:xfrm>
        </p:grpSpPr>
        <p:sp>
          <p:nvSpPr>
            <p:cNvPr id="157704" name="Text Box 8"/>
            <p:cNvSpPr txBox="1">
              <a:spLocks noChangeArrowheads="1"/>
            </p:cNvSpPr>
            <p:nvPr/>
          </p:nvSpPr>
          <p:spPr bwMode="auto">
            <a:xfrm>
              <a:off x="2514600" y="24765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2514600" y="2933700"/>
              <a:ext cx="8763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Mem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6" name="Text Box 10"/>
            <p:cNvSpPr txBox="1">
              <a:spLocks noChangeArrowheads="1"/>
            </p:cNvSpPr>
            <p:nvPr/>
          </p:nvSpPr>
          <p:spPr bwMode="auto">
            <a:xfrm>
              <a:off x="2514600" y="36195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7" name="Text Box 11"/>
            <p:cNvSpPr txBox="1">
              <a:spLocks noChangeArrowheads="1"/>
            </p:cNvSpPr>
            <p:nvPr/>
          </p:nvSpPr>
          <p:spPr bwMode="auto">
            <a:xfrm>
              <a:off x="2514600" y="4065588"/>
              <a:ext cx="876300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Mem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2514600" y="4914900"/>
              <a:ext cx="66588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Calibri" pitchFamily="34" charset="0"/>
                </a:rPr>
                <a:t>Reg</a:t>
              </a:r>
              <a:endParaRPr lang="en-US" sz="2400" i="1" dirty="0">
                <a:latin typeface="Calibri" pitchFamily="34" charset="0"/>
              </a:endParaRPr>
            </a:p>
          </p:txBody>
        </p:sp>
        <p:sp>
          <p:nvSpPr>
            <p:cNvPr id="157710" name="Text Box 14"/>
            <p:cNvSpPr txBox="1">
              <a:spLocks noChangeArrowheads="1"/>
            </p:cNvSpPr>
            <p:nvPr/>
          </p:nvSpPr>
          <p:spPr bwMode="auto">
            <a:xfrm>
              <a:off x="2247900" y="1752600"/>
              <a:ext cx="80021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latin typeface="Calibri" pitchFamily="34" charset="0"/>
                </a:rPr>
                <a:t>目的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57717" name="AutoShape 21"/>
            <p:cNvSpPr>
              <a:spLocks/>
            </p:cNvSpPr>
            <p:nvPr/>
          </p:nvSpPr>
          <p:spPr bwMode="auto">
            <a:xfrm>
              <a:off x="2209800" y="2552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7718" name="AutoShape 22"/>
            <p:cNvSpPr>
              <a:spLocks/>
            </p:cNvSpPr>
            <p:nvPr/>
          </p:nvSpPr>
          <p:spPr bwMode="auto">
            <a:xfrm>
              <a:off x="2209800" y="3695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7038592" y="1752600"/>
            <a:ext cx="16482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</a:t>
            </a:r>
            <a:r>
              <a:rPr lang="zh-CN" altLang="en-US" sz="2400" dirty="0">
                <a:latin typeface="Calibri" pitchFamily="34" charset="0"/>
              </a:rPr>
              <a:t>语言模拟</a:t>
            </a:r>
            <a:endParaRPr lang="en-US" sz="2400" dirty="0"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2798" y="2506663"/>
            <a:ext cx="3031599" cy="2900065"/>
            <a:chOff x="3733800" y="2506663"/>
            <a:chExt cx="2228897" cy="2900065"/>
          </a:xfrm>
        </p:grpSpPr>
        <p:sp>
          <p:nvSpPr>
            <p:cNvPr id="157711" name="Text Box 15"/>
            <p:cNvSpPr txBox="1">
              <a:spLocks noChangeArrowheads="1"/>
            </p:cNvSpPr>
            <p:nvPr/>
          </p:nvSpPr>
          <p:spPr bwMode="auto">
            <a:xfrm>
              <a:off x="3733800" y="2506663"/>
              <a:ext cx="202147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$0x4,    %rax</a:t>
              </a:r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3733800" y="2963863"/>
              <a:ext cx="213461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$-147,  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3733800" y="3649663"/>
              <a:ext cx="20780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714" name="Text Box 18"/>
            <p:cNvSpPr txBox="1">
              <a:spLocks noChangeArrowheads="1"/>
            </p:cNvSpPr>
            <p:nvPr/>
          </p:nvSpPr>
          <p:spPr bwMode="auto">
            <a:xfrm>
              <a:off x="3733800" y="4095750"/>
              <a:ext cx="222889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7715" name="Text Box 19"/>
            <p:cNvSpPr txBox="1">
              <a:spLocks noChangeArrowheads="1"/>
            </p:cNvSpPr>
            <p:nvPr/>
          </p:nvSpPr>
          <p:spPr bwMode="auto">
            <a:xfrm>
              <a:off x="3733800" y="4945063"/>
              <a:ext cx="211575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73850" y="2506663"/>
            <a:ext cx="2317750" cy="2900065"/>
            <a:chOff x="6673850" y="2506663"/>
            <a:chExt cx="2317750" cy="2900065"/>
          </a:xfrm>
        </p:grpSpPr>
        <p:sp>
          <p:nvSpPr>
            <p:cNvPr id="157720" name="Text Box 24"/>
            <p:cNvSpPr txBox="1">
              <a:spLocks noChangeArrowheads="1"/>
            </p:cNvSpPr>
            <p:nvPr/>
          </p:nvSpPr>
          <p:spPr bwMode="auto">
            <a:xfrm>
              <a:off x="6673850" y="2506663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 = 0x4;</a:t>
              </a:r>
            </a:p>
          </p:txBody>
        </p:sp>
        <p:sp>
          <p:nvSpPr>
            <p:cNvPr id="157721" name="Text Box 25"/>
            <p:cNvSpPr txBox="1">
              <a:spLocks noChangeArrowheads="1"/>
            </p:cNvSpPr>
            <p:nvPr/>
          </p:nvSpPr>
          <p:spPr bwMode="auto">
            <a:xfrm>
              <a:off x="6673850" y="2963863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 = -147;</a:t>
              </a:r>
            </a:p>
          </p:txBody>
        </p:sp>
        <p:sp>
          <p:nvSpPr>
            <p:cNvPr id="157722" name="Text Box 26"/>
            <p:cNvSpPr txBox="1">
              <a:spLocks noChangeArrowheads="1"/>
            </p:cNvSpPr>
            <p:nvPr/>
          </p:nvSpPr>
          <p:spPr bwMode="auto">
            <a:xfrm>
              <a:off x="6673850" y="3649663"/>
              <a:ext cx="225734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temp2 = temp1;</a:t>
              </a:r>
            </a:p>
          </p:txBody>
        </p:sp>
        <p:sp>
          <p:nvSpPr>
            <p:cNvPr id="157723" name="Text Box 27"/>
            <p:cNvSpPr txBox="1">
              <a:spLocks noChangeArrowheads="1"/>
            </p:cNvSpPr>
            <p:nvPr/>
          </p:nvSpPr>
          <p:spPr bwMode="auto">
            <a:xfrm>
              <a:off x="6673850" y="4095750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 = temp;</a:t>
              </a:r>
            </a:p>
          </p:txBody>
        </p:sp>
        <p:sp>
          <p:nvSpPr>
            <p:cNvPr id="157724" name="Text Box 28"/>
            <p:cNvSpPr txBox="1">
              <a:spLocks noChangeArrowheads="1"/>
            </p:cNvSpPr>
            <p:nvPr/>
          </p:nvSpPr>
          <p:spPr bwMode="auto">
            <a:xfrm>
              <a:off x="6673850" y="4945063"/>
              <a:ext cx="231775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 = *p;</a:t>
              </a:r>
            </a:p>
          </p:txBody>
        </p:sp>
      </p:grp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3505200" y="1782990"/>
            <a:ext cx="33147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itchFamily="34" charset="0"/>
              </a:rPr>
              <a:t>源</a:t>
            </a:r>
            <a:r>
              <a:rPr lang="zh-CN" altLang="en-US" dirty="0">
                <a:latin typeface="Calibri" pitchFamily="34" charset="0"/>
              </a:rPr>
              <a:t>操作数，目的操作数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itchFamily="49" charset="0"/>
              </a:rPr>
              <a:t>条件</a:t>
            </a:r>
            <a:r>
              <a:rPr lang="zh-CN" altLang="en-US" dirty="0"/>
              <a:t>传送指令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en-US" altLang="zh-CN" sz="2400" dirty="0" err="1">
                <a:latin typeface="Courier New" pitchFamily="49" charset="0"/>
              </a:rPr>
              <a:t>mov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cc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：表示条件</a:t>
            </a:r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6088">
              <a:buNone/>
            </a:pP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r16,  r32, r64</a:t>
            </a:r>
          </a:p>
          <a:p>
            <a:pPr marL="0" indent="446088">
              <a:buNone/>
            </a:pP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r/m16, r/m32, r/m64</a:t>
            </a:r>
          </a:p>
          <a:p>
            <a:pPr marL="0" indent="446088">
              <a:buNone/>
            </a:pPr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EFLAGS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实现条件判断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5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分别表示：大于、小于、等、否、进位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CMOVA/CMOVNBE       </a:t>
            </a:r>
            <a:r>
              <a:rPr lang="zh-CN" altLang="en-US" b="1" dirty="0">
                <a:ea typeface="宋体" pitchFamily="2" charset="-122"/>
              </a:rPr>
              <a:t>大于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小于或者不等于    </a:t>
            </a:r>
            <a:r>
              <a:rPr lang="en-US" altLang="zh-CN" b="1" dirty="0">
                <a:ea typeface="宋体" pitchFamily="2" charset="-122"/>
              </a:rPr>
              <a:t>(CF</a:t>
            </a:r>
            <a:r>
              <a:rPr lang="zh-CN" altLang="en-US" b="1" dirty="0">
                <a:ea typeface="宋体" pitchFamily="2" charset="-122"/>
              </a:rPr>
              <a:t>或者</a:t>
            </a:r>
            <a:r>
              <a:rPr lang="en-US" altLang="zh-CN" b="1" dirty="0">
                <a:ea typeface="宋体" pitchFamily="2" charset="-122"/>
              </a:rPr>
              <a:t>ZF)=0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CMOVAE/CMOVNB       </a:t>
            </a:r>
            <a:r>
              <a:rPr lang="zh-CN" altLang="en-US" b="1" dirty="0">
                <a:ea typeface="宋体" pitchFamily="2" charset="-122"/>
              </a:rPr>
              <a:t>大于或者等于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CMOVNC                          </a:t>
            </a:r>
            <a:r>
              <a:rPr lang="zh-CN" altLang="en-US" b="1" dirty="0">
                <a:ea typeface="宋体" pitchFamily="2" charset="-122"/>
              </a:rPr>
              <a:t>无进位            </a:t>
            </a:r>
            <a:r>
              <a:rPr lang="en-US" altLang="zh-CN" b="1" dirty="0">
                <a:ea typeface="宋体" pitchFamily="2" charset="-122"/>
              </a:rPr>
              <a:t>CF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CMOVB/CMOVNAE      </a:t>
            </a:r>
            <a:r>
              <a:rPr lang="zh-CN" altLang="en-US" b="1" dirty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    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CMOVC                            </a:t>
            </a:r>
            <a:r>
              <a:rPr lang="zh-CN" altLang="en-US" b="1" dirty="0">
                <a:ea typeface="宋体" pitchFamily="2" charset="-122"/>
              </a:rPr>
              <a:t>进位            </a:t>
            </a:r>
            <a:r>
              <a:rPr lang="en-US" altLang="zh-CN" b="1" dirty="0">
                <a:ea typeface="宋体" pitchFamily="2" charset="-122"/>
              </a:rPr>
              <a:t>CF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CMOVBE/CMOVNA      </a:t>
            </a:r>
            <a:r>
              <a:rPr lang="zh-CN" altLang="en-US" b="1" dirty="0">
                <a:ea typeface="宋体" pitchFamily="2" charset="-122"/>
              </a:rPr>
              <a:t>小于或者等于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   </a:t>
            </a:r>
            <a:r>
              <a:rPr lang="en-US" altLang="zh-CN" b="1" dirty="0">
                <a:ea typeface="宋体" pitchFamily="2" charset="-122"/>
              </a:rPr>
              <a:t>(CF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1</a:t>
            </a:r>
          </a:p>
        </p:txBody>
      </p:sp>
    </p:spTree>
    <p:extLst>
      <p:ext uri="{BB962C8B-B14F-4D97-AF65-F5344CB8AC3E}">
        <p14:creationId xmlns:p14="http://schemas.microsoft.com/office/powerpoint/2010/main" val="2203762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CMOVE/CMOVZ                </a:t>
            </a:r>
            <a:r>
              <a:rPr lang="zh-CN" altLang="en-US" b="1" dirty="0">
                <a:ea typeface="宋体" pitchFamily="2" charset="-122"/>
              </a:rPr>
              <a:t>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零            </a:t>
            </a:r>
            <a:r>
              <a:rPr lang="en-US" altLang="zh-CN" b="1" dirty="0">
                <a:ea typeface="宋体" pitchFamily="2" charset="-122"/>
              </a:rPr>
              <a:t>ZF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CMOVNE/CMOVNZ           </a:t>
            </a:r>
            <a:r>
              <a:rPr lang="zh-CN" altLang="en-US" b="1" dirty="0">
                <a:ea typeface="宋体" pitchFamily="2" charset="-122"/>
              </a:rPr>
              <a:t>不等于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不为零        </a:t>
            </a:r>
            <a:r>
              <a:rPr lang="en-US" altLang="zh-CN" b="1" dirty="0">
                <a:ea typeface="宋体" pitchFamily="2" charset="-122"/>
              </a:rPr>
              <a:t>ZF = 0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CMOVP/CMOVPE               </a:t>
            </a:r>
            <a:r>
              <a:rPr lang="zh-CN" altLang="en-US" b="1" dirty="0">
                <a:ea typeface="宋体" pitchFamily="2" charset="-122"/>
              </a:rPr>
              <a:t>奇偶校验        </a:t>
            </a:r>
            <a:r>
              <a:rPr lang="en-US" altLang="zh-CN" b="1" dirty="0">
                <a:ea typeface="宋体" pitchFamily="2" charset="-122"/>
              </a:rPr>
              <a:t>PF = 1</a:t>
            </a: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b="1" dirty="0">
                <a:solidFill>
                  <a:srgbClr val="006600"/>
                </a:solidFill>
                <a:ea typeface="宋体" pitchFamily="2" charset="-122"/>
              </a:rPr>
              <a:t>例子：</a:t>
            </a:r>
            <a:endParaRPr lang="en-US" altLang="zh-CN" b="1" dirty="0">
              <a:solidFill>
                <a:srgbClr val="006600"/>
              </a:solidFill>
              <a:ea typeface="宋体" pitchFamily="2" charset="-122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cmova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eax</a:t>
            </a:r>
            <a:endParaRPr lang="en-US" altLang="zh-CN" b="1" i="1" dirty="0">
              <a:solidFill>
                <a:srgbClr val="0066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51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符号数的条件传送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分别表示：大于、小于、等、否、溢出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实现判别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CMOVG/CMOVNLE       </a:t>
            </a:r>
            <a:r>
              <a:rPr lang="zh-CN" altLang="en-US" b="1" dirty="0">
                <a:ea typeface="宋体" pitchFamily="2" charset="-122"/>
              </a:rPr>
              <a:t>大于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不小于等于  </a:t>
            </a:r>
            <a:r>
              <a:rPr lang="en-US" altLang="zh-CN" b="1" dirty="0">
                <a:ea typeface="宋体" pitchFamily="2" charset="-122"/>
              </a:rPr>
              <a:t>(ZF=0 and SF=OF)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CMOVGE/CMOVNL       </a:t>
            </a:r>
            <a:r>
              <a:rPr lang="zh-CN" altLang="en-US" b="1" dirty="0">
                <a:ea typeface="宋体" pitchFamily="2" charset="-122"/>
              </a:rPr>
              <a:t>大于等于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不小于 </a:t>
            </a:r>
            <a:r>
              <a:rPr lang="en-US" altLang="zh-CN" b="1" dirty="0">
                <a:ea typeface="宋体" pitchFamily="2" charset="-122"/>
              </a:rPr>
              <a:t>(SF</a:t>
            </a:r>
            <a:r>
              <a:rPr lang="zh-CN" altLang="en-US" b="1" dirty="0">
                <a:ea typeface="宋体" pitchFamily="2" charset="-122"/>
              </a:rPr>
              <a:t>异域</a:t>
            </a:r>
            <a:r>
              <a:rPr lang="en-US" altLang="zh-CN" b="1" dirty="0">
                <a:ea typeface="宋体" pitchFamily="2" charset="-122"/>
              </a:rPr>
              <a:t>OF) = 0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CMOVL/CMOVNGE       </a:t>
            </a:r>
            <a:r>
              <a:rPr lang="zh-CN" altLang="en-US" b="1" dirty="0">
                <a:ea typeface="宋体" pitchFamily="2" charset="-122"/>
              </a:rPr>
              <a:t>小于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不大于等于  </a:t>
            </a:r>
            <a:r>
              <a:rPr lang="en-US" altLang="zh-CN" b="1" dirty="0">
                <a:ea typeface="宋体" pitchFamily="2" charset="-122"/>
              </a:rPr>
              <a:t>(SF</a:t>
            </a:r>
            <a:r>
              <a:rPr lang="zh-CN" altLang="en-US" b="1" dirty="0">
                <a:ea typeface="宋体" pitchFamily="2" charset="-122"/>
              </a:rPr>
              <a:t>民域</a:t>
            </a:r>
            <a:r>
              <a:rPr lang="en-US" altLang="zh-CN" b="1" dirty="0">
                <a:ea typeface="宋体" pitchFamily="2" charset="-122"/>
              </a:rPr>
              <a:t>OF)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CMOVLE/CMOVNG       </a:t>
            </a:r>
            <a:r>
              <a:rPr lang="zh-CN" altLang="en-US" b="1" dirty="0">
                <a:ea typeface="宋体" pitchFamily="2" charset="-122"/>
              </a:rPr>
              <a:t>小于等于</a:t>
            </a:r>
            <a:r>
              <a:rPr lang="en-US" altLang="zh-CN" b="1" dirty="0">
                <a:ea typeface="宋体" pitchFamily="2" charset="-122"/>
              </a:rPr>
              <a:t>/</a:t>
            </a:r>
            <a:r>
              <a:rPr lang="zh-CN" altLang="en-US" b="1" dirty="0">
                <a:ea typeface="宋体" pitchFamily="2" charset="-122"/>
              </a:rPr>
              <a:t>不大于 </a:t>
            </a:r>
            <a:r>
              <a:rPr lang="en-US" altLang="zh-CN" b="1" dirty="0">
                <a:ea typeface="宋体" pitchFamily="2" charset="-122"/>
              </a:rPr>
              <a:t>((SF</a:t>
            </a:r>
            <a:r>
              <a:rPr lang="zh-CN" altLang="en-US" b="1" dirty="0">
                <a:ea typeface="宋体" pitchFamily="2" charset="-122"/>
              </a:rPr>
              <a:t>异域</a:t>
            </a:r>
            <a:r>
              <a:rPr lang="en-US" altLang="zh-CN" b="1" dirty="0">
                <a:ea typeface="宋体" pitchFamily="2" charset="-122"/>
              </a:rPr>
              <a:t>OF)</a:t>
            </a:r>
            <a:r>
              <a:rPr lang="zh-CN" altLang="en-US" b="1" dirty="0">
                <a:ea typeface="宋体" pitchFamily="2" charset="-122"/>
              </a:rPr>
              <a:t>或</a:t>
            </a:r>
            <a:r>
              <a:rPr lang="en-US" altLang="zh-CN" b="1" dirty="0">
                <a:ea typeface="宋体" pitchFamily="2" charset="-122"/>
              </a:rPr>
              <a:t>ZF)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CMOVO         </a:t>
            </a:r>
            <a:r>
              <a:rPr lang="zh-CN" altLang="en-US" b="1" dirty="0">
                <a:ea typeface="宋体" pitchFamily="2" charset="-122"/>
              </a:rPr>
              <a:t>溢出            </a:t>
            </a:r>
            <a:r>
              <a:rPr lang="en-US" altLang="zh-CN" b="1" dirty="0">
                <a:ea typeface="宋体" pitchFamily="2" charset="-122"/>
              </a:rPr>
              <a:t>OF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CMOVNO      </a:t>
            </a:r>
            <a:r>
              <a:rPr lang="zh-CN" altLang="en-US" b="1" dirty="0">
                <a:ea typeface="宋体" pitchFamily="2" charset="-122"/>
              </a:rPr>
              <a:t>末溢出            </a:t>
            </a:r>
            <a:r>
              <a:rPr lang="en-US" altLang="zh-CN" b="1" dirty="0">
                <a:ea typeface="宋体" pitchFamily="2" charset="-122"/>
              </a:rPr>
              <a:t>OF = 0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CMOVS          </a:t>
            </a:r>
            <a:r>
              <a:rPr lang="zh-CN" altLang="en-US" b="1" dirty="0">
                <a:ea typeface="宋体" pitchFamily="2" charset="-122"/>
              </a:rPr>
              <a:t>带符号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负</a:t>
            </a:r>
            <a:r>
              <a:rPr lang="en-US" altLang="zh-CN" b="1" dirty="0">
                <a:ea typeface="宋体" pitchFamily="2" charset="-122"/>
              </a:rPr>
              <a:t>)        SF = 1</a:t>
            </a:r>
          </a:p>
          <a:p>
            <a:pPr marL="400050" lvl="1" indent="0" eaLnBrk="0" hangingPunct="0"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b="1" dirty="0">
                <a:ea typeface="宋体" pitchFamily="2" charset="-122"/>
              </a:rPr>
              <a:t>CMOVNS       </a:t>
            </a:r>
            <a:r>
              <a:rPr lang="zh-CN" altLang="en-US" b="1" dirty="0">
                <a:ea typeface="宋体" pitchFamily="2" charset="-122"/>
              </a:rPr>
              <a:t>无符号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非负</a:t>
            </a:r>
            <a:r>
              <a:rPr lang="en-US" altLang="zh-CN" b="1" dirty="0">
                <a:ea typeface="宋体" pitchFamily="2" charset="-122"/>
              </a:rPr>
              <a:t>)        SF = 0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867400" y="4800600"/>
            <a:ext cx="3081293" cy="1569660"/>
          </a:xfrm>
          <a:prstGeom prst="rect">
            <a:avLst/>
          </a:prstGeom>
          <a:solidFill>
            <a:srgbClr val="F6F5BD"/>
          </a:solidFill>
        </p:spPr>
        <p:txBody>
          <a:bodyPr wrap="none" rtlCol="0">
            <a:spAutoFit/>
          </a:bodyPr>
          <a:lstStyle/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%r8,   %r9</a:t>
            </a:r>
          </a:p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pt-B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%r9, %r10</a:t>
            </a:r>
          </a:p>
          <a:p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cmov</a:t>
            </a:r>
            <a:r>
              <a:rPr lang="pt-BR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pt-B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%r8d,%r10d 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cmov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%r8d,%r10d </a:t>
            </a:r>
          </a:p>
        </p:txBody>
      </p:sp>
    </p:spTree>
    <p:extLst>
      <p:ext uri="{BB962C8B-B14F-4D97-AF65-F5344CB8AC3E}">
        <p14:creationId xmlns:p14="http://schemas.microsoft.com/office/powerpoint/2010/main" val="41226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itchFamily="49" charset="0"/>
              </a:rPr>
              <a:t>扩展传送指令</a:t>
            </a:r>
            <a:endParaRPr lang="en-US" altLang="zh-CN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符号扩展的传送</a:t>
            </a:r>
            <a:endParaRPr lang="en-US" altLang="zh-CN" dirty="0"/>
          </a:p>
          <a:p>
            <a:pPr marL="0" lvl="0" indent="0" eaLnBrk="0" hangingPunct="0">
              <a:buClrTx/>
              <a:buSzTx/>
              <a:buNone/>
            </a:pPr>
            <a:r>
              <a:rPr lang="en-US" altLang="zh-CN" sz="2400" b="0" dirty="0">
                <a:ea typeface="宋体" pitchFamily="2" charset="-122"/>
              </a:rPr>
              <a:t>         </a:t>
            </a:r>
            <a:r>
              <a:rPr lang="en-US" altLang="zh-CN" sz="2400" b="0" dirty="0" err="1">
                <a:ea typeface="宋体" pitchFamily="2" charset="-122"/>
              </a:rPr>
              <a:t>mov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</a:t>
            </a:r>
            <a:r>
              <a:rPr lang="en-US" altLang="zh-CN" sz="2400" dirty="0" err="1">
                <a:solidFill>
                  <a:srgbClr val="CC3300"/>
                </a:solidFill>
                <a:ea typeface="宋体" pitchFamily="2" charset="-122"/>
              </a:rPr>
              <a:t>bl</a:t>
            </a:r>
            <a:r>
              <a:rPr lang="en-US" altLang="zh-CN" sz="2400" b="0" dirty="0">
                <a:ea typeface="宋体" pitchFamily="2" charset="-122"/>
              </a:rPr>
              <a:t>   S, D</a:t>
            </a:r>
            <a:endParaRPr lang="zh-CN" altLang="en-US" sz="2400" b="0" dirty="0">
              <a:ea typeface="宋体" pitchFamily="2" charset="-122"/>
            </a:endParaRPr>
          </a:p>
          <a:p>
            <a:pPr marL="0" lvl="0" indent="0" eaLnBrk="0" hangingPunct="0">
              <a:buClrTx/>
              <a:buSzTx/>
              <a:buNone/>
            </a:pPr>
            <a:r>
              <a:rPr lang="en-US" altLang="zh-CN" sz="2400" b="0" dirty="0">
                <a:ea typeface="宋体" pitchFamily="2" charset="-122"/>
                <a:sym typeface="Symbol" pitchFamily="18" charset="2"/>
              </a:rPr>
              <a:t>               </a:t>
            </a:r>
            <a:r>
              <a:rPr lang="en-US" altLang="zh-CN" sz="2400" b="0" dirty="0" err="1">
                <a:ea typeface="宋体" pitchFamily="2" charset="-122"/>
                <a:sym typeface="Symbol" pitchFamily="18" charset="2"/>
              </a:rPr>
              <a:t>SignedExtend</a:t>
            </a:r>
            <a:r>
              <a:rPr lang="en-US" altLang="zh-CN" sz="2400" b="0" dirty="0">
                <a:ea typeface="宋体" pitchFamily="2" charset="-122"/>
                <a:sym typeface="Symbol" pitchFamily="18" charset="2"/>
              </a:rPr>
              <a:t>( S)</a:t>
            </a:r>
            <a:r>
              <a:rPr lang="en-US" altLang="zh-CN" sz="2400" b="0" dirty="0">
                <a:ea typeface="宋体" pitchFamily="2" charset="-122"/>
                <a:sym typeface="Wingdings" panose="05000000000000000000" pitchFamily="2" charset="2"/>
              </a:rPr>
              <a:t>D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零扩展的传送</a:t>
            </a:r>
            <a:endParaRPr lang="en-US" altLang="zh-CN" sz="3200" b="0" dirty="0">
              <a:ea typeface="宋体" pitchFamily="2" charset="-122"/>
            </a:endParaRPr>
          </a:p>
          <a:p>
            <a:pPr marL="0" lvl="0" indent="0" eaLnBrk="0" hangingPunct="0">
              <a:buClrTx/>
              <a:buSzTx/>
              <a:buNone/>
            </a:pPr>
            <a:r>
              <a:rPr lang="en-US" altLang="zh-CN" sz="2400" b="0" dirty="0">
                <a:ea typeface="宋体" pitchFamily="2" charset="-122"/>
              </a:rPr>
              <a:t>        </a:t>
            </a:r>
            <a:r>
              <a:rPr lang="en-US" altLang="zh-CN" sz="2400" b="0" dirty="0" err="1">
                <a:ea typeface="宋体" pitchFamily="2" charset="-122"/>
              </a:rPr>
              <a:t>mov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z</a:t>
            </a:r>
            <a:r>
              <a:rPr lang="en-US" altLang="zh-CN" sz="2400" dirty="0" err="1">
                <a:solidFill>
                  <a:srgbClr val="CC3300"/>
                </a:solidFill>
                <a:ea typeface="宋体" pitchFamily="2" charset="-122"/>
              </a:rPr>
              <a:t>bl</a:t>
            </a:r>
            <a:r>
              <a:rPr lang="en-US" altLang="zh-CN" sz="2400" b="0" dirty="0">
                <a:ea typeface="宋体" pitchFamily="2" charset="-122"/>
              </a:rPr>
              <a:t>   S, D</a:t>
            </a:r>
            <a:endParaRPr lang="zh-CN" altLang="en-US" sz="2400" b="0" dirty="0">
              <a:ea typeface="宋体" pitchFamily="2" charset="-122"/>
            </a:endParaRPr>
          </a:p>
          <a:p>
            <a:pPr marL="400050" lvl="1" indent="0" eaLnBrk="0" hangingPunct="0">
              <a:buClrTx/>
              <a:buSzTx/>
              <a:buNone/>
              <a:defRPr/>
            </a:pPr>
            <a:r>
              <a:rPr lang="en-US" altLang="zh-CN" b="0" dirty="0"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b="0" dirty="0" err="1">
                <a:ea typeface="宋体" pitchFamily="2" charset="-122"/>
                <a:sym typeface="Symbol" pitchFamily="18" charset="2"/>
              </a:rPr>
              <a:t>ZeroExtend</a:t>
            </a:r>
            <a:r>
              <a:rPr lang="en-US" altLang="zh-CN" b="0" dirty="0">
                <a:ea typeface="宋体" pitchFamily="2" charset="-122"/>
                <a:sym typeface="Symbol" pitchFamily="18" charset="2"/>
              </a:rPr>
              <a:t>(S)</a:t>
            </a:r>
            <a:r>
              <a:rPr lang="en-US" altLang="zh-CN" dirty="0">
                <a:ea typeface="宋体" pitchFamily="2" charset="-122"/>
                <a:sym typeface="Wingdings" panose="05000000000000000000" pitchFamily="2" charset="2"/>
              </a:rPr>
              <a:t> D</a:t>
            </a:r>
          </a:p>
          <a:p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初始值：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=0xfa4, %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=0x7654321012345678</a:t>
            </a:r>
          </a:p>
          <a:p>
            <a:pPr marL="400050" lvl="1" indent="0">
              <a:buNone/>
            </a:pPr>
            <a:r>
              <a:rPr lang="pt-BR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movsbl  %al, %ebx 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=0xff 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a4</a:t>
            </a:r>
          </a:p>
          <a:p>
            <a:pPr marL="400050" lvl="1" indent="0">
              <a:buNone/>
            </a:pPr>
            <a:r>
              <a:rPr lang="pt-BR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movzbl  %al, %ebx 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%</a:t>
            </a:r>
            <a:r>
              <a:rPr lang="en-US" altLang="zh-CN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rbx</a:t>
            </a:r>
            <a:r>
              <a:rPr lang="en-US" altLang="zh-CN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=0xa4</a:t>
            </a:r>
            <a:endParaRPr lang="pt-BR" altLang="zh-CN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0" hangingPunct="0">
              <a:buClrTx/>
              <a:buSz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36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初始值：</a:t>
            </a:r>
            <a:r>
              <a:rPr lang="en-US" altLang="zh-CN" dirty="0">
                <a:ea typeface="宋体" panose="02010600030101010101" pitchFamily="2" charset="-122"/>
              </a:rPr>
              <a:t>%dh=8d     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 =98765432</a:t>
            </a: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movb</a:t>
            </a:r>
            <a:r>
              <a:rPr lang="en-US" altLang="zh-CN" dirty="0">
                <a:ea typeface="宋体" panose="02010600030101010101" pitchFamily="2" charset="-122"/>
              </a:rPr>
              <a:t>      %dh, %al		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6600"/>
                </a:solidFill>
                <a:ea typeface="宋体" panose="02010600030101010101" pitchFamily="2" charset="-122"/>
              </a:rPr>
              <a:t>eax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=9876548d</a:t>
            </a: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movsbl</a:t>
            </a:r>
            <a:r>
              <a:rPr lang="en-US" altLang="zh-CN" dirty="0">
                <a:ea typeface="宋体" panose="02010600030101010101" pitchFamily="2" charset="-122"/>
              </a:rPr>
              <a:t>    %dh,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6600"/>
                </a:solidFill>
                <a:ea typeface="宋体" panose="02010600030101010101" pitchFamily="2" charset="-122"/>
              </a:rPr>
              <a:t>eax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=ffffff8d</a:t>
            </a: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movzbl</a:t>
            </a:r>
            <a:r>
              <a:rPr lang="en-US" altLang="zh-CN" dirty="0">
                <a:ea typeface="宋体" panose="02010600030101010101" pitchFamily="2" charset="-122"/>
              </a:rPr>
              <a:t>    %dh,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006600"/>
                </a:solidFill>
                <a:ea typeface="宋体" panose="02010600030101010101" pitchFamily="2" charset="-122"/>
              </a:rPr>
              <a:t>eax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=0000008d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movl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dirty="0">
                <a:ea typeface="宋体" panose="02010600030101010101" pitchFamily="2" charset="-122"/>
              </a:rPr>
              <a:t>0x4050,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            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immediate     register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movl</a:t>
            </a:r>
            <a:r>
              <a:rPr lang="en-US" altLang="zh-CN" dirty="0">
                <a:ea typeface="宋体" panose="02010600030101010101" pitchFamily="2" charset="-122"/>
              </a:rPr>
              <a:t>  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            	     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register           </a:t>
            </a:r>
            <a:r>
              <a:rPr lang="en-US" altLang="zh-CN" dirty="0" err="1">
                <a:solidFill>
                  <a:srgbClr val="006600"/>
                </a:solidFill>
                <a:ea typeface="宋体" panose="02010600030101010101" pitchFamily="2" charset="-122"/>
              </a:rPr>
              <a:t>register</a:t>
            </a:r>
            <a:endParaRPr lang="en-US" altLang="zh-CN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movl</a:t>
            </a:r>
            <a:r>
              <a:rPr lang="en-US" altLang="zh-CN" dirty="0">
                <a:ea typeface="宋体" panose="02010600030101010101" pitchFamily="2" charset="-122"/>
              </a:rPr>
              <a:t>  (%</a:t>
            </a:r>
            <a:r>
              <a:rPr lang="en-US" altLang="zh-CN" dirty="0" err="1">
                <a:ea typeface="宋体" panose="02010600030101010101" pitchFamily="2" charset="-122"/>
              </a:rPr>
              <a:t>edx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ecx</a:t>
            </a:r>
            <a:r>
              <a:rPr lang="en-US" altLang="zh-CN" dirty="0">
                <a:ea typeface="宋体" panose="02010600030101010101" pitchFamily="2" charset="-122"/>
              </a:rPr>
              <a:t>),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memory          register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movl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dirty="0">
                <a:ea typeface="宋体" panose="02010600030101010101" pitchFamily="2" charset="-122"/>
              </a:rPr>
              <a:t>-17, (%</a:t>
            </a:r>
            <a:r>
              <a:rPr lang="en-US" altLang="zh-CN" dirty="0" err="1">
                <a:ea typeface="宋体" panose="02010600030101010101" pitchFamily="2" charset="-122"/>
              </a:rPr>
              <a:t>esp</a:t>
            </a:r>
            <a:r>
              <a:rPr lang="en-US" altLang="zh-CN" dirty="0">
                <a:ea typeface="宋体" panose="02010600030101010101" pitchFamily="2" charset="-122"/>
              </a:rPr>
              <a:t>)	                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immediate      memory</a:t>
            </a:r>
          </a:p>
          <a:p>
            <a:pPr marL="533400" indent="-533400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movl</a:t>
            </a:r>
            <a:r>
              <a:rPr lang="en-US" altLang="zh-CN" dirty="0">
                <a:ea typeface="宋体" panose="02010600030101010101" pitchFamily="2" charset="-122"/>
              </a:rPr>
              <a:t>  %</a:t>
            </a:r>
            <a:r>
              <a:rPr lang="en-US" altLang="zh-CN" dirty="0" err="1">
                <a:ea typeface="宋体" panose="02010600030101010101" pitchFamily="2" charset="-122"/>
              </a:rPr>
              <a:t>eax</a:t>
            </a:r>
            <a:r>
              <a:rPr lang="en-US" altLang="zh-CN" dirty="0">
                <a:ea typeface="宋体" panose="02010600030101010101" pitchFamily="2" charset="-122"/>
              </a:rPr>
              <a:t>, -12(%</a:t>
            </a:r>
            <a:r>
              <a:rPr lang="en-US" altLang="zh-CN" dirty="0" err="1">
                <a:ea typeface="宋体" panose="02010600030101010101" pitchFamily="2" charset="-122"/>
              </a:rPr>
              <a:t>ebp</a:t>
            </a:r>
            <a:r>
              <a:rPr lang="en-US" altLang="zh-CN" dirty="0">
                <a:ea typeface="宋体" panose="02010600030101010101" pitchFamily="2" charset="-122"/>
              </a:rPr>
              <a:t>)        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register            memory</a:t>
            </a:r>
          </a:p>
        </p:txBody>
      </p:sp>
    </p:spTree>
    <p:extLst>
      <p:ext uri="{BB962C8B-B14F-4D97-AF65-F5344CB8AC3E}">
        <p14:creationId xmlns:p14="http://schemas.microsoft.com/office/powerpoint/2010/main" val="29104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简单的内存寻址模式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寄存器间接寻址（常用）</a:t>
            </a:r>
            <a:endParaRPr lang="en-US" altLang="zh-CN" dirty="0"/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en-US" altLang="zh-CN" sz="2400" dirty="0"/>
              <a:t>     </a:t>
            </a:r>
            <a:r>
              <a:rPr lang="zh-CN" altLang="en-US" sz="2400" dirty="0"/>
              <a:t>形式：   </a:t>
            </a:r>
            <a:r>
              <a:rPr lang="en-US" sz="2400" dirty="0"/>
              <a:t>(R)          </a:t>
            </a:r>
            <a:r>
              <a:rPr lang="zh-CN" altLang="en-US" sz="2400" dirty="0"/>
              <a:t>含义：</a:t>
            </a:r>
            <a:r>
              <a:rPr lang="en-US" sz="2400" dirty="0"/>
              <a:t>Mem[</a:t>
            </a:r>
            <a:r>
              <a:rPr lang="en-US" sz="2400" dirty="0" err="1"/>
              <a:t>Reg</a:t>
            </a:r>
            <a:r>
              <a:rPr lang="en-US" sz="2400" dirty="0"/>
              <a:t>[R]]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sz="2400" dirty="0"/>
              <a:t>寄存器</a:t>
            </a:r>
            <a:r>
              <a:rPr lang="en-US" sz="2400" dirty="0"/>
              <a:t>R</a:t>
            </a:r>
            <a:r>
              <a:rPr lang="zh-CN" altLang="en-US" sz="2400" dirty="0"/>
              <a:t>指定内存地址</a:t>
            </a:r>
            <a:endParaRPr lang="en-US" altLang="zh-CN" sz="2400" dirty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比较：</a:t>
            </a:r>
            <a:r>
              <a:rPr lang="en-US" altLang="zh-CN" dirty="0"/>
              <a:t>C</a:t>
            </a:r>
            <a:r>
              <a:rPr lang="zh-CN" altLang="en-US" dirty="0"/>
              <a:t>语言的指针解引用</a:t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zh-CN" altLang="en-US" dirty="0"/>
              <a:t>相对寻址                                 </a:t>
            </a:r>
            <a:endParaRPr lang="en-US" altLang="zh-CN" dirty="0"/>
          </a:p>
          <a:p>
            <a:pPr marL="0" indent="0" defTabSz="895350">
              <a:buNone/>
              <a:tabLst>
                <a:tab pos="2349500" algn="l"/>
                <a:tab pos="4114800" algn="l"/>
              </a:tabLst>
            </a:pPr>
            <a:r>
              <a:rPr lang="zh-CN" altLang="en-US" sz="2400" dirty="0"/>
              <a:t>     形式： </a:t>
            </a:r>
            <a:r>
              <a:rPr lang="en-US" sz="2400" dirty="0"/>
              <a:t>D(R)         </a:t>
            </a:r>
            <a:r>
              <a:rPr lang="zh-CN" altLang="en-US" sz="2400" dirty="0"/>
              <a:t>含义：</a:t>
            </a:r>
            <a:r>
              <a:rPr lang="en-US" sz="2400" dirty="0"/>
              <a:t>Mem[</a:t>
            </a:r>
            <a:r>
              <a:rPr lang="en-US" sz="2400" dirty="0" err="1"/>
              <a:t>Reg</a:t>
            </a:r>
            <a:r>
              <a:rPr lang="en-US" sz="2400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zh-CN" altLang="en-US" sz="2400" dirty="0"/>
              <a:t>寄存器</a:t>
            </a:r>
            <a:r>
              <a:rPr lang="en-US" sz="2400" dirty="0"/>
              <a:t>R</a:t>
            </a:r>
            <a:r>
              <a:rPr lang="zh-CN" altLang="en-US" sz="2400" dirty="0"/>
              <a:t>指定内存区域的开始地址</a:t>
            </a:r>
            <a:endParaRPr lang="en-US" altLang="zh-CN" sz="2400" dirty="0"/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altLang="zh-CN" dirty="0"/>
              <a:t>D: </a:t>
            </a:r>
            <a:r>
              <a:rPr lang="zh-CN" altLang="en-US" dirty="0"/>
              <a:t>常数位移量</a:t>
            </a:r>
            <a:r>
              <a:rPr lang="en-US" altLang="zh-CN" dirty="0"/>
              <a:t> “displacement” </a:t>
            </a:r>
            <a:r>
              <a:rPr lang="zh-CN" altLang="en-US" dirty="0"/>
              <a:t>，</a:t>
            </a:r>
            <a:r>
              <a:rPr lang="en-US" altLang="zh-CN" dirty="0"/>
              <a:t>1, 2, or 4 </a:t>
            </a:r>
            <a:r>
              <a:rPr lang="zh-CN" altLang="en-US" dirty="0"/>
              <a:t>字节指定偏移值</a:t>
            </a:r>
            <a:r>
              <a:rPr lang="en-US" altLang="zh-CN" dirty="0"/>
              <a:t>(offset)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zh-CN" altLang="en-US" dirty="0"/>
              <a:t>寻址模式例子</a:t>
            </a:r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33400" y="1630392"/>
            <a:ext cx="3962400" cy="3044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(long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t0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t1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48200" y="1630392"/>
            <a:ext cx="38862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</a:t>
            </a:r>
            <a:r>
              <a:rPr lang="zh-CN" altLang="en-US" dirty="0"/>
              <a:t>的整数寄存器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318682" y="6019800"/>
            <a:ext cx="7329487" cy="381000"/>
          </a:xfrm>
          <a:ln/>
        </p:spPr>
        <p:txBody>
          <a:bodyPr/>
          <a:lstStyle/>
          <a:p>
            <a:pPr lvl="1"/>
            <a:r>
              <a:rPr lang="zh-CN" altLang="en-US" dirty="0"/>
              <a:t>可使用低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rcx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232859385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14800" y="1780988"/>
            <a:ext cx="1969622" cy="1752600"/>
            <a:chOff x="8894107" y="1790700"/>
            <a:chExt cx="1969622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8894107" y="17907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8894107" y="22479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8894107" y="27051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8894107" y="3162300"/>
              <a:ext cx="902822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505200" cy="3044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(long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t0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t1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81000" y="4495800"/>
            <a:ext cx="2590800" cy="20771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962400" y="4267200"/>
            <a:ext cx="48006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286359"/>
            <a:ext cx="1600200" cy="2447441"/>
            <a:chOff x="6096000" y="1414046"/>
            <a:chExt cx="1219200" cy="2285717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676400" cy="2285717"/>
            <a:chOff x="6096000" y="1414046"/>
            <a:chExt cx="1219200" cy="228571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252322"/>
            <a:ext cx="1600200" cy="2447441"/>
            <a:chOff x="6096000" y="1414046"/>
            <a:chExt cx="1219200" cy="2285717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200" y="1814110"/>
            <a:ext cx="2025223" cy="1752600"/>
            <a:chOff x="8838506" y="1790700"/>
            <a:chExt cx="20252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838506" y="17907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838506" y="22479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838506" y="27051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838506" y="3162300"/>
              <a:ext cx="9584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311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676400" cy="2285717"/>
            <a:chOff x="6096000" y="1414046"/>
            <a:chExt cx="1219200" cy="228571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14400" y="1814110"/>
            <a:ext cx="1949023" cy="1752600"/>
            <a:chOff x="8914706" y="1790700"/>
            <a:chExt cx="1949023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8914706" y="17907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914706" y="22479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914706" y="27051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8914706" y="3162300"/>
              <a:ext cx="882223" cy="3810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9814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2305759"/>
          </a:xfrm>
          <a:prstGeom prst="rect">
            <a:avLst/>
          </a:prstGeom>
          <a:noFill/>
          <a:ln w="127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371600"/>
            <a:ext cx="1600200" cy="2285717"/>
            <a:chOff x="6096000" y="1414046"/>
            <a:chExt cx="1219200" cy="2285717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zh-CN" altLang="en-US" dirty="0"/>
              <a:t>完整的内存寻址模式</a:t>
            </a:r>
            <a:endParaRPr 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zh-CN" altLang="en-US" dirty="0"/>
              <a:t>最一般形式</a:t>
            </a:r>
            <a:r>
              <a:rPr lang="en-US" altLang="zh-CN" dirty="0"/>
              <a:t>:    </a:t>
            </a:r>
            <a:r>
              <a:rPr lang="en-US" dirty="0"/>
              <a:t>D(</a:t>
            </a:r>
            <a:r>
              <a:rPr lang="en-US" dirty="0" err="1"/>
              <a:t>Rb,Ri,S</a:t>
            </a:r>
            <a:r>
              <a:rPr lang="en-US" dirty="0"/>
              <a:t>) </a:t>
            </a:r>
          </a:p>
          <a:p>
            <a:pPr marL="400050" lvl="1" indent="0" defTabSz="895350">
              <a:buNone/>
              <a:tabLst>
                <a:tab pos="1206500" algn="l"/>
                <a:tab pos="3657600" algn="l"/>
              </a:tabLst>
            </a:pPr>
            <a:r>
              <a:rPr lang="zh-CN" altLang="en-US" dirty="0"/>
              <a:t>含义：</a:t>
            </a:r>
            <a:r>
              <a:rPr lang="en-US" dirty="0"/>
              <a:t>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400050" lvl="1" indent="0" defTabSz="895350">
              <a:buNone/>
              <a:tabLst>
                <a:tab pos="1206500" algn="l"/>
                <a:tab pos="3657600" algn="l"/>
              </a:tabLst>
            </a:pPr>
            <a:r>
              <a:rPr lang="zh-CN" altLang="en-US" dirty="0"/>
              <a:t>索引化的寻址方式</a:t>
            </a:r>
            <a:endParaRPr lang="en-US" altLang="zh-CN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</a:t>
            </a:r>
            <a:r>
              <a:rPr lang="en-US" altLang="zh-CN" dirty="0"/>
              <a:t>——</a:t>
            </a:r>
            <a:r>
              <a:rPr lang="zh-CN" altLang="en-US" dirty="0"/>
              <a:t>常量，表示位移量</a:t>
            </a:r>
            <a:r>
              <a:rPr lang="en-US" dirty="0"/>
              <a:t>(displacement): 1, 2, or 4 </a:t>
            </a:r>
            <a:r>
              <a:rPr lang="zh-CN" altLang="en-US" dirty="0"/>
              <a:t>字节</a:t>
            </a:r>
            <a:endParaRPr lang="en-US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altLang="zh-CN" dirty="0"/>
              <a:t>——</a:t>
            </a:r>
            <a:r>
              <a:rPr lang="zh-CN" altLang="en-US" dirty="0"/>
              <a:t>基址寄存器</a:t>
            </a:r>
            <a:r>
              <a:rPr lang="en-US" altLang="zh-CN" dirty="0"/>
              <a:t>(</a:t>
            </a:r>
            <a:r>
              <a:rPr lang="en-US" dirty="0"/>
              <a:t>Base register):  </a:t>
            </a:r>
            <a:r>
              <a:rPr lang="zh-CN" altLang="en-US" dirty="0"/>
              <a:t>所有</a:t>
            </a:r>
            <a:r>
              <a:rPr lang="en-US" dirty="0"/>
              <a:t>16</a:t>
            </a:r>
            <a:r>
              <a:rPr lang="zh-CN" altLang="en-US" dirty="0"/>
              <a:t>位整数寄存器</a:t>
            </a:r>
            <a:endParaRPr lang="en-US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altLang="zh-CN" dirty="0"/>
              <a:t>——</a:t>
            </a:r>
            <a:r>
              <a:rPr lang="zh-CN" altLang="en-US" dirty="0"/>
              <a:t>变址寄存器</a:t>
            </a:r>
            <a:r>
              <a:rPr lang="en-US" altLang="zh-CN" dirty="0"/>
              <a:t>(</a:t>
            </a:r>
            <a:r>
              <a:rPr lang="en-US" dirty="0"/>
              <a:t>Index register): </a:t>
            </a:r>
            <a:r>
              <a:rPr lang="zh-CN" altLang="en-US" dirty="0"/>
              <a:t>不可用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 </a:t>
            </a:r>
            <a:r>
              <a:rPr lang="en-US" altLang="zh-CN" dirty="0"/>
              <a:t>——</a:t>
            </a:r>
            <a:r>
              <a:rPr lang="zh-CN" altLang="en-US" dirty="0"/>
              <a:t>比例因子</a:t>
            </a:r>
            <a:r>
              <a:rPr lang="en-US" altLang="zh-CN" dirty="0"/>
              <a:t>(</a:t>
            </a:r>
            <a:r>
              <a:rPr lang="en-US" dirty="0"/>
              <a:t>Scale):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zh-CN" altLang="en-US" dirty="0"/>
              <a:t>特殊情况</a:t>
            </a:r>
            <a:endParaRPr lang="en-US" dirty="0"/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</a:t>
            </a:r>
            <a:r>
              <a:rPr lang="en-US" b="0" dirty="0"/>
              <a:t>(</a:t>
            </a:r>
            <a:r>
              <a:rPr lang="en-US" b="0" dirty="0" err="1"/>
              <a:t>Rb,Ri</a:t>
            </a:r>
            <a:r>
              <a:rPr lang="en-US" b="0" dirty="0"/>
              <a:t>)	</a:t>
            </a:r>
            <a:r>
              <a:rPr lang="en-US" b="0" dirty="0" err="1"/>
              <a:t>Mem</a:t>
            </a:r>
            <a:r>
              <a:rPr lang="en-US" b="0" dirty="0"/>
              <a:t>[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Rb</a:t>
            </a:r>
            <a:r>
              <a:rPr lang="en-US" b="0" dirty="0"/>
              <a:t>]+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Ri</a:t>
            </a:r>
            <a:r>
              <a:rPr lang="en-US" b="0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b="0" dirty="0"/>
              <a:t>		D(</a:t>
            </a:r>
            <a:r>
              <a:rPr lang="en-US" b="0" dirty="0" err="1"/>
              <a:t>Rb,Ri</a:t>
            </a:r>
            <a:r>
              <a:rPr lang="en-US" b="0" dirty="0"/>
              <a:t>)	</a:t>
            </a:r>
            <a:r>
              <a:rPr lang="en-US" b="0" dirty="0" err="1"/>
              <a:t>Mem</a:t>
            </a:r>
            <a:r>
              <a:rPr lang="en-US" b="0" dirty="0"/>
              <a:t>[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Rb</a:t>
            </a:r>
            <a:r>
              <a:rPr lang="en-US" b="0" dirty="0"/>
              <a:t>]+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Ri</a:t>
            </a:r>
            <a:r>
              <a:rPr lang="en-US" b="0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b="0" dirty="0"/>
              <a:t>		(</a:t>
            </a:r>
            <a:r>
              <a:rPr lang="en-US" b="0" dirty="0" err="1"/>
              <a:t>Rb,Ri,S</a:t>
            </a:r>
            <a:r>
              <a:rPr lang="en-US" b="0" dirty="0"/>
              <a:t>)	</a:t>
            </a:r>
            <a:r>
              <a:rPr lang="en-US" b="0" dirty="0" err="1"/>
              <a:t>Mem</a:t>
            </a:r>
            <a:r>
              <a:rPr lang="en-US" b="0" dirty="0"/>
              <a:t>[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Rb</a:t>
            </a:r>
            <a:r>
              <a:rPr lang="en-US" b="0" dirty="0"/>
              <a:t>]+S*</a:t>
            </a:r>
            <a:r>
              <a:rPr lang="en-US" b="0" dirty="0" err="1"/>
              <a:t>Reg</a:t>
            </a:r>
            <a:r>
              <a:rPr lang="en-US" b="0" dirty="0"/>
              <a:t>[</a:t>
            </a:r>
            <a:r>
              <a:rPr lang="en-US" b="0" dirty="0" err="1"/>
              <a:t>Ri</a:t>
            </a:r>
            <a:r>
              <a:rPr lang="en-US" b="0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全局变量定义：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.</a:t>
            </a:r>
            <a:r>
              <a:rPr lang="en-US" altLang="zh-CN" dirty="0" err="1"/>
              <a:t>int</a:t>
            </a:r>
            <a:r>
              <a:rPr lang="en-US" altLang="zh-CN" dirty="0"/>
              <a:t> 124,-2345</a:t>
            </a:r>
          </a:p>
          <a:p>
            <a:r>
              <a:rPr lang="zh-CN" altLang="en-US" dirty="0"/>
              <a:t>汇编指令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$-1</a:t>
            </a:r>
            <a:r>
              <a:rPr lang="en-US" altLang="zh-CN" dirty="0"/>
              <a:t>, %</a:t>
            </a:r>
            <a:r>
              <a:rPr lang="en-US" altLang="zh-CN" dirty="0" err="1"/>
              <a:t>rax</a:t>
            </a:r>
            <a:r>
              <a:rPr lang="en-US" altLang="zh-CN" dirty="0"/>
              <a:t>          # %</a:t>
            </a:r>
            <a:r>
              <a:rPr lang="en-US" altLang="zh-CN" dirty="0" err="1"/>
              <a:t>rax</a:t>
            </a:r>
            <a:r>
              <a:rPr lang="en-US" altLang="zh-CN" dirty="0"/>
              <a:t> = 0xffffffff </a:t>
            </a:r>
            <a:r>
              <a:rPr lang="en-US" altLang="zh-CN" dirty="0" err="1"/>
              <a:t>ffffffff</a:t>
            </a:r>
            <a:r>
              <a:rPr lang="en-US" altLang="zh-CN" dirty="0"/>
              <a:t>  = -1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movq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dirty="0" err="1"/>
              <a:t>varx</a:t>
            </a:r>
            <a:r>
              <a:rPr lang="en-US" altLang="zh-CN" dirty="0"/>
              <a:t>, %</a:t>
            </a:r>
            <a:r>
              <a:rPr lang="en-US" altLang="zh-CN" dirty="0" err="1"/>
              <a:t>rax</a:t>
            </a:r>
            <a:r>
              <a:rPr lang="en-US" altLang="zh-CN" dirty="0"/>
              <a:t>    # %</a:t>
            </a:r>
            <a:r>
              <a:rPr lang="en-US" altLang="zh-CN" dirty="0" err="1"/>
              <a:t>rax</a:t>
            </a:r>
            <a:r>
              <a:rPr lang="en-US" altLang="zh-CN" dirty="0"/>
              <a:t> = 0x4000ac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varx</a:t>
            </a:r>
            <a:r>
              <a:rPr lang="en-US" altLang="zh-CN" dirty="0"/>
              <a:t>, %</a:t>
            </a:r>
            <a:r>
              <a:rPr lang="en-US" altLang="zh-CN" dirty="0" err="1"/>
              <a:t>ebx</a:t>
            </a:r>
            <a:r>
              <a:rPr lang="en-US" altLang="zh-CN" dirty="0"/>
              <a:t>       # %</a:t>
            </a:r>
            <a:r>
              <a:rPr lang="en-US" altLang="zh-CN" dirty="0" err="1"/>
              <a:t>rbx</a:t>
            </a:r>
            <a:r>
              <a:rPr lang="en-US" altLang="zh-CN" dirty="0"/>
              <a:t> = 0x7c = 124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mov</a:t>
            </a:r>
            <a:r>
              <a:rPr lang="en-US" altLang="zh-CN" dirty="0"/>
              <a:t>  varx+4, %</a:t>
            </a:r>
            <a:r>
              <a:rPr lang="en-US" altLang="zh-CN" dirty="0" err="1"/>
              <a:t>ecx</a:t>
            </a:r>
            <a:r>
              <a:rPr lang="en-US" altLang="zh-CN" dirty="0"/>
              <a:t>   #%</a:t>
            </a:r>
            <a:r>
              <a:rPr lang="en-US" altLang="zh-CN" dirty="0" err="1"/>
              <a:t>rcx</a:t>
            </a:r>
            <a:r>
              <a:rPr lang="en-US" altLang="zh-CN" dirty="0"/>
              <a:t> = ffffff6d7 = -2345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</a:t>
            </a:r>
            <a:r>
              <a:rPr lang="en-US" altLang="zh-CN" dirty="0"/>
              <a:t> (%</a:t>
            </a:r>
            <a:r>
              <a:rPr lang="en-US" altLang="zh-CN" dirty="0" err="1"/>
              <a:t>rax</a:t>
            </a:r>
            <a:r>
              <a:rPr lang="en-US" altLang="zh-CN" dirty="0"/>
              <a:t>), %</a:t>
            </a:r>
            <a:r>
              <a:rPr lang="en-US" altLang="zh-CN" dirty="0" err="1"/>
              <a:t>edx</a:t>
            </a:r>
            <a:r>
              <a:rPr lang="en-US" altLang="zh-CN" dirty="0"/>
              <a:t>   # %</a:t>
            </a:r>
            <a:r>
              <a:rPr lang="en-US" altLang="zh-CN" dirty="0" err="1"/>
              <a:t>rdx</a:t>
            </a:r>
            <a:r>
              <a:rPr lang="en-US" altLang="zh-CN" dirty="0"/>
              <a:t> = 0x7c = 124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91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83976"/>
              </p:ext>
            </p:extLst>
          </p:nvPr>
        </p:nvGraphicFramePr>
        <p:xfrm>
          <a:off x="1040521" y="3102634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表达式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地址计算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地址计算例子：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72132"/>
              </p:ext>
            </p:extLst>
          </p:nvPr>
        </p:nvGraphicFramePr>
        <p:xfrm>
          <a:off x="1066800" y="1828800"/>
          <a:ext cx="2362200" cy="10363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rcx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17143"/>
              </p:ext>
            </p:extLst>
          </p:nvPr>
        </p:nvGraphicFramePr>
        <p:xfrm>
          <a:off x="1040521" y="3124200"/>
          <a:ext cx="6934200" cy="2524760"/>
        </p:xfrm>
        <a:graphic>
          <a:graphicData uri="http://schemas.openxmlformats.org/drawingml/2006/table">
            <a:tbl>
              <a:tblPr/>
              <a:tblGrid>
                <a:gridCol w="237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表达式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地址计算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ヒラギノ角ゴ ProN W6" charset="0"/>
                          <a:sym typeface="Calibri Bold" charset="0"/>
                        </a:rPr>
                        <a:t>地址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0x80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+ 2*0xf000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</a:t>
            </a:r>
            <a:endParaRPr lang="zh-CN" altLang="en-US" dirty="0"/>
          </a:p>
        </p:txBody>
      </p:sp>
      <p:graphicFrame>
        <p:nvGraphicFramePr>
          <p:cNvPr id="8755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88938"/>
              </p:ext>
            </p:extLst>
          </p:nvPr>
        </p:nvGraphicFramePr>
        <p:xfrm>
          <a:off x="838200" y="561178"/>
          <a:ext cx="3048000" cy="22971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地址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0xFF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0x104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0xAB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0x13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0x10C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554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8701"/>
              </p:ext>
            </p:extLst>
          </p:nvPr>
        </p:nvGraphicFramePr>
        <p:xfrm>
          <a:off x="4394461" y="566105"/>
          <a:ext cx="2971800" cy="19050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寄存器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值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%ecx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%edx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95400" y="3121251"/>
            <a:ext cx="5943600" cy="3241675"/>
            <a:chOff x="838200" y="2971800"/>
            <a:chExt cx="7239000" cy="3622675"/>
          </a:xfrm>
        </p:grpSpPr>
        <p:sp>
          <p:nvSpPr>
            <p:cNvPr id="875559" name="Rectangle 39"/>
            <p:cNvSpPr>
              <a:spLocks noChangeArrowheads="1"/>
            </p:cNvSpPr>
            <p:nvPr/>
          </p:nvSpPr>
          <p:spPr bwMode="auto">
            <a:xfrm>
              <a:off x="44577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0x13</a:t>
              </a:r>
            </a:p>
          </p:txBody>
        </p:sp>
        <p:sp>
          <p:nvSpPr>
            <p:cNvPr id="39977" name="Rectangle 40"/>
            <p:cNvSpPr>
              <a:spLocks noChangeArrowheads="1"/>
            </p:cNvSpPr>
            <p:nvPr/>
          </p:nvSpPr>
          <p:spPr bwMode="auto">
            <a:xfrm>
              <a:off x="8382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</a:t>
              </a:r>
            </a:p>
          </p:txBody>
        </p:sp>
        <p:sp>
          <p:nvSpPr>
            <p:cNvPr id="875561" name="Rectangle 41"/>
            <p:cNvSpPr>
              <a:spLocks noChangeArrowheads="1"/>
            </p:cNvSpPr>
            <p:nvPr/>
          </p:nvSpPr>
          <p:spPr bwMode="auto">
            <a:xfrm>
              <a:off x="44577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(0x108)0x13</a:t>
              </a:r>
            </a:p>
          </p:txBody>
        </p:sp>
        <p:sp>
          <p:nvSpPr>
            <p:cNvPr id="39979" name="Rectangle 42"/>
            <p:cNvSpPr>
              <a:spLocks noChangeArrowheads="1"/>
            </p:cNvSpPr>
            <p:nvPr/>
          </p:nvSpPr>
          <p:spPr bwMode="auto">
            <a:xfrm>
              <a:off x="8382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260(%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75563" name="Rectangle 43"/>
            <p:cNvSpPr>
              <a:spLocks noChangeArrowheads="1"/>
            </p:cNvSpPr>
            <p:nvPr/>
          </p:nvSpPr>
          <p:spPr bwMode="auto">
            <a:xfrm>
              <a:off x="44577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(0x10C)0x11</a:t>
              </a:r>
            </a:p>
          </p:txBody>
        </p:sp>
        <p:sp>
          <p:nvSpPr>
            <p:cNvPr id="39981" name="Rectangle 44"/>
            <p:cNvSpPr>
              <a:spLocks noChangeArrowheads="1"/>
            </p:cNvSpPr>
            <p:nvPr/>
          </p:nvSpPr>
          <p:spPr bwMode="auto">
            <a:xfrm>
              <a:off x="8382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(%eax,%edx,4)</a:t>
              </a:r>
            </a:p>
          </p:txBody>
        </p:sp>
        <p:sp>
          <p:nvSpPr>
            <p:cNvPr id="875565" name="Rectangle 45"/>
            <p:cNvSpPr>
              <a:spLocks noChangeArrowheads="1"/>
            </p:cNvSpPr>
            <p:nvPr/>
          </p:nvSpPr>
          <p:spPr bwMode="auto">
            <a:xfrm>
              <a:off x="44577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</a:t>
              </a:r>
            </a:p>
          </p:txBody>
        </p:sp>
        <p:sp>
          <p:nvSpPr>
            <p:cNvPr id="39983" name="Rectangle 46"/>
            <p:cNvSpPr>
              <a:spLocks noChangeArrowheads="1"/>
            </p:cNvSpPr>
            <p:nvPr/>
          </p:nvSpPr>
          <p:spPr bwMode="auto">
            <a:xfrm>
              <a:off x="8382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$0x108</a:t>
              </a:r>
            </a:p>
          </p:txBody>
        </p:sp>
        <p:sp>
          <p:nvSpPr>
            <p:cNvPr id="875567" name="Rectangle 47"/>
            <p:cNvSpPr>
              <a:spLocks noChangeArrowheads="1"/>
            </p:cNvSpPr>
            <p:nvPr/>
          </p:nvSpPr>
          <p:spPr bwMode="auto">
            <a:xfrm>
              <a:off x="44577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0xFF</a:t>
              </a:r>
            </a:p>
          </p:txBody>
        </p:sp>
        <p:sp>
          <p:nvSpPr>
            <p:cNvPr id="39985" name="Rectangle 48"/>
            <p:cNvSpPr>
              <a:spLocks noChangeArrowheads="1"/>
            </p:cNvSpPr>
            <p:nvPr/>
          </p:nvSpPr>
          <p:spPr bwMode="auto">
            <a:xfrm>
              <a:off x="8382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75569" name="Rectangle 49"/>
            <p:cNvSpPr>
              <a:spLocks noChangeArrowheads="1"/>
            </p:cNvSpPr>
            <p:nvPr/>
          </p:nvSpPr>
          <p:spPr bwMode="auto">
            <a:xfrm>
              <a:off x="44577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0x100</a:t>
              </a:r>
            </a:p>
          </p:txBody>
        </p:sp>
        <p:sp>
          <p:nvSpPr>
            <p:cNvPr id="39987" name="Rectangle 50"/>
            <p:cNvSpPr>
              <a:spLocks noChangeArrowheads="1"/>
            </p:cNvSpPr>
            <p:nvPr/>
          </p:nvSpPr>
          <p:spPr bwMode="auto">
            <a:xfrm>
              <a:off x="8382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88" name="Rectangle 51"/>
            <p:cNvSpPr>
              <a:spLocks noChangeArrowheads="1"/>
            </p:cNvSpPr>
            <p:nvPr/>
          </p:nvSpPr>
          <p:spPr bwMode="auto">
            <a:xfrm>
              <a:off x="4457700" y="29718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值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89" name="Rectangle 52"/>
            <p:cNvSpPr>
              <a:spLocks noChangeArrowheads="1"/>
            </p:cNvSpPr>
            <p:nvPr/>
          </p:nvSpPr>
          <p:spPr bwMode="auto">
            <a:xfrm>
              <a:off x="838200" y="2971800"/>
              <a:ext cx="36195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操作数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97" name="Line 60"/>
            <p:cNvSpPr>
              <a:spLocks noChangeShapeType="1"/>
            </p:cNvSpPr>
            <p:nvPr/>
          </p:nvSpPr>
          <p:spPr bwMode="auto">
            <a:xfrm>
              <a:off x="4457700" y="2971800"/>
              <a:ext cx="0" cy="3622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29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</a:t>
            </a:r>
            <a:r>
              <a:rPr lang="en-US" dirty="0"/>
              <a:t>: IA32</a:t>
            </a:r>
            <a:r>
              <a:rPr lang="zh-CN" altLang="en-US" dirty="0"/>
              <a:t>的寄存器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13916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97543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29000" y="254129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313178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29000" y="370801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29000" y="428722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29000" y="48576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29000" y="544357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909" y="6172200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</a:t>
            </a:r>
            <a:r>
              <a:rPr lang="zh-CN" altLang="en-US" dirty="0">
                <a:latin typeface="Calibri" pitchFamily="34" charset="0"/>
              </a:rPr>
              <a:t>位虚拟寄存器</a:t>
            </a:r>
            <a:r>
              <a:rPr lang="en-US" dirty="0">
                <a:latin typeface="Calibri" pitchFamily="34" charset="0"/>
              </a:rPr>
              <a:t> (</a:t>
            </a:r>
            <a:r>
              <a:rPr lang="zh-CN" altLang="en-US" dirty="0">
                <a:latin typeface="Calibri" pitchFamily="34" charset="0"/>
              </a:rPr>
              <a:t>向后兼容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145" y="2263313"/>
            <a:ext cx="473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通用寄存器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86600" y="1391622"/>
            <a:ext cx="1806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6600" y="1975438"/>
            <a:ext cx="127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86600" y="2541296"/>
            <a:ext cx="82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86600" y="3131786"/>
            <a:ext cx="83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86600" y="37146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86599" y="4204648"/>
            <a:ext cx="20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93273" y="4781490"/>
            <a:ext cx="205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 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86600" y="5391090"/>
            <a:ext cx="193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11699" y="649069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来源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(</a:t>
            </a:r>
            <a:r>
              <a:rPr lang="zh-CN" altLang="en-US" dirty="0">
                <a:latin typeface="Calibri" pitchFamily="34" charset="0"/>
              </a:rPr>
              <a:t>大多过时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6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机器代码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汇编基础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寄存器、操作数、数据传送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算术和逻辑运算</a:t>
            </a:r>
            <a:endParaRPr lang="en-US" altLang="zh-CN" dirty="0"/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取地址指令</a:t>
            </a:r>
            <a:endParaRPr 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</a:t>
            </a:r>
            <a:r>
              <a:rPr lang="zh-CN" altLang="en-US" dirty="0"/>
              <a:t>地址模式表达式</a:t>
            </a:r>
            <a:endParaRPr lang="en-US" dirty="0"/>
          </a:p>
          <a:p>
            <a:pPr marL="552450" lvl="1"/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将表达式对应的地址保存到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中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zh-CN" altLang="en-US" dirty="0"/>
              <a:t>用法</a:t>
            </a:r>
            <a:endParaRPr lang="en-US" dirty="0"/>
          </a:p>
          <a:p>
            <a:pPr marL="552450" lvl="1"/>
            <a:r>
              <a:rPr lang="zh-CN" altLang="en-US" dirty="0"/>
              <a:t>不内存引用，计算地址</a:t>
            </a:r>
            <a:endParaRPr lang="en-US" dirty="0"/>
          </a:p>
          <a:p>
            <a:pPr marL="838200" lvl="2"/>
            <a:r>
              <a:rPr lang="zh-CN" altLang="en-US" dirty="0"/>
              <a:t>例如</a:t>
            </a:r>
            <a:r>
              <a:rPr lang="en-US" dirty="0"/>
              <a:t>, </a:t>
            </a:r>
            <a:r>
              <a:rPr lang="zh-CN" altLang="en-US" dirty="0"/>
              <a:t>翻译语句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zh-CN" altLang="en-US" dirty="0"/>
              <a:t>计算形如</a:t>
            </a:r>
            <a:r>
              <a:rPr lang="en-US" dirty="0"/>
              <a:t>x + k*y</a:t>
            </a:r>
            <a:r>
              <a:rPr lang="zh-CN" altLang="en-US" dirty="0"/>
              <a:t>的算术表达式</a:t>
            </a:r>
            <a:endParaRPr lang="en-US" dirty="0"/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  <a:endParaRPr 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62200" y="5343359"/>
            <a:ext cx="5524500" cy="1258331"/>
            <a:chOff x="3034240" y="5314434"/>
            <a:chExt cx="5524500" cy="1258331"/>
          </a:xfrm>
        </p:grpSpPr>
        <p:sp>
          <p:nvSpPr>
            <p:cNvPr id="13318" name="Rectangle 6"/>
            <p:cNvSpPr>
              <a:spLocks/>
            </p:cNvSpPr>
            <p:nvPr/>
          </p:nvSpPr>
          <p:spPr bwMode="auto">
            <a:xfrm>
              <a:off x="3034240" y="5683766"/>
              <a:ext cx="5524500" cy="888999"/>
            </a:xfrm>
            <a:prstGeom prst="rect">
              <a:avLst/>
            </a:prstGeom>
            <a:solidFill>
              <a:srgbClr val="FFFF99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76200" tIns="76200" rIns="76200" bIns="76200"/>
            <a:lstStyle/>
            <a:p>
              <a:pPr algn="l">
                <a:tabLst>
                  <a:tab pos="228600" algn="l"/>
                  <a:tab pos="228600" algn="l"/>
                </a:tabLst>
              </a:pP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leaq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(%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rdi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,%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rdi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,2),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ax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# t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←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x+x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*2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Lucida Grande" charset="0"/>
                <a:cs typeface="Times New Roman" panose="02020603050405020304" pitchFamily="18" charset="0"/>
                <a:sym typeface="Arial Narrow" charset="0"/>
              </a:endParaRPr>
            </a:p>
            <a:p>
              <a:pPr algn="l">
                <a:tabLst>
                  <a:tab pos="228600" algn="l"/>
                  <a:tab pos="228600" algn="l"/>
                </a:tabLst>
              </a:pP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salq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$2,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ax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     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# 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" charset="0"/>
                </a:rPr>
                <a:t>return t&lt;&lt;2</a:t>
              </a:r>
            </a:p>
          </p:txBody>
        </p:sp>
        <p:sp>
          <p:nvSpPr>
            <p:cNvPr id="13319" name="Rectangle 7"/>
            <p:cNvSpPr>
              <a:spLocks/>
            </p:cNvSpPr>
            <p:nvPr/>
          </p:nvSpPr>
          <p:spPr bwMode="auto">
            <a:xfrm>
              <a:off x="3034240" y="5314434"/>
              <a:ext cx="2516715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编译器生成的</a:t>
              </a:r>
              <a:r>
                <a:rPr lang="en-US" sz="2400" b="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ASM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57800" y="3513803"/>
            <a:ext cx="3385474" cy="2019427"/>
            <a:chOff x="5257800" y="3513803"/>
            <a:chExt cx="3385474" cy="2019427"/>
          </a:xfrm>
        </p:grpSpPr>
        <p:sp>
          <p:nvSpPr>
            <p:cNvPr id="13317" name="Rectangle 5"/>
            <p:cNvSpPr>
              <a:spLocks/>
            </p:cNvSpPr>
            <p:nvPr/>
          </p:nvSpPr>
          <p:spPr bwMode="auto">
            <a:xfrm>
              <a:off x="5257800" y="3934082"/>
              <a:ext cx="3385474" cy="1599148"/>
            </a:xfrm>
            <a:prstGeom prst="rect">
              <a:avLst/>
            </a:prstGeom>
            <a:solidFill>
              <a:srgbClr val="CDF1C5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182880" tIns="0" rIns="0" bIns="0"/>
            <a:lstStyle/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long m12(</a:t>
              </a:r>
              <a:r>
                <a:rPr lang="en-US" dirty="0"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long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x)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{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  return x*12;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endParaRP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Monaco" charset="0"/>
                  <a:cs typeface="Times New Roman" panose="02020603050405020304" pitchFamily="18" charset="0"/>
                  <a:sym typeface="Monaco" charset="0"/>
                </a:rPr>
                <a:t>}</a:t>
              </a: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6112166" y="3513803"/>
              <a:ext cx="838371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  <a:sym typeface="Calibri" charset="0"/>
                </a:rPr>
                <a:t>C</a:t>
              </a: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  <a:sym typeface="Calibri" charset="0"/>
                </a:rPr>
                <a:t>代码</a:t>
              </a:r>
              <a:endPara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算术运算指令</a:t>
            </a: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2</a:t>
            </a:r>
            <a:r>
              <a:rPr lang="zh-CN" altLang="en-US" dirty="0"/>
              <a:t>操作数指令</a:t>
            </a:r>
            <a:r>
              <a:rPr lang="en-US" dirty="0"/>
              <a:t>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      </a:t>
            </a:r>
            <a:r>
              <a:rPr lang="zh-CN" altLang="en-US" b="1" dirty="0">
                <a:latin typeface="黑体" panose="02010609060101010101" pitchFamily="49" charset="-122"/>
                <a:cs typeface="Calibri Bold Italic" charset="0"/>
                <a:sym typeface="Calibri Bold Italic" charset="0"/>
              </a:rPr>
              <a:t>格式             运算</a:t>
            </a:r>
            <a:endParaRPr lang="en-US" altLang="zh-CN" b="1" dirty="0">
              <a:latin typeface="黑体" panose="02010609060101010101" pitchFamily="49" charset="-122"/>
              <a:cs typeface="Calibri Bold Italic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mulq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salq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shlq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sarq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算术移位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逻辑移位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xorq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orq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Src,Dest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00" y="946575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注意参数顺序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无符号数整数之间没差别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(why?)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算术运算指令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zh-CN" altLang="en-US" dirty="0"/>
              <a:t>单操作数指令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+ 1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decq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1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negq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Dest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notq</a:t>
            </a:r>
            <a:r>
              <a:rPr lang="en-US" b="1" dirty="0">
                <a:solidFill>
                  <a:srgbClr val="980002"/>
                </a:solidFill>
                <a:latin typeface="Times New Roman" panose="02020603050405020304" pitchFamily="18" charset="0"/>
                <a:ea typeface="ヒラギノ角ゴ ProN W6" charset="0"/>
                <a:cs typeface="Times New Roman" panose="02020603050405020304" pitchFamily="18" charset="0"/>
                <a:sym typeface="Calibri Bold Italic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 Italic" charset="0"/>
              </a:rPr>
              <a:t>	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 = ~</a:t>
            </a:r>
            <a:r>
              <a:rPr lang="en-US" b="1" dirty="0" err="1">
                <a:solidFill>
                  <a:srgbClr val="006600"/>
                </a:solidFill>
                <a:latin typeface="Times New Roman" panose="02020603050405020304" pitchFamily="18" charset="0"/>
                <a:ea typeface="Calibri Italic" charset="0"/>
                <a:cs typeface="Times New Roman" panose="02020603050405020304" pitchFamily="18" charset="0"/>
                <a:sym typeface="Calibri Italic" charset="0"/>
              </a:rPr>
              <a:t>Dest</a:t>
            </a:r>
            <a:endParaRPr 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算术表达式例子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4419600"/>
            <a:ext cx="5105400" cy="1914524"/>
          </a:xfrm>
        </p:spPr>
        <p:txBody>
          <a:bodyPr/>
          <a:lstStyle/>
          <a:p>
            <a:pPr lvl="1" indent="-34290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取地址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移位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仅用了一次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343400" y="1213680"/>
            <a:ext cx="4495800" cy="3053519"/>
          </a:xfrm>
          <a:prstGeom prst="rect">
            <a:avLst/>
          </a:prstGeom>
          <a:noFill/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addq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(%rsi,%rsi,2),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salq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$4,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4(%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imulq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52400" y="1752600"/>
            <a:ext cx="3505200" cy="4191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t1 =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算术表达式例子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524000"/>
            <a:ext cx="3505200" cy="441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t1 =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long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return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038600" y="533400"/>
            <a:ext cx="4839645" cy="2971800"/>
          </a:xfrm>
          <a:prstGeom prst="rect">
            <a:avLst/>
          </a:prstGeom>
          <a:noFill/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arith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addq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(%rsi,%rsi,2),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salq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$4,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leaq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4(%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rdx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imulq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rcx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        # </a:t>
            </a:r>
            <a:r>
              <a:rPr lang="en-US" dirty="0" err="1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rval</a:t>
            </a:r>
            <a:endParaRPr lang="en-US" dirty="0"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ret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56312"/>
              </p:ext>
            </p:extLst>
          </p:nvPr>
        </p:nvGraphicFramePr>
        <p:xfrm>
          <a:off x="4038599" y="3738079"/>
          <a:ext cx="4839646" cy="2980944"/>
        </p:xfrm>
        <a:graphic>
          <a:graphicData uri="http://schemas.openxmlformats.org/drawingml/2006/table">
            <a:tbl>
              <a:tblPr firstRow="1" bandRow="1"/>
              <a:tblGrid>
                <a:gridCol w="241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寄存器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用途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1" i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rval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机器级程序设计</a:t>
            </a:r>
            <a:r>
              <a:rPr lang="en-US" dirty="0"/>
              <a:t>I: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CPU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及架构的发展史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IA32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处理器体系结构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机器代码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汇编基础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寄存器、操作数、数据传送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算术和逻辑运算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971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机器级编程</a:t>
            </a:r>
            <a:r>
              <a:rPr lang="en-US" dirty="0"/>
              <a:t>I: </a:t>
            </a:r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CPU</a:t>
            </a:r>
            <a:r>
              <a:rPr lang="zh-CN" altLang="en-US" dirty="0"/>
              <a:t>及架构的发展史</a:t>
            </a:r>
            <a:endParaRPr lang="en-US" dirty="0"/>
          </a:p>
          <a:p>
            <a:pPr lvl="1"/>
            <a:r>
              <a:rPr lang="zh-CN" altLang="en-US" dirty="0"/>
              <a:t>进化设计导致许多怪癖和假象</a:t>
            </a:r>
            <a:endParaRPr lang="en-US" altLang="zh-CN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altLang="zh-CN" sz="2800" b="1" dirty="0"/>
              <a:t>IA32</a:t>
            </a:r>
            <a:r>
              <a:rPr lang="zh-CN" altLang="en-US" sz="2800" b="1" dirty="0"/>
              <a:t>处理器体系结构</a:t>
            </a:r>
            <a:endParaRPr lang="en-US" sz="2800" b="1" dirty="0"/>
          </a:p>
          <a:p>
            <a:r>
              <a:rPr lang="en-US" altLang="zh-CN" dirty="0"/>
              <a:t>C, </a:t>
            </a:r>
            <a:r>
              <a:rPr lang="zh-CN" altLang="en-US" dirty="0"/>
              <a:t>汇编</a:t>
            </a:r>
            <a:r>
              <a:rPr lang="en-US" altLang="zh-CN" dirty="0"/>
              <a:t>, </a:t>
            </a:r>
            <a:r>
              <a:rPr lang="zh-CN" altLang="en-US" dirty="0"/>
              <a:t>机器代码</a:t>
            </a:r>
            <a:endParaRPr lang="en-US" dirty="0"/>
          </a:p>
          <a:p>
            <a:pPr lvl="1"/>
            <a:r>
              <a:rPr lang="zh-CN" altLang="en-US" dirty="0"/>
              <a:t>可视状态的新形式</a:t>
            </a:r>
            <a:r>
              <a:rPr lang="en-US" dirty="0"/>
              <a:t>: </a:t>
            </a:r>
            <a:r>
              <a:rPr lang="zh-CN" altLang="en-US" dirty="0"/>
              <a:t>程序计数器、寄存器</a:t>
            </a:r>
            <a:r>
              <a:rPr lang="en-US" dirty="0"/>
              <a:t>, ...</a:t>
            </a:r>
          </a:p>
          <a:p>
            <a:pPr lvl="1"/>
            <a:r>
              <a:rPr lang="zh-CN" altLang="en-US" dirty="0"/>
              <a:t>编译器必须将高级语言的声明、表达式、过程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翻译成低级</a:t>
            </a:r>
            <a:r>
              <a:rPr lang="en-US" altLang="zh-CN" dirty="0"/>
              <a:t>(</a:t>
            </a:r>
            <a:r>
              <a:rPr lang="zh-CN" altLang="en-US" dirty="0"/>
              <a:t>底层</a:t>
            </a:r>
            <a:r>
              <a:rPr lang="en-US" altLang="zh-CN" dirty="0"/>
              <a:t>)</a:t>
            </a:r>
            <a:r>
              <a:rPr lang="zh-CN" altLang="en-US" dirty="0"/>
              <a:t>的指令序列</a:t>
            </a:r>
            <a:endParaRPr lang="en-US" dirty="0"/>
          </a:p>
          <a:p>
            <a:r>
              <a:rPr lang="zh-CN" altLang="en-US" dirty="0"/>
              <a:t>汇编基础</a:t>
            </a:r>
            <a:r>
              <a:rPr lang="en-US" altLang="zh-CN" dirty="0"/>
              <a:t>: </a:t>
            </a:r>
            <a:r>
              <a:rPr lang="zh-CN" altLang="en-US" dirty="0"/>
              <a:t>寄存器、操作数、数据传送</a:t>
            </a:r>
            <a:endParaRPr lang="en-US" dirty="0"/>
          </a:p>
          <a:p>
            <a:pPr lvl="1"/>
            <a:r>
              <a:rPr lang="en-US" dirty="0"/>
              <a:t>x86-64</a:t>
            </a:r>
            <a:r>
              <a:rPr lang="zh-CN" altLang="en-US" dirty="0"/>
              <a:t>的传送指令涵盖了广泛的数据传送形式</a:t>
            </a:r>
            <a:endParaRPr lang="en-US" dirty="0"/>
          </a:p>
          <a:p>
            <a:r>
              <a:rPr lang="zh-CN" altLang="en-US" dirty="0"/>
              <a:t>算术运算</a:t>
            </a:r>
            <a:endParaRPr lang="en-US" dirty="0"/>
          </a:p>
          <a:p>
            <a:pPr lvl="1"/>
            <a:r>
              <a:rPr lang="en-US" dirty="0"/>
              <a:t>C </a:t>
            </a:r>
            <a:r>
              <a:rPr lang="zh-CN" altLang="en-US" dirty="0"/>
              <a:t>编译器将使用不同的指令组合完成计算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54B441-8A8A-45B8-8C01-90B0D1C7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26" y="175758"/>
            <a:ext cx="6211167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常量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zh-CN" altLang="en-US" dirty="0"/>
              <a:t>整数、浮点数常量，字符串常量，常量表达式</a:t>
            </a:r>
            <a:endParaRPr lang="en-US" altLang="zh-CN" dirty="0"/>
          </a:p>
          <a:p>
            <a:r>
              <a:rPr lang="zh-CN" altLang="en-US" dirty="0"/>
              <a:t>整数、浮点数的编码、常量表达式计算：编译器</a:t>
            </a:r>
          </a:p>
          <a:p>
            <a:r>
              <a:rPr lang="zh-CN" altLang="en-US" dirty="0"/>
              <a:t>串常量：其地址</a:t>
            </a:r>
            <a:r>
              <a:rPr lang="en-US" altLang="zh-CN" dirty="0"/>
              <a:t>-</a:t>
            </a:r>
            <a:r>
              <a:rPr lang="zh-CN" altLang="en-US" dirty="0"/>
              <a:t>全局变量</a:t>
            </a:r>
            <a:endParaRPr lang="en-US" altLang="zh-CN" dirty="0"/>
          </a:p>
          <a:p>
            <a:r>
              <a:rPr lang="zh-CN" altLang="en-US" dirty="0"/>
              <a:t>全局变量中作为初值：数据段存储，无指令操作</a:t>
            </a:r>
            <a:endParaRPr lang="en-US" altLang="zh-CN" dirty="0"/>
          </a:p>
          <a:p>
            <a:r>
              <a:rPr lang="zh-CN" altLang="en-US" dirty="0"/>
              <a:t>局部变量中作为初值：语句中赋值或传递</a:t>
            </a:r>
            <a:endParaRPr lang="en-US" altLang="zh-CN" dirty="0"/>
          </a:p>
          <a:p>
            <a:r>
              <a:rPr lang="zh-CN" altLang="en-US" dirty="0"/>
              <a:t>赋值语句：指令中的操作数，操作码后面</a:t>
            </a:r>
            <a:endParaRPr lang="en-US" altLang="zh-CN" dirty="0"/>
          </a:p>
          <a:p>
            <a:r>
              <a:rPr lang="zh-CN" altLang="en-US" dirty="0"/>
              <a:t>算术、逻辑语句：指令中的操作数，操作码后面</a:t>
            </a:r>
            <a:endParaRPr lang="en-US" altLang="zh-CN" dirty="0"/>
          </a:p>
          <a:p>
            <a:r>
              <a:rPr lang="zh-CN" altLang="en-US" dirty="0"/>
              <a:t>关系操作：一般为指令中的操作数</a:t>
            </a:r>
            <a:endParaRPr lang="en-US" altLang="zh-CN" dirty="0"/>
          </a:p>
          <a:p>
            <a:r>
              <a:rPr lang="zh-CN" altLang="en-US" dirty="0"/>
              <a:t>函数调用中作为参数：参数寄存器的初值</a:t>
            </a:r>
            <a:endParaRPr lang="en-US" altLang="zh-CN" dirty="0"/>
          </a:p>
          <a:p>
            <a:r>
              <a:rPr lang="zh-CN" altLang="en-US" dirty="0"/>
              <a:t>特殊常量：真（非</a:t>
            </a:r>
            <a:r>
              <a:rPr lang="en-US" altLang="zh-CN" dirty="0"/>
              <a:t>0</a:t>
            </a:r>
            <a:r>
              <a:rPr lang="zh-CN" altLang="en-US" dirty="0"/>
              <a:t>）、假（</a:t>
            </a:r>
            <a:r>
              <a:rPr lang="en-US" altLang="zh-CN" dirty="0"/>
              <a:t>0</a:t>
            </a:r>
            <a:r>
              <a:rPr lang="zh-CN" altLang="en-US" dirty="0"/>
              <a:t>）。  很少会赋值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623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589B7AF-520A-4EB9-856B-2804EC33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变量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915BF31-9E60-48BD-A1AB-9A0515A3E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528" y="1285884"/>
            <a:ext cx="8425961" cy="5134708"/>
          </a:xfrm>
        </p:spPr>
        <p:txBody>
          <a:bodyPr/>
          <a:lstStyle/>
          <a:p>
            <a:r>
              <a:rPr lang="zh-CN" altLang="en-US" sz="2400" dirty="0"/>
              <a:t>变量空间</a:t>
            </a:r>
            <a:r>
              <a:rPr lang="en-US" altLang="zh-CN" sz="2400" dirty="0"/>
              <a:t>:</a:t>
            </a:r>
            <a:r>
              <a:rPr lang="en-US" altLang="zh-CN" sz="2400" dirty="0" err="1"/>
              <a:t>sizeof</a:t>
            </a:r>
            <a:endParaRPr lang="en-US" altLang="zh-CN" sz="2400" dirty="0"/>
          </a:p>
          <a:p>
            <a:r>
              <a:rPr lang="zh-CN" altLang="en-US" sz="2400" dirty="0"/>
              <a:t>全局变量：全生命周期存在。寻址  </a:t>
            </a:r>
            <a:r>
              <a:rPr lang="en-US" altLang="zh-CN" sz="2400" dirty="0"/>
              <a:t>$n(%RIP)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</a:t>
            </a:r>
            <a:r>
              <a:rPr lang="zh-CN" altLang="en-US" sz="2400" dirty="0"/>
              <a:t>其实其地址就是一个常数。 </a:t>
            </a:r>
            <a:r>
              <a:rPr lang="en-US" altLang="zh-CN" sz="2400" dirty="0"/>
              <a:t>RIP</a:t>
            </a:r>
            <a:r>
              <a:rPr lang="zh-CN" altLang="en-US" sz="2400" dirty="0"/>
              <a:t>下一条指令地址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在数据区</a:t>
            </a:r>
            <a:endParaRPr lang="en-US" altLang="zh-CN" sz="2400" dirty="0"/>
          </a:p>
          <a:p>
            <a:r>
              <a:rPr lang="zh-CN" altLang="en-US" sz="2400" dirty="0"/>
              <a:t>  静态局部变量：同全局变量，但只能在子程序访问</a:t>
            </a:r>
            <a:endParaRPr lang="en-US" altLang="zh-CN" sz="2400" dirty="0"/>
          </a:p>
          <a:p>
            <a:r>
              <a:rPr lang="zh-CN" altLang="en-US" sz="2400" dirty="0"/>
              <a:t>不能出现全局变量的表达式，因为变量内容不固定</a:t>
            </a:r>
            <a:endParaRPr lang="en-US" altLang="zh-CN" sz="2400" dirty="0"/>
          </a:p>
          <a:p>
            <a:r>
              <a:rPr lang="zh-CN" altLang="en-US" sz="2400" dirty="0"/>
              <a:t>局部变量：寄存器（一般），堆栈（数组、结构等或太多）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</a:t>
            </a:r>
            <a:r>
              <a:rPr lang="zh-CN" altLang="en-US" sz="2400" dirty="0"/>
              <a:t>只在子程序存在。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</a:t>
            </a:r>
            <a:r>
              <a:rPr lang="zh-CN" altLang="en-US" sz="2400" dirty="0"/>
              <a:t>寻址：寄存器寻址、堆栈寻址（</a:t>
            </a:r>
            <a:r>
              <a:rPr lang="en-US" altLang="zh-CN" sz="2400" dirty="0" err="1"/>
              <a:t>RSP+n</a:t>
            </a:r>
            <a:r>
              <a:rPr lang="en-US" altLang="zh-CN" sz="2400" dirty="0"/>
              <a:t>  RBP-n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可以有局部变量的表达式：转成指令操作</a:t>
            </a:r>
            <a:endParaRPr lang="en-US" altLang="zh-CN" sz="2400" dirty="0"/>
          </a:p>
          <a:p>
            <a:r>
              <a:rPr lang="zh-CN" altLang="en-US" sz="2400" dirty="0"/>
              <a:t>参数：寄存器（</a:t>
            </a:r>
            <a:r>
              <a:rPr lang="en-US" altLang="zh-CN" sz="2400" dirty="0"/>
              <a:t>6</a:t>
            </a:r>
            <a:r>
              <a:rPr lang="zh-CN" altLang="en-US" sz="2400" dirty="0"/>
              <a:t>个）或堆栈（超过</a:t>
            </a:r>
            <a:r>
              <a:rPr lang="en-US" altLang="zh-CN" sz="2400" dirty="0"/>
              <a:t>6</a:t>
            </a:r>
            <a:r>
              <a:rPr lang="zh-CN" altLang="en-US" sz="2400" dirty="0"/>
              <a:t>个）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2087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21905</TotalTime>
  <Words>4586</Words>
  <Application>Microsoft Office PowerPoint</Application>
  <PresentationFormat>全屏显示(4:3)</PresentationFormat>
  <Paragraphs>1041</Paragraphs>
  <Slides>67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黑体</vt:lpstr>
      <vt:lpstr>Arial</vt:lpstr>
      <vt:lpstr>Arial Narrow</vt:lpstr>
      <vt:lpstr>Calibri</vt:lpstr>
      <vt:lpstr>Calibri Bold Italic</vt:lpstr>
      <vt:lpstr>Calibri Italic</vt:lpstr>
      <vt:lpstr>Courier New</vt:lpstr>
      <vt:lpstr>Courier New Bold</vt:lpstr>
      <vt:lpstr>Helvetica</vt:lpstr>
      <vt:lpstr>Times New Roman</vt:lpstr>
      <vt:lpstr>Wingdings</vt:lpstr>
      <vt:lpstr>Wingdings 2</vt:lpstr>
      <vt:lpstr>template2007</vt:lpstr>
      <vt:lpstr>程序的机器级表示 II：数据及操作 Machine-Level Programming</vt:lpstr>
      <vt:lpstr>C语言的数据与操作</vt:lpstr>
      <vt:lpstr>缺省编译链接模式：考试/实验模式</vt:lpstr>
      <vt:lpstr>CodeBlocks设置</vt:lpstr>
      <vt:lpstr>x86-64 的整数寄存器</vt:lpstr>
      <vt:lpstr>历史: IA32的寄存器</vt:lpstr>
      <vt:lpstr>PowerPoint 演示文稿</vt:lpstr>
      <vt:lpstr>常量</vt:lpstr>
      <vt:lpstr>变量</vt:lpstr>
      <vt:lpstr>赋值语句  =</vt:lpstr>
      <vt:lpstr>算术运算</vt:lpstr>
      <vt:lpstr>位操作</vt:lpstr>
      <vt:lpstr>逻辑操作</vt:lpstr>
      <vt:lpstr>关系操作</vt:lpstr>
      <vt:lpstr>分支语句</vt:lpstr>
      <vt:lpstr>循环</vt:lpstr>
      <vt:lpstr>子程序/函数</vt:lpstr>
      <vt:lpstr>堆栈框架/栈帧：Frame</vt:lpstr>
      <vt:lpstr>PowerPoint 演示文稿</vt:lpstr>
      <vt:lpstr>PowerPoint 演示文稿</vt:lpstr>
      <vt:lpstr>数组、指针、传值、传地址</vt:lpstr>
      <vt:lpstr>编译成汇编</vt:lpstr>
      <vt:lpstr>C 程序的构成</vt:lpstr>
      <vt:lpstr>代码例子</vt:lpstr>
      <vt:lpstr>代码例子</vt:lpstr>
      <vt:lpstr>从C代码到汇编代码</vt:lpstr>
      <vt:lpstr>操作数</vt:lpstr>
      <vt:lpstr>汇编特点: 数据类型</vt:lpstr>
      <vt:lpstr>汇编特点: 运算</vt:lpstr>
      <vt:lpstr>目标代码</vt:lpstr>
      <vt:lpstr>机器指令示例</vt:lpstr>
      <vt:lpstr>目标代码的反汇编</vt:lpstr>
      <vt:lpstr>反汇编的另一种方法</vt:lpstr>
      <vt:lpstr>什么可以被反汇编？</vt:lpstr>
      <vt:lpstr>机器级程序设计I: 基础</vt:lpstr>
      <vt:lpstr>x86-64 的整数寄存器</vt:lpstr>
      <vt:lpstr>历史: IA32的寄存器</vt:lpstr>
      <vt:lpstr>AT&amp;T汇编格式</vt:lpstr>
      <vt:lpstr>AT&amp;T汇编格式</vt:lpstr>
      <vt:lpstr>数据传送</vt:lpstr>
      <vt:lpstr>mov 的操作数组合</vt:lpstr>
      <vt:lpstr>数据传送</vt:lpstr>
      <vt:lpstr>数据传送</vt:lpstr>
      <vt:lpstr>数据传送</vt:lpstr>
      <vt:lpstr>数据传送</vt:lpstr>
      <vt:lpstr>数据传送</vt:lpstr>
      <vt:lpstr>数据传送的例子</vt:lpstr>
      <vt:lpstr>简单的内存寻址模式</vt:lpstr>
      <vt:lpstr>寻址模式例子</vt:lpstr>
      <vt:lpstr>理解Swap()</vt:lpstr>
      <vt:lpstr>理解Swap()</vt:lpstr>
      <vt:lpstr>理解Swap()</vt:lpstr>
      <vt:lpstr>理解Swap()</vt:lpstr>
      <vt:lpstr>理解Swap()</vt:lpstr>
      <vt:lpstr>理解Swap()</vt:lpstr>
      <vt:lpstr>完整的内存寻址模式</vt:lpstr>
      <vt:lpstr>数据传送的例子</vt:lpstr>
      <vt:lpstr>地址计算例子：</vt:lpstr>
      <vt:lpstr>    </vt:lpstr>
      <vt:lpstr>机器级程序设计I: 基础</vt:lpstr>
      <vt:lpstr>取地址指令</vt:lpstr>
      <vt:lpstr>算术运算指令</vt:lpstr>
      <vt:lpstr>算术运算指令</vt:lpstr>
      <vt:lpstr>算术表达式例子</vt:lpstr>
      <vt:lpstr>算术表达式例子</vt:lpstr>
      <vt:lpstr>机器级程序设计I: 基础</vt:lpstr>
      <vt:lpstr>机器级编程I: 小结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hlbc</cp:lastModifiedBy>
  <cp:revision>877</cp:revision>
  <cp:lastPrinted>2011-09-12T20:37:42Z</cp:lastPrinted>
  <dcterms:created xsi:type="dcterms:W3CDTF">2012-09-11T15:51:41Z</dcterms:created>
  <dcterms:modified xsi:type="dcterms:W3CDTF">2020-04-01T12:45:35Z</dcterms:modified>
</cp:coreProperties>
</file>