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52"/>
  </p:notesMasterIdLst>
  <p:handoutMasterIdLst>
    <p:handoutMasterId r:id="rId53"/>
  </p:handoutMasterIdLst>
  <p:sldIdLst>
    <p:sldId id="542" r:id="rId2"/>
    <p:sldId id="1159" r:id="rId3"/>
    <p:sldId id="1200" r:id="rId4"/>
    <p:sldId id="1201" r:id="rId5"/>
    <p:sldId id="1202" r:id="rId6"/>
    <p:sldId id="1203" r:id="rId7"/>
    <p:sldId id="1204" r:id="rId8"/>
    <p:sldId id="1205" r:id="rId9"/>
    <p:sldId id="1206" r:id="rId10"/>
    <p:sldId id="1207" r:id="rId11"/>
    <p:sldId id="1168" r:id="rId12"/>
    <p:sldId id="1169" r:id="rId13"/>
    <p:sldId id="1170" r:id="rId14"/>
    <p:sldId id="1196" r:id="rId15"/>
    <p:sldId id="1235" r:id="rId16"/>
    <p:sldId id="1178" r:id="rId17"/>
    <p:sldId id="1179" r:id="rId18"/>
    <p:sldId id="1180" r:id="rId19"/>
    <p:sldId id="1199" r:id="rId20"/>
    <p:sldId id="1172" r:id="rId21"/>
    <p:sldId id="1173" r:id="rId22"/>
    <p:sldId id="1176" r:id="rId23"/>
    <p:sldId id="1237" r:id="rId24"/>
    <p:sldId id="1187" r:id="rId25"/>
    <p:sldId id="1181" r:id="rId26"/>
    <p:sldId id="1182" r:id="rId27"/>
    <p:sldId id="1183" r:id="rId28"/>
    <p:sldId id="1184" r:id="rId29"/>
    <p:sldId id="1236" r:id="rId30"/>
    <p:sldId id="1185" r:id="rId31"/>
    <p:sldId id="1186" r:id="rId32"/>
    <p:sldId id="1208" r:id="rId33"/>
    <p:sldId id="1209" r:id="rId34"/>
    <p:sldId id="1210" r:id="rId35"/>
    <p:sldId id="1211" r:id="rId36"/>
    <p:sldId id="1212" r:id="rId37"/>
    <p:sldId id="1231" r:id="rId38"/>
    <p:sldId id="1223" r:id="rId39"/>
    <p:sldId id="1224" r:id="rId40"/>
    <p:sldId id="1225" r:id="rId41"/>
    <p:sldId id="1233" r:id="rId42"/>
    <p:sldId id="1215" r:id="rId43"/>
    <p:sldId id="1216" r:id="rId44"/>
    <p:sldId id="1218" r:id="rId45"/>
    <p:sldId id="1219" r:id="rId46"/>
    <p:sldId id="1220" r:id="rId47"/>
    <p:sldId id="1221" r:id="rId48"/>
    <p:sldId id="1234" r:id="rId49"/>
    <p:sldId id="1222" r:id="rId50"/>
    <p:sldId id="1230" r:id="rId51"/>
  </p:sldIdLst>
  <p:sldSz cx="9144000" cy="6858000" type="screen4x3"/>
  <p:notesSz cx="7302500" cy="9586913"/>
  <p:defaultTextStyle>
    <a:defPPr>
      <a:defRPr lang="en-US"/>
    </a:defPPr>
    <a:lvl1pPr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5pPr>
    <a:lvl6pPr marL="2286000" algn="l" defTabSz="914400" rtl="0" eaLnBrk="1" latinLnBrk="0" hangingPunct="1">
      <a:defRPr sz="2400" b="1" kern="1200">
        <a:solidFill>
          <a:schemeClr val="tx1"/>
        </a:solidFill>
        <a:latin typeface="Arial Narrow" panose="020B0606020202030204" pitchFamily="34" charset="0"/>
        <a:ea typeface="+mn-ea"/>
        <a:cs typeface="+mn-cs"/>
      </a:defRPr>
    </a:lvl6pPr>
    <a:lvl7pPr marL="2743200" algn="l" defTabSz="914400" rtl="0" eaLnBrk="1" latinLnBrk="0" hangingPunct="1">
      <a:defRPr sz="2400" b="1" kern="1200">
        <a:solidFill>
          <a:schemeClr val="tx1"/>
        </a:solidFill>
        <a:latin typeface="Arial Narrow" panose="020B0606020202030204" pitchFamily="34" charset="0"/>
        <a:ea typeface="+mn-ea"/>
        <a:cs typeface="+mn-cs"/>
      </a:defRPr>
    </a:lvl7pPr>
    <a:lvl8pPr marL="3200400" algn="l" defTabSz="914400" rtl="0" eaLnBrk="1" latinLnBrk="0" hangingPunct="1">
      <a:defRPr sz="2400" b="1" kern="1200">
        <a:solidFill>
          <a:schemeClr val="tx1"/>
        </a:solidFill>
        <a:latin typeface="Arial Narrow" panose="020B0606020202030204" pitchFamily="34" charset="0"/>
        <a:ea typeface="+mn-ea"/>
        <a:cs typeface="+mn-cs"/>
      </a:defRPr>
    </a:lvl8pPr>
    <a:lvl9pPr marL="3657600" algn="l" defTabSz="914400" rtl="0" eaLnBrk="1" latinLnBrk="0" hangingPunct="1">
      <a:defRPr sz="2400" b="1" kern="1200">
        <a:solidFill>
          <a:schemeClr val="tx1"/>
        </a:solidFill>
        <a:latin typeface="Arial Narrow" panose="020B0606020202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1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E6E6E6"/>
    <a:srgbClr val="F7F5CD"/>
    <a:srgbClr val="DEDFF5"/>
    <a:srgbClr val="DBF2DA"/>
    <a:srgbClr val="990000"/>
    <a:srgbClr val="F6F5BD"/>
    <a:srgbClr val="D5F1CF"/>
    <a:srgbClr val="F1C7C7"/>
    <a:srgbClr val="E2A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1" autoAdjust="0"/>
    <p:restoredTop sz="94649" autoAdjust="0"/>
  </p:normalViewPr>
  <p:slideViewPr>
    <p:cSldViewPr snapToObjects="1">
      <p:cViewPr varScale="1">
        <p:scale>
          <a:sx n="86" d="100"/>
          <a:sy n="86" d="100"/>
        </p:scale>
        <p:origin x="1446" y="96"/>
      </p:cViewPr>
      <p:guideLst>
        <p:guide orient="horz" pos="2160"/>
        <p:guide pos="2912"/>
      </p:guideLst>
    </p:cSldViewPr>
  </p:slideViewPr>
  <p:notesTextViewPr>
    <p:cViewPr>
      <p:scale>
        <a:sx n="100" d="100"/>
        <a:sy n="100" d="100"/>
      </p:scale>
      <p:origin x="0" y="0"/>
    </p:cViewPr>
  </p:notesTextViewPr>
  <p:sorterViewPr>
    <p:cViewPr>
      <p:scale>
        <a:sx n="80" d="100"/>
        <a:sy n="80" d="100"/>
      </p:scale>
      <p:origin x="0" y="2598"/>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ln>
          <a:effectLst/>
        </p:spPr>
        <p:txBody>
          <a:bodyPr vert="horz" wrap="square" lIns="96422" tIns="48211" rIns="96422" bIns="48211" numCol="1" anchor="t" anchorCtr="0" compatLnSpc="1"/>
          <a:lstStyle>
            <a:lvl1pPr defTabSz="965200">
              <a:defRPr sz="1200" smtClean="0">
                <a:latin typeface="Times New Roman" panose="02020603050405020304"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ln>
          <a:effectLst/>
        </p:spPr>
        <p:txBody>
          <a:bodyPr vert="horz" wrap="square" lIns="96422" tIns="48211" rIns="96422" bIns="48211" numCol="1" anchor="t" anchorCtr="0" compatLnSpc="1"/>
          <a:lstStyle>
            <a:lvl1pPr algn="r" defTabSz="965200">
              <a:defRPr sz="1200" smtClean="0">
                <a:latin typeface="Times New Roman" panose="02020603050405020304"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ln>
          <a:effectLst/>
        </p:spPr>
        <p:txBody>
          <a:bodyPr vert="horz" wrap="square" lIns="96422" tIns="48211" rIns="96422" bIns="48211" numCol="1" anchor="b" anchorCtr="0" compatLnSpc="1"/>
          <a:lstStyle>
            <a:lvl1pPr defTabSz="965200">
              <a:defRPr sz="1200" smtClean="0">
                <a:latin typeface="Times New Roman" panose="02020603050405020304" pitchFamily="18" charset="0"/>
                <a:cs typeface="Times New Roman" panose="02020603050405020304"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ln>
          <a:effectLst/>
        </p:spPr>
        <p:txBody>
          <a:bodyPr vert="horz" wrap="square" lIns="96422" tIns="48211" rIns="96422" bIns="48211" numCol="1" anchor="b" anchorCtr="0" compatLnSpc="1"/>
          <a:lstStyle>
            <a:lvl1pPr algn="r" defTabSz="965200">
              <a:defRPr sz="1200" smtClean="0">
                <a:latin typeface="Times New Roman" panose="02020603050405020304" pitchFamily="18" charset="0"/>
              </a:defRPr>
            </a:lvl1pPr>
          </a:lstStyle>
          <a:p>
            <a:pPr>
              <a:defRPr/>
            </a:pPr>
            <a:fld id="{83587096-7852-44F5-9A71-D621B1FF2472}" type="slidenum">
              <a:rPr lang="en-US"/>
              <a:t>‹#›</a:t>
            </a:fld>
            <a:endParaRPr 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4-15T12:44:13.050"/>
    </inkml:context>
    <inkml:brush xml:id="br0">
      <inkml:brushProperty name="width" value="0.05292" units="cm"/>
      <inkml:brushProperty name="height" value="0.05292" units="cm"/>
      <inkml:brushProperty name="color" value="#FF0000"/>
    </inkml:brush>
    <inkml:context xml:id="ctx1">
      <inkml:inkSource xml:id="inkSrc62">
        <inkml:traceFormat>
          <inkml:channel name="X" type="integer" max="3200" units="cm"/>
          <inkml:channel name="Y" type="integer" max="900" units="cm"/>
          <inkml:channel name="T" type="integer" max="2.14748E9" units="dev"/>
        </inkml:traceFormat>
        <inkml:channelProperties>
          <inkml:channelProperty channel="X" name="resolution" value="103.55987" units="1/cm"/>
          <inkml:channelProperty channel="Y" name="resolution" value="51.72414" units="1/cm"/>
          <inkml:channelProperty channel="T" name="resolution" value="1" units="1/dev"/>
        </inkml:channelProperties>
      </inkml:inkSource>
      <inkml:timestamp xml:id="ts1" timeString="2020-04-15T12:46:16.355"/>
    </inkml:context>
  </inkml:definitions>
  <inkml:trace contextRef="#ctx0" brushRef="#br0">12019 1361 29 0,'-6'14'56'0,"2"-6"-37"15,6 0-15-15,0 2-1 0,2 3 3 16,5 0 4-16,-3 3 1 16,4-2-2-1,2-1-2-15,3 0-1 0,1 0 1 16,2-1 1-16,-4-2 2 16,-1 3 1-16,3 3 2 15,0-1 5-15,0 5-1 16,-1-5-1-16,-1 3-2 15,2 6-4-15,2-5 9 0,-4 7 2 32,-1 1-2-32,-1 7-1 0,-4 1 0 0,-4 7 25 15,-2 1 38-15,-5 6 278 16,-4 4-235-16,-4-5-60 16,-2 5 4-16,2-5 15 15,-2-4-8-15,4-6-19 16,-1 1-25-16,0-14-3 15,2-2 0-15,3-5 2 16,-1-9 1-16,3-4-7 16,1-2-1-16,2-3 1 15,0 0 9-15,0 0 19 16,0-3-2-16,-2 1-7 16,1-1-8-16,1-19-20 15,-2-47-4-15,5 28-9 16,1 1 0-16,5-14-2 15,6-3-2-15,3 4 0 0,1-8 0 16,3 11 0 0,2-4 2-16,4 10 0 0,2 4-3 15,6 5 1-15,-1 6-2 16,0 1 0-16,-2 6-1 16,-3 6-1-16,-6 3-1 0,4 7 1 15,1 2-1 1,-2 4 5-16,5 5 0 0,-1 3 2 15,-4 10 4-15,0 4 0 16,-3 7 3-16,-3 7 0 16,-5-1-1-16,-6 9 3 15,1 1-1-15,-6 9 3 16,-3-4 1-16,1 6-3 16,-6-4 1-16,-2-7-1 15,-1 1 0-15,-2-10 2 16,4-3-1-16,-1-13-1 15,4-4 0-15,-1-8-2 16,2-3 0-16,0-5 7 16,0-4 2-16,0 4 1 15,0-14-3-15,7-28-6 16,10-49-5-16,-5 33-3 16,4-3 0-16,3-5 0 15,5 0-1-15,8 2-3 16,5 2 1-16,2 9 2 15,8 5-1-15,-4 10 1 0,-3 4-3 16,-8 15 1-16,-4 2 0 16,-9 17-1-16,-5-3-3 15,-2 14 3-15,-9-1 1 16,2 8 3-16,-2 11 1 0,0 6 4 16,4 10-2-16,-11 3 3 15,1 9-1-15,-3 2 3 16,-1 4 1-16,7 6 2 15,-1 0 0-15,1-11-3 16,0-7-2-16,8-12-6 16,5-12-2-16,4-6-34 15,7-11-37-15,1-10-92 16,0-15-82-16,7-18-158 16,1-11-352-16,2-12 697 15,7-5 22-15,4 0 18 16,6-5 8-16,9 5 7 15,7 3 3-15,2 3 2 16,-1 7 0-16,-4 5 1 16,-9-2 2-16,-8 3 3 15,-3 0 1-15,-8 3 5 16,-5 4 5-16,-11 5 0 0,-8 4 1 16,-13 2 4-16,-3 4 37 15,-10 4 111 1,-6 10 414-16,-10 6-493 0,0 1-35 15,-8 20-11-15,2-1 2 16,4 18-14-16,1 10-5 0,2 9-6 16,-6 7-5-16,-4 2 14 15,-2 0 10-15,1 0 20 16,5 3 6-16,7-3-7 16,4-2-8-16,7-11-21 15,8-1-7-15,8-20-17 16,0-7-4-16,5-7-3 15,5-10 0-15,-2-3 1 16,3-2 1-16,8-11 2 16,-1-6 3-16,14-15-1 15,0-3 0-15,2-12-1 16,-15 15-2 0,1 2 2-16,5-24-1 0,0-6 1 15,-9 14 1-15,-7 16 2 16,1 1-2-16,-8 3-1 15,-2 7 0-15,0 3 1 0,-7 9 0 16,6-1-1 0,-1 5-1-16,2 0-4 0,0 0-6 15,0 0-2-15,0 0 1 16,0 17 2-16,2 22 3 16,1 57 2-16,-2-26 0 15,7 16 3-15,0 3 1 16,10 2-1-16,5-9 0 0,1-21-2 15,5-12 1-15,3-16-1 16,2-13-1-16,1-12 2 16,-1-13-2-16,-4-11-3 15,2-10-25-15,2-16-145 16,-3-9-159-16,-10-10-847 16,-7-16 1137-16</inkml:trace>
  <inkml:trace contextRef="#ctx0" brushRef="#br0" timeOffset="260.41">14642 1697 128 0,'-10'14'126'0,"9"7"-93"16,-4 0 29-16,5 9 572 15,6 1-371-15,-4 4-133 16,-2 9-54-16,-2-1-24 0,-1 0-5 16,0 6-18-16,0-11-10 15,0-7-8-15,-6-12-5 16,3-8-36-16,4-1-78 16,-9-20-982-16,3-15 862 0,-10-35 187 15</inkml:trace>
  <inkml:trace contextRef="#ctx0" brushRef="#br0" timeOffset="471.964">14750 1029 174 0,'-20'13'1189'0,"12"2"-769"16,10 6-358-16,6 4-106 16,3 6-45-16,1-1-109 0,-3 4-194 15,-6-6 70-15</inkml:trace>
  <inkml:trace contextRef="#ctx0" brushRef="#br0" timeOffset="1093.791">14996 1439 82 0,'1'4'81'15,"3"5"-61"-15,4 4-11 16,0 0 2-16,1 1 17 16,1 2-1-16,0 12-10 15,-1 2-2-15,-4 4 8 16,0 6-1-16,-7-1 7 16,-6 4 66-16,-6 6 477 15,-7-1-417-15,-3 0-4 16,0 0-62-16,3-4-11 15,3-1-9-15,8-12-30 16,2-6-17-16,4-17-14 16,2-3-3-16,2-5-5 0,0 0 0 15,0-3-2 1,5-20-1-16,32-73-1 0,-11 24 0 16,14-1-5-16,5-1-4 15,1 5 4-15,1 3 1 16,-4 12 3-16,-4 9 1 0,-8 6 4 15,-6 13-2 1,-9 9 2-16,9 2-2 0,-5 12 0 16,0 3-3-16,-3 13 3 15,-9 8 2-15,-3 14 2 16,-1 8 5-16,-4 11 6 16,-9-1 8-16,-7 8 23 15,-1 3 10-15,-3 7 11 16,8 3-12-16,16 0-20 15,3-4-8-15,10-5-12 16,4-12-7-16,5-15-3 16,3-7-30-16,8-14-153 15,3-17-104-15,5-14 117 16</inkml:trace>
  <inkml:trace contextRef="#ctx0" brushRef="#br0" timeOffset="1960.737">15662 2172 19 0,'-12'5'57'16,"3"-5"-26"-16,5 0-29 16,4-1 0-16,0-3-1 0,0 4 1 15,0-1-2-15,0-2 1 16,0 3 2 0,0-4 4-16,0 3 13 0,0 1 5 15,0-3 2-15,0 3 8 16,0-2-12-16,0-1-7 15,0 3-5-15,7 0 5 16,6 0 9-16,3 0 1 16,0 0-1-16,42 5 60 15,-44-5 394-15,-4 0-370 16,-5 0 0-16,0 3 7 0,-5-3-17 16,0 0-29-16,0 0-16 15,0 0-2-15,0 0-17 16,0 0-7-16,1 9-11 15,1-1-6-15,-1-3 0 16,-1-2-2-16,0-1 4 16,0-2 2-16,0 0 22 15,0 0 13-15,0 0 14 16,0 0-3-16,0 0 0 16,0 0-8-16,0 0-21 15,0 0-7-15,0 3-14 16,-1 2-4-16,-1-5-7 15,1 0 0-15,1 0-4 16,0 0 1-16,0 0 5 0,0 0-1 16,0 0 3-16,0 0 2 15,0 0 0-15,0 0 2 16,0 0 7-16,0 0 3 16,0 0 0-16,0 0 4 15,0 0-6-15,-2 0-2 16,0 0-2-16,1 0-1 0,-1 0-5 15,-1 0-4 1,-3 0-18-16,1 3-32 0,3-3-148 16,1-3-160-16,-1 3 180 15</inkml:trace>
  <inkml:trace contextRef="#ctx0" brushRef="#br0" timeOffset="2965.745">16548 1610 38 0,'-12'-5'62'15,"1"5"-29"-15,2 3-25 16,-3-1 2-16,-4-2 4 15,2 5 1-15,-4 3-2 16,-3 0 0-16,0 6 10 16,0-1 1-16,0 5-1 15,4-1 14-15,-1-1 18 16,5 5 490-16,2-1-336 0,0 2-51 16,3 7-69-16,1 6-32 15,7 6-23 1,2-3-8-16,6 9-8 0,0-4-8 15,2-3-1-15,2 4-5 16,6-4 5-16,0-6 2 16,4-4 24-16,-1-4 8 0,5-7 11 15,1-3 3-15,5-8-12 16,2-6-6-16,5-2-9 16,-5-13-1-16,1-5 1 15,2-2 1-15,-8-16 2 16,6 1-2-16,-6-9-1 15,3-1-4-15,1 2-3 16,-8-4-2-16,-1 7-3 16,-11 2 1-16,-11 2 3 15,-4 3 6-15,-14 5 8 16,-8-2 3-16,-6-4 4 16,-14 3 1-16,-9 4-7 15,-6 5-7-15,-20 9-18 16,2 9-4-16,-4 9-32 0,-1 11 476 15</inkml:trace>
  <inkml:trace contextRef="#ctx0" brushRef="#br0" timeOffset="4265.759">22117 1076 0 0,'21'-24'24'16,"-8"-2"21"0,1 4-19-16,-3 2 7 15,-14-4 9-15,-2 7-4 16,-14-1 6-16,-7-3-9 16,-9 7 19-16,-4 1-14 0,-2 8 391 15,-6 2-204-15,-8 3-99 16,-3 8 4-16,-11 1-42 15,-8 9-14 1,-7 8 8-16,-4 4-8 0,-5 4-17 16,3 1-10-16,4 6-16 15,6 0-3-15,12-4-11 16,9 5-5-16,9-6-6 16,13 2-3-16,8-1-5 15,7-3 0-15,12 4-2 16,0-7-1-16,13-4 0 15,4 12 0-15,6-9 1 16,13 6 1-16,1-6 1 16,5 1 1-16,11-1 4 15,-6-4 0-15,10 0 1 0,-4-4 3 16,1-1-1-16,1 2 1 16,-2-2 4-16,2-4 2 15,4 6 4-15,1-1 0 0,-9-6 0 16,0 7-5-16,-6-2-3 15,-13-7-2 1,-2 2 2-16,-4-6 1 16,-15-2 9-16,1 2 5 0,-8 3 16 15,-15-1 5-15,-21 6 3 16,-11 0 0-16,-18 4-7 16,-1 2-4-16,-1 2-6 15,3-3-8-15,-1-9-11 16,-5 4-6-16,5-5-4 15,12 0-3-15,9-1-1 16,10 1-1-16,9-5-9 16,4-6-29-16,12-2-64 15,6-2-52-15,10-6-108 16,1-1-146-16,14-12-748 16,7 0 1032-16,12-11 93 15</inkml:trace>
  <inkml:trace contextRef="#ctx0" brushRef="#br0" timeOffset="4899.451">21602 1557 15 0,'0'-13'71'0,"-1"5"2"15,-3 3-48-15,6 5-14 16,-2 0 4-16,0 0 6 15,0 0-8 1,-2 0-8-16,1 0 0 0,-1 0 6 16,2 26 5-16,0 40 43 15,-6-39 488-15,-7 7-214 16,-8-4-149-16,7 6-82 16,-3-3-15-16,11-2-27 15,8-1-16 1,7 3-25-16,4-4-6 0,0 1-9 15,5-3-1-15,-2-6-1 16,5-3-2-16,12-8 2 16,-2-7 4-16,1-11 8 15,4-15 3-15,-4-15 2 16,5-6-4-16,5-14-6 16,-4 7-1-16,-1 0-4 15,-1 1 3-15,-8 8-3 16,1 5 0-16,-11 8 0 0,-2 10 1 15,-9 3 4-15,-4 6 2 16,-3 5 8-16,0 2 0 16,-2 3-4-16,1 0-2 15,-1 0-9-15,0 0-2 16,-9 0 1-16,-5 31 3 16,-42 47 4-16,39-38 0 15,4 12 0-15,-1-1-1 0,10 7-1 16,1 2-2-16,5-2-3 15,3-2-1-15,7-8-4 16,3-9-1-16,3-14-6 16,3-10-8-16,7-15-41 15,3-10-34-15,11-24-158 16,-1-6-144-16,-4-16-523 16,0-5 831-16,-6 0 18 15,4 5 9-15,-9 3-1 16,0 1 60-16</inkml:trace>
  <inkml:trace contextRef="#ctx0" brushRef="#br0" timeOffset="5596.872">22381 1587 0 0,'14'-13'0'16,"-6"4"51"-16,-6 2 3 15,-4 7 4-15,2 8-4 0,-1-8 19 16,-1 0 668-16,0 8-353 16,-2 15-214-16,-9 46-38 15,8-38-56-15,-3-1-32 16,-2 9-21-16,-1-1-8 15,0 4-10-15,-4 5-1 16,4-7 0-16,4-2-2 16,-4-10-2-16,5-7 0 0,7-8-3 15,1-10-2 1,1-11 1-16,5-5 0 0,5-18 1 16,6-7 2-16,14-10-1 15,-1-9-2-15,1 4 1 16,-2 5 1-16,-2 8 1 15,2 6-1-15,-2 8-2 16,-5 5 0-16,-7 12 1 16,-2 4 2-16,-7 10 4 15,-2 8 0-15,2 9 3 16,-1 7 1-16,-2 8 3 16,-1 6 4-16,-4 14 12 15,-4-1 4-15,-6 10 8 16,0-2-1-16,-4-6-7 0,1-3-4 15,2-20-12-15,1-8-4 16,5-17-7-16,4-2-4 16,1-10 0-16,3-9 2 15,8-19-1-15,5-7-1 16,3-28-3-16,4-4 0 16,1-6 0-16,2-7 0 15,4 13 0-15,3 3 0 16,4 13-1-16,-4 1-1 0,1 22 1 15,-3-1-1-15,-7 9 1 16,6 12-4-16,-14 4 0 16,2 6 1-16,-3 8 2 15,-7 8 2-15,0 14 2 16,-5 1 2-16,-2 12 4 16,-2 2 1-16,-4 7-1 15,2 1 2-15,-7 0-4 16,5 3-2-16,2 0-2 15,5-3-2-15,3-1-2 16,-2-9-2-16,8-8-48 16,-9-12-41-16,6-10-152 15,1-4-204-15,-5-13 226 16</inkml:trace>
  <inkml:trace contextRef="#ctx0" brushRef="#br0" timeOffset="5909.94">23654 1724 84 0,'18'16'113'0,"-21"-6"827"16,-4 6-699-16,9-2-202 15,6 7 28-15,-5-3 7 16,5-1-31-16,-1 0-25 16,-4-3-8-16,3-6-57 15,1 2-60-15,1-10-269 16,-5 0-447-16,10-15 794 15</inkml:trace>
  <inkml:trace contextRef="#ctx0" brushRef="#br0" timeOffset="6862.974">24553 1508 72 0,'-8'-4'89'16,"3"0"8"-16,4 0-88 16,-1 4 4-16,1-4 42 15,-1 4 32-15,2-1 481 16,-2-2-455-16,1 3-45 16,-1 0-4-16,1 0 46 15,-9 4-21-15,-17 0 44 16,-36 62 3-16,39-41-25 15,0 3-43-15,1 7-19 16,-1 4-10-16,8 4-11 16,-2 0-8-16,5 6-4 0,2 2-4 15,1 2-1-15,2-2-2 16,10-1-1-16,-2-3 1 16,5-12-2-16,6 1 0 15,-1-11 6-15,1-4 4 16,5-6 11-16,-1-7 2 15,5 0 2-15,6-7 0 16,2-1-4-16,2 0 0 0,4-4 0 16,0-4-2-16,3-7-4 15,-2-1-2-15,0-6-7 16,2-4-4-16,-4-2-3 16,-1-2 0-16,-3-1-1 15,-2 1-1-15,2 4-1 16,-13 4 2-1,-8 14-1-15,2-2 0 0,20-32 0 16,4 2-1-16,-2-5 0 16,-11 16 2-16,2-2 0 15,-11 6 1-15,-3 2 3 16,-5 1 1-16,-4 1 1 16,0 0 0-16,0 2 2 15,-4 3-1-15,-8-4 0 0,-2 4-2 16,-17-5-2-16,2 4 0 15,-8 2-3-15,-3-6-1 16,-2 4-4-16,-3-1-13 16,-8 0 1-16,-10 1 425 15</inkml:trace>
  <inkml:trace contextRef="#ctx0" brushRef="#br0" timeOffset="13718.13">12601 4322 28 0,'-13'-5'55'0,"12"-3"-37"16,2-5-14-16,19 0-2 15,2 0 1-15,14-4 2 16,5 2 2-16,3-6 1 16,4 3 0-16,0 2 5 15,2 4 2-15,8 5 3 16,5-4 0-16,8 6 10 15,1-8 0-15,10 0-5 16,-2-4 22-16,4 2-3 16,6-1 93-16,3 6 371 0,7 7-412 15,-2-6-7 1,5 1-8-16,-2-2-14 0,-6 2-23 16,5 6-8-1,-4-9-3-15,7 1-5 0,2 2 0 16,-4-5-2-16,-3 4 2 15,-11-1 0-15,-5-6 0 16,0 6 0-16,-1-6 2 16,1 4-9-16,-2 2-3 15,-9 2-6-15,-4 0-3 16,-12 6-1-16,-2-1-1 0,-8 3 1 16,-3 0 1-16,-8 0-1 15,-5 0 3-15,-5 0-5 16,-3 0 3-16,-5 0-3 15,-3 0 1-15,-5 3 1 16,-2 2 1-16,-1 0 8 16,-2 3 1-16,-1 2-2 15,-1 1-1-15,3 3-2 16,0 4-2-16,1 3-3 16,2 6 1-16,-3 4-3 15,1-2 1-15,0 3 0 16,0 6 1-16,-2-2 2 15,2 5 1-15,-2 5 2 16,0-3 1-16,2 4-1 16,2 1-1-16,1 0-1 15,-2 0-1-15,4 10 0 0,-4-3-4 16,1 6 1-16,1 0-2 16,-7-3 0-16,1 3 2 15,-4-8 1-15,-3 3-1 0,1-8 1 16,0 4-1-16,3-1-2 15,-1-1 3 1,-3 6 0-16,2 1 1 0,-2 4 2 16,2-3-3-16,-3-2-1 15,-1-3 1-15,-1-6-1 16,-1-4 1-16,-1-8 0 16,2 1 0-16,-2 2 2 15,1-2 2-15,-3 7 2 16,1 0 2-16,3 6-3 15,0-3-3-15,5-6-4 16,-4 1 0-16,4-20 0 16,0 1 4-16,-2-14 5 15,2 2 2-15,1-7 19 16,2-1 10-16,-1-2 20 16,-1 0 5-16,0-2-22 15,1 2-7-15,-1-3-16 16,1 3-8-16,-1-2-8 15,0-1-2-15,1 3-2 16,-1-2-2-16,1-1 2 0,-1 3 0 16,0-3 1-16,-1 1 0 15,-11-1 1-15,-1-2 3 16,-7 2 0-16,-44-2 2 16,35 8 0-16,-4 2-1 0,-4 3-4 15,-1 2-1 1,6 3-1-16,-4-5-1 0,-9 5-2 15,2-4 1-15,-10 4 3 16,5 0 0-16,5-3-1 16,4 3 2-16,-4-1-3 15,-4 4-1-15,-5-1-2 16,-4 3 0-16,0-1 2 16,2-1-2-16,7-1 0 15,-5-2 1-15,1-2 0 16,-5-1 0-16,-3-1-1 15,1-1 2-15,5 0-1 16,2-1 0-16,-3 1 0 16,-4 0 1-16,-2 1-2 15,1-1 0-15,-5 1 1 16,0 0-1-16,-7-1 1 0,-2 0 0 16,6 2-1-16,1 0 2 15,5-2-2-15,6 0 0 16,0 4 0-16,1-7 1 15,13 5-1-15,-1-5 0 16,6 6 0-16,2-5 0 16,-6 6 0-16,-1-4 0 0,-1-2 0 15,3 2 0-15,-1 5 0 16,5-3 0-16,3 1 0 16,5-1 0-16,7-2 0 15,4 1 0-15,7-1 0 16,1-3 0-16,5 0-1 15,0-2-1-15,2-3-1 16,2 0-1-16,1 0-6 16,0 0 1-16,0 0-58 15,0 0 4-15,0-3 34 16</inkml:trace>
  <inkml:trace contextRef="#ctx0" brushRef="#br0" timeOffset="14520.809">13191 7921 88 0,'-9'6'84'16,"4"-4"-68"-16,0 1-10 0,-19 12 2 15,5 2 8-15,3-1 4 16,11-1-4-16,0 1-3 16,-1 2 0-16,-6 9 20 15,3 7 26-15,1 4 616 16,-4 6-404-16,-1 1-120 16,4 6-14-16,-7 15-10 15,4 0-24-15,4 17-32 16,-6 7-4-16,3 7-6 0,1-1-2 15,2 12-9-15,-2-2-3 16,1 15 0-16,-3-2-5 16,-7 3 0-16,5 3 3 15,-6-3-2-15,3-3-7 16,-1 2 0-16,4-2-3 16,4-15-8-16,3-7-3 15,6-10-8-15,1-9-1 0,3 1-8 16,2-2-2-16,1 2 0 15,1-5-2 1,-1-21-1 0,-3-27 1-16,2 0-1 0,11 75 0 0,0-2 0 15,0-2-2-15,-4-33-12 16,-1-6-18-16,-1-18-60 16,1-11-64-16,0-46-160 15,-1-19-64-15,-2-54 198 16</inkml:trace>
  <inkml:trace contextRef="#ctx0" brushRef="#br0" timeOffset="15818.105">13216 8260 95 0,'-2'0'90'0,"0"0"-66"16,1 0-2-16,-1 0 7 16,1 0 15-16,-1-3 40 15,0 1 567-15,1 2-561 16,-1-3-37-16,0 3-15 16,1-2 11-16,-1-1-4 15,1 3-7-15,-1-1-3 16,2-3-1-16,6-4 1 15,36-1 2-15,76-40-18 16,-43 41-6-16,15-4-4 0,8 2-3 16,12-3 5-1,4-3 5-15,10 1 27 0,-7-2 15 16,4-4 14-16,6 8 0 16,-10 0-31-16,-1 4-9 15,-2 1-10-15,-11-2-5 0,-10 7-4 16,1-10-4-16,-3 8 1 15,-7 3-1-15,1-1-4 16,-6 6-1 0,-16-3 1-16,-4-3 0 0,-15 0 1 15,-6 1 2-15,-9-3-1 16,-5 5 0-16,-8 0 1 16,-8 2 1-16,-4 3 6 15,-4-2 9-15,-2-3 16 16,0 0 9-16,1 0 8 15,-2 16-2-15,-4 16-13 16,-6 47-5-16,9-35-5 16,-3 7-3-16,-1 7-1 15,2 6 2-15,-1 15-5 16,6-5-1-16,2 9-9 16,2 4-2-16,5-3-6 15,0 11-1-15,2 1 1 16,0 9-2-16,-4 14 5 15,-1 1 2-15,-2 4 3 16,-3 1 3-16,2-7-3 16,-1 1-3-16,3-12-2 0,2-1-4 15,1-8-3-15,-1-9-1 16,-1-6 1-16,1-4 1 0,-3-5 1 16,-1-1-2-1,1-12 1-15,-1 1 0 16,-2-2-2-16,-2-2 2 0,-1-2 0 15,-3 0-2-15,-4-8 2 16,0 1 0-16,-3-9-1 16,2-5 1-16,3-9-1 15,2-8 0-15,-2-6 4 16,1-4 0-16,-1-4 2 16,0-4 0-16,-1 0 2 15,-4 0 1-15,-3 0 1 16,-4-4-1-16,-10-4-2 15,-4 8-1-15,-6 0-3 16,-7 0-1-16,-3 8-1 16,-6-3 0-16,-16 3-2 15,-4 0 1-15,-12-3-2 16,-1 5 2-16,-6-2-1 16,4 2 2-16,-19 2 0 15,-2-4-1-15,-6 2 2 0,-9 6 0 16,7 5 3-16,4-2 4 15,0 10 8-15,3-6 5 16,11 2 1-16,-3 1-2 0,15-3-10 16,5-1-7-16,12 1-4 15,6-6-2-15,7-4-1 16,4 0 0 0,-2-5 0-16,7 0 0 0,10-3 0 15,6 0-2-15,21 0-6 16,1-2-3-16,8-2-29 15,5-1-37-15,22-17-31 16,19-19 67-16,53-52 11 16</inkml:trace>
  <inkml:trace contextRef="#ctx0" brushRef="#br0" timeOffset="17213.915">21712 3380 34 0,'-2'0'53'0,"-1"4"-46"16,-2 4-3-16,-1 2 5 16,-1 6 3-16,1-1 5 15,-2 20-1 1,0-1-1-16,8-7 1 0,0 7 3 15,1 1 14-15,-2 5 1 16,-1 2 17-16,0 6 21 16,-4 1 586-16,4 15-492 15,2 7-21-15,0 3-52 16,0 14-7-16,0-1-14 0,-3 5-3 16,0 15-12-16,-2 4-1 15,-5 19-13-15,-1 9 1 16,-8 2 4-16,1-1 2 15,4-7 1-15,1-1-2 16,5-18-10-16,0-9-3 16,-3-15-5-16,-2-7-3 0,9-4-2 15,0-5-1 1,5-5-11-16,2-13-1 0,1-15-10 16,2-16-3-16,-4-12-2 15,3-3-2-15,-4-10-7 16,-1 0-6-16,0 0-27 15,0 0-17-15,0-2-65 16,2-19-69-16,3-22 55 16,17-92 32-16</inkml:trace>
  <inkml:trace contextRef="#ctx0" brushRef="#br0" timeOffset="18324.054">22059 3499 43 0,'-2'-7'83'0,"-14"1"-3"16,2 4-43-16,6-1-37 15,-5-5 2-15,2 6 0 16,3-1 0-16,0-2-2 15,4 4 0-15,1-3-2 16,2 1 1-16,-1 2 0 16,2 1 1-16,0 0 3 15,0 0 3-15,13 1 6 16,25 10 4-16,61 15 29 16,-34-15 10-16,22-4 546 15,0-1-462-15,10-3-30 16,1 2-15-16,0 0-48 0,10-2-7 15,-9-3-13-15,9 0 3 16,1-3 16-16,-7-2 7 16,4-4 15-16,-5 1 3 0,0-5-14 15,7 3-10 1,2-3-27-16,-1-8-3 16,-11 4-7-16,-1-1-3 15,-11 10-1-15,0 2-2 0,-11 6 0 16,-4-4 0-16,-18 1-1 15,-14 3 1-15,-4 3 2 16,-4 7-1-16,-6-2 7 16,3 5 3-16,-7 0 10 15,-1 4 4-15,-2 1 6 16,1 0 0-16,-1 3 0 16,0 1 1-16,3 9 4 15,-4 4 0-15,1 4 4 16,-5 4 1-16,-2 10-5 15,0 3-2-15,-2 13-7 0,2 5-4 16,-2 2-2 0,1 6-4-16,0 6 2 15,3-1 1-15,3 8-2 0,0 6 0 0,5 7-2 32,-2 1-3-32,-1 9-3 15,4-7-2-15,-4 1-2 16,3 5-1-16,-10-2 2 0,-5-3-1 15,2-7 0-15,-1-14 0 16,7-7-2-16,7-1-1 16,-1-5-1-16,-1 5-2 15,3-1-2-15,-7 2 2 0,14 3 0 16,-16-5-1-16,-2-4 1 16,3-2 1-16,-14-7-1 15,2-5 0-15,8-16 0 16,-7-4 1-16,5-12-1 15,5 2 1-15,-12-7 1 16,1-6 2-16,-2-7 0 16,0-5 1-16,-2-5 2 15,1 0-1-15,1-4 5 16,-2 0 2-16,1 0 3 16,-1 0 1-16,-3 1 2 15,-19 12-2-15,-50 24-3 16,47-26-4-16,-18-3-9 15,-2 5-5-15,-8-13-38 16,-12-5-27-16,-4-20-55 16,-8-19 467-16,-11-43-278 15</inkml:trace>
  <inkml:trace contextRef="#ctx0" brushRef="#br0" timeOffset="19147.349">21816 5312 151 0,'-14'16'181'15,"-1"-10"462"-15,7 12-806 16,3 3 163-16,1-3 193 16,7 12-99-16,0 4-22 15,7 9-53-15,-2 10 3 16,-7 10 76-16,-1 14 7 16,-9 20 34-16,-11 7 8 0,-1 10-25 15,-4 7-49-15,-9-2-18 16,7-2-10-16,-4 1-17 15,5 0-8-15,5-5 4 16,0-4 1-16,5-17 15 16,0-5 6-16,13-18-3 15,-3-11-5-15,6-15-14 16,1-9-6-16,-2-20-12 16,4-1-1-16,0-10-4 15,-5-1-1-15,7-2 0 16,-5 0-1-16,0 0-3 15,0-2 1-15,4 2 0 16,18-3 0-16,57 3-2 16,-29-5 1-16,17-3-4 0,6-5 0 15,28-1 0 1,15-7 1-16,17-1 2 0,10 4 3 16,2 0 2-1,1 2-1-15,9 7 1 0,1 1 0 16,8 6 0-16,-3-5 1 15,1 3-1-15,0-1 0 16,-4 0 2-16,-5 2-2 16,-13 3 1-16,-10 0-1 15,-14 3 0-15,-2-3 0 0,-16-3-28 16,-1-4-18 0,-15-14-59-16,-8-1-51 0,-5-7-188 15,-7 2-774-15,-13 4 960 16</inkml:trace>
  <inkml:trace contextRef="#ctx0" brushRef="#br0" timeOffset="19759.6">21869 8686 202 0,'0'45'1378'15,"2"-2"-1065"-15,3 14-349 16,-1 5 5-16,1 11 80 16,2 5 0-16,1 19-16 15,0 7-6-15,-2 19 15 16,-4 4 14-16,-2 8 31 16,-2 13 7-16,-3 12-9 15,2 3-9-15,-2 7-34 16,4-9-11-16,1-9-13 15,0 0-6-15,0-19-7 16,3-3-2-16,2-14-3 16,4-7-3-16,1-25-14 0,0-18-21 15,3-36-102-15,-4-20-62 16,4-41-37-16,-5-22-103 0,-3-51-834 16,-2-18 960-16,-1-23 178 15</inkml:trace>
  <inkml:trace contextRef="#ctx0" brushRef="#br0" timeOffset="20430.279">21821 8691 45 0,'19'-29'55'0,"15"11"-47"16,6 1-3-16,13 7 9 15,10 10 4-15,24-3 5 16,6 3-1-16,21-5 9 0,7-8 7 16,4-5-5-1,17-4 36-15,6-4 14 0,1 5 360 16,-2 4-317-16,-6-1-44 15,7 5 20-15,-8 0 15 16,-2 0-53-16,-7-1-19 16,-27 6-14-16,-7 0-10 15,-10 3-3-15,-9-5-5 0,-4 2-2 16,-11 0-1-16,-15 3-1 16,-3-3-2-16,-9 7 1 15,2 6 1-15,-5 3 0 16,-8-2 4-16,-5 7-2 15,-4-2-1-15,0 2 19 16,-3 5 7-16,-2 7 36 16,-2 8 6-16,-7 18-3 15,-2 5 5-15,-5 20 1 16,-3 6 1-16,-6 13-5 16,1 14-9-16,-3 18-12 15,1 21-6-15,1 14-13 16,1 0-7-16,2 7-10 15,-1-11-5-15,9-15-9 16,-2-11-1-16,7-20-3 16,4-2-2-16,1-9 0 0,3 3-1 15,-4-9-3-15,-4 2-1 16,-2-14-8-16,1-6-10 16,4 2-22-16,1-8-27 15,3-10-42-15,-6-13-26 0,-5-9-67 16,-4-18-131-1,-18-17-965-15,-4-13 1254 16</inkml:trace>
  <inkml:trace contextRef="#ctx0" brushRef="#br0" timeOffset="20834.499">21605 11322 145 0,'-12'37'152'0,"4"-19"-82"0,6-4-77 16,15 3-9-16,14-3 12 15,18-1 13-15,15-4 13 16,22-5 407-16,13-4-152 16,32-8-104-16,9-2-39 15,24 7-49-15,-3 3-5 16,7 8-13-16,0 5-8 0,3-8-20 15,2-2-9-15,-5-8-19 16,4-8-2-16,-14-11-9 16,-3-7-26-16,-29-4 21 15</inkml:trace>
  <inkml:trace contextRef="#ctx0" brushRef="#br0" timeOffset="23797.274">17156 12051 12 0,'0'0'57'0,"0"0"-26"16,0 0-11-16,0 0 0 16,4 16 3-16,0 6 0 15,4 49 1-15,-8-28 6 16,-2 12-3-16,7 11 17 15,1 13 32-15,7 4 606 16,0 4-479-16,5 0-80 16,-1 1-32-16,-2 15-15 15,-4 3 0-15,-1 15 4 16,-9 2 1-16,-2-5-18 16,1 9 1-16,-8 3-5 0,5 8 2 15,-2-1-6-15,-2 3-9 16,4 0-11-16,-2-2-7 15,0-3-10-15,1-8-2 0,2-18-5 16,2-8 0-16,-2-14-5 16,2-8 0-16,0-10 4 15,2-8 2-15,4-14 1 16,-4-25 1 0,0 1-7-16,1 7-4 0,2-7 8 15,-4-12-39-15,1-11-96 16,0-8-71-16,-2-30 101 15</inkml:trace>
  <inkml:trace contextRef="#ctx0" brushRef="#br0" timeOffset="25298.328">17181 12216 10 0,'-6'5'64'0,"1"-2"-20"15,10-3-23-15,-5 0-12 16,10 3 1-16,31 4 6 15,59 10 2-15,-31-13 2 16,7-4 9-16,12-8-1 16,2-7 6-16,13-3 27 15,10-2 475-15,3-3-314 16,7 1-34-16,8-9-85 16,-7-3-15-16,19-4-25 15,-2-1-19-15,9 4-25 0,-2-5-6 16,-10 6-4-16,5 3-3 15,-17-1 1-15,9 6-5 16,-13 4 2-16,-14-7 1 16,-7 11-3-16,-19 4 2 15,-8 6 1-15,-2 8-1 16,-9 5 0-16,-10-5 1 0,-6 4-1 16,-10 0 0-16,-5 0 3 15,5 6-1-15,-13 1 3 16,2 4 2-16,-5-2 2 15,-5 8-2-15,-2 1 4 16,2 1 0-16,-6 12 11 16,-2 7 3-16,-3 6 3 15,-5 5 3-15,0 3-3 16,0 2 3-16,-3 14-9 16,3-1-3-16,-7 19-4 15,2 3-5-15,-1 12 0 16,-9 7 2-16,1 3-1 15,-1 7 6-15,-1 8 0 16,7 2 4-16,-1 1 5 16,-3-1 0-16,0 0 2 15,4 6 0-15,4-1 0 0,0-2-2 16,-6-5-1 0,1 2-3-16,-1 1-6 15,0-4 0-15,7-5-2 0,-7-5-3 16,8-10-5-16,-3 0-2 15,6-4-1-15,3-9-2 16,-5-4 0-16,1-10 0 16,-8 1 1-16,1-4 1 15,-1-10 1-15,1-4-1 16,8-12-2-16,-3-13 0 0,3-5-2 16,3-4-1-16,-3-10 1 15,0-4-2-15,0-9 2 16,0-3 0-16,1-2 6 15,-1-3 2-15,-1 0 11 16,-1 0 0-16,1 0-1 16,-1 0-2-16,0 0-10 15,1 0-2-15,-1 0-2 16,-1 0 1-16,-12 5-1 16,-7 0 0-16,-50 11-2 15,51-16-1-15,-16 5 0 16,-4 5-2-16,0 2 1 15,-6 6-1-15,-1 8 1 0,-4-4-1 16,-4 4 3 0,-4 0-2-16,1-1 0 0,1-2 0 15,2 3 1-15,3 1-1 16,-10-1 0-16,-3 4 2 0,-6 1-2 16,-1-1 0-16,6 4-1 15,-2-3 1 1,-1-1 1-16,0 1-1 15,7-6 0-15,2 3 2 16,3-6-1-16,2-1 1 16,-2-6-1-16,5 1-1 0,6-3 2 15,9 1 1-15,1-6-1 16,0 0 2-16,1-3 3 16,2 5-1-16,2-2 2 15,-2-4 1-15,2 1-1 16,-5-2 0-16,5-3-1 15,5 4-1-15,-1-3-4 16,4 4 1-16,0-2-4 16,-2-1 0-16,-1 4 0 15,6-4 0-15,-4 1 0 16,0 2 1-16,4-5-1 16,1 5 0-16,2-5 2 15,-3-2-15-15,2-6-46 16,1-8 27-16,2-24 4 15</inkml:trace>
  <inkml:trace contextRef="#ctx0" brushRef="#br0" timeOffset="25975.596">17619 14442 0 0,'-20'10'27'0,"4"3"24"16,4 1-26-16,4-1-13 0,-2 5 3 15,7 3 3-15,-2-3 2 16,0 4-2-16,5 4-1 15,2 4 6-15,-2 4 0 16,0 10 2-16,-2 4 25 16,-4 10 137-16,1 3 507 15,5 13-482-15,-5-2-60 16,-2 4-11-16,3 6-29 16,-1-9-39-16,-2 6-8 0,1 5-4 15,0 3-2-15,-1 4-10 16,-1 1-7-16,0 0-13 15,-2-4-2-15,-1-6-4 16,3-3 1-16,6-10 1 16,1-7-2-16,1-5-1 15,3-1-2-15,2-13-8 16,8-2-4-16,6-3-2 16,-4-4-4-16,10-12 0 15,-5-1-1-15,4-11 1 16,6 3 1-16,2-4 8 15,4 0 3-15,4-1 1 16,-1-4-3-16,4-4 20 16,4 0-10-16,6-4-251 0,-11 0 179 15</inkml:trace>
  <inkml:trace contextRef="#ctx0" brushRef="#br0" timeOffset="26841.747">17308 16687 113 0,'-20'37'125'16,"-9"-2"8"-16,9 16-121 15,3 7 79-15,-1 8 474 16,7 3-369-16,6 7-14 15,2 1-52-15,4 5-30 16,2 2-22-16,2 4-2 16,-3 8-23-16,-1 9-1 15,-1-1 2-15,-6 1-10 16,8 3 1-16,-1-2-1 0,2 6-2 16,7 2-8-1,-7-6-4-15,2-2-8 16,6-3-4-16,4 1-4 0,-1-38-3 15,1 5-8 1,11 50-1-16,-1 1-1 0,-4-31-29 16,-8-46-149-16,2-16-860 15,2-35 293-15</inkml:trace>
  <inkml:trace contextRef="#ctx0" brushRef="#br0" timeOffset="28016.446">17599 16950 0 0,'-48'-29'21'0,"42"24"8"15,1 1-6-15,7 0-7 16,-2 3-4-16,0-2-5 0,3 3 0 15,32-18 1 1,44-21-1-16,-26 20 0 16,7-5 0-16,15-3 2 0,17-7 1 15,11-2 1-15,8-2 1 16,4-2 1-16,-5 0 5 16,17 1-1-16,-3 8-3 15,1 4-8-15,2 3-1 16,-19 9-2-16,0-1-1 0,-5 4-1 15,1 2 0-15,-4-5-1 16,3-1 1-16,-13-5 1 16,-5 4 4-16,-6 4 9 15,-5-2 34-15,-8 12 34 16,0 3 500-16,-8 3-508 16,-26 2-22-1,2 3-27-15,12 5-7 0,-10 5-7 16,-9 0 3-16,-16 2 3 15,0 5 13-15,1 5 36 16,-12-1-14-16,-4 11 14 16,-2-4 11-16,1 2 9 15,2 10-9-15,-3 5-7 16,1 7-11-16,-8 6-27 16,3 5 6-16,1 6-2 15,1 1-2-15,-4 9 10 0,1 2 0 16,-2 2 0-16,0 4 5 15,2 2-5-15,3 7-4 16,0 1-11-16,0-1-7 16,5 1-14-16,-2-1-1 15,5-3-6-15,1 1-1 16,3-8 1-16,-1-5-1 16,11-7 1-16,-6-5-1 15,7-6-1-15,4-1 2 0,-8-2 0 16,4-2-2-16,4 0 0 15,-1 0 0-15,6-5 0 16,3-2 0-16,-11-11 0 16,5-4 0-16,-9-12-2 15,-4-1-1-15,3-11 1 16,-6-2-1-16,0-3-14 16,3-4-27-16,-4-6-107 15,3-5-51-15,4-16 116 16</inkml:trace>
  <inkml:trace contextRef="#ctx0" brushRef="#br0" timeOffset="28582.311">20197 18762 41 0,'-10'0'63'0,"-1"-5"-29"0,-4 3-10 31,9 2-2-31,-1 0 3 0,-30 2 4 15,-8 1-5-15,-11 7-5 0,10 0 16 16,-9 7 19-16,-5 4 559 16,-10 5-388-16,-3 8-40 15,-12-4-66-15,-2 1-6 16,-6 1 8-16,-8-10-10 16,2 7-1-16,-3-1 2 15,-3-4-17-15,7-5-16 16,-3-1-32-16,-2-5-13 15,5-10-23-15,-5 2-11 0,-4-10-31 16,3-3-23-16,-10 0-51 16,-2-2 41-16,-13 20 31 15</inkml:trace>
  <inkml:trace contextRef="#ctx0" brushRef="#br0" timeOffset="41226.136">21639 4397 0 0,'-14'8'0'0,"3"-3"0"16,1 0 0-16,3-2 0 16,7-3 0-16,4 0 2 15,-4-3 7-15,0 1-5 16,0 2-1-16,0-3 4 15,0 3 0-15,6-5 3 16,-6 5 1-16,3-1 0 16,-1-3 0-16,-2 4 0 15,0-3 1-15,5 2-1 16,-5 1 2-16,0-4 0 16,0 4-3-16,0-1-1 15,0-2-1-15,0 3 0 16,0-4-1-16,0 3 0 0,0 1-1 15,-2-3 0-15,1 3-2 16,-1-2-1-16,0-1 2 16,1 3 0-16,-1-2-2 15,0-1 0-15,1 3-1 16,-1-3 0-16,1 1-1 16,-1 2 0-16,0-3 1 15,1 3 0-15,-1-2 0 0,1-1-1 16,1 3 0-16,0-3 0 15,0 1-1-15,0 2 1 16,0-3 0-16,4 1 0 16,13-9 0-16,3 1 0 15,35-15 0-15,-47 20 1 16,-5 0 0-16,-3 2 5 16,0 3 3-16,0-2 2 15,0 2 0-15,-1-3 4 16,-1 3-2-16,2 0-7 15,-1 0-4-15,-1 0-3 16,0 0-2-16,1 0 0 0,1 0-1 16,0 0 3-16,0 0 4 15,0 0 1 1,-2 0 0-16,2 0-2 16,0 0-3-16,0 0 0 0,0 0 0 15,7 5 0-15,10 6 1 16,3-6 2-16,44 9-1 15,-40-23 1-15,-3-1 1 16,-3-1-1-16,-4-4 1 16,-6 4 1-16,0 2 2 0,-8-1 3 15,2 5 0-15,-4-3 62 16,-4 3 281-16,-2-3-227 16,-2 5-63-16,-4 3-25 15,1 0 3-15,-5 3-3 16,2 2-4-16,1 3-4 15,1 2 0-15,3 1-7 16,-1-1-4-16,4 2-4 16,4 1-8-16,0-3-3 15,1 0 0-15,5-2-4 16,-1 0 0-16,4-7 3 16,-5-1 1-16,0 0 11 15,0 0 0-15,0 0 3 16,0-1-5-16,0 1 4 15,0-4 1-15,0 4 8 16,0-1 2-16,0-2 6 16,0 3 5-16,2-5-2 15,-1-3-2-15,-1 6-13 0,-1-1-7 16,-1 3-11-16,-1-3-4 16,-16 1 0-16,3 2 0 15,-37 18 0-15,43-5 0 16,3-1-4-16,7-2 2 15,2-2-3-15,-2 2 3 0,13-2 0 16,-8-5 2-16,6-3 2 16,0 0 3-16,-3-6 3 15,4 1 1-15,-6-5 2 16,0 2 0-16,-4 3 2 16,-2-3 0-16,-5 0 4 15,-8 2 0-15,0-2-2 16,5 3 1-16,-4 2-3 15,2 3-5-15,-1 5-1 16,-5 1-5-16,3 4-2 16,5-1 0-16,3 4 0 15,-2 3-2-15,6-6 0 16,1 3-3-16,0-4 3 16,3-1 0-16,7 0 0 15,-1-8 2-15,9 0 4 16,0-4 3-16,3-8 1 15,-2 0-1-15,-1-6-3 0,-4 3 3 16,-4-1-4-16,3 7-1 16,-10 1 4-16,3 3-1 15,-6 0 4-15,-1 5 2 16,-1 0 3-16,0 0 0 16,1 0-4-16,-1 0-4 15,1 0-5-15,-7 0 1 0,-4 5-2 16,1 0 1-16,8-5-1 15,1 3-1-15,-1 2-1 16,0-1 1-16,1-4 1 16,1 0 1-16,1 0 4 15,0 0 0-15,0 0 2 16,0 0 1-16,9 4-1 16,1-4 0-16,-7-4 4 15,0 4 3-15,-3-3 2 16,0 2 1-16,0 1-5 15,0-4-4-15,-1 4-5 16,-1 0-1-16,0 0 34 16,1 0 76-16,-1 0-76 15</inkml:trace>
  <inkml:trace contextRef="#ctx0" brushRef="#br0" timeOffset="43351.384">12892 4802 47 0,'-19'-1'62'0,"8"1"-41"0,1 4-6 15,-1 1-1-15,1 0-3 16,1 8-7-16,-1-3-2 16,5 1-6-16,2 2-9 15,4-7-37-15,4 1 36 16</inkml:trace>
  <inkml:trace contextRef="#ctx0" brushRef="#br0" timeOffset="69282.876">12559 4235 0 0,'-3'0'54'16,"8"5"-12"-16,3-2-33 16,-8-3-2-16,0 0 3 15,0 0 4-15,0 0 5 16,0 0 0-16,0 0 1 15,-2 0 2-15,1 0-1 16,-1 0-2-16,1 0-7 0,-1 0-3 16,0 0-6-16,1 0-1 15,-1 0-1-15,1 0 1 16,-1 0-1-16,2 0 1 0,0 0 12 16,-2 13 6-16,-1 4 10 15,0 11 4-15,-18 44 98 16,7-37 344-1,2 10-367-15,-12 4-11 0,10 2 22 16,2 5-50-16,-5 2-35 16,10 2 4-16,-6-4 6 15,1 2-15-15,0-5 14 16,1 2-3-16,6-1-15 16,-1-2 7-16,6 6-10 15,-3 3-5-15,-1-2 3 16,6-16 8-1,1-2-5-15,0 33-6 0,7 0-6 16,3-5-5-16,0-16-4 16,1-2 1-16,-1 2 0 15,0 0 0-15,-8 2 6 16,3 0-1-16,-3-4 5 16,-4 2 1-16,12-5 1 0,-11-1 1 15,9 1-4-15,-3-8-1 16,0 4-2-16,7-6-3 15,-9 1 3-15,7 1-3 16,-10-1 1-16,12 1 0 16,-9-5-3-16,4 4 1 15,4-1-1-15,-11-2 1 16,12-1-3-16,-7-4 0 0,5-10-1 16,0 1 1-16,3-1-2 15,-2-3 1-15,-1 3 1 16,2-2 2-16,-4-3-2 15,3 2 1-15,-1-4 0 16,2-3-3-16,-3-4 2 16,1 1 0-16,-6-8 1 15,1 0 0-15,-7 0 2 16,-1 0 5-16,0 0 5 16,0 0 1-16,0 0 3 15,0 0-3-15,0-2-4 16,-1-1-5-16,-1 3-7 15,2-3-1-15,0 1-3 16,0 2-3-16,0-3-2 16,0 3 0-16,0-2 4 15,0-1-1-15,0 1 3 16,13-9 1-16,2-2-1 0,39-40 1 16,-41 45-2-16,0-6 7 15,-3 6-54-15,2 0-37 16,-2-7-1535-16,-2-1 1500 15</inkml:trace>
  <inkml:trace contextRef="#ctx0" brushRef="#br0" timeOffset="70310.23">12349 5137 0 0,'64'12'0'16,"-62"-10"0"-16,-4-2 1 0,0 3 24 15,1-3-1-15,1 0-2 16,-2 0-4-16,1 0-3 16,-1 0-3-16,0 0-1 15,1 0 0-15,1 2-1 16,0 1 3-16,0 7 1 0,0-7 1 16,0 5 3-1,0-3 10-15,0 0-2 16,1 4-5-16,-1-9 12 0,0 0-15 15,0 0-7-15,0 0-5 16,0 0 1-16,0 0-3 16,0 0 1-16,0 0-4 15,0-1-1-15,7-4-6 16,3-3-4-16,-2 0-13 16,6-10-10-16,42-43 8 15,-40 39 0-15,-3-4-15 16,3 5 8-16,-6 2-34 15,0-1 46-15</inkml:trace>
  <inkml:trace contextRef="#ctx0" brushRef="#br0" timeOffset="71714.47">12775 4179 48 0,'0'0'63'15,"0"0"-36"-15,0 0-24 16,0 0 2-16,0 0 2 16,3 0 4-16,-1 0 7 15,-2 0 1-15,0 0 10 16,0 0-3-16,0 0-9 15,0 3-2-15,-5 10 32 16,-3-4 18-16,-10 1 582 16,-48 38-448-16,39-45-65 0,-5 2-52 15,-2-2-34 1,-3-3-11-16,5 5-17 0,1 0-5 0,-6 5-4 16,-6 1-3-1,-5-1-1-15,-5 2 1 16,3 1 8-16,1 0 3 15,1-3 9-15,6 1 5 16,-1-4-1-16,0-3-1 0,1 4-5 16,0-3-10-16,-5 6-4 15,5-1-4-15,1-2-2 16,-4 2-1-16,4-2-2 16,-8-3-1-16,-5-2-1 15,5-2 2-15,0-1-1 16,8-4 0-16,8-1 1 15,1-3-2-15,3 3-1 16,2-3 2-16,1 0-2 16,4 3 1-16,6 5-1 15,1-2 0-15,6 2-4 16,0 0-1-16,8 0-7 16,1 2-6-16,0-2-2 15,0 0-6-15,0 0 9 16,16 0 6-16,16 3 13 15,47-3 3-15,-26-13 6 0,5 1-1 16,17-6 1-16,11 0-1 16,5-3-2-16,4 2-2 15,0-2-1-15,-3 0 0 16,1 2 1-16,2 0-1 0,3 9-1 16,-1 0 1-1,-7-1 3-15,0 6 1 0,-12-4 1 16,-2 1 0-16,-5 3-3 15,-8 0 0-15,-9 5 8 16,-1 2 0-16,-9 6 7 16,1 0 0-16,-15 0-5 15,-9 1-3-15,-11-1 5 16,-12 0 6-16,-6 2 12 16,0 0 4-16,-18-2-3 15,-6 1-6-15,-10-4-12 16,-6-2-6-16,-3 2-3 15,-2 0-2-15,-10-2-1 16,-3 2-2-16,-6 0-1 16,-4 0 0-16,4 3-4 0,-12 0 2 15,-8 1-1 1,1-1-1-16,-12 0-1 0,6 1 0 16,7-3 2-16,5-3-2 15,0 2 0-15,0-5 0 16,3 3 0-16,0-3 1 15,12 2-1-15,3-2 0 16,7 0 0-16,2 0 2 0,2 0-2 16,9 3 0-1,7-3 0-15,3 2-2 0,16 1 2 16,-4-3 0-16,4 0 0 16,6 3-1-16,4-1-1 15,8-2-4-15,4 3-5 16,4-1-4-16,-5-2-1 15,0 0 4-15,0 0 4 16,18 4 5-16,12 4 0 16,49 10 1-16,-30-18 0 15,5 0 1-15,11-2-1 16,7-2 1-16,12-4 1 16,7 0-2-16,6-5 1 15,6 3-1-15,0-6 2 16,-1 6-1-16,-5 1 1 15,-34 5 0 1,-31 4 21-16,0 0-19 0,76 8 543 0,-25 10-414 16</inkml:trace>
  <inkml:trace contextRef="#ctx0" brushRef="#br0" timeOffset="73484.358">12730 5355 0 0,'6'-3'0'0,"-1"-2"0"16,2 5 5-16,-3 5 0 16,-4-2-3-16,-1-3-2 15,-1 0-2-15,1 0-7 16,-1 0 8-16,-1 0 1 15,-12 5 0-15,1 0 0 16,-2-5 0-16,-36 16 0 16,39-21 0-16,2 2 1 15,5 0 8-15,-4-2 2 16,4 3-1-16,-4-1-2 16,-3 3-2-16,2 3 0 15,-12-3 1-15,7 2 4 16,2 1 2-16,1-3 1 15,5 2-2-15,0 1-2 16,0-3 2-16,1-5-1 16,11 2 0-16,-4 3-3 15,0-2-1-15,0-1-1 0,0 3 1 16,0-2 3-16,0-1 2 16,20-5 7-16,-7 7 1 15,47-15-1-15,-25 16-3 16,-3-8-4-16,10 3 16 0,-5-8 0 15,-5-2 2 1,-1-2 370-16,-2-4-143 16,-7 3-147-16,1 0-20 0,-9 6-30 15,-2 4-10-15,-8-2-17 16,-2 2 8-16,-8 3 2 16,-7 2-4-16,-7 6-13 15,-8-1-11-15,-5 6-10 16,-2-5 1-16,-2 5 1 15,5-2-3-15,0-2 0 16,-2 0 3-16,0 0-5 16,15-3 5-1,0-1-3-15,-15 3-2 0,5 2 0 16,8 0-2-16,3-2 0 16,4-1-4-16,2 1-3 0,6 2-3 15,4 0-8-15,9 0 3 16,9-2 2-1,2-8 9-15,14 2 12 16,3-7 7-16,18-6 12 0,7-2-4 16,11-9-1-16,2 1-2 15,1-4-3-15,-3-1 5 16,3 1-3-16,-6 4 1 16,-12 3-5-16,-1 6-4 15,-20 4-5-15,-11 5-2 0,-9 6 1 16,-10 2 6-16,-9 0 8 15,-2 7 6-15,4-7-6 16,1 0-5-16,-43 13-6 16,-43 51-2-16,28-37-2 15,-2 7 3-15,6 1-3 16,-6 1 1-16,1-1 0 16,4-1-1-16,2 1-1 15,5-12 1-15,14-4-1 16,-5-5 1-16,12-10 4 15,11 0-2-15,-1-7 8 16,15-5 2-16,0 2 4 16,1-2-1-16,10 3-8 15,2-3-6-15,15-5-5 16,3-1-4-16,10-7 3 16,4 5 1-16,0-4-2 15,5 3 2-15,-6-4 0 16,0 3 2-16,-4 0 1 0,-4 5 0 15,-4 1 2-15,-3-1-2 16,-5 5-2-16,-5-2 1 16,-2 7-2-16,-4 3 0 15,-8 3 3-15,-4 7 2 16,-12 1 1-16,-4 3 2 16,-9 4-2-16,-4 3-1 15,-6 2 1-15,0-1-3 0,0-1 3 16,0-3-1-16,5 2 0 15,1-5-1-15,9-2 0 16,4 3-1-16,10-16-3 16,3 2-10-16,15-12-5 15,9 2 2-15,21-10-1 16,14-8 33-16,15-14-11 16</inkml:trace>
  <inkml:trace contextRef="#ctx0" brushRef="#br0" timeOffset="75782.118">11670 5151 0 0,'-8'3'0'0,"2"-1"0"16,1-2 30-16,-3 0 2 15,0-2-3-15,4 2-7 16,3-3 2-16,-1 1-8 15,-4-9-2-15,1 5-4 16,0-2-1-16,0 0-2 16,1 0-2-16,0 1 1 0,0-1 4 15,2 3 5-15,0 2 4 16,1-2 4-16,-1 5 11 16,0-3 19-16,1 3 55 0,-1-1 364 15,1-3-394 1,-1 4-63-16,0-1-7 15,2-6-8-15,0 2-4 0,5-4 0 16,11 1 1-16,18-2 3 16,38-41-4-16,-39 38 4 15,0 3 0 1,-5-3 0-16,-4 0 4 0,-5 1-1 16,-3 2-3-16,-3 2 23 15,3 0 11-15,-1 3 26 16,-7-3 15-16,0-2 12 15,-5-2-26-15,3 4-9 16,-2-7-4-16,-4 2-11 16,1 0-7-16,-4 0-10 15,-2 1-3-15,0 2-2 16,-1 2 1-16,-1 3 3 16,1 5 5-16,-4 0 8 15,-1 0 3-15,2 8-2 16,-3-1-7-16,4 5-9 0,0 4-6 15,-3 4-8-15,4 6 0 16,-2-1 2-16,-2 4 3 16,3 3 12-16,-4 2 5 15,-4 1 9-15,0 4 5 0,-2 1-3 16,2 4-2-16,2-4-12 16,6-2-3-16,5 1-13 15,4-4-3-15,14 6-3 16,2-8 0-16,-2-2 0 15,-1 4 0-15,-1-6 2 16,-10 3-1-16,4 2 2 16,-7 1 0-16,-8 6 2 15,-8 5 0-15,-28 2 3 16,-7 10-1-16,-23 11-2 16,-2 2-2-16,-12 11-17 15,-12-3-36-15,-6-8-135 16,-11-4-177-16,-6-27 203 15</inkml:trace>
  <inkml:trace contextRef="#ctx0" brushRef="#br0" timeOffset="76235.898">11294 5539 0 0,'3'0'0'0,"5"0"27"16,0 4 1-16,-8-4-5 16,0 0-1-16,0 0 1 15,11 0 1-15,5 0 0 16,-1 0 0-16,40-1 12 15,-39-2 5-15,8-2 31 0,3 1 597 16,20-4-447 0,11 2-81-16,30-7-87 15,18-5-19-15,37-17-9 0,33-12 115 16,47-36-102-16</inkml:trace>
  <inkml:trace contextRef="#ctx0" brushRef="#br0" timeOffset="78649.616">13124 9294 0 0,'8'0'0'0,"2"-8"23"16,4-2-22-16,2 0-1 16,-5-7 3-16,5 1 3 15,-3 1 3-15,2-6 3 16,4 8-1-16,-4-3-2 16,1 7-5-16,-2 1-1 15,-4 1 0-15,-1 7 0 0,-9-3 8 16,0 3 4-16,-1 0 8 15,-1 0 1-15,1-3-7 16,-1 1-3-16,0 2-8 16,1-3-1-16,-1 3-3 15,1-2 0-15,-1-1-1 16,0 3 0-16,1-2 0 16,-4-1-1-16,-6-5 5 15,4 3 4-15,-6 1 6 16,5 0 4-16,0 0-4 15,-1 2-1-15,-1-1 15 16,2 3 4-16,-5 0 0 16,3 3 398-16,1-1-215 15,7-2-115 1,-11 0 5-16,7 0-2 0,-4 0-48 0,9 0-6 16,-1 0-22-16,0 0-8 15,1 0-14-15,-1 0-1 16,2-2 3-16,5-6 3 15,27-15 13-15,44-38 6 16,-38 37 12-16,-1 2 3 16,-6-4 1-16,1 3-3 15,-8 3-10-15,-1 7-10 0,-7 3-10 16,-7 5-6-16,-4 2 1 16,-5 3 5-16,-8 5 1 15,7-5 0-15,-3 0-7 16,-31 13-2-16,-45 54-2 15,39-39 0-15,3-3 2 16,1 1-2-16,5-4 0 16,-2 1 0-16,8-7-1 15,-1 2 1-15,9-5-1 16,4-4-2-16,9 1-2 16,5-7-4-16,1 7 0 15,11-2 1-15,5-3 2 16,6 4 3-16,6-2 1 15,-5-6 4-15,10-1 8 16,1 0-1-16,7-8 2 0,8 3 0 16,-2-7 5-16,2-3 3 15,-3-3 1-15,-4-2-1 16,-8 7-5-16,-9 0-3 16,-11 3-2-16,-7 2 7 15,-10 3 11-15,-6 0-1 16,-15 5-4-16,-9-3-11 15,-14 6-14-15,-7 2 0 16,-13 3 0-16,3 2 0 0,5 3 0 16,-5-4 0-16,2 4 0 15,2-8 2-15,2 2-1 16,14-6-1-16,16-2 0 16,7-3 0-16,12-5-9 15,7-3-5-15,10 3-5 16,12-12-1-16,23 6 6 15,7-5 6-15,15 2 4 16,5 0 2-16,-2 4 4 16,2-2 2-16,-1 6 3 15,-2-1-1-15,-10 6-2 16,-7 3-2-16,-10 2 0 16,-8 0-1-16,-7 0-4 15,-7 0-47-15,-17-3 629 16,-5-2-461-16</inkml:trace>
  <inkml:trace contextRef="#ctx0" brushRef="#br0" timeOffset="79444.291">11972 8980 156 0,'-12'-30'227'0,"8"-7"542"16,3 0-690-16,-9 1-34 16,2 9 4-16,-6 6-13 15,-6 0-13-15,-2 8-10 16,-10 4-6-16,-9 14-7 16,-2 11 0-16,-15 14 0 0,-1 15 15 15,-4 11 33 1,-3 10 15-16,11 21 10 0,-1 5-10 15,6 11-28-15,3 3-13 0,9 3-12 16,2-6 14 0,16-7 15-16,5-7-4 0,15-23-2 15,8-2-12 1,15-25-8-16,2-17 3 16,16-17 26-16,7-15 9 0,13-32 8 15,8-12-4-15,18-36-29 16,6-20-9-16,12-17-12 15,-1-11-2-15,-6-16-4 16,-1-10-7-16,-2-6-11 16,-2-1-4-16,-1 6-11 15,-10 2 1-15,-20 15 2 16,-2 0 6-16,-12 12 3 16,-4 6 3-16,-11 22-3 15,-8 15 1-15,-19 33 6 16,-6 17 8-16,-10 25 10 15,-7 10 1-15,-12 24-4 0,-10 15-7 16,-8 25-6 0,6 10 2-16,-16 25 7 0,7 17 2 15,-6 11 2-15,0 7 2 16,14 18 13-16,0 6 4 0,12 20 6 16,-7 12 6-1,0 14 11-15,16-48 3 16,10-74-1-1,1 1-10-15,-16 208-20 0,18-8 13 16,32-48 20-16,25-126-744 0,12-53 497 16</inkml:trace>
  <inkml:trace contextRef="#ctx0" brushRef="#br0" timeOffset="81177.668">12563 8234 46 0,'-42'13'62'15,"11"-5"-35"-15,2 2-9 16,5-2 1-16,-5 0-1 16,5-3-5-1,3 0 5-15,10-5-7 16,0 0-1-16,4 0-1 16,4 0 0-16,1 0-1 0,2-4-1 15,0 4-4-15,0 0 1 0,5 0 3 16,23 4 18-1,46 5 2-15,-31-9-6 16,0-1-5-16,14-3 6 0,10 0 37 16,-1-4 0-16,7-2 336 15,-3-3-295-15,6 0-33 16,6 0 12-16,-2 0 4 16,-4 4 7-16,-12 4-35 15,-11 2-6-15,-8 3-10 16,-4 3-8-16,-11 7-14 15,-6-6-2-15,-6 4-6 16,-5-3 2-16,-7-1-2 16,-3-3 6-16,-3 2 19 15,-1-3 8-15,-1 0 7 16,1 0-3-16,-9 0-16 16,-21-3-9-16,-44-7-13 15,35 2-2-15,3-1-2 16,-7 1-4-16,-9 3 0 15,-5 0 0-15,-13 2-5 16,2 3 0-16,2 0-3 16,-1 5-2-16,-3 3 2 0,4 3-1 15,-2-5 5-15,3 6 4 16,5-6 0-16,3 1 0 16,11-3 0-16,2-2 0 15,13 1 2-15,5-3 0 16,9 0 0-16,10 0-2 15,6 0-17-15,4 0-7 0,-2 0-4 16,0 0 2-16,24 2 19 16,55 9 7-16,-34-6 9 15,6-2 4-15,-2-3 0 16,9 0 2-16,11-6 0 16,-2 1 3-16,10-8 8 15,-3-1-1-15,13-4-5 16,-2-6 0-16,2-4-4 15,-3 3-4-15,-17-1-2 16,-1 3-3-16,-16 3-2 16,-3 5 0-16,-12 5-4 15,-11 4 2-15,-11 4 1 0,-5-1 0 16,-6 3 9-16,-4 0 2 16,1 0 1-1,-1 0-2-15,-6 0-16 0,-24 0-10 16,-53 3-35-16,38 2 92 15,-8 16-42-15</inkml:trace>
  <inkml:trace contextRef="#ctx0" brushRef="#br0" timeOffset="84471.788">12116 5731 9 0,'0'5'50'0,"-2"-5"-31"16,0 0-14-16,1 0-4 15,-1 0 1-15,1 3 3 16,-1 5 5-16,0-3 8 16,1 3 6-16,-1-3-1 15,0 3-3-15,2-1-8 16,0 4 2-16,2-1 2 16,1-2 1-16,1 4-1 15,0-2 0-15,1 3 11 16,2 3 18-16,18 45 28 15,-23-42 510-15,-2 2-455 16,0 5-7-16,-2 1-25 16,-1-1-33-16,0 1-1 15,1-3-3-15,2-4-7 16,0 1-2-16,2 1-2 16,0 4-1-16,1 4 1 15,2 1-9-15,-4 4-12 0,1 4-1 16,-2 4-7-16,-3 6-5 15,-4 2-1-15,-3-1-1 16,-2 1-3-16,0 1 2 16,3-14-3-16,4-7 51 15,5-17-133-15,10-17 69 0</inkml:trace>
  <inkml:trace contextRef="#ctx0" brushRef="#br0" timeOffset="85531.151">12640 9395 0 0,'0'-2'0'0,"1"2"0"0,-1 0 26 15,0 0 7-15,-1 0-5 16,-1 0-3-16,1 0-4 16,-1 0-2-16,0 0-1 15,1 0 2-15,-1 0 0 16,1 0 8-16,-1 0-5 16,-8 0-2-16,1 0 26 15,-6 0 11-15,2 0 560 16,12 0-475-1,-9 0-60-15,-1 0-30 0,1-3-27 16,9 3 1-16,-1-2 3 16,0-1 5-16,1 3 12 15,-1-1-1-15,1-3-3 16,-1 4-6-16,0 0-9 16,1 0-2-16,-1 0 7 15,0 0 6-15,1 5 17 0,-1 18-1 16,12 41-10-1,-2-30-4-15,0 6-7 16,2 13-1-16,-9 8-3 0,4 13 2 16,-7 5 9-16,-4 8 2 15,0 8 6-15,-10-2-4 16,1 16-11-16,-1 4-9 16,0 4 64-16,8 0 415 15</inkml:trace>
  <inkml:trace contextRef="#ctx0" brushRef="#br0" timeOffset="88686.345">20573 3708 53 0,'-8'4'57'0,"-18"3"-49"0,-38 43 0 15,38-34 2-15,0-2 4 16,2 7-1-16,-3 2 0 16,3 2 2-16,1-2 3 15,-6 7 7-15,10-4 0 16,-2 5-1-16,5-9 32 15,2 2 57-15,-7 16 497 0,-3 13-464 16,8-6-22 0,11-7-76-16,-11-1-11 0,3 1-22 15,0 0-4-15,0 7-2 16,10-2 1-16,-4 11 6 16,3 5 3-16,-8 0 11 15,6 4 25-15,-4-8 16 16,2 0 9-16,-5-9-1 15,2-1-35-15,0-12-16 16,1 0-9-16,-3-9-7 16,-3-5 1-16,-5-2-3 15,-4 2 1-15,-4 0-4 16,0-7-4-16,0-1-48 16,1-9-46-16,4-12-189 15,-3-5-216-15,3-13-314 16,0-5 712-16,0-1 70 0</inkml:trace>
  <inkml:trace contextRef="#ctx0" brushRef="#br0" timeOffset="88936.233">19687 4556 0 0,'-11'5'9'0,"-1"0"46"0,1-5-25 15,6 8 4-15,2-6-1 16,2-2-6-16,1 0-7 16,0 0 6-16,0-2-2 15,30-1 2-15,49 3 30 16,-39 0 18-16,0 0 412 16,-1 0-377-16,-5-8-94 15,-1 3 4-15,3-5-99 16,1-6-527-16,5-6 585 15</inkml:trace>
  <inkml:trace contextRef="#ctx0" brushRef="#br0" timeOffset="89308.024">20554 4262 71 0,'14'19'84'16,"-1"4"-43"-16,5 3-27 16,1-4-6-16,-1-1 5 15,-1-3 7-15,0-4 0 0,-1 2-4 16,3-1 15-16,-1 1-16 16,-1-2-3-16,-4 2 11 15,-5-3 16-15,-3 2 454 16,-7 1-309-16,-4 3-33 15,-4 7-28-15,-12-4-38 16,-4 4-27-16,-3 3-27 16,-3 1-3-16,3 1-15 15,2 0-4-15,9-4-1 16,7-5-3-16,16-6-5 16,14-6 0-16,27-5-7 15,16-5-1-15,37-23 29 16,15-4-40-16,22-28-111 15,5-2 99-15</inkml:trace>
  <inkml:trace contextRef="#ctx0" brushRef="#br0" timeOffset="90115.04">21971 8953 69 0,'-13'104'73'15,"11"-91"-50"-15,12 2-24 16,6-7 0-16,6 1 3 16,10-1 1-16,15-8 0 15,9-4 1-15,7-9-10 16,-2-3-45-16,0 1 38 16</inkml:trace>
  <inkml:trace contextRef="#ctx0" brushRef="#br0" timeOffset="91037.354">20330 9011 83 0,'-5'-31'8'16,"5"-4"-1"-16,-1-31 7 0,-2 2-1 15,3 1 1 1,-5-1-1-16,-3 7-1 0,-8 12-1 15,-13 2-1-15,-4 22 2 16,-2 3 7-16,-10 10 3 16,10 8-2-16,-15 13-5 15,0 5-4-15,3 12-1 16,-4 9 7-16,7 14-3 16,-1 11 0-1,-4 15 1-15,0 8 5 0,3 13 117 16,6 4 399-16,11 2-363 15,9 2-28-15,9-15-69 16,8-11-13-16,9-24-29 16,9-10-12-16,12-22-20 15,0-13-2-15,20-23 7 16,-4-20 4-16,15-32 4 16,3-16 0-16,10-35-6 15,10-12-5-15,-1-17 0 16,2 2-2-16,-11-11-2 15,-8 2 3-15,-10 9-1 0,-12 0 2 16,-8 20 0-16,-11 2 1 16,-9 20 3-16,-7 13 1 15,-9 19 4-15,-5 18 2 16,-6 25 11-16,-4 6 2 16,-1 13 1-16,-4 4-5 15,-1 18-19-15,-2 3-5 0,2 19-3 16,-3 7-6-16,8 16 5 15,1 9 2-15,2 8 2 16,3 10 2-16,0 16 2 16,7 12-2-16,-1 14 7 15,1 6-1-15,-1-6 1 16,-2 3 0-16,9-8-6 16,1-12-3-16,11-21-4 15,-4-20-47-15,0-41-225 16,4-15-363-16,-5-36 104 15</inkml:trace>
  <inkml:trace contextRef="#ctx0" brushRef="#br0" timeOffset="91438.778">20385 8840 87 0,'18'5'88'0,"4"3"-58"15,12-3-13-15,1-2 6 16,5-1 12-16,2 1 34 16,3-3 369-16,5 0-160 15,2-3-225-15,1 1-19 16,-2 2-19-16,-9 2 0 0,-10 4-7 16,-8 1 7-16,-16 1 30 15,-3 5 23-15,-5 7 1 16,-10 6-4-16,-10 10-13 15,-5 1-11 1,-18 9-11-16,-5 2 3 0,-5 5 14 16,-12 4 3-16,7 2 11 15,2 2-7-15,11-3-9 16,5-2-1-16,9-12-15 16,10-4-11-16,21-11-25 15,9-7-8-15,23 1-7 16,16-2-3-16,31-16 14 15,17-5-20-15,36-18-81 16,18-8 833-16,14-4-601 0</inkml:trace>
  <inkml:trace contextRef="#ctx0" brushRef="#br0" timeOffset="92610.313">22045 9159 29 0,'3'8'61'15,"0"-12"-26"-15,5 0-26 16,-8 4-7-16,0-2 3 15,10-1 1-15,9-5 0 0,-3 6-2 16,37-6-1-16,-46 10-2 16,-4 4 4-16,-8-4 7 15,3-2 2-15,1 0 8 16,-4 0 7-16,-19 8-10 16,-44 9-5-16,41-17-6 15,1 5-4-15,2 0-2 16,0 8 2-16,3 0 1 15,2 8 1-15,4-4-2 16,6 1 2-16,4 8-6 16,2-8 0-16,4-6-3 15,6 1-1-15,2-3 4 16,2-2 0-16,9-3 17 16,-1-5 7-16,7 0 7 15,1 0 426-15,-4-8-263 16,-2 3-115-16,-4 0-26 15,-1 0-11-15,-9 2-20 0,2 1 16 16,-10-1 29-16,-7-2-25 16,-5 5-3-16,-6 0-9 15,-9 4-21-15,1 0-3 0,-7 6 1 16,2 0-3-16,5-2 2 16,1 1-1-16,13 3 1 15,3-4 1-15,10-4-9 16,4 1-7-16,8-8 0 15,3 1-2-15,9-6 11 16,3 0 7-16,6-4-1 16,2-1 1-16,2 0-1 15,5 2 1-15,-2-5 4 16,-3 6 0-16,-8-1 2 16,-8 1 0-16,-13 5 0 15,-5-3 11-15,-5 5 19 16,-6 6 2-16,7-3-1 15,-1 0-16-15,-32 8-19 16,-46 15-3-16,40-14 1 16,1 4-1-16,10 0-1 15,5 0 1-15,8-2 3 16,6-4 2-16,7-7-11 0,5 3-7 16,12-3-6-16,4 0-2 15,16-5 11-15,1-6 4 16,13-4-3-16,9-1 1 15,-4-6 2-15,-2 4 0 16,-9-3 2-16,-11-1 3 0,-2 7 1 16,-5-1-1-16,-8 11 1 15,-2 5 27-15,-11 5 674 16,1 0-555-16</inkml:trace>
  <inkml:trace contextRef="#ctx0" brushRef="#br0" timeOffset="97345.05">18881 3466 30 0,'-30'-8'62'16,"10"0"-23"-16,11-9-35 15,-6 2-1-15,4-6 4 16,-2 0 1-16,0 2-1 16,4-2 1-16,2 4-1 15,2 4-1-15,2 0 1 16,-2 0 1-16,4 8 2 15,-6 0 9-15,7 5-1 16,0 0-3-16,0 0-3 16,0 0-2-16,0 0 7 15,0-3 22-15,15 3 8 16,4 0 545-16,44 13-490 0,-41-3-31 31,-10-4-26-31,-1-1-15 0,39 17-7 0,1-1-8 16,10-3 0-16,-16-10 0 15,3-8 0-15,4-6 0 16,6-1 3-16,3-4 4 0,2 4 17 16,-2 9 8-16,-5-2 12 15,-4 0-5-15,-6 5-8 16,7-2-7-16,-9 7-16 16,-1-2-1-16,-1 1-9 15,-2-9 0-15,10 5-2 16,3-2 0-16,16-6-3 15,2 2 3-15,3-4-4 16,0 2-1-16,-11-2 1 16,-4 8-3-16,-1-1 1 15,-3 6-1-15,-4 1-2 16,-3-1 0-16,-1 2 3 16,3-10-3-16,8 8 1 15,6-8-1-15,0 3 1 16,-4 2 0-16,-1-5 2 15,-2 0 3-15,-7 2 1 0,1 4 2 16,-6 1 3-16,-8-4-3 16,-5 2 1-16,2-1 4 15,-3 1 3-15,4 3-2 16,2-3-5-16,0-2 2 16,3 7-3-16,4-7 2 15,-6 2 1-15,-4-5 1 0,-4-3-1 16,3 1 0-16,-6-3-4 15,8-3-4-15,4-1-3 16,-4-4 0-16,12 2-3 16,-8 1 5-16,-7 5-55 15,-7 2-61-15,-10 1 74 16</inkml:trace>
  <inkml:trace contextRef="#ctx0" brushRef="#br0" timeOffset="99127.925">18164 8326 1 0,'2'0'51'0,"-2"0"-15"0,9 0-35 15,-9 0 1-15,0-2 2 16,8-1 1-16,18 0 2 16,37-7 0-16,-41 5-1 15,4-3-1-15,-7 4 3 16,2 0 0-16,0 4 6 16,2 0 2-16,2 4 2 15,3-1-1-15,2-3 4 16,2 0-3-16,10-3-5 15,3 3-1-15,10-4-1 16,-21 3 2 0,-1 1 10-16,30-3 1 0,14 1 2 15,-11-3 29-15,-1 2 398 16,-7-2-308-16,3 2-66 16,-2-2 0-16,5 0 4 15,6 0-3-15,0-3-34 0,3-1 1 16,-7-3 5-16,-2-2-2 15,0 9-2-15,-3-3-7 16,-4 8-6-16,-3 0 4 16,-2 5-2-16,1 0 2 15,10-2-10-15,3 2-15 16,1-5-3-16,-3-3-1 16,-6-2-1-16,-3-3 2 15,-2 6 1-15,5-1 4 16,-5 3 3-16,-3 3-1 0,0 2 1 15,-4 0-6-15,4 6-4 16,3-1-1-16,-1-2-2 16,2-2-1-16,-12-3-1 15,-3 2-1-15,-2 0 1 16,-7-5-1-16,6 3-2 16,-1-3 1-16,1 5-1 15,2-2 1-15,1 2-1 16,-4 0 1-16,-1 3 0 15,-4-2-1-15,-2 6 1 16,-1 0 1-16,-3 1-2 16,2 0 3-16,-2-6-1 15,-1 5 0-15,-2-7-2 16,1 3-1-16,1 5 3 0,-1-8-3 16,1 8 7-16,1-5 7 15,-7-3 9-15,6 3 4 16,-4-3-2-16,-4 4-8 15,1-2-8-15,-5-1-3 16,10 5-3-16,-2-6-1 16,1 3 1-16,0-3-1 0,-2-3-1 15,1 2 1-15,6 0 1 16,-3 1-2 0,2 3 1-16,2 1-2 0,0-1 0 15,1 0 0-15,0-3 0 16,2 0 0-16,2 0 0 15,1 0 0-15,8-2 0 16,2-3-2-16,13-5 1 16,-1-8-1-16,-4 0 1 15,-2 0-1-15,-4 1 7 16,3 2-21-16,9-3-55 16,3 0-60-16,-4-13 70 15</inkml:trace>
  <inkml:trace contextRef="#ctx0" brushRef="#br0" timeOffset="110674.176">17288 13174 0 0,'-15'53'0'0,"-3"-43"0"16,-1 1 0-16,3-3 0 15,1-1 4-15,4-3 10 16,3 4 1-16,2-3 0 0,-1-2 0 15,4 1-2-15,1-4 0 16,2 0-1-16,0 0-2 16,0 0 0-16,0 0 0 15,0 0-3-15,0 0 1 0,0 0-1 16,0 0-1 0,0 0 0-16,0 0 0 0,0 0 1 15,0 0-1-15,0 0 0 16,12 5 0-16,7 4-2 15,44 22 3-15,-37-28 2 16,-1-3 1-16,3-7-2 16,-6 3-1-16,-6-1-1 15,0 3-1-15,-14-1 3 16,-4 0 6-16,4 3 19 16,-4 0 27-16,1-2 473 15,-1-1-345-15,0 3-117 16,-15-2-10-16,9-1-16 15,-10 3-11-15,-35-5-19 16,43 5-4-16,-4 0-2 16,7 0-6-16,11 2-6 15,7 1-2-15,2-3-6 16,4 5 3-16,8-5 8 16,-6 5 0-16,3-5 0 0,-2 0 4 15,-7 0 0-15,9-2 7 16,-4 2 10-16,-5-3 5 0,4 3 17 15,-10-2 3 1,-1-1-5-16,1 3-7 16,-6 0-10-16,-1 0 2 15,0 0 3-15,0 0-3 16,-1 0-7-16,-1 0-4 0,0 0-8 16,-12 0-1-16,-1 3-1 15,3-1 3-15,-45 11 1 16,44-10 4-16,5-1 2 15,5-2 0-15,3 0-6 16,0 0-5-16,0 0-4 16,0 0-4-16,0 0-7 15,-1-2 2-15,1-1 3 16,0 3 2-16,0-2 4 16,0-1 4-16,1 3 7 15,7-3 2-15,-5 1 2 16,5-1 2-16,-8 1 4 15,0-1-2-15,0 3 6 0,0-3-2 16,0 1-6 0,-1 2-4-16,-1 0-7 0,-22 5-2 15,-53 18-2-15,37-10 0 16,6 3-1-16,7-4-1 16,7-2 0-16,7 0-1 15,10-7-9-15,2 2-1 16,7-5-1-16,-6 0-1 0,0 0 7 15,5 0 3 1,25 5 5-16,46 3 2 0,-41-13 6 16,4 0 0-16,-10-3 3 15,-3 0-2-15,-2 6-2 16,-10-1-1-16,-7 0-2 16,-6 3-1-16,-1 3-4 15,-1-3 4-15,-1 0-31 16,0 0-43-16,1 0-220 15,-1 0-359-15,1 0 49 16</inkml:trace>
  <inkml:trace contextRef="#ctx0" brushRef="#br0" timeOffset="111340.536">16377 12423 64 0,'-14'0'73'0,"-1"0"-43"16,1 2-13-16,1 3-4 15,0 3 3-15,-5 10-5 16,-2-1-5-16,-6 9-1 15,0 5-2-15,2 2 0 16,3 3-1-16,2 4 0 16,-2 2 2-16,0 3 3 0,2 1 4 15,-1 3 5-15,9 4 19 16,5 0 3-16,6-10-6 31,0-22 91-31,1 1 304 0,14 62-356 0,-6-33-30 16,1-2 16-16,13 37-5 15,1-21 20-15,-10-15 11 16,-6-9-32-16,2 0-8 16,-12-6-12-16,2 0-5 15,-11-4 0-15,-7-2 4 0,-7-2 3 16,-3 0-1-16,-2 6-6 16,-3-6-6-16,3 0-12 15,-12-6-3-15,-6-3-8 16,1 0-3-16,-6-6-29 15,3 1-30-15,4 0-71 16,-3-8-135-16,6-10-549 16,4-3 727-16,7-18 71 15</inkml:trace>
  <inkml:trace contextRef="#ctx0" brushRef="#br0" timeOffset="111605.576">15499 13410 0 0,'10'-12'0'16,"4"-3"0"-16,-1 2 0 15,5 5 24-15,0 0 15 16,1 7-2-16,3-4 3 16,7-2-5-16,3 3 0 15,15-6 11-15,6 2 13 16,12-5 40-16,0 0 537 15,8-6-549-15,-6-2-38 0,-4 3-38 16,-2-3-7-16,-9 7-27 16,-2-4-75-16,-9 2-620 15,-4 3 614-15,-6-4 80 16</inkml:trace>
  <inkml:trace contextRef="#ctx0" brushRef="#br0" timeOffset="111856.194">16799 13092 146 0,'-7'29'184'0,"-4"6"642"15,6 14-766-15,-5 9-4 16,-4 14 11-16,1 7-45 16,-14 17-27-16,-1 9-192 15,-2 18 231-15,-7 11-79 16</inkml:trace>
  <inkml:trace contextRef="#ctx0" brushRef="#br0" timeOffset="113210.882">17386 14949 0 0,'-5'0'20'16,"2"-3"-2"-16,3 3 0 16,0 0 2-16,0 0 0 15,0 0-3-15,8 0 0 0,11-5-9 16,2 2-3-16,42-12-4 15,-49 12 0-15,0 3-1 16,-7 3 2-16,-7 2 1 16,0 0 3-16,-2-5 4 15,1 0 1-15,-1 0 0 16,-1 0 0-16,-24 13 0 16,-38 17 2-16,39-22-3 15,-1 5-2-15,-10 2-2 16,-5 1 0-16,-4-2 3 15,2 7 0-15,12 5 6 16,5-9 33-16,12 1 2 16,9-5 541-16,12-5-538 15,7-2-34-15,18-2-12 16,6-9 4-16,13-5 19 16,11-9-3-16,-5-4-12 0,0-2-4 15,-8 1-3 1,-7-1-1-16,-4 11-3 15,-5-2 0-15,-10 8-4 0,-6 3 3 16,-6 5-3-16,-7 0-45 16,-4 5-696-16,-1-5 630 15,0 0 91-15</inkml:trace>
  <inkml:trace contextRef="#ctx0" brushRef="#br0" timeOffset="113760.049">16085 14920 141 0,'-25'0'141'0,"3"-2"-107"0,-1-1-27 16,7 1 12-16,-3 2 9 16,1 2 402-16,-1 11-165 15,-8 0-159-15,-5 8-35 16,-5 6-41-16,-2 4-15 15,0 7 0-15,4 10 17 0,6 9 25 16,2 1 12 0,12 6 18-16,6-6-9 15,9 6-26-15,3 2-13 0,6-5-11 16,3 5-4-16,4 3-9 16,1 2-4-16,3 3-2 15,-3-2-3-15,-4-4-1 16,-5 1 4-16,-3-5 7 15,-6-1 1-15,-14-2 6 16,-4-5-1-16,-10-8-3 16,-3 0-4-16,-2-9-8 15,-3-8-4-15,-6-9-34 16,-6-6-41-16,-4-11-160 16,0-8-283-16,-6-17-198 15</inkml:trace>
  <inkml:trace contextRef="#ctx0" brushRef="#br0" timeOffset="113957.901">15123 15944 92 0,'59'-8'103'16,"2"-2"-21"-16,5-7 10 15,12-14 389-15,2-3-239 0,0-1-144 16,-1 0-42-16,-10 6-33 16,-4 6-170-16,-11-12 113 15</inkml:trace>
  <inkml:trace contextRef="#ctx0" brushRef="#br0" timeOffset="114264.044">16334 15463 123 0,'27'20'124'16,"5"0"-73"-16,2 3-17 16,0 3-3-16,-12-9 87 15,-7 4 406-15,-10 2-456 16,-5-6 0-16,-8 12-12 0,-7 4-15 15,-9 5-10-15,-3 10-16 16,-2 9 53-16,1 0-3 16,11-5 30-16,5-5 9 15,25-15-54-15,18-7-24 0,38-12-32 16,15-5-5-16,30-14 41 16,5-9-2-16,-7-6-10 15</inkml:trace>
  <inkml:trace contextRef="#ctx0" brushRef="#br0" timeOffset="115528.354">17405 17410 31 0,'-11'8'57'0,"-4"0"-37"0,7-6-20 15,2 1 0-15,1-3 0 16,3 0 1-1,1 0 2-15,-1 0 0 0,0 0 2 16,1-3-1-16,1 1 3 16,0 2 1-16,0-3 5 15,0 3 3-15,0-2-1 16,3-1 0-16,2 0 3 16,3 1 1-16,-2-1-3 15,-6 1-2-15,2-1-2 16,4 3 0-16,1 0 11 15,1 3-4-15,8-1 2 16,-2 1 6-16,2-1 519 16,49 14-334-16,-44-13-24 15,3 3-81-15,3 3-29 0,4-1-19 16,3 1-35 0,1-4-11-16,0-5-7 0,-3 0-54 15,-3-6-164-15,0-7 1102 16,-9-8-748-16</inkml:trace>
  <inkml:trace contextRef="#ctx0" brushRef="#br0" timeOffset="116331.985">16265 17658 43 0,'-10'-21'60'0,"-1"-5"-38"0,0 2-9 16,4-10-4 0,2-1 2-16,4 1 0 0,1-6-4 15,-2 4 0-15,2 1 0 16,-3 4-1-16,-4 2 0 15,-1 9 6-15,-5 2 5 16,2 8 6-16,-2 7 2 16,1 9 17-16,-5 9 4 15,-5 14-21-15,-1 8 49 0,-6 19-22 16,5 4 317-16,3 7-236 16,1 2-54-16,15-8 0 15,3-8-11-15,9-14-23 16,2-9-4-16,1-17-10 15,4 3 6-15,9-11 12 16,1-10 3-16,6-11-4 16,4-14-4-16,5-22-16 15,4-5-4-15,6-22-16 16,-1-8-3-16,0-8-5 16,3-1 0-16,6-1-3 0,-6 6-1 15,-6 12 0 1,-5 5 4-16,-17 22 0 0,-5 9 2 15,-9 21 4-15,-12 4 7 16,-5 13 0-16,-6 5 0 16,-6 10-2-16,-4 11-9 15,-8 14-2-15,-2 8 3 0,-6 14 1 16,6-4 13-16,10 3 20 16,5 2 4-16,16-2-10 15,4 0-9-15,15-3-17 16,5-6-7-16,10-7-2 15,1-5-10-15,7-9-89 16,1-5-107-16,-5-13-315 16,0-8-238-16,1-21 727 15</inkml:trace>
  <inkml:trace contextRef="#ctx0" brushRef="#br0" timeOffset="116500.056">16855 17217 1932 0,'-13'48'-9'16,"3"-8"10"-16,-2 50-40 16,-5-1-52-16,13-10 48 15</inkml:trace>
  <inkml:trace contextRef="#ctx0" brushRef="#br0" timeOffset="117213.935">17455 18124 0 0,'9'-4'20'0,"4"4"-5"16,0 0 0-16,2 5 4 16,-4-1 0-16,2 0 1 15,6-4 3-15,15 4 1 16,4-4-1-16,14 0-3 15,3-8 7-15,6 3-5 0,3-3-6 16,8 0-8-16,-1-2-10 16,-10 2-42-16,-1 0-4 15,-17-2 30-15</inkml:trace>
  <inkml:trace contextRef="#ctx0" brushRef="#br0" timeOffset="118097.833">16482 18699 20 0,'5'-3'66'0,"-4"-2"-8"0,1-13-38 16,3 6-4-1,-2-14 3-15,2 0 6 16,0-6-10-16,-2-3-4 0,-5-7-6 16,-1 2-2-16,-7 1 0 15,-1 0 2-15,-2 4 6 16,-5 3 5-16,-1 8 30 15,-2 5-2-15,-1 7 410 16,1 11-263-16,-2 2-135 16,4 12-22-16,-2 13-26 15,0 8-16-15,-6 14-3 16,-2 5 3-16,0 11 4 16,0-1 4-16,3 3 38 15,4-5 7-15,7-2 19 16,4-1 4-16,11-1-30 15,2-4-17-15,1-10-3 16,5-4-5-16,2-17-13 16,4-1 0-16,5-21-9 0,2 0-2 15,10-21 5-15,-1-14-1 16,6-22 1-16,1-13-7 16,1-20-55-16,6-7-34 15,7-7-14-15,4-6-59 16,0 0-216-16,-4-1 339 15,-11 9 45-15,-6 11 7 16,-3 12 0-16,-2 8 7 0,-9 20-7 16,1 15 8-1,-13 24 51-15,-8 8 355 0,-9 17-304 16,-7 8-35-16,-5 18-14 16,-2 6-5-16,-3 16 23 15,-1 0-5-15,-3 8 8 16,7-3-8-16,12 3-22 15,6 0-19-15,10-3-29 16,3-3-4-16,3-4-13 16,4-1-41-16,2-15-143 15,3 1-757-15,2-22 871 16</inkml:trace>
  <inkml:trace contextRef="#ctx0" brushRef="#br0" timeOffset="118380.441">16924 18342 145 0,'8'5'169'16,"3"3"392"-16,5 2-371 0,-1 3-77 16,-1 0-22-1,-6 4-58-15,-1 4-3 16,-7 6-21-16,-3 4-5 0,-10 4-4 15,-5 4 0-15,-6 8 0 16,0-4 33-16,1 2 62 16,9 3 18-16,14-4 8 15,11-9-40-15,28-5-68 16,9-13-18-16,31-25 52 16,14-18 649-16,31-35-539 15</inkml:trace>
  <inkml:trace contextRef="#ctx1" brushRef="#br0">17379 15072 0,'0'31'187,"0"0"-171,0 0-1,0 0-15,0 0 16,0 32 15,0-32 1,0 62-1,0 0-16,0-62-15,-31 0 16,31 63 0,0-63-1,0 0 1,0 0 109,0 0-125,0 0 16,0 0 30,0 0-14,0 31 46,0-31-47,0 0-31,0 0 31,31-31 32,-31 32 15,31-32-78,0 31 47,0-31 47,-31 31-94,31-31 78,0 0-47</inkml:trace>
  <inkml:trace contextRef="#ctx1" brushRef="#br0" timeOffset="16006.021">16974 15165 0,'32'0'219,"-1"0"-126,0 0-77,-31-31 15,31 31-15,31 0 31,-31 0 15,0 0-31,0 0-31,0 0 16,63-31 31,-63 31-47,93 0 47,-93 0-47,-62 0 203,0 0-172,-93-31-15,61 31-1,1-31-15,-62 31 32,93 0-1,93 0 78,-31 0-93,93-31 0,1 31-16,61-31 31,-217 31 156,0 0-171,62 0 171,0 0-171,0 0 15,32 0-15,-32 0 15,0 0 16,93 0-16,63 0-15,-94 31 31,-62-31-47,0 0 47,93 0-16,-92 0-31,30 0 47,0 0-16,93-31 0,-124 31 1,94 0 14,-94 0-30,0 0-16,93-31 47</inkml:trace>
  <inkml:trace contextRef="#ctx0" brushRef="#br0" timeOffset="145070.78">16771 12351 51 0,'-25'0'34'0,"12"-10"-32"15,11-2-3-15,9-1-1 16,-1-2 0 0,-1-1 2-16,3 7 0 15,-3-3 1-15,-1 6 2 16,4-2 3-16,2 5 1 0,3-7-1 16,5 2-1-16,14-5-3 15,0-5-1-15,18-4-1 16,0-1 0-16,6-2-1 15,4 4 0-15,2 8 0 16,-2-2 0-16,-2 12 1 16,-9 2 0-16,-5 1 1 15,-2 1 0-15,-10-1 1 16,-2 0 1-16,-4-5 4 16,-3 1 0-16,-2-4 0 15,1 3 0-15,-7 5-2 16,-3 0-1-16,-7 0 2 15,-3 0 2-15,-7 5 3 0,3-5 1 16,1 0-3-16,-6 0-2 16,-26 9-3-16,-43 15-1 15,39-19-1-15,-6 5 0 16,-12-2-1-16,-6 1 0 16,-8 4-1-16,1 0 1 15,4 5-1-15,4-5-1 16,2 3 0-16,-3-2-1 15,0-4-2-15,7-2 0 16,7-5 0-16,5 2 3 0,16-5 0 16,5 3 1-16,9-1 0 15,10 3-2-15,5-5-1 16,7 4-1-16,3 4 1 16,4-4 1-16,8 1 1 15,0-1 1-15,15-4 0 16,2 0 0-16,8-4 1 15,0-6 0-15,5-3 0 16,-1-3 0-16,3-3-1 16,2-1 1-16,5 3 0 15,-2 2-1-15,-3 2 1 16,-9 1-1-16,-20 3 0 16,-2 5 0-16,-15 4 1 15,-5 0-1-15,-5 4 1 16,-10 1 1-16,6-5 0 15,-1 0-1-15,-14 8-1 16,-14 10 1-16,-59 25-1 0,43-25 0 0,-11 6 1 16,6-1-1-1,-1-1 2-15,6 4-1 16,1 0 1-16,3-4-1 16,5 4 0-16,1-4-1 0,8-4 1 15,3-5 0-15,9-8 0 16,2-2 0-16,14-3 0 15,0 0-1-15,5-5-1 16,-5 2-1-16,0 3 1 16,25-10 1-16,54-20 0 15,-39 9 1-15,4 3 1 16,-1 0 0-16,4 6 5 16,-4-4 1-16,6-2 3 15,-8 0 1-15,1 0-2 16,3 4-1-16,-16-4-4 15,-6 5 1-15,-15 2 3 16,-13 2 12-16,-13 5 52 16,-11 8 314-16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ln>
          <a:effectLst/>
        </p:spPr>
        <p:txBody>
          <a:bodyPr vert="horz" wrap="square" lIns="91440" tIns="45720" rIns="91440" bIns="45720" numCol="1" anchor="t" anchorCtr="0" compatLnSpc="1"/>
          <a:lstStyle>
            <a:lvl1pPr>
              <a:defRPr sz="1200" b="0" smtClean="0">
                <a:latin typeface="Times New Roman" panose="02020603050405020304"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ln>
          <a:effectLst/>
        </p:spPr>
        <p:txBody>
          <a:bodyPr vert="horz" wrap="square" lIns="91440" tIns="45720" rIns="91440" bIns="45720" numCol="1" anchor="t" anchorCtr="0" compatLnSpc="1"/>
          <a:lstStyle>
            <a:lvl1pPr algn="r">
              <a:defRPr sz="1200" b="0" smtClean="0">
                <a:latin typeface="Times New Roman" panose="02020603050405020304"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ln>
          <a:effectLst/>
        </p:spPr>
        <p:txBody>
          <a:bodyPr vert="horz" wrap="square" lIns="91440" tIns="45720" rIns="91440" bIns="45720" numCol="1" anchor="b" anchorCtr="0" compatLnSpc="1"/>
          <a:lstStyle>
            <a:lvl1pPr>
              <a:defRPr sz="1200" b="0" smtClean="0">
                <a:latin typeface="Times New Roman" panose="02020603050405020304"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ln>
          <a:effectLst/>
        </p:spPr>
        <p:txBody>
          <a:bodyPr vert="horz" wrap="square" lIns="91440" tIns="45720" rIns="91440" bIns="45720" numCol="1" anchor="b" anchorCtr="0" compatLnSpc="1"/>
          <a:lstStyle>
            <a:lvl1pPr algn="r">
              <a:defRPr sz="1200" b="0" smtClean="0">
                <a:latin typeface="Times New Roman" panose="02020603050405020304" pitchFamily="18" charset="0"/>
              </a:defRPr>
            </a:lvl1pPr>
          </a:lstStyle>
          <a:p>
            <a:pPr>
              <a:defRPr/>
            </a:pPr>
            <a:fld id="{40F64717-A5A5-4C4E-9291-2F18B7410B06}" type="slidenum">
              <a:rPr 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p:sp>
      <p:sp>
        <p:nvSpPr>
          <p:cNvPr id="51203" name="Notes Placeholder 2"/>
          <p:cNvSpPr>
            <a:spLocks noGrp="1"/>
          </p:cNvSpPr>
          <p:nvPr>
            <p:ph type="body" idx="1"/>
          </p:nvPr>
        </p:nvSpPr>
        <p:spPr>
          <a:noFill/>
        </p:spPr>
        <p:txBody>
          <a:bodyPr/>
          <a:lstStyle/>
          <a:p>
            <a:endParaRPr lang="en-US"/>
          </a:p>
        </p:txBody>
      </p:sp>
      <p:sp>
        <p:nvSpPr>
          <p:cNvPr id="51204" name="Slide Number Placeholder 3"/>
          <p:cNvSpPr>
            <a:spLocks noGrp="1"/>
          </p:cNvSpPr>
          <p:nvPr>
            <p:ph type="sldNum" sz="quarter" idx="5"/>
          </p:nvPr>
        </p:nvSpPr>
        <p:spPr>
          <a:noFill/>
        </p:spPr>
        <p:txBody>
          <a:bodyPr/>
          <a:lstStyle/>
          <a:p>
            <a:fld id="{7F803353-72E2-470C-8E67-87750F01FAF1}"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a:xfrm>
            <a:off x="1263650" y="725488"/>
            <a:ext cx="4775200" cy="3581400"/>
          </a:xfrm>
        </p:spPr>
      </p:sp>
      <p:sp>
        <p:nvSpPr>
          <p:cNvPr id="25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325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4274"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529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4505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349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4514"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553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7346"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837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1442"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2706"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6562"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7586"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861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9634"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065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1682"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373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4754"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1263650" y="725488"/>
            <a:ext cx="4775200" cy="3581400"/>
          </a:xfrm>
        </p:spPr>
      </p:sp>
      <p:sp>
        <p:nvSpPr>
          <p:cNvPr id="246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577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6802"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7826"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t>38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263650" y="725488"/>
            <a:ext cx="4775200" cy="3581400"/>
          </a:xfrm>
        </p:spPr>
      </p:sp>
      <p:sp>
        <p:nvSpPr>
          <p:cNvPr id="247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a:xfrm>
            <a:off x="1263650" y="725488"/>
            <a:ext cx="4775200" cy="3581400"/>
          </a:xfrm>
        </p:spPr>
      </p:sp>
      <p:sp>
        <p:nvSpPr>
          <p:cNvPr id="248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Rot="1" noChangeAspect="1" noChangeArrowheads="1" noTextEdit="1"/>
          </p:cNvSpPr>
          <p:nvPr>
            <p:ph type="sldImg"/>
          </p:nvPr>
        </p:nvSpPr>
        <p:spPr>
          <a:xfrm>
            <a:off x="1263650" y="725488"/>
            <a:ext cx="4775200" cy="3581400"/>
          </a:xfrm>
        </p:spPr>
      </p:sp>
      <p:sp>
        <p:nvSpPr>
          <p:cNvPr id="282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a:xfrm>
            <a:off x="1263650" y="725488"/>
            <a:ext cx="4775200" cy="3581400"/>
          </a:xfrm>
        </p:spPr>
      </p:sp>
      <p:sp>
        <p:nvSpPr>
          <p:cNvPr id="249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a:xfrm>
            <a:off x="1263650" y="725488"/>
            <a:ext cx="4775200" cy="3581400"/>
          </a:xfrm>
        </p:spPr>
      </p:sp>
      <p:sp>
        <p:nvSpPr>
          <p:cNvPr id="283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xfrm>
            <a:off x="1263650" y="725488"/>
            <a:ext cx="4775200" cy="3581400"/>
          </a:xfrm>
        </p:spPr>
      </p:sp>
      <p:sp>
        <p:nvSpPr>
          <p:cNvPr id="25088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anose="020F0502020204030204"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anose="020F050202020403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anose="020F050202020403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anose="020F0502020204030204"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anose="020F0502020204030204"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anose="020F0502020204030204"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anose="020F0502020204030204" pitchFamily="34" charset="0"/>
              </a:defRPr>
            </a:lvl1pPr>
            <a:lvl2pPr>
              <a:defRPr sz="2000">
                <a:latin typeface="Calibri" panose="020F0502020204030204" pitchFamily="34" charset="0"/>
              </a:defRPr>
            </a:lvl2pPr>
            <a:lvl3pPr>
              <a:defRPr sz="1800">
                <a:latin typeface="Calibri" panose="020F0502020204030204" pitchFamily="34" charset="0"/>
              </a:defRPr>
            </a:lvl3pPr>
            <a:lvl4pPr>
              <a:defRPr sz="1600">
                <a:latin typeface="Calibri" panose="020F0502020204030204" pitchFamily="34" charset="0"/>
              </a:defRPr>
            </a:lvl4pPr>
            <a:lvl5pPr>
              <a:defRPr sz="1600">
                <a:latin typeface="Calibri" panose="020F050202020403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anose="020F0502020204030204" pitchFamily="34" charset="0"/>
              </a:defRPr>
            </a:lvl1pPr>
            <a:lvl2pPr>
              <a:defRPr sz="2000">
                <a:latin typeface="Calibri" panose="020F0502020204030204" pitchFamily="34" charset="0"/>
              </a:defRPr>
            </a:lvl2pPr>
            <a:lvl3pPr>
              <a:defRPr sz="1800">
                <a:latin typeface="Calibri" panose="020F0502020204030204" pitchFamily="34" charset="0"/>
              </a:defRPr>
            </a:lvl3pPr>
            <a:lvl4pPr>
              <a:defRPr sz="1600">
                <a:latin typeface="Calibri" panose="020F0502020204030204" pitchFamily="34" charset="0"/>
              </a:defRPr>
            </a:lvl4pPr>
            <a:lvl5pPr>
              <a:defRPr sz="1600">
                <a:latin typeface="Calibri" panose="020F050202020403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anose="020F0502020204030204" pitchFamily="34" charset="0"/>
              </a:defRPr>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anose="020F0502020204030204" pitchFamily="34" charset="0"/>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anose="020F0502020204030204"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anose="020F05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ln>
        </p:spPr>
        <p:txBody>
          <a:bodyPr vert="horz" wrap="square" lIns="91440" tIns="45720" rIns="91440" bIns="45720" numCol="1" anchor="ctr" anchorCtr="0" compatLnSpc="1"/>
          <a:lstStyle/>
          <a:p>
            <a:pPr lvl="0"/>
            <a:r>
              <a:rPr lang="en-US" dirty="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ln>
        </p:spPr>
        <p:txBody>
          <a:bodyPr vert="horz" wrap="square" lIns="91440" tIns="45720" rIns="91440" bIns="45720" numCol="1" anchor="t" anchorCtr="0" compatLnSpc="1"/>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ln>
          <a:effectLst/>
        </p:spPr>
        <p:txBody>
          <a:bodyPr wrap="none" anchor="ctr"/>
          <a:lstStyle/>
          <a:p>
            <a:pPr algn="ctr">
              <a:defRPr/>
            </a:pPr>
            <a:endParaRPr lang="en-US" b="0">
              <a:latin typeface="Times New Roman" panose="02020603050405020304"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ln>
          <a:effectLst/>
        </p:spPr>
        <p:txBody>
          <a:bodyPr>
            <a:spAutoFit/>
          </a:bodyPr>
          <a:lstStyle/>
          <a:p>
            <a:pPr>
              <a:defRPr/>
            </a:pPr>
            <a:r>
              <a:rPr lang="en-US" sz="1200" dirty="0">
                <a:solidFill>
                  <a:schemeClr val="bg1"/>
                </a:solidFill>
                <a:latin typeface="Times New Roman" panose="02020603050405020304" pitchFamily="18" charset="0"/>
              </a:rPr>
              <a:t>Carnegie Mellon</a:t>
            </a: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anose="020B0606020202030204" pitchFamily="34" charset="0"/>
                <a:ea typeface="MS PGothic" panose="020B0600070205080204" pitchFamily="-96" charset="-128"/>
                <a:cs typeface="MS PGothic" panose="020B0600070205080204" pitchFamily="-96" charset="-128"/>
              </a:rPr>
              <a:t>‹#›</a:t>
            </a:fld>
            <a:endParaRPr lang="en-US" sz="1000" dirty="0"/>
          </a:p>
        </p:txBody>
      </p:sp>
      <p:sp>
        <p:nvSpPr>
          <p:cNvPr id="8" name="TextBox 7"/>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anose="020F0502020204030204" pitchFamily="34" charset="0"/>
              </a:rPr>
              <a:t>Bryant</a:t>
            </a:r>
            <a:r>
              <a:rPr lang="en-US" sz="1000" b="0" i="0" baseline="0" dirty="0">
                <a:latin typeface="Calibri" panose="020F0502020204030204" pitchFamily="34" charset="0"/>
              </a:rPr>
              <a:t> and </a:t>
            </a:r>
            <a:r>
              <a:rPr lang="en-US" sz="1000" b="0" i="0" baseline="0" dirty="0" err="1">
                <a:latin typeface="Calibri" panose="020F0502020204030204" pitchFamily="34" charset="0"/>
              </a:rPr>
              <a:t>O’Hallaron</a:t>
            </a:r>
            <a:r>
              <a:rPr lang="en-US" sz="1000" b="0" i="0" baseline="0" dirty="0">
                <a:latin typeface="Calibri" panose="020F0502020204030204" pitchFamily="34" charset="0"/>
              </a:rPr>
              <a:t>, Computer Systems: A Programmer’s Perspective, Third Edition</a:t>
            </a:r>
            <a:endParaRPr lang="en-US" sz="1000" b="0" i="0"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marL="119380" indent="-119380" algn="l" rtl="0" eaLnBrk="1" fontAlgn="base" hangingPunct="1">
        <a:spcBef>
          <a:spcPct val="0"/>
        </a:spcBef>
        <a:spcAft>
          <a:spcPct val="0"/>
        </a:spcAft>
        <a:defRPr sz="3600" b="1">
          <a:solidFill>
            <a:schemeClr val="tx1"/>
          </a:solidFill>
          <a:latin typeface="Calibri" panose="020F0502020204030204" pitchFamily="34" charset="0"/>
          <a:ea typeface="+mj-ea"/>
          <a:cs typeface="+mj-cs"/>
        </a:defRPr>
      </a:lvl1pPr>
      <a:lvl2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2pPr>
      <a:lvl3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3pPr>
      <a:lvl4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4pPr>
      <a:lvl5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5pPr>
      <a:lvl6pPr marL="576580" algn="l" rtl="0" eaLnBrk="1" fontAlgn="base" hangingPunct="1">
        <a:spcBef>
          <a:spcPct val="0"/>
        </a:spcBef>
        <a:spcAft>
          <a:spcPct val="0"/>
        </a:spcAft>
        <a:defRPr sz="3600" b="1">
          <a:solidFill>
            <a:schemeClr val="tx1"/>
          </a:solidFill>
          <a:latin typeface="Arial Narrow" panose="020B0606020202030204" pitchFamily="34" charset="0"/>
        </a:defRPr>
      </a:lvl6pPr>
      <a:lvl7pPr marL="1033780" algn="l" rtl="0" eaLnBrk="1" fontAlgn="base" hangingPunct="1">
        <a:spcBef>
          <a:spcPct val="0"/>
        </a:spcBef>
        <a:spcAft>
          <a:spcPct val="0"/>
        </a:spcAft>
        <a:defRPr sz="3600" b="1">
          <a:solidFill>
            <a:schemeClr val="tx1"/>
          </a:solidFill>
          <a:latin typeface="Arial Narrow" panose="020B0606020202030204" pitchFamily="34" charset="0"/>
        </a:defRPr>
      </a:lvl7pPr>
      <a:lvl8pPr marL="1490980" algn="l" rtl="0" eaLnBrk="1" fontAlgn="base" hangingPunct="1">
        <a:spcBef>
          <a:spcPct val="0"/>
        </a:spcBef>
        <a:spcAft>
          <a:spcPct val="0"/>
        </a:spcAft>
        <a:defRPr sz="3600" b="1">
          <a:solidFill>
            <a:schemeClr val="tx1"/>
          </a:solidFill>
          <a:latin typeface="Arial Narrow" panose="020B0606020202030204" pitchFamily="34" charset="0"/>
        </a:defRPr>
      </a:lvl8pPr>
      <a:lvl9pPr marL="1948180" algn="l" rtl="0" eaLnBrk="1" fontAlgn="base" hangingPunct="1">
        <a:spcBef>
          <a:spcPct val="0"/>
        </a:spcBef>
        <a:spcAft>
          <a:spcPct val="0"/>
        </a:spcAft>
        <a:defRPr sz="3600" b="1">
          <a:solidFill>
            <a:schemeClr val="tx1"/>
          </a:solidFill>
          <a:latin typeface="Arial Narrow" panose="020B0606020202030204"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7772400" cy="1720850"/>
          </a:xfrm>
        </p:spPr>
        <p:txBody>
          <a:bodyPr/>
          <a:lstStyle/>
          <a:p>
            <a:pPr marL="0" indent="0"/>
            <a:r>
              <a:rPr lang="zh-CN" altLang="en-US" dirty="0">
                <a:latin typeface="黑体" panose="02010609060101010101" pitchFamily="49" charset="-122"/>
                <a:ea typeface="黑体" panose="02010609060101010101" pitchFamily="49" charset="-122"/>
                <a:cs typeface="黑体" panose="02010609060101010101" pitchFamily="49" charset="-122"/>
              </a:rPr>
              <a:t>第七章    链接</a:t>
            </a:r>
            <a:endParaRPr lang="en-US" sz="2000" b="0" dirty="0">
              <a:latin typeface="黑体" panose="02010609060101010101" pitchFamily="49" charset="-122"/>
              <a:ea typeface="黑体" panose="02010609060101010101" pitchFamily="49" charset="-122"/>
              <a:cs typeface="黑体" panose="02010609060101010101" pitchFamily="49" charset="-122"/>
            </a:endParaRPr>
          </a:p>
        </p:txBody>
      </p:sp>
      <p:sp>
        <p:nvSpPr>
          <p:cNvPr id="7" name="Subtitle 2"/>
          <p:cNvSpPr>
            <a:spLocks noGrp="1"/>
          </p:cNvSpPr>
          <p:nvPr>
            <p:ph type="subTitle" idx="1"/>
          </p:nvPr>
        </p:nvSpPr>
        <p:spPr>
          <a:xfrm>
            <a:off x="685800" y="4267200"/>
            <a:ext cx="7678738" cy="1752600"/>
          </a:xfrm>
        </p:spPr>
        <p:txBody>
          <a:bodyPr/>
          <a:lstStyle/>
          <a:p>
            <a:pPr>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rPr>
              <a:t>教   师： 史先俊</a:t>
            </a: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rPr>
              <a:t>计算机科学与技术学院</a:t>
            </a: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rPr>
              <a:t>哈尔滨工业大学</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zh-CN" altLang="en-US"/>
              <a:t>可执行与可链接格式</a:t>
            </a:r>
            <a:r>
              <a:rPr lang="en-US"/>
              <a:t>(ELF)</a:t>
            </a:r>
          </a:p>
        </p:txBody>
      </p:sp>
      <p:sp>
        <p:nvSpPr>
          <p:cNvPr id="198659" name="Rectangle 3"/>
          <p:cNvSpPr>
            <a:spLocks noGrp="1" noChangeArrowheads="1"/>
          </p:cNvSpPr>
          <p:nvPr>
            <p:ph type="body" idx="1"/>
          </p:nvPr>
        </p:nvSpPr>
        <p:spPr/>
        <p:txBody>
          <a:bodyPr/>
          <a:lstStyle/>
          <a:p>
            <a:r>
              <a:rPr lang="en-US" altLang="zh-CN" sz="2800" dirty="0" err="1"/>
              <a:t>Linux&amp;Unix</a:t>
            </a:r>
            <a:r>
              <a:rPr lang="en-US" altLang="zh-CN" sz="2800" dirty="0"/>
              <a:t>:   Executable and Linkable Format </a:t>
            </a:r>
          </a:p>
          <a:p>
            <a:r>
              <a:rPr lang="en-US" altLang="zh-CN" sz="2800" dirty="0"/>
              <a:t>Windows:       Portable Executable</a:t>
            </a:r>
          </a:p>
          <a:p>
            <a:endParaRPr lang="en-US" altLang="zh-CN" sz="2800" dirty="0"/>
          </a:p>
          <a:p>
            <a:r>
              <a:rPr lang="zh-CN" altLang="en-US" sz="2800" dirty="0"/>
              <a:t>目标文件的标准二进制格式：</a:t>
            </a:r>
            <a:r>
              <a:rPr lang="en-US" altLang="zh-CN" sz="2800" dirty="0"/>
              <a:t>ELF</a:t>
            </a:r>
            <a:r>
              <a:rPr lang="zh-CN" altLang="en-US" sz="2800" dirty="0"/>
              <a:t>二进制文件</a:t>
            </a:r>
            <a:endParaRPr lang="en-US" altLang="zh-CN" sz="2800" dirty="0"/>
          </a:p>
          <a:p>
            <a:endParaRPr lang="en-US" sz="2800" dirty="0"/>
          </a:p>
          <a:p>
            <a:r>
              <a:rPr lang="zh-CN" altLang="en-US" sz="2800" dirty="0"/>
              <a:t>一个统一的格式：</a:t>
            </a:r>
            <a:r>
              <a:rPr lang="en-US" sz="2800" dirty="0"/>
              <a:t> </a:t>
            </a:r>
          </a:p>
          <a:p>
            <a:pPr lvl="1"/>
            <a:r>
              <a:rPr lang="zh-CN" altLang="en-US" sz="2400" dirty="0"/>
              <a:t>可重定位目标文件</a:t>
            </a:r>
            <a:r>
              <a:rPr lang="en-US" sz="2400" dirty="0"/>
              <a:t>(</a:t>
            </a:r>
            <a:r>
              <a:rPr lang="en-US" sz="2400" dirty="0">
                <a:latin typeface="Courier New" panose="02070309020205020404"/>
                <a:cs typeface="Courier New" panose="02070309020205020404"/>
              </a:rPr>
              <a:t>.o</a:t>
            </a:r>
            <a:r>
              <a:rPr lang="en-US" sz="2400" dirty="0"/>
              <a:t>), </a:t>
            </a:r>
          </a:p>
          <a:p>
            <a:pPr lvl="1"/>
            <a:r>
              <a:rPr lang="zh-CN" altLang="en-US" sz="2400" dirty="0"/>
              <a:t>可执行目标文件</a:t>
            </a:r>
            <a:r>
              <a:rPr lang="en-US" sz="2400" dirty="0">
                <a:latin typeface="Courier New" panose="02070309020205020404"/>
                <a:cs typeface="Courier New" panose="02070309020205020404"/>
              </a:rPr>
              <a:t>(</a:t>
            </a:r>
            <a:r>
              <a:rPr lang="en-US" sz="2400" dirty="0" err="1">
                <a:latin typeface="Courier New" panose="02070309020205020404"/>
                <a:cs typeface="Courier New" panose="02070309020205020404"/>
              </a:rPr>
              <a:t>a.out</a:t>
            </a:r>
            <a:r>
              <a:rPr lang="en-US" sz="2400" dirty="0"/>
              <a:t>)</a:t>
            </a:r>
          </a:p>
          <a:p>
            <a:pPr lvl="1"/>
            <a:r>
              <a:rPr lang="zh-CN" altLang="en-US" sz="2400" dirty="0"/>
              <a:t>共享目标文件</a:t>
            </a:r>
            <a:r>
              <a:rPr lang="en-US" sz="2400" dirty="0"/>
              <a:t>(</a:t>
            </a:r>
            <a:r>
              <a:rPr lang="en-US" sz="2400" dirty="0">
                <a:latin typeface="Courier New" panose="02070309020205020404"/>
                <a:cs typeface="Courier New" panose="02070309020205020404"/>
              </a:rPr>
              <a:t>.so</a:t>
            </a:r>
            <a:r>
              <a:rPr lang="en-US" sz="2400" dirty="0"/>
              <a:t>)</a:t>
            </a:r>
          </a:p>
          <a:p>
            <a:r>
              <a:rPr lang="zh-CN" altLang="en-US" sz="2800" dirty="0"/>
              <a:t>工具</a:t>
            </a:r>
            <a:r>
              <a:rPr lang="en-US" altLang="zh-CN" sz="2800" dirty="0"/>
              <a:t>:  </a:t>
            </a:r>
            <a:r>
              <a:rPr lang="zh-CN" altLang="en-US" sz="2800" dirty="0"/>
              <a:t>  </a:t>
            </a:r>
            <a:r>
              <a:rPr lang="en-US" altLang="zh-CN" sz="2800" dirty="0" err="1"/>
              <a:t>readelf</a:t>
            </a:r>
            <a:r>
              <a:rPr lang="en-US" altLang="zh-CN" sz="2800" dirty="0"/>
              <a:t>  </a:t>
            </a:r>
            <a:r>
              <a:rPr lang="zh-CN" altLang="en-US" sz="2800" dirty="0"/>
              <a:t>文件名</a:t>
            </a:r>
            <a:endParaRPr lang="en-US" altLang="zh-C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372533" y="385763"/>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ELF </a:t>
            </a:r>
            <a:r>
              <a:rPr lang="zh-CN" altLang="en-US"/>
              <a:t>目标文件格式</a:t>
            </a:r>
            <a:endParaRPr lang="en-GB"/>
          </a:p>
        </p:txBody>
      </p:sp>
      <p:sp>
        <p:nvSpPr>
          <p:cNvPr id="14338" name="Rectangle 2"/>
          <p:cNvSpPr>
            <a:spLocks noGrp="1" noChangeArrowheads="1"/>
          </p:cNvSpPr>
          <p:nvPr>
            <p:ph type="body" idx="1"/>
          </p:nvPr>
        </p:nvSpPr>
        <p:spPr>
          <a:xfrm>
            <a:off x="381000" y="1019175"/>
            <a:ext cx="5334000" cy="5610225"/>
          </a:xfrm>
        </p:spPr>
        <p:txBody>
          <a:bodyPr/>
          <a:lstStyle/>
          <a:p>
            <a:pPr>
              <a:lnSpc>
                <a:spcPct val="83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t>Elf </a:t>
            </a:r>
            <a:r>
              <a:rPr lang="zh-CN" altLang="en-US" sz="2000" dirty="0"/>
              <a:t>头</a:t>
            </a:r>
            <a:endParaRPr lang="en-GB" sz="20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字大小、字节顺序、文件类型</a:t>
            </a:r>
            <a:r>
              <a:rPr lang="en-US" altLang="zh-CN" sz="1800" dirty="0"/>
              <a:t>(.</a:t>
            </a:r>
            <a:r>
              <a:rPr lang="en-GB" sz="1800" dirty="0" err="1"/>
              <a:t>o，exec</a:t>
            </a:r>
            <a:r>
              <a:rPr lang="en-GB" sz="1800" dirty="0"/>
              <a:t>，</a:t>
            </a:r>
            <a:r>
              <a:rPr lang="en-US" sz="1800" dirty="0"/>
              <a:t>.so</a:t>
            </a:r>
            <a:r>
              <a:rPr lang="en-US" altLang="zh-CN" sz="1800" dirty="0"/>
              <a:t>)</a:t>
            </a:r>
            <a:r>
              <a:rPr lang="zh-CN" altLang="en-US" sz="1800" dirty="0"/>
              <a:t>，机器类型，等等</a:t>
            </a:r>
            <a:endParaRPr lang="en-GB" sz="1800" dirty="0"/>
          </a:p>
          <a:p>
            <a:pPr>
              <a:lnSpc>
                <a:spcPct val="83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000" dirty="0"/>
              <a:t>段头表</a:t>
            </a:r>
            <a:r>
              <a:rPr lang="en-US" altLang="zh-CN" sz="2000" dirty="0"/>
              <a:t>/</a:t>
            </a:r>
            <a:r>
              <a:rPr lang="zh-CN" altLang="en-US" sz="2000" dirty="0"/>
              <a:t>程序头表</a:t>
            </a:r>
            <a:endParaRPr lang="en-GB" sz="20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页面大小，虚拟地址内存段</a:t>
            </a:r>
            <a:r>
              <a:rPr lang="en-US" altLang="zh-CN" sz="1800" dirty="0"/>
              <a:t>(</a:t>
            </a:r>
            <a:r>
              <a:rPr lang="zh-CN" altLang="en-US" sz="1800" dirty="0"/>
              <a:t>节</a:t>
            </a:r>
            <a:r>
              <a:rPr lang="en-US" altLang="zh-CN" sz="1800" dirty="0"/>
              <a:t>)</a:t>
            </a:r>
            <a:r>
              <a:rPr lang="zh-CN" altLang="en-US" sz="1800" dirty="0"/>
              <a:t>，段大小</a:t>
            </a:r>
            <a:endParaRPr lang="en-GB" sz="1800" dirty="0"/>
          </a:p>
          <a:p>
            <a:pPr>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.text</a:t>
            </a:r>
            <a:r>
              <a:rPr lang="en-GB" sz="2000" dirty="0"/>
              <a:t> </a:t>
            </a:r>
            <a:r>
              <a:rPr lang="zh-CN" altLang="en-US" sz="2000" dirty="0"/>
              <a:t>节（代码）</a:t>
            </a:r>
            <a:endParaRPr lang="en-GB" sz="20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代码</a:t>
            </a:r>
            <a:endParaRPr lang="en-GB" sz="1800" dirty="0"/>
          </a:p>
          <a:p>
            <a:pPr>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dirty="0" err="1">
                <a:latin typeface="Courier New" panose="02070309020205020404" pitchFamily="49" charset="0"/>
              </a:rPr>
              <a:t>rodata</a:t>
            </a:r>
            <a:r>
              <a:rPr lang="en-GB" sz="2000" dirty="0">
                <a:latin typeface="Courier New" panose="02070309020205020404" pitchFamily="49" charset="0"/>
              </a:rPr>
              <a:t> </a:t>
            </a:r>
            <a:r>
              <a:rPr lang="zh-CN" altLang="en-US" sz="2000" dirty="0">
                <a:latin typeface="Courier New" panose="02070309020205020404" pitchFamily="49" charset="0"/>
              </a:rPr>
              <a:t>节（只读数据）</a:t>
            </a:r>
            <a:endParaRPr lang="en-GB" sz="2000" dirty="0"/>
          </a:p>
          <a:p>
            <a:pPr lvl="1">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只读数据 </a:t>
            </a:r>
            <a:r>
              <a:rPr lang="en-GB" sz="1800" dirty="0"/>
              <a:t>:  </a:t>
            </a:r>
            <a:r>
              <a:rPr lang="zh-CN" altLang="en-US" sz="1800" dirty="0"/>
              <a:t>跳转表</a:t>
            </a:r>
            <a:r>
              <a:rPr lang="en-GB" sz="1800" dirty="0"/>
              <a:t>, ...</a:t>
            </a:r>
          </a:p>
          <a:p>
            <a:pPr>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.data</a:t>
            </a:r>
            <a:r>
              <a:rPr lang="en-GB" sz="2000" dirty="0"/>
              <a:t> </a:t>
            </a:r>
            <a:r>
              <a:rPr lang="zh-CN" altLang="en-US" sz="2000" dirty="0"/>
              <a:t>节 （数据</a:t>
            </a:r>
            <a:r>
              <a:rPr lang="en-US" altLang="zh-CN" sz="2000" dirty="0"/>
              <a:t>/</a:t>
            </a:r>
            <a:r>
              <a:rPr lang="zh-CN" altLang="en-US" sz="2000" dirty="0"/>
              <a:t>可读写）</a:t>
            </a:r>
            <a:endParaRPr lang="en-GB" sz="20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已初始化全局变量</a:t>
            </a:r>
            <a:endParaRPr lang="en-GB" sz="1800" dirty="0"/>
          </a:p>
          <a:p>
            <a:pPr>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dirty="0" err="1">
                <a:latin typeface="Courier New" panose="02070309020205020404" pitchFamily="49" charset="0"/>
              </a:rPr>
              <a:t>bss</a:t>
            </a:r>
            <a:r>
              <a:rPr lang="en-GB" sz="2000" dirty="0"/>
              <a:t> </a:t>
            </a:r>
            <a:r>
              <a:rPr lang="zh-CN" altLang="en-US" sz="2000" dirty="0"/>
              <a:t>节 （未初始化全局变量）</a:t>
            </a:r>
            <a:endParaRPr lang="en-GB" sz="20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未初始化的全局变量</a:t>
            </a:r>
            <a:endParaRPr lang="en-GB" sz="18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“Block Started by Symbol” </a:t>
            </a:r>
            <a:r>
              <a:rPr lang="zh-CN" altLang="en-US" sz="1800" dirty="0"/>
              <a:t>符号开始的块</a:t>
            </a:r>
            <a:endParaRPr lang="en-GB" sz="18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solidFill>
                  <a:srgbClr val="C00000"/>
                </a:solidFill>
              </a:rPr>
              <a:t>“Better Save Space”  </a:t>
            </a:r>
            <a:r>
              <a:rPr lang="zh-CN" altLang="en-US" sz="1800" dirty="0">
                <a:solidFill>
                  <a:srgbClr val="C00000"/>
                </a:solidFill>
              </a:rPr>
              <a:t>更加节省空间</a:t>
            </a:r>
            <a:endParaRPr lang="en-GB" sz="1800" dirty="0">
              <a:solidFill>
                <a:srgbClr val="C00000"/>
              </a:solidFill>
            </a:endParaRP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有节头，但不占用空间</a:t>
            </a:r>
            <a:endParaRPr lang="en-GB" sz="1800" dirty="0"/>
          </a:p>
          <a:p>
            <a:pPr lvl="1">
              <a:lnSpc>
                <a:spcPct val="88000"/>
              </a:lnSpc>
              <a:spcBef>
                <a:spcPts val="565"/>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1800" dirty="0"/>
          </a:p>
        </p:txBody>
      </p:sp>
      <p:sp>
        <p:nvSpPr>
          <p:cNvPr id="14339" name="Rectangle 3"/>
          <p:cNvSpPr>
            <a:spLocks noChangeArrowheads="1"/>
          </p:cNvSpPr>
          <p:nvPr/>
        </p:nvSpPr>
        <p:spPr bwMode="auto">
          <a:xfrm>
            <a:off x="5867400" y="16002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ELF </a:t>
            </a:r>
            <a:r>
              <a:rPr lang="zh-CN" altLang="en-US" sz="1600" b="1">
                <a:latin typeface="Calibri" panose="020F0502020204030204" pitchFamily="34" charset="0"/>
                <a:ea typeface="msgothic" charset="0"/>
                <a:cs typeface="msgothic" charset="0"/>
              </a:rPr>
              <a:t>头</a:t>
            </a:r>
            <a:endParaRPr lang="en-GB" sz="1600" b="1" dirty="0">
              <a:latin typeface="Calibri" panose="020F0502020204030204" pitchFamily="34" charset="0"/>
              <a:ea typeface="msgothic" charset="0"/>
              <a:cs typeface="msgothic" charset="0"/>
            </a:endParaRPr>
          </a:p>
        </p:txBody>
      </p:sp>
      <p:sp>
        <p:nvSpPr>
          <p:cNvPr id="14340" name="Rectangle 4"/>
          <p:cNvSpPr>
            <a:spLocks noChangeArrowheads="1"/>
          </p:cNvSpPr>
          <p:nvPr/>
        </p:nvSpPr>
        <p:spPr bwMode="auto">
          <a:xfrm>
            <a:off x="5867400" y="1981200"/>
            <a:ext cx="2971800" cy="6096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段头表</a:t>
            </a:r>
            <a:r>
              <a:rPr lang="en-GB" sz="1600" b="1">
                <a:latin typeface="Calibri" panose="020F0502020204030204" pitchFamily="34" charset="0"/>
                <a:ea typeface="msgothic" charset="0"/>
                <a:cs typeface="msgothic" charset="0"/>
              </a:rPr>
              <a:t>(</a:t>
            </a:r>
            <a:r>
              <a:rPr lang="zh-CN" altLang="en-US" sz="1600" b="1">
                <a:latin typeface="Calibri" panose="020F0502020204030204" pitchFamily="34" charset="0"/>
                <a:ea typeface="msgothic" charset="0"/>
                <a:cs typeface="msgothic" charset="0"/>
              </a:rPr>
              <a:t>可执行文件</a:t>
            </a:r>
            <a:r>
              <a:rPr lang="en-GB" sz="1600" b="1">
                <a:latin typeface="Calibri" panose="020F0502020204030204" pitchFamily="34" charset="0"/>
                <a:ea typeface="msgothic" charset="0"/>
                <a:cs typeface="msgothic" charset="0"/>
              </a:rPr>
              <a:t>)</a:t>
            </a:r>
            <a:endParaRPr lang="en-GB" sz="1600" b="1" dirty="0">
              <a:latin typeface="Calibri" panose="020F0502020204030204" pitchFamily="34" charset="0"/>
              <a:ea typeface="msgothic" charset="0"/>
              <a:cs typeface="msgothic" charset="0"/>
            </a:endParaRPr>
          </a:p>
        </p:txBody>
      </p:sp>
      <p:sp>
        <p:nvSpPr>
          <p:cNvPr id="14341" name="Rectangle 5"/>
          <p:cNvSpPr>
            <a:spLocks noChangeArrowheads="1"/>
          </p:cNvSpPr>
          <p:nvPr/>
        </p:nvSpPr>
        <p:spPr bwMode="auto">
          <a:xfrm>
            <a:off x="5867400" y="2590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r>
              <a:rPr lang="en-GB" sz="1600" b="1">
                <a:latin typeface="Courier New" panose="02070309020205020404" pitchFamily="49" charset="0"/>
                <a:ea typeface="msgothic" charset="0"/>
                <a:cs typeface="msgothic" charset="0"/>
              </a:rPr>
              <a:t>text</a:t>
            </a:r>
            <a:r>
              <a:rPr lang="en-GB" sz="1600" b="1">
                <a:latin typeface="Calibri" panose="020F0502020204030204" pitchFamily="34" charset="0"/>
                <a:ea typeface="msgothic" charset="0"/>
                <a:cs typeface="msgothic" charset="0"/>
              </a:rPr>
              <a:t> </a:t>
            </a:r>
            <a:r>
              <a:rPr lang="zh-CN" altLang="en-US" sz="1600" b="1">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14342" name="Rectangle 6"/>
          <p:cNvSpPr>
            <a:spLocks noChangeArrowheads="1"/>
          </p:cNvSpPr>
          <p:nvPr/>
        </p:nvSpPr>
        <p:spPr bwMode="auto">
          <a:xfrm>
            <a:off x="5867400" y="2971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.rodata</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14343" name="Rectangle 7"/>
          <p:cNvSpPr>
            <a:spLocks noChangeArrowheads="1"/>
          </p:cNvSpPr>
          <p:nvPr/>
        </p:nvSpPr>
        <p:spPr bwMode="auto">
          <a:xfrm>
            <a:off x="5867400" y="3733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.bss</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14344" name="Rectangle 8"/>
          <p:cNvSpPr>
            <a:spLocks noChangeArrowheads="1"/>
          </p:cNvSpPr>
          <p:nvPr/>
        </p:nvSpPr>
        <p:spPr bwMode="auto">
          <a:xfrm>
            <a:off x="5867400" y="4114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.symtab</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14345" name="Rectangle 9"/>
          <p:cNvSpPr>
            <a:spLocks noChangeArrowheads="1"/>
          </p:cNvSpPr>
          <p:nvPr/>
        </p:nvSpPr>
        <p:spPr bwMode="auto">
          <a:xfrm>
            <a:off x="5867400" y="4495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.rel.txt</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14346" name="Rectangle 10"/>
          <p:cNvSpPr>
            <a:spLocks noChangeArrowheads="1"/>
          </p:cNvSpPr>
          <p:nvPr/>
        </p:nvSpPr>
        <p:spPr bwMode="auto">
          <a:xfrm>
            <a:off x="5867400" y="4876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.rel.data</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14347" name="Rectangle 11"/>
          <p:cNvSpPr>
            <a:spLocks noChangeArrowheads="1"/>
          </p:cNvSpPr>
          <p:nvPr/>
        </p:nvSpPr>
        <p:spPr bwMode="auto">
          <a:xfrm>
            <a:off x="5867400" y="5257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.debug</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14348" name="Rectangle 12"/>
          <p:cNvSpPr>
            <a:spLocks noChangeArrowheads="1"/>
          </p:cNvSpPr>
          <p:nvPr/>
        </p:nvSpPr>
        <p:spPr bwMode="auto">
          <a:xfrm>
            <a:off x="5867400" y="5638800"/>
            <a:ext cx="2971800" cy="6096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节头表</a:t>
            </a:r>
            <a:endParaRPr lang="en-GB" sz="1600" b="1" dirty="0">
              <a:latin typeface="Calibri" panose="020F0502020204030204" pitchFamily="34" charset="0"/>
              <a:ea typeface="msgothic" charset="0"/>
              <a:cs typeface="msgothic" charset="0"/>
            </a:endParaRPr>
          </a:p>
        </p:txBody>
      </p:sp>
      <p:sp>
        <p:nvSpPr>
          <p:cNvPr id="14349" name="Text Box 13"/>
          <p:cNvSpPr txBox="1">
            <a:spLocks noChangeArrowheads="1"/>
          </p:cNvSpPr>
          <p:nvPr/>
        </p:nvSpPr>
        <p:spPr bwMode="auto">
          <a:xfrm>
            <a:off x="8839200" y="1447800"/>
            <a:ext cx="285954" cy="3357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066"/>
                </a:solidFill>
                <a:latin typeface="Calibri" panose="020F0502020204030204" pitchFamily="34" charset="0"/>
                <a:ea typeface="msgothic" charset="0"/>
                <a:cs typeface="msgothic" charset="0"/>
              </a:rPr>
              <a:t>0</a:t>
            </a:r>
          </a:p>
        </p:txBody>
      </p:sp>
      <p:sp>
        <p:nvSpPr>
          <p:cNvPr id="15" name="Rectangle 6"/>
          <p:cNvSpPr>
            <a:spLocks noChangeArrowheads="1"/>
          </p:cNvSpPr>
          <p:nvPr/>
        </p:nvSpPr>
        <p:spPr bwMode="auto">
          <a:xfrm>
            <a:off x="5867400" y="3352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.data</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idx="4294967295"/>
          </p:nvPr>
        </p:nvSpPr>
        <p:spPr>
          <a:xfrm>
            <a:off x="381000" y="385763"/>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ELF</a:t>
            </a:r>
            <a:r>
              <a:rPr lang="zh-CN" altLang="en-US"/>
              <a:t>目标文件格式</a:t>
            </a:r>
            <a:r>
              <a:rPr lang="en-GB"/>
              <a:t>(</a:t>
            </a:r>
            <a:r>
              <a:rPr lang="en-GB" dirty="0"/>
              <a:t>cont.)</a:t>
            </a:r>
          </a:p>
        </p:txBody>
      </p:sp>
      <p:sp>
        <p:nvSpPr>
          <p:cNvPr id="15362" name="Rectangle 2"/>
          <p:cNvSpPr>
            <a:spLocks noGrp="1" noChangeArrowheads="1"/>
          </p:cNvSpPr>
          <p:nvPr>
            <p:ph type="body" idx="1"/>
          </p:nvPr>
        </p:nvSpPr>
        <p:spPr>
          <a:xfrm>
            <a:off x="396875" y="1309688"/>
            <a:ext cx="5272087" cy="5472112"/>
          </a:xfrm>
        </p:spPr>
        <p:txBody>
          <a:bodyPr/>
          <a:lstStyle/>
          <a:p>
            <a:pPr>
              <a:lnSpc>
                <a:spcPct val="71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err="1">
                <a:latin typeface="Courier New" panose="02070309020205020404" pitchFamily="49" charset="0"/>
              </a:rPr>
              <a:t>symtab</a:t>
            </a:r>
            <a:r>
              <a:rPr lang="en-GB" sz="2000"/>
              <a:t> </a:t>
            </a:r>
            <a:r>
              <a:rPr lang="zh-CN" altLang="en-US" sz="2000"/>
              <a:t>节（符号表）</a:t>
            </a:r>
            <a:endParaRPr lang="en-GB" sz="20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a:t>符号表</a:t>
            </a:r>
            <a:endParaRPr lang="en-GB" sz="18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a:t>函数和静态变量名</a:t>
            </a:r>
            <a:endParaRPr lang="en-GB" sz="18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a:t>节名称和位置</a:t>
            </a:r>
            <a:endParaRPr lang="en-GB" sz="1800" dirty="0"/>
          </a:p>
          <a:p>
            <a:pPr>
              <a:lnSpc>
                <a:spcPct val="71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err="1">
                <a:latin typeface="Courier New" panose="02070309020205020404" pitchFamily="49" charset="0"/>
              </a:rPr>
              <a:t>rel.text</a:t>
            </a:r>
            <a:r>
              <a:rPr lang="en-GB" sz="2000"/>
              <a:t> </a:t>
            </a:r>
            <a:r>
              <a:rPr lang="zh-CN" altLang="en-US" sz="2000"/>
              <a:t>节（可重定位代码）</a:t>
            </a:r>
            <a:endParaRPr lang="en-GB" sz="200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b="1">
                <a:latin typeface="Courier New" panose="02070309020205020404" pitchFamily="49" charset="0"/>
              </a:rPr>
              <a:t>.text</a:t>
            </a:r>
            <a:r>
              <a:rPr lang="en-GB" sz="1800" b="1"/>
              <a:t> </a:t>
            </a:r>
            <a:r>
              <a:rPr lang="zh-CN" altLang="en-US" sz="1800" b="1"/>
              <a:t>节的可重定位信息</a:t>
            </a:r>
            <a:endParaRPr lang="en-GB" sz="180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a:t>在可执行文件中需要修改的指令地址</a:t>
            </a:r>
            <a:endParaRPr lang="en-GB" sz="18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a:t>需修改的指令</a:t>
            </a:r>
            <a:r>
              <a:rPr lang="en-GB" sz="1800"/>
              <a:t>.</a:t>
            </a:r>
            <a:endParaRPr lang="en-GB" sz="1800" dirty="0"/>
          </a:p>
          <a:p>
            <a:pPr>
              <a:lnSpc>
                <a:spcPct val="71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err="1">
                <a:latin typeface="Courier New" panose="02070309020205020404" pitchFamily="49" charset="0"/>
              </a:rPr>
              <a:t>rel.data</a:t>
            </a:r>
            <a:r>
              <a:rPr lang="en-GB" sz="2000"/>
              <a:t> </a:t>
            </a:r>
            <a:r>
              <a:rPr lang="zh-CN" altLang="en-US" sz="2000"/>
              <a:t>节（可重定位数据）</a:t>
            </a:r>
            <a:endParaRPr lang="en-GB" sz="20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b="1">
                <a:latin typeface="Courier New" panose="02070309020205020404" pitchFamily="49" charset="0"/>
              </a:rPr>
              <a:t>.data</a:t>
            </a:r>
            <a:r>
              <a:rPr lang="en-GB" sz="1800" b="1"/>
              <a:t> </a:t>
            </a:r>
            <a:r>
              <a:rPr lang="zh-CN" altLang="en-US" sz="1800"/>
              <a:t>节的可重定位信息</a:t>
            </a:r>
            <a:endParaRPr lang="en-GB" sz="18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a:t>在合并后的可执行文件中需要修改的指针数据的地址</a:t>
            </a:r>
            <a:endParaRPr lang="en-GB" sz="1800" dirty="0"/>
          </a:p>
          <a:p>
            <a:pPr>
              <a:lnSpc>
                <a:spcPct val="71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a:latin typeface="Courier New" panose="02070309020205020404" pitchFamily="49" charset="0"/>
              </a:rPr>
              <a:t>debug</a:t>
            </a:r>
            <a:r>
              <a:rPr lang="en-GB" sz="2000"/>
              <a:t> </a:t>
            </a:r>
            <a:r>
              <a:rPr lang="zh-CN" altLang="en-US" sz="2000"/>
              <a:t>节（调试）</a:t>
            </a:r>
            <a:endParaRPr lang="en-GB" sz="20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为符号调试的信息</a:t>
            </a:r>
            <a:r>
              <a:rPr lang="en-GB" sz="1800"/>
              <a:t> (</a:t>
            </a:r>
            <a:r>
              <a:rPr lang="en-GB" sz="1800" b="1" dirty="0" err="1">
                <a:latin typeface="Courier New" panose="02070309020205020404" pitchFamily="49" charset="0"/>
              </a:rPr>
              <a:t>gcc</a:t>
            </a:r>
            <a:r>
              <a:rPr lang="en-GB" sz="1800" b="1" dirty="0">
                <a:latin typeface="Courier New" panose="02070309020205020404" pitchFamily="49" charset="0"/>
              </a:rPr>
              <a:t> -g</a:t>
            </a:r>
            <a:r>
              <a:rPr lang="en-GB" sz="1800" dirty="0"/>
              <a:t>)</a:t>
            </a:r>
          </a:p>
          <a:p>
            <a:pPr>
              <a:lnSpc>
                <a:spcPct val="88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000"/>
              <a:t>节头表</a:t>
            </a:r>
            <a:r>
              <a:rPr lang="en-GB" sz="2000"/>
              <a:t>Section </a:t>
            </a:r>
            <a:r>
              <a:rPr lang="en-GB" sz="2000" dirty="0"/>
              <a:t>header table</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每个节的偏移量和大小</a:t>
            </a:r>
            <a:endParaRPr lang="en-GB" sz="1800" dirty="0"/>
          </a:p>
        </p:txBody>
      </p:sp>
      <p:sp>
        <p:nvSpPr>
          <p:cNvPr id="26" name="Rectangle 3"/>
          <p:cNvSpPr>
            <a:spLocks noChangeArrowheads="1"/>
          </p:cNvSpPr>
          <p:nvPr/>
        </p:nvSpPr>
        <p:spPr bwMode="auto">
          <a:xfrm>
            <a:off x="5867400" y="16002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ELF</a:t>
            </a:r>
            <a:r>
              <a:rPr lang="zh-CN" altLang="en-US" sz="1600">
                <a:latin typeface="Calibri" panose="020F0502020204030204" pitchFamily="34" charset="0"/>
                <a:ea typeface="msgothic" charset="0"/>
                <a:cs typeface="msgothic" charset="0"/>
              </a:rPr>
              <a:t>头</a:t>
            </a:r>
            <a:endParaRPr lang="en-GB" altLang="zh-CN" sz="1600">
              <a:latin typeface="Calibri" panose="020F0502020204030204" pitchFamily="34" charset="0"/>
              <a:ea typeface="msgothic" charset="0"/>
              <a:cs typeface="msgothic" charset="0"/>
            </a:endParaRPr>
          </a:p>
        </p:txBody>
      </p:sp>
      <p:sp>
        <p:nvSpPr>
          <p:cNvPr id="27" name="Rectangle 4"/>
          <p:cNvSpPr>
            <a:spLocks noChangeArrowheads="1"/>
          </p:cNvSpPr>
          <p:nvPr/>
        </p:nvSpPr>
        <p:spPr bwMode="auto">
          <a:xfrm>
            <a:off x="5867400" y="1981200"/>
            <a:ext cx="2971800" cy="6096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a:latin typeface="Calibri" panose="020F0502020204030204" pitchFamily="34" charset="0"/>
                <a:ea typeface="msgothic" charset="0"/>
                <a:cs typeface="msgothic" charset="0"/>
              </a:rPr>
              <a:t>段头表</a:t>
            </a:r>
            <a:r>
              <a:rPr lang="en-GB" altLang="zh-CN" sz="1600">
                <a:latin typeface="Calibri" panose="020F0502020204030204" pitchFamily="34" charset="0"/>
                <a:ea typeface="msgothic" charset="0"/>
                <a:cs typeface="msgothic" charset="0"/>
              </a:rPr>
              <a:t>(</a:t>
            </a:r>
            <a:r>
              <a:rPr lang="zh-CN" altLang="en-US" sz="1600">
                <a:latin typeface="Calibri" panose="020F0502020204030204" pitchFamily="34" charset="0"/>
                <a:ea typeface="msgothic" charset="0"/>
                <a:cs typeface="msgothic" charset="0"/>
              </a:rPr>
              <a:t>可执行文件</a:t>
            </a:r>
            <a:r>
              <a:rPr lang="en-GB" altLang="zh-CN" sz="1600">
                <a:latin typeface="Calibri" panose="020F0502020204030204" pitchFamily="34" charset="0"/>
                <a:ea typeface="msgothic" charset="0"/>
                <a:cs typeface="msgothic" charset="0"/>
              </a:rPr>
              <a:t>)</a:t>
            </a:r>
          </a:p>
        </p:txBody>
      </p:sp>
      <p:sp>
        <p:nvSpPr>
          <p:cNvPr id="28" name="Rectangle 5"/>
          <p:cNvSpPr>
            <a:spLocks noChangeArrowheads="1"/>
          </p:cNvSpPr>
          <p:nvPr/>
        </p:nvSpPr>
        <p:spPr bwMode="auto">
          <a:xfrm>
            <a:off x="5867400" y="2590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.text</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29" name="Rectangle 6"/>
          <p:cNvSpPr>
            <a:spLocks noChangeArrowheads="1"/>
          </p:cNvSpPr>
          <p:nvPr/>
        </p:nvSpPr>
        <p:spPr bwMode="auto">
          <a:xfrm>
            <a:off x="5867400" y="2971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.rodata</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30" name="Rectangle 7"/>
          <p:cNvSpPr>
            <a:spLocks noChangeArrowheads="1"/>
          </p:cNvSpPr>
          <p:nvPr/>
        </p:nvSpPr>
        <p:spPr bwMode="auto">
          <a:xfrm>
            <a:off x="5867400" y="3733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.bss</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31" name="Rectangle 8"/>
          <p:cNvSpPr>
            <a:spLocks noChangeArrowheads="1"/>
          </p:cNvSpPr>
          <p:nvPr/>
        </p:nvSpPr>
        <p:spPr bwMode="auto">
          <a:xfrm>
            <a:off x="5867400" y="4114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.symtab</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32" name="Rectangle 9"/>
          <p:cNvSpPr>
            <a:spLocks noChangeArrowheads="1"/>
          </p:cNvSpPr>
          <p:nvPr/>
        </p:nvSpPr>
        <p:spPr bwMode="auto">
          <a:xfrm>
            <a:off x="5867400" y="4495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.rel.txt</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33" name="Rectangle 10"/>
          <p:cNvSpPr>
            <a:spLocks noChangeArrowheads="1"/>
          </p:cNvSpPr>
          <p:nvPr/>
        </p:nvSpPr>
        <p:spPr bwMode="auto">
          <a:xfrm>
            <a:off x="5867400" y="4876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.rel.data</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34" name="Rectangle 11"/>
          <p:cNvSpPr>
            <a:spLocks noChangeArrowheads="1"/>
          </p:cNvSpPr>
          <p:nvPr/>
        </p:nvSpPr>
        <p:spPr bwMode="auto">
          <a:xfrm>
            <a:off x="5867400" y="5257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.debug</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35" name="Rectangle 12"/>
          <p:cNvSpPr>
            <a:spLocks noChangeArrowheads="1"/>
          </p:cNvSpPr>
          <p:nvPr/>
        </p:nvSpPr>
        <p:spPr bwMode="auto">
          <a:xfrm>
            <a:off x="5867400" y="5638800"/>
            <a:ext cx="2971800" cy="6096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a:latin typeface="Calibri" panose="020F0502020204030204" pitchFamily="34" charset="0"/>
                <a:ea typeface="msgothic" charset="0"/>
                <a:cs typeface="msgothic" charset="0"/>
              </a:rPr>
              <a:t>节头表</a:t>
            </a:r>
            <a:endParaRPr lang="en-GB" altLang="zh-CN" sz="1600" dirty="0">
              <a:latin typeface="Calibri" panose="020F0502020204030204" pitchFamily="34" charset="0"/>
              <a:ea typeface="msgothic" charset="0"/>
              <a:cs typeface="msgothic" charset="0"/>
            </a:endParaRPr>
          </a:p>
        </p:txBody>
      </p:sp>
      <p:sp>
        <p:nvSpPr>
          <p:cNvPr id="36" name="Text Box 13"/>
          <p:cNvSpPr txBox="1">
            <a:spLocks noChangeArrowheads="1"/>
          </p:cNvSpPr>
          <p:nvPr/>
        </p:nvSpPr>
        <p:spPr bwMode="auto">
          <a:xfrm>
            <a:off x="8839200" y="1447800"/>
            <a:ext cx="285954" cy="3357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066"/>
                </a:solidFill>
                <a:latin typeface="Calibri" panose="020F0502020204030204" pitchFamily="34" charset="0"/>
                <a:ea typeface="msgothic" charset="0"/>
                <a:cs typeface="msgothic" charset="0"/>
              </a:rPr>
              <a:t>0</a:t>
            </a:r>
          </a:p>
        </p:txBody>
      </p:sp>
      <p:sp>
        <p:nvSpPr>
          <p:cNvPr id="37" name="Rectangle 6"/>
          <p:cNvSpPr>
            <a:spLocks noChangeArrowheads="1"/>
          </p:cNvSpPr>
          <p:nvPr/>
        </p:nvSpPr>
        <p:spPr bwMode="auto">
          <a:xfrm>
            <a:off x="5867400" y="3352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.data</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421747" y="4365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链接器符号</a:t>
            </a:r>
            <a:r>
              <a:rPr lang="en-GB"/>
              <a:t>	</a:t>
            </a:r>
          </a:p>
        </p:txBody>
      </p:sp>
      <p:sp>
        <p:nvSpPr>
          <p:cNvPr id="16386" name="Rectangle 2"/>
          <p:cNvSpPr>
            <a:spLocks noGrp="1" noChangeArrowheads="1"/>
          </p:cNvSpPr>
          <p:nvPr>
            <p:ph type="body" idx="1"/>
          </p:nvPr>
        </p:nvSpPr>
        <p:spPr>
          <a:xfrm>
            <a:off x="442913" y="1449388"/>
            <a:ext cx="8548687" cy="4570412"/>
          </a:xfrm>
        </p:spPr>
        <p:txBody>
          <a:bodyPr/>
          <a:lstStyle/>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全局符号</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由模块</a:t>
            </a:r>
            <a:r>
              <a:rPr lang="en-GB" dirty="0"/>
              <a:t>m</a:t>
            </a:r>
            <a:r>
              <a:rPr lang="zh-CN" altLang="en-US" dirty="0"/>
              <a:t>定义的，可以被其他模块引用的符号</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例如</a:t>
            </a:r>
            <a:r>
              <a:rPr lang="en-GB" dirty="0"/>
              <a:t>: </a:t>
            </a:r>
            <a:r>
              <a:rPr lang="zh-CN" altLang="en-US" dirty="0"/>
              <a:t>非静态</a:t>
            </a:r>
            <a:r>
              <a:rPr lang="en-GB" dirty="0"/>
              <a:t>non-</a:t>
            </a:r>
            <a:r>
              <a:rPr lang="en-GB" b="1" dirty="0">
                <a:latin typeface="Courier New" panose="02070309020205020404" pitchFamily="49" charset="0"/>
              </a:rPr>
              <a:t>static</a:t>
            </a:r>
            <a:r>
              <a:rPr lang="en-GB" dirty="0"/>
              <a:t> C </a:t>
            </a:r>
            <a:r>
              <a:rPr lang="zh-CN" altLang="en-US" dirty="0"/>
              <a:t>函数与非静态全局变量</a:t>
            </a:r>
            <a:r>
              <a:rPr lang="en-GB" dirty="0"/>
              <a:t>.</a:t>
            </a:r>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外部符号</a:t>
            </a:r>
            <a:endParaRPr lang="en-US" altLang="zh-CN" dirty="0"/>
          </a:p>
          <a:p>
            <a:pPr lvl="1">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由模块</a:t>
            </a:r>
            <a:r>
              <a:rPr lang="en-US" altLang="zh-CN" dirty="0"/>
              <a:t>m</a:t>
            </a:r>
            <a:r>
              <a:rPr lang="zh-CN" altLang="en-US" dirty="0"/>
              <a:t>引用的全局符号，但由其他模块定义。</a:t>
            </a:r>
            <a:endParaRPr lang="en-GB" dirty="0"/>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本地</a:t>
            </a:r>
            <a:r>
              <a:rPr lang="en-US" altLang="zh-CN" dirty="0"/>
              <a:t>/</a:t>
            </a:r>
            <a:r>
              <a:rPr lang="zh-CN" altLang="en-US" dirty="0"/>
              <a:t>局部符号</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由模块</a:t>
            </a:r>
            <a:r>
              <a:rPr lang="en-GB" dirty="0"/>
              <a:t>m</a:t>
            </a:r>
            <a:r>
              <a:rPr lang="zh-CN" altLang="en-US" dirty="0"/>
              <a:t>定义和仅由</a:t>
            </a:r>
            <a:r>
              <a:rPr lang="en-US" altLang="zh-CN" dirty="0"/>
              <a:t>m</a:t>
            </a:r>
            <a:r>
              <a:rPr lang="zh-CN" altLang="en-US" dirty="0"/>
              <a:t>唯一引用的符号</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如</a:t>
            </a:r>
            <a:r>
              <a:rPr lang="en-GB" dirty="0"/>
              <a:t>:</a:t>
            </a:r>
            <a:r>
              <a:rPr lang="zh-CN" altLang="en-US" dirty="0"/>
              <a:t>使用静态属性定义的</a:t>
            </a:r>
            <a:r>
              <a:rPr lang="en-US" altLang="zh-CN" dirty="0"/>
              <a:t>C</a:t>
            </a:r>
            <a:r>
              <a:rPr lang="zh-CN" altLang="en-US" dirty="0"/>
              <a:t>函数和全局变量</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本地</a:t>
            </a:r>
            <a:r>
              <a:rPr lang="zh-CN" altLang="en-US" dirty="0">
                <a:solidFill>
                  <a:srgbClr val="FF0000"/>
                </a:solidFill>
              </a:rPr>
              <a:t>链接符号</a:t>
            </a:r>
            <a:r>
              <a:rPr lang="zh-CN" altLang="en-US" dirty="0"/>
              <a:t>不是本地</a:t>
            </a:r>
            <a:r>
              <a:rPr lang="zh-CN" altLang="en-US" dirty="0">
                <a:solidFill>
                  <a:srgbClr val="FF0000"/>
                </a:solidFill>
              </a:rPr>
              <a:t>程序变量</a:t>
            </a:r>
            <a:r>
              <a:rPr lang="en-US" altLang="zh-CN" dirty="0">
                <a:solidFill>
                  <a:srgbClr val="FF0000"/>
                </a:solidFill>
              </a:rPr>
              <a:t>-</a:t>
            </a:r>
            <a:r>
              <a:rPr lang="zh-CN" altLang="en-US" dirty="0">
                <a:solidFill>
                  <a:srgbClr val="FF0000"/>
                </a:solidFill>
              </a:rPr>
              <a:t>局部变量</a:t>
            </a:r>
            <a:endParaRPr lang="en-GB" b="1" dirty="0">
              <a:solidFill>
                <a:srgbClr val="FF0000"/>
              </a:solidFill>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idx="4294967295"/>
          </p:nvPr>
        </p:nvSpPr>
        <p:spPr>
          <a:xfrm>
            <a:off x="404813" y="3603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步骤</a:t>
            </a:r>
            <a:r>
              <a:rPr lang="en-GB"/>
              <a:t> </a:t>
            </a:r>
            <a:r>
              <a:rPr lang="en-GB" dirty="0"/>
              <a:t>1</a:t>
            </a:r>
            <a:r>
              <a:rPr lang="en-GB"/>
              <a:t>: </a:t>
            </a:r>
            <a:r>
              <a:rPr lang="zh-CN" altLang="en-US"/>
              <a:t>符号解析</a:t>
            </a:r>
            <a:endParaRPr lang="en-GB" dirty="0"/>
          </a:p>
        </p:txBody>
      </p:sp>
      <p:sp>
        <p:nvSpPr>
          <p:cNvPr id="6146" name="Rectangle 2"/>
          <p:cNvSpPr>
            <a:spLocks noChangeArrowheads="1"/>
          </p:cNvSpPr>
          <p:nvPr/>
        </p:nvSpPr>
        <p:spPr bwMode="auto">
          <a:xfrm>
            <a:off x="118003" y="2702650"/>
            <a:ext cx="4072997" cy="2587504"/>
          </a:xfrm>
          <a:prstGeom prst="rect">
            <a:avLst/>
          </a:prstGeom>
          <a:solidFill>
            <a:srgbClr val="F7F5CD"/>
          </a:solidFill>
          <a:ln w="3240">
            <a:solidFill>
              <a:srgbClr val="000066"/>
            </a:solidFill>
            <a:miter lim="800000"/>
          </a:ln>
          <a:effectLst/>
        </p:spPr>
        <p:txBody>
          <a:bodyPr wrap="none" lIns="90000" tIns="46800" rIns="90000" bIns="46800">
            <a:spAutoFit/>
          </a:bodyPr>
          <a:lstStyle/>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endParaRPr lang="en-US" sz="1800" dirty="0">
              <a:solidFill>
                <a:srgbClr val="000000"/>
              </a:solidFill>
              <a:latin typeface="Menlo-Regular"/>
            </a:endParaRPr>
          </a:p>
          <a:p>
            <a:r>
              <a:rPr lang="hu-HU" sz="1800" dirty="0">
                <a:solidFill>
                  <a:srgbClr val="2D961E"/>
                </a:solidFill>
                <a:latin typeface="Menlo-Regular"/>
              </a:rPr>
              <a:t>int</a:t>
            </a:r>
            <a:r>
              <a:rPr lang="hu-HU" sz="1800" dirty="0">
                <a:solidFill>
                  <a:srgbClr val="000000"/>
                </a:solidFill>
                <a:latin typeface="Menlo-Regular"/>
              </a:rPr>
              <a:t> </a:t>
            </a:r>
            <a:r>
              <a:rPr lang="hu-HU" sz="1800" dirty="0">
                <a:solidFill>
                  <a:srgbClr val="C1651C"/>
                </a:solidFill>
                <a:latin typeface="Menlo-Regular"/>
              </a:rPr>
              <a:t>array</a:t>
            </a:r>
            <a:r>
              <a:rPr lang="hu-HU" sz="1800" dirty="0">
                <a:solidFill>
                  <a:srgbClr val="000000"/>
                </a:solidFill>
                <a:latin typeface="Menlo-Regular"/>
              </a:rPr>
              <a:t>[2] = {1, 2};</a:t>
            </a:r>
          </a:p>
          <a:p>
            <a:endParaRPr lang="hu-HU" sz="1800" dirty="0">
              <a:solidFill>
                <a:srgbClr val="000000"/>
              </a:solidFill>
              <a:latin typeface="Menlo-Regular"/>
            </a:endParaRPr>
          </a:p>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main</a:t>
            </a:r>
            <a:r>
              <a:rPr lang="en-US" sz="1800" dirty="0">
                <a:solidFill>
                  <a:srgbClr val="000000"/>
                </a:solidFill>
                <a:latin typeface="Menlo-Regular"/>
              </a:rPr>
              <a:t>()</a:t>
            </a:r>
          </a:p>
          <a:p>
            <a:r>
              <a:rPr lang="en-US" sz="1800" dirty="0">
                <a:solidFill>
                  <a:srgbClr val="000000"/>
                </a:solidFill>
                <a:latin typeface="Menlo-Regular"/>
              </a:rPr>
              <a:t>{</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val</a:t>
            </a:r>
            <a:r>
              <a:rPr lang="fr-FR" sz="1800" dirty="0">
                <a:solidFill>
                  <a:srgbClr val="000000"/>
                </a:solidFill>
                <a:latin typeface="Menlo-Regular"/>
              </a:rPr>
              <a:t> = </a:t>
            </a:r>
            <a:r>
              <a:rPr lang="fr-FR" sz="1800" dirty="0" err="1">
                <a:solidFill>
                  <a:srgbClr val="000000"/>
                </a:solidFill>
                <a:latin typeface="Menlo-Regular"/>
              </a:rPr>
              <a:t>sum</a:t>
            </a:r>
            <a:r>
              <a:rPr lang="fr-FR" sz="1800" dirty="0">
                <a:solidFill>
                  <a:srgbClr val="000000"/>
                </a:solidFill>
                <a:latin typeface="Menlo-Regular"/>
              </a:rPr>
              <a:t>(</a:t>
            </a:r>
            <a:r>
              <a:rPr lang="fr-FR" sz="1800" dirty="0" err="1">
                <a:solidFill>
                  <a:srgbClr val="000000"/>
                </a:solidFill>
                <a:latin typeface="Menlo-Regular"/>
              </a:rPr>
              <a:t>array</a:t>
            </a:r>
            <a:r>
              <a:rPr lang="fr-FR" sz="1800" dirty="0">
                <a:solidFill>
                  <a:srgbClr val="000000"/>
                </a:solidFill>
                <a:latin typeface="Menlo-Regular"/>
              </a:rPr>
              <a:t>, 2);</a:t>
            </a:r>
          </a:p>
          <a:p>
            <a:r>
              <a:rPr lang="fr-FR" sz="1800" dirty="0">
                <a:solidFill>
                  <a:srgbClr val="000000"/>
                </a:solidFill>
                <a:latin typeface="Menlo-Regular"/>
              </a:rPr>
              <a:t>    </a:t>
            </a:r>
            <a:r>
              <a:rPr lang="fr-FR" sz="1800" dirty="0">
                <a:solidFill>
                  <a:srgbClr val="C200FF"/>
                </a:solidFill>
                <a:latin typeface="Menlo-Regular"/>
              </a:rPr>
              <a:t>return</a:t>
            </a:r>
            <a:r>
              <a:rPr lang="fr-FR" sz="1800" dirty="0">
                <a:solidFill>
                  <a:srgbClr val="000000"/>
                </a:solidFill>
                <a:latin typeface="Menlo-Regular"/>
              </a:rPr>
              <a:t> val;</a:t>
            </a:r>
          </a:p>
          <a:p>
            <a:r>
              <a:rPr lang="fr-FR" sz="1800" dirty="0">
                <a:solidFill>
                  <a:srgbClr val="000000"/>
                </a:solidFill>
                <a:latin typeface="Menlo-Regular"/>
              </a:rPr>
              <a:t>}</a:t>
            </a:r>
            <a:endParaRPr lang="en-US" sz="1800" dirty="0">
              <a:latin typeface="Courier New" panose="02070309020205020404"/>
              <a:cs typeface="Courier New" panose="02070309020205020404"/>
            </a:endParaRPr>
          </a:p>
        </p:txBody>
      </p:sp>
      <p:sp>
        <p:nvSpPr>
          <p:cNvPr id="6147" name="Rectangle 3"/>
          <p:cNvSpPr>
            <a:spLocks noChangeArrowheads="1"/>
          </p:cNvSpPr>
          <p:nvPr/>
        </p:nvSpPr>
        <p:spPr bwMode="auto">
          <a:xfrm>
            <a:off x="3182093" y="4931144"/>
            <a:ext cx="1008907" cy="359010"/>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main.c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6149" name="Rectangle 5"/>
          <p:cNvSpPr>
            <a:spLocks noChangeArrowheads="1"/>
          </p:cNvSpPr>
          <p:nvPr/>
        </p:nvSpPr>
        <p:spPr bwMode="auto">
          <a:xfrm>
            <a:off x="4487848" y="2704237"/>
            <a:ext cx="4211970" cy="2587504"/>
          </a:xfrm>
          <a:prstGeom prst="rect">
            <a:avLst/>
          </a:prstGeom>
          <a:solidFill>
            <a:srgbClr val="D5F1CF"/>
          </a:solidFill>
          <a:ln w="3240">
            <a:solidFill>
              <a:srgbClr val="000066"/>
            </a:solidFill>
            <a:miter lim="800000"/>
          </a:ln>
          <a:effectLst/>
        </p:spPr>
        <p:txBody>
          <a:bodyPr wrap="none" lIns="90000" tIns="46800" rIns="90000" bIns="46800">
            <a:spAutoFit/>
          </a:bodyPr>
          <a:lstStyle/>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r>
              <a:rPr lang="en-US" sz="1800" dirty="0">
                <a:solidFill>
                  <a:srgbClr val="000000"/>
                </a:solidFill>
                <a:latin typeface="Menlo-Regular"/>
              </a:rPr>
              <a:t>{</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i</a:t>
            </a:r>
            <a:r>
              <a:rPr lang="fr-FR" sz="1800" dirty="0">
                <a:solidFill>
                  <a:srgbClr val="000000"/>
                </a:solidFill>
                <a:latin typeface="Menlo-Regular"/>
              </a:rPr>
              <a:t>, </a:t>
            </a:r>
            <a:r>
              <a:rPr lang="fr-FR" sz="1800" dirty="0">
                <a:solidFill>
                  <a:srgbClr val="C1651C"/>
                </a:solidFill>
                <a:latin typeface="Menlo-Regular"/>
              </a:rPr>
              <a:t>s</a:t>
            </a:r>
            <a:r>
              <a:rPr lang="fr-FR" sz="1800" dirty="0">
                <a:solidFill>
                  <a:srgbClr val="000000"/>
                </a:solidFill>
                <a:latin typeface="Menlo-Regular"/>
              </a:rPr>
              <a:t> = 0;</a:t>
            </a:r>
          </a:p>
          <a:p>
            <a:endParaRPr lang="fr-FR" sz="1800" dirty="0">
              <a:solidFill>
                <a:srgbClr val="000000"/>
              </a:solidFill>
              <a:latin typeface="Menlo-Regular"/>
            </a:endParaRPr>
          </a:p>
          <a:p>
            <a:r>
              <a:rPr lang="da-DK" sz="1800" dirty="0">
                <a:solidFill>
                  <a:srgbClr val="000000"/>
                </a:solidFill>
                <a:latin typeface="Menlo-Regular"/>
              </a:rPr>
              <a:t>    </a:t>
            </a:r>
            <a:r>
              <a:rPr lang="da-DK" sz="1800" dirty="0">
                <a:solidFill>
                  <a:srgbClr val="C200FF"/>
                </a:solidFill>
                <a:latin typeface="Menlo-Regular"/>
              </a:rPr>
              <a:t>for</a:t>
            </a:r>
            <a:r>
              <a:rPr lang="da-DK" sz="1800" dirty="0">
                <a:solidFill>
                  <a:srgbClr val="000000"/>
                </a:solidFill>
                <a:latin typeface="Menlo-Regular"/>
              </a:rPr>
              <a:t> (i = 0; i &lt; n; i++) {</a:t>
            </a:r>
          </a:p>
          <a:p>
            <a:r>
              <a:rPr lang="da-DK" sz="1800" dirty="0">
                <a:solidFill>
                  <a:srgbClr val="000000"/>
                </a:solidFill>
                <a:latin typeface="Menlo-Regular"/>
              </a:rPr>
              <a:t>        s += a[i];</a:t>
            </a:r>
          </a:p>
          <a:p>
            <a:r>
              <a:rPr lang="da-DK" sz="1800" dirty="0">
                <a:solidFill>
                  <a:srgbClr val="000000"/>
                </a:solidFill>
                <a:latin typeface="Menlo-Regular"/>
              </a:rPr>
              <a:t>    }</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 s;</a:t>
            </a:r>
          </a:p>
          <a:p>
            <a:r>
              <a:rPr lang="is-IS" sz="1800" dirty="0">
                <a:solidFill>
                  <a:srgbClr val="000000"/>
                </a:solidFill>
                <a:latin typeface="Menlo-Regular"/>
              </a:rPr>
              <a:t>}</a:t>
            </a:r>
          </a:p>
        </p:txBody>
      </p:sp>
      <p:sp>
        <p:nvSpPr>
          <p:cNvPr id="6148" name="Rectangle 4"/>
          <p:cNvSpPr>
            <a:spLocks noChangeArrowheads="1"/>
          </p:cNvSpPr>
          <p:nvPr/>
        </p:nvSpPr>
        <p:spPr bwMode="auto">
          <a:xfrm>
            <a:off x="7758028" y="4913085"/>
            <a:ext cx="928772"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sum.c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grpSp>
        <p:nvGrpSpPr>
          <p:cNvPr id="48" name="Group 47"/>
          <p:cNvGrpSpPr/>
          <p:nvPr/>
        </p:nvGrpSpPr>
        <p:grpSpPr>
          <a:xfrm>
            <a:off x="2719391" y="1215695"/>
            <a:ext cx="2514623" cy="3217056"/>
            <a:chOff x="1523474" y="689057"/>
            <a:chExt cx="2514623" cy="3217056"/>
          </a:xfrm>
        </p:grpSpPr>
        <p:sp>
          <p:nvSpPr>
            <p:cNvPr id="7" name="TextBox 6"/>
            <p:cNvSpPr txBox="1"/>
            <p:nvPr/>
          </p:nvSpPr>
          <p:spPr>
            <a:xfrm>
              <a:off x="1843265" y="689057"/>
              <a:ext cx="2194832" cy="369332"/>
            </a:xfrm>
            <a:prstGeom prst="rect">
              <a:avLst/>
            </a:prstGeom>
            <a:noFill/>
          </p:spPr>
          <p:txBody>
            <a:bodyPr wrap="none" rtlCol="0">
              <a:spAutoFit/>
            </a:bodyPr>
            <a:lstStyle/>
            <a:p>
              <a:r>
                <a:rPr lang="zh-CN" altLang="en-US" sz="1800">
                  <a:solidFill>
                    <a:srgbClr val="990000"/>
                  </a:solidFill>
                  <a:latin typeface="Calibri" panose="020F0502020204030204" pitchFamily="34" charset="0"/>
                </a:rPr>
                <a:t>引用一个全局符号</a:t>
              </a:r>
              <a:r>
                <a:rPr lang="en-US" sz="1800">
                  <a:solidFill>
                    <a:srgbClr val="990000"/>
                  </a:solidFill>
                  <a:latin typeface="Calibri" panose="020F0502020204030204" pitchFamily="34" charset="0"/>
                </a:rPr>
                <a:t>…</a:t>
              </a:r>
              <a:endParaRPr lang="en-US" sz="1800" dirty="0">
                <a:solidFill>
                  <a:srgbClr val="990000"/>
                </a:solidFill>
                <a:latin typeface="Calibri" panose="020F0502020204030204" pitchFamily="34" charset="0"/>
              </a:endParaRPr>
            </a:p>
          </p:txBody>
        </p:sp>
        <p:cxnSp>
          <p:nvCxnSpPr>
            <p:cNvPr id="12" name="Straight Arrow Connector 11"/>
            <p:cNvCxnSpPr>
              <a:stCxn id="7" idx="2"/>
            </p:cNvCxnSpPr>
            <p:nvPr/>
          </p:nvCxnSpPr>
          <p:spPr bwMode="auto">
            <a:xfrm flipH="1">
              <a:off x="1523474" y="1058389"/>
              <a:ext cx="1417207" cy="2847724"/>
            </a:xfrm>
            <a:prstGeom prst="straightConnector1">
              <a:avLst/>
            </a:prstGeom>
            <a:noFill/>
            <a:ln w="25400" cap="flat" cmpd="sng" algn="ctr">
              <a:solidFill>
                <a:srgbClr val="990000"/>
              </a:solidFill>
              <a:prstDash val="solid"/>
              <a:round/>
              <a:headEnd type="none" w="med" len="med"/>
              <a:tailEnd type="arrow"/>
            </a:ln>
            <a:effectLst/>
          </p:spPr>
        </p:cxnSp>
      </p:grpSp>
      <p:grpSp>
        <p:nvGrpSpPr>
          <p:cNvPr id="54" name="Group 53"/>
          <p:cNvGrpSpPr/>
          <p:nvPr/>
        </p:nvGrpSpPr>
        <p:grpSpPr>
          <a:xfrm>
            <a:off x="-70380" y="4114800"/>
            <a:ext cx="2084224" cy="1988403"/>
            <a:chOff x="-70380" y="3391763"/>
            <a:chExt cx="2084224" cy="1988403"/>
          </a:xfrm>
        </p:grpSpPr>
        <p:sp>
          <p:nvSpPr>
            <p:cNvPr id="14" name="TextBox 13"/>
            <p:cNvSpPr txBox="1"/>
            <p:nvPr/>
          </p:nvSpPr>
          <p:spPr>
            <a:xfrm>
              <a:off x="-70380" y="4733835"/>
              <a:ext cx="2084224" cy="646331"/>
            </a:xfrm>
            <a:prstGeom prst="rect">
              <a:avLst/>
            </a:prstGeom>
            <a:noFill/>
          </p:spPr>
          <p:txBody>
            <a:bodyPr wrap="none" rtlCol="0">
              <a:spAutoFit/>
            </a:bodyPr>
            <a:lstStyle/>
            <a:p>
              <a:pPr algn="ctr"/>
              <a:r>
                <a:rPr lang="zh-CN" altLang="en-US" sz="1800">
                  <a:solidFill>
                    <a:srgbClr val="990000"/>
                  </a:solidFill>
                  <a:latin typeface="Calibri" panose="020F0502020204030204" pitchFamily="34" charset="0"/>
                </a:rPr>
                <a:t>定义一个全局符号</a:t>
              </a:r>
              <a:r>
                <a:rPr lang="en-US" sz="1800">
                  <a:solidFill>
                    <a:srgbClr val="990000"/>
                  </a:solidFill>
                  <a:latin typeface="Calibri" panose="020F0502020204030204" pitchFamily="34" charset="0"/>
                </a:rPr>
                <a:t> </a:t>
              </a:r>
            </a:p>
            <a:p>
              <a:pPr algn="ctr"/>
              <a:endParaRPr lang="en-US" sz="1800" dirty="0">
                <a:solidFill>
                  <a:srgbClr val="990000"/>
                </a:solidFill>
                <a:latin typeface="Calibri" panose="020F0502020204030204" pitchFamily="34" charset="0"/>
              </a:endParaRPr>
            </a:p>
          </p:txBody>
        </p:sp>
        <p:cxnSp>
          <p:nvCxnSpPr>
            <p:cNvPr id="15" name="Straight Arrow Connector 14"/>
            <p:cNvCxnSpPr>
              <a:stCxn id="14" idx="0"/>
            </p:cNvCxnSpPr>
            <p:nvPr/>
          </p:nvCxnSpPr>
          <p:spPr bwMode="auto">
            <a:xfrm flipV="1">
              <a:off x="971732" y="3391763"/>
              <a:ext cx="59705" cy="1342072"/>
            </a:xfrm>
            <a:prstGeom prst="straightConnector1">
              <a:avLst/>
            </a:prstGeom>
            <a:noFill/>
            <a:ln w="25400" cap="flat" cmpd="sng" algn="ctr">
              <a:solidFill>
                <a:srgbClr val="990000"/>
              </a:solidFill>
              <a:prstDash val="solid"/>
              <a:round/>
              <a:headEnd type="none" w="med" len="med"/>
              <a:tailEnd type="arrow"/>
            </a:ln>
            <a:effectLst/>
          </p:spPr>
        </p:cxnSp>
      </p:grpSp>
      <p:grpSp>
        <p:nvGrpSpPr>
          <p:cNvPr id="56" name="Group 55"/>
          <p:cNvGrpSpPr/>
          <p:nvPr/>
        </p:nvGrpSpPr>
        <p:grpSpPr>
          <a:xfrm>
            <a:off x="-137430" y="4572000"/>
            <a:ext cx="3190297" cy="2010481"/>
            <a:chOff x="-552318" y="3656120"/>
            <a:chExt cx="3190297" cy="2010481"/>
          </a:xfrm>
        </p:grpSpPr>
        <p:sp>
          <p:nvSpPr>
            <p:cNvPr id="28" name="TextBox 27"/>
            <p:cNvSpPr txBox="1"/>
            <p:nvPr/>
          </p:nvSpPr>
          <p:spPr>
            <a:xfrm>
              <a:off x="-552318" y="5297269"/>
              <a:ext cx="3190297" cy="369332"/>
            </a:xfrm>
            <a:prstGeom prst="rect">
              <a:avLst/>
            </a:prstGeom>
            <a:noFill/>
          </p:spPr>
          <p:txBody>
            <a:bodyPr wrap="none" rtlCol="0">
              <a:spAutoFit/>
            </a:bodyPr>
            <a:lstStyle/>
            <a:p>
              <a:pPr algn="r"/>
              <a:r>
                <a:rPr lang="zh-CN" altLang="en-US" sz="1800">
                  <a:solidFill>
                    <a:srgbClr val="990000"/>
                  </a:solidFill>
                  <a:latin typeface="Calibri" panose="020F0502020204030204" pitchFamily="34" charset="0"/>
                </a:rPr>
                <a:t>连接器不知道</a:t>
              </a:r>
              <a:r>
                <a:rPr lang="en-US" sz="1800">
                  <a:solidFill>
                    <a:srgbClr val="990000"/>
                  </a:solidFill>
                  <a:latin typeface="Calibri" panose="020F0502020204030204" pitchFamily="34" charset="0"/>
                </a:rPr>
                <a:t> </a:t>
              </a:r>
              <a:r>
                <a:rPr lang="en-US" sz="1800">
                  <a:solidFill>
                    <a:srgbClr val="990000"/>
                  </a:solidFill>
                  <a:latin typeface="Courier New" panose="02070309020205020404"/>
                  <a:cs typeface="Courier New" panose="02070309020205020404"/>
                </a:rPr>
                <a:t>val</a:t>
              </a:r>
              <a:r>
                <a:rPr lang="zh-CN" altLang="en-US" sz="1800">
                  <a:solidFill>
                    <a:srgbClr val="990000"/>
                  </a:solidFill>
                  <a:latin typeface="Courier New" panose="02070309020205020404"/>
                  <a:cs typeface="Courier New" panose="02070309020205020404"/>
                </a:rPr>
                <a:t>的任何信息</a:t>
              </a:r>
              <a:endParaRPr lang="en-US" sz="1800" dirty="0">
                <a:solidFill>
                  <a:srgbClr val="990000"/>
                </a:solidFill>
                <a:latin typeface="Courier New" panose="02070309020205020404"/>
                <a:cs typeface="Courier New" panose="02070309020205020404"/>
              </a:endParaRPr>
            </a:p>
          </p:txBody>
        </p:sp>
        <p:cxnSp>
          <p:nvCxnSpPr>
            <p:cNvPr id="32" name="Straight Arrow Connector 31"/>
            <p:cNvCxnSpPr>
              <a:stCxn id="28" idx="0"/>
            </p:cNvCxnSpPr>
            <p:nvPr/>
          </p:nvCxnSpPr>
          <p:spPr bwMode="auto">
            <a:xfrm flipH="1" flipV="1">
              <a:off x="909105" y="3656120"/>
              <a:ext cx="133726" cy="1641149"/>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3" name="Group 6152"/>
          <p:cNvGrpSpPr/>
          <p:nvPr/>
        </p:nvGrpSpPr>
        <p:grpSpPr>
          <a:xfrm>
            <a:off x="2103750" y="4663248"/>
            <a:ext cx="2125647" cy="1457232"/>
            <a:chOff x="2400308" y="4609240"/>
            <a:chExt cx="2125647" cy="1457232"/>
          </a:xfrm>
        </p:grpSpPr>
        <p:sp>
          <p:nvSpPr>
            <p:cNvPr id="42" name="TextBox 41"/>
            <p:cNvSpPr txBox="1"/>
            <p:nvPr/>
          </p:nvSpPr>
          <p:spPr>
            <a:xfrm>
              <a:off x="2736684" y="5697140"/>
              <a:ext cx="1789271" cy="369332"/>
            </a:xfrm>
            <a:prstGeom prst="rect">
              <a:avLst/>
            </a:prstGeom>
            <a:noFill/>
          </p:spPr>
          <p:txBody>
            <a:bodyPr wrap="none" rtlCol="0">
              <a:spAutoFit/>
            </a:bodyPr>
            <a:lstStyle/>
            <a:p>
              <a:pPr algn="ctr"/>
              <a:r>
                <a:rPr lang="zh-CN" altLang="en-US" sz="1800">
                  <a:solidFill>
                    <a:srgbClr val="990000"/>
                  </a:solidFill>
                  <a:latin typeface="Calibri" panose="020F0502020204030204" pitchFamily="34" charset="0"/>
                </a:rPr>
                <a:t>引用全局符号</a:t>
              </a:r>
              <a:r>
                <a:rPr lang="en-US" sz="1800">
                  <a:solidFill>
                    <a:srgbClr val="990000"/>
                  </a:solidFill>
                  <a:latin typeface="Calibri" panose="020F0502020204030204" pitchFamily="34" charset="0"/>
                </a:rPr>
                <a:t>…</a:t>
              </a:r>
              <a:endParaRPr lang="en-US" sz="1800" dirty="0">
                <a:solidFill>
                  <a:srgbClr val="990000"/>
                </a:solidFill>
                <a:latin typeface="Calibri" panose="020F0502020204030204" pitchFamily="34" charset="0"/>
              </a:endParaRPr>
            </a:p>
          </p:txBody>
        </p:sp>
        <p:cxnSp>
          <p:nvCxnSpPr>
            <p:cNvPr id="43" name="Straight Arrow Connector 42"/>
            <p:cNvCxnSpPr>
              <a:stCxn id="42" idx="0"/>
            </p:cNvCxnSpPr>
            <p:nvPr/>
          </p:nvCxnSpPr>
          <p:spPr bwMode="auto">
            <a:xfrm flipH="1" flipV="1">
              <a:off x="2400308" y="4609240"/>
              <a:ext cx="1231012" cy="1087900"/>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4" name="Group 6153"/>
          <p:cNvGrpSpPr/>
          <p:nvPr/>
        </p:nvGrpSpPr>
        <p:grpSpPr>
          <a:xfrm>
            <a:off x="3404589" y="3009038"/>
            <a:ext cx="1853211" cy="3726764"/>
            <a:chOff x="3404589" y="3009038"/>
            <a:chExt cx="1853211" cy="3726764"/>
          </a:xfrm>
        </p:grpSpPr>
        <p:sp>
          <p:nvSpPr>
            <p:cNvPr id="49" name="TextBox 48"/>
            <p:cNvSpPr txBox="1"/>
            <p:nvPr/>
          </p:nvSpPr>
          <p:spPr>
            <a:xfrm>
              <a:off x="3404589" y="6366470"/>
              <a:ext cx="1733167" cy="369332"/>
            </a:xfrm>
            <a:prstGeom prst="rect">
              <a:avLst/>
            </a:prstGeom>
            <a:noFill/>
          </p:spPr>
          <p:txBody>
            <a:bodyPr wrap="none" rtlCol="0">
              <a:spAutoFit/>
            </a:bodyPr>
            <a:lstStyle/>
            <a:p>
              <a:r>
                <a:rPr lang="en-US" sz="1800">
                  <a:solidFill>
                    <a:srgbClr val="990000"/>
                  </a:solidFill>
                  <a:latin typeface="Calibri" panose="020F0502020204030204" pitchFamily="34" charset="0"/>
                </a:rPr>
                <a:t>…</a:t>
              </a:r>
              <a:r>
                <a:rPr lang="zh-CN" altLang="en-US" sz="1800">
                  <a:solidFill>
                    <a:srgbClr val="990000"/>
                  </a:solidFill>
                  <a:latin typeface="Calibri" panose="020F0502020204030204" pitchFamily="34" charset="0"/>
                </a:rPr>
                <a:t>它在这儿定义</a:t>
              </a:r>
              <a:endParaRPr lang="en-US" sz="1800" dirty="0">
                <a:solidFill>
                  <a:srgbClr val="990000"/>
                </a:solidFill>
                <a:latin typeface="Calibri" panose="020F0502020204030204" pitchFamily="34" charset="0"/>
              </a:endParaRPr>
            </a:p>
          </p:txBody>
        </p:sp>
        <p:cxnSp>
          <p:nvCxnSpPr>
            <p:cNvPr id="50" name="Straight Arrow Connector 49"/>
            <p:cNvCxnSpPr/>
            <p:nvPr/>
          </p:nvCxnSpPr>
          <p:spPr bwMode="auto">
            <a:xfrm flipV="1">
              <a:off x="4487848" y="3009038"/>
              <a:ext cx="769952" cy="3334433"/>
            </a:xfrm>
            <a:prstGeom prst="straightConnector1">
              <a:avLst/>
            </a:prstGeom>
            <a:noFill/>
            <a:ln w="25400" cap="flat" cmpd="sng" algn="ctr">
              <a:solidFill>
                <a:srgbClr val="990000"/>
              </a:solidFill>
              <a:prstDash val="solid"/>
              <a:round/>
              <a:headEnd type="none" w="med" len="med"/>
              <a:tailEnd type="arrow"/>
            </a:ln>
            <a:effectLst/>
          </p:spPr>
        </p:cxnSp>
      </p:grpSp>
      <p:grpSp>
        <p:nvGrpSpPr>
          <p:cNvPr id="57" name="Group 56"/>
          <p:cNvGrpSpPr/>
          <p:nvPr/>
        </p:nvGrpSpPr>
        <p:grpSpPr>
          <a:xfrm>
            <a:off x="5739002" y="3605937"/>
            <a:ext cx="3230372" cy="2497266"/>
            <a:chOff x="5739002" y="2882900"/>
            <a:chExt cx="3230372" cy="2497266"/>
          </a:xfrm>
        </p:grpSpPr>
        <p:sp>
          <p:nvSpPr>
            <p:cNvPr id="52" name="TextBox 51"/>
            <p:cNvSpPr txBox="1"/>
            <p:nvPr/>
          </p:nvSpPr>
          <p:spPr>
            <a:xfrm>
              <a:off x="5739002" y="5010834"/>
              <a:ext cx="3230372" cy="369332"/>
            </a:xfrm>
            <a:prstGeom prst="rect">
              <a:avLst/>
            </a:prstGeom>
            <a:noFill/>
          </p:spPr>
          <p:txBody>
            <a:bodyPr wrap="none" rtlCol="0">
              <a:spAutoFit/>
            </a:bodyPr>
            <a:lstStyle/>
            <a:p>
              <a:pPr algn="ctr"/>
              <a:r>
                <a:rPr lang="zh-CN" altLang="en-US" sz="1800">
                  <a:solidFill>
                    <a:srgbClr val="990000"/>
                  </a:solidFill>
                  <a:latin typeface="Courier New" panose="02070309020205020404"/>
                  <a:cs typeface="Courier New" panose="02070309020205020404"/>
                </a:rPr>
                <a:t>链接器不知道</a:t>
              </a:r>
              <a:r>
                <a:rPr lang="en-US" sz="1800">
                  <a:solidFill>
                    <a:srgbClr val="990000"/>
                  </a:solidFill>
                  <a:latin typeface="Courier New" panose="02070309020205020404"/>
                  <a:cs typeface="Courier New" panose="02070309020205020404"/>
                </a:rPr>
                <a:t>i</a:t>
              </a:r>
              <a:r>
                <a:rPr lang="zh-CN" altLang="en-US" sz="1800">
                  <a:solidFill>
                    <a:srgbClr val="990000"/>
                  </a:solidFill>
                  <a:latin typeface="Courier New" panose="02070309020205020404"/>
                  <a:cs typeface="Courier New" panose="02070309020205020404"/>
                </a:rPr>
                <a:t>或</a:t>
              </a:r>
              <a:r>
                <a:rPr lang="en-US" sz="1800">
                  <a:solidFill>
                    <a:srgbClr val="990000"/>
                  </a:solidFill>
                  <a:latin typeface="Courier New" panose="02070309020205020404"/>
                  <a:cs typeface="Courier New" panose="02070309020205020404"/>
                </a:rPr>
                <a:t>s</a:t>
              </a:r>
              <a:r>
                <a:rPr lang="zh-CN" altLang="en-US" sz="1800">
                  <a:solidFill>
                    <a:srgbClr val="990000"/>
                  </a:solidFill>
                  <a:latin typeface="Courier New" panose="02070309020205020404"/>
                  <a:cs typeface="Courier New" panose="02070309020205020404"/>
                </a:rPr>
                <a:t>的任何信息</a:t>
              </a:r>
              <a:endParaRPr lang="en-US" sz="1800" dirty="0">
                <a:solidFill>
                  <a:srgbClr val="990000"/>
                </a:solidFill>
                <a:latin typeface="Courier New" panose="02070309020205020404"/>
                <a:cs typeface="Courier New" panose="02070309020205020404"/>
              </a:endParaRPr>
            </a:p>
          </p:txBody>
        </p:sp>
        <p:cxnSp>
          <p:nvCxnSpPr>
            <p:cNvPr id="53" name="Straight Arrow Connector 52"/>
            <p:cNvCxnSpPr>
              <a:stCxn id="52" idx="0"/>
            </p:cNvCxnSpPr>
            <p:nvPr/>
          </p:nvCxnSpPr>
          <p:spPr bwMode="auto">
            <a:xfrm flipH="1" flipV="1">
              <a:off x="5834990" y="2882900"/>
              <a:ext cx="1519198" cy="2127934"/>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5" name="Group 6154"/>
          <p:cNvGrpSpPr/>
          <p:nvPr/>
        </p:nvGrpSpPr>
        <p:grpSpPr>
          <a:xfrm>
            <a:off x="1124714" y="1872734"/>
            <a:ext cx="2159930" cy="1480066"/>
            <a:chOff x="1124714" y="1872734"/>
            <a:chExt cx="2159930" cy="1480066"/>
          </a:xfrm>
        </p:grpSpPr>
        <p:sp>
          <p:nvSpPr>
            <p:cNvPr id="71" name="TextBox 70"/>
            <p:cNvSpPr txBox="1"/>
            <p:nvPr/>
          </p:nvSpPr>
          <p:spPr>
            <a:xfrm>
              <a:off x="1551477" y="1872734"/>
              <a:ext cx="1733167" cy="369332"/>
            </a:xfrm>
            <a:prstGeom prst="rect">
              <a:avLst/>
            </a:prstGeom>
            <a:noFill/>
          </p:spPr>
          <p:txBody>
            <a:bodyPr wrap="none" rtlCol="0">
              <a:spAutoFit/>
            </a:bodyPr>
            <a:lstStyle/>
            <a:p>
              <a:r>
                <a:rPr lang="en-US" sz="1800">
                  <a:solidFill>
                    <a:srgbClr val="990000"/>
                  </a:solidFill>
                  <a:latin typeface="Calibri" panose="020F0502020204030204" pitchFamily="34" charset="0"/>
                </a:rPr>
                <a:t>…</a:t>
              </a:r>
              <a:r>
                <a:rPr lang="zh-CN" altLang="en-US" sz="1800">
                  <a:solidFill>
                    <a:srgbClr val="990000"/>
                  </a:solidFill>
                  <a:latin typeface="Calibri" panose="020F0502020204030204" pitchFamily="34" charset="0"/>
                </a:rPr>
                <a:t>它在这儿定义</a:t>
              </a:r>
              <a:endParaRPr lang="en-US" altLang="zh-CN" sz="1800">
                <a:solidFill>
                  <a:srgbClr val="990000"/>
                </a:solidFill>
                <a:latin typeface="Calibri" panose="020F0502020204030204" pitchFamily="34" charset="0"/>
              </a:endParaRPr>
            </a:p>
          </p:txBody>
        </p:sp>
        <p:cxnSp>
          <p:nvCxnSpPr>
            <p:cNvPr id="72" name="Straight Arrow Connector 71"/>
            <p:cNvCxnSpPr>
              <a:stCxn id="71" idx="2"/>
            </p:cNvCxnSpPr>
            <p:nvPr/>
          </p:nvCxnSpPr>
          <p:spPr bwMode="auto">
            <a:xfrm flipH="1">
              <a:off x="1124714" y="2242066"/>
              <a:ext cx="1293347" cy="1110734"/>
            </a:xfrm>
            <a:prstGeom prst="straightConnector1">
              <a:avLst/>
            </a:prstGeom>
            <a:noFill/>
            <a:ln w="25400" cap="flat" cmpd="sng" algn="ctr">
              <a:solidFill>
                <a:srgbClr val="990000"/>
              </a:solidFill>
              <a:prstDash val="solid"/>
              <a:round/>
              <a:headEnd type="none" w="med" len="med"/>
              <a:tailEnd type="arrow"/>
            </a:ln>
            <a:effectLst/>
          </p:spPr>
        </p:cxn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本地符号</a:t>
            </a:r>
            <a:endParaRPr lang="en-US" dirty="0"/>
          </a:p>
        </p:txBody>
      </p:sp>
      <p:sp>
        <p:nvSpPr>
          <p:cNvPr id="3" name="Content Placeholder 2"/>
          <p:cNvSpPr>
            <a:spLocks noGrp="1"/>
          </p:cNvSpPr>
          <p:nvPr>
            <p:ph idx="1"/>
          </p:nvPr>
        </p:nvSpPr>
        <p:spPr>
          <a:xfrm>
            <a:off x="396875" y="1362075"/>
            <a:ext cx="7896225" cy="1228725"/>
          </a:xfrm>
        </p:spPr>
        <p:txBody>
          <a:bodyPr/>
          <a:lstStyle/>
          <a:p>
            <a:r>
              <a:rPr lang="zh-CN" altLang="en-US"/>
              <a:t>本地非静态</a:t>
            </a:r>
            <a:r>
              <a:rPr lang="en-US"/>
              <a:t>C</a:t>
            </a:r>
            <a:r>
              <a:rPr lang="zh-CN" altLang="en-US"/>
              <a:t>变量</a:t>
            </a:r>
            <a:r>
              <a:rPr lang="en-US" altLang="zh-CN"/>
              <a:t>vs.</a:t>
            </a:r>
            <a:r>
              <a:rPr lang="zh-CN" altLang="en-US"/>
              <a:t>本地静态</a:t>
            </a:r>
            <a:r>
              <a:rPr lang="en-US"/>
              <a:t>C</a:t>
            </a:r>
            <a:r>
              <a:rPr lang="zh-CN" altLang="en-US"/>
              <a:t>变量</a:t>
            </a:r>
            <a:endParaRPr lang="en-US" dirty="0"/>
          </a:p>
          <a:p>
            <a:pPr lvl="1"/>
            <a:r>
              <a:rPr lang="zh-CN" altLang="en-US"/>
              <a:t>本地非静态</a:t>
            </a:r>
            <a:r>
              <a:rPr lang="en-US" altLang="zh-CN"/>
              <a:t>C</a:t>
            </a:r>
            <a:r>
              <a:rPr lang="zh-CN" altLang="en-US"/>
              <a:t>变量</a:t>
            </a:r>
            <a:r>
              <a:rPr lang="en-US"/>
              <a:t>:</a:t>
            </a:r>
            <a:r>
              <a:rPr lang="zh-CN" altLang="en-US"/>
              <a:t>存储在栈上</a:t>
            </a:r>
            <a:endParaRPr lang="en-US" dirty="0"/>
          </a:p>
          <a:p>
            <a:pPr lvl="1"/>
            <a:r>
              <a:rPr lang="zh-CN" altLang="en-US"/>
              <a:t>本地的静态</a:t>
            </a:r>
            <a:r>
              <a:rPr lang="en-US"/>
              <a:t>C</a:t>
            </a:r>
            <a:r>
              <a:rPr lang="zh-CN" altLang="en-US"/>
              <a:t>变量</a:t>
            </a:r>
            <a:r>
              <a:rPr lang="en-US"/>
              <a:t>: </a:t>
            </a:r>
            <a:r>
              <a:rPr lang="zh-CN" altLang="en-US"/>
              <a:t>存储在</a:t>
            </a:r>
            <a:r>
              <a:rPr lang="en-US"/>
              <a:t> </a:t>
            </a:r>
            <a:r>
              <a:rPr lang="en-US">
                <a:latin typeface="Courier New" panose="02070309020205020404"/>
                <a:cs typeface="Courier New" panose="02070309020205020404"/>
              </a:rPr>
              <a:t>.bss </a:t>
            </a:r>
            <a:r>
              <a:rPr lang="zh-CN" altLang="en-US">
                <a:latin typeface="Courier New" panose="02070309020205020404"/>
                <a:cs typeface="Courier New" panose="02070309020205020404"/>
              </a:rPr>
              <a:t>或</a:t>
            </a:r>
            <a:r>
              <a:rPr lang="en-US"/>
              <a:t> </a:t>
            </a:r>
            <a:r>
              <a:rPr lang="en-US" dirty="0">
                <a:latin typeface="Courier New" panose="02070309020205020404"/>
                <a:cs typeface="Courier New" panose="02070309020205020404"/>
              </a:rPr>
              <a:t>.data</a:t>
            </a:r>
          </a:p>
        </p:txBody>
      </p:sp>
      <p:sp>
        <p:nvSpPr>
          <p:cNvPr id="4" name="Rectangle 2"/>
          <p:cNvSpPr>
            <a:spLocks noChangeArrowheads="1"/>
          </p:cNvSpPr>
          <p:nvPr/>
        </p:nvSpPr>
        <p:spPr bwMode="auto">
          <a:xfrm>
            <a:off x="786013" y="2829899"/>
            <a:ext cx="3100187" cy="3418501"/>
          </a:xfrm>
          <a:prstGeom prst="rect">
            <a:avLst/>
          </a:prstGeom>
          <a:solidFill>
            <a:srgbClr val="F7F5CD"/>
          </a:solidFill>
          <a:ln w="3240">
            <a:solidFill>
              <a:srgbClr val="000066"/>
            </a:solidFill>
            <a:miter lim="800000"/>
          </a:ln>
          <a:effectLst/>
        </p:spPr>
        <p:txBody>
          <a:bodyPr wrap="none" lIns="90000" tIns="46800" rIns="90000" bIns="46800">
            <a:spAutoFit/>
          </a:bodyPr>
          <a:lstStyle/>
          <a:p>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4A00FF"/>
                </a:solidFill>
                <a:latin typeface="Menlo-Regular"/>
              </a:rPr>
              <a:t>f</a:t>
            </a:r>
            <a:r>
              <a:rPr lang="fr-FR" sz="1800" dirty="0">
                <a:solidFill>
                  <a:srgbClr val="000000"/>
                </a:solidFill>
                <a:latin typeface="Menlo-Regular"/>
              </a:rPr>
              <a:t>()</a:t>
            </a:r>
          </a:p>
          <a:p>
            <a:r>
              <a:rPr lang="fr-FR"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static</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x</a:t>
            </a:r>
            <a:r>
              <a:rPr lang="en-US" sz="1800" dirty="0">
                <a:solidFill>
                  <a:srgbClr val="000000"/>
                </a:solidFill>
                <a:latin typeface="Menlo-Regular"/>
              </a:rPr>
              <a:t> = 0;</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 x;</a:t>
            </a:r>
          </a:p>
          <a:p>
            <a:r>
              <a:rPr lang="is-IS" sz="1800" dirty="0">
                <a:solidFill>
                  <a:srgbClr val="000000"/>
                </a:solidFill>
                <a:latin typeface="Menlo-Regular"/>
              </a:rPr>
              <a:t>}</a:t>
            </a:r>
          </a:p>
          <a:p>
            <a:endParaRPr lang="is-IS" sz="1800" dirty="0">
              <a:solidFill>
                <a:srgbClr val="000000"/>
              </a:solidFill>
              <a:latin typeface="Menlo-Regular"/>
            </a:endParaRPr>
          </a:p>
          <a:p>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4A00FF"/>
                </a:solidFill>
                <a:latin typeface="Menlo-Regular"/>
              </a:rPr>
              <a:t>g</a:t>
            </a:r>
            <a:r>
              <a:rPr lang="fr-FR" sz="1800" dirty="0">
                <a:solidFill>
                  <a:srgbClr val="000000"/>
                </a:solidFill>
                <a:latin typeface="Menlo-Regular"/>
              </a:rPr>
              <a:t>()</a:t>
            </a:r>
          </a:p>
          <a:p>
            <a:r>
              <a:rPr lang="fr-FR"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static</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x</a:t>
            </a:r>
            <a:r>
              <a:rPr lang="en-US" sz="1800" dirty="0">
                <a:solidFill>
                  <a:srgbClr val="000000"/>
                </a:solidFill>
                <a:latin typeface="Menlo-Regular"/>
              </a:rPr>
              <a:t> = 1;</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 x;</a:t>
            </a:r>
          </a:p>
          <a:p>
            <a:r>
              <a:rPr lang="is-IS" sz="1800" dirty="0">
                <a:solidFill>
                  <a:srgbClr val="000000"/>
                </a:solidFill>
                <a:latin typeface="Menlo-Regular"/>
              </a:rPr>
              <a:t>}</a:t>
            </a:r>
          </a:p>
          <a:p>
            <a:endParaRPr lang="en-US" sz="1800" dirty="0">
              <a:latin typeface="Courier New" panose="02070309020205020404"/>
              <a:cs typeface="Courier New" panose="02070309020205020404"/>
            </a:endParaRPr>
          </a:p>
        </p:txBody>
      </p:sp>
      <p:sp>
        <p:nvSpPr>
          <p:cNvPr id="5" name="TextBox 4"/>
          <p:cNvSpPr txBox="1"/>
          <p:nvPr/>
        </p:nvSpPr>
        <p:spPr>
          <a:xfrm>
            <a:off x="4267200" y="3505200"/>
            <a:ext cx="4343400" cy="1754326"/>
          </a:xfrm>
          <a:prstGeom prst="rect">
            <a:avLst/>
          </a:prstGeom>
          <a:noFill/>
        </p:spPr>
        <p:txBody>
          <a:bodyPr wrap="square" rtlCol="0">
            <a:spAutoFit/>
          </a:bodyPr>
          <a:lstStyle/>
          <a:p>
            <a:r>
              <a:rPr lang="zh-CN" altLang="en-US" sz="2000">
                <a:latin typeface="Calibri" panose="020F0502020204030204" pitchFamily="34" charset="0"/>
              </a:rPr>
              <a:t>编译器在</a:t>
            </a:r>
            <a:r>
              <a:rPr lang="en-US" altLang="zh-CN" sz="2000">
                <a:latin typeface="Calibri" panose="020F0502020204030204" pitchFamily="34" charset="0"/>
              </a:rPr>
              <a:t>.data</a:t>
            </a:r>
            <a:r>
              <a:rPr lang="zh-CN" altLang="en-US" sz="2000">
                <a:latin typeface="Calibri" panose="020F0502020204030204" pitchFamily="34" charset="0"/>
              </a:rPr>
              <a:t>为每个</a:t>
            </a:r>
            <a:r>
              <a:rPr lang="en-US" altLang="zh-CN" sz="2000">
                <a:latin typeface="Calibri" panose="020F0502020204030204" pitchFamily="34" charset="0"/>
              </a:rPr>
              <a:t>x</a:t>
            </a:r>
            <a:r>
              <a:rPr lang="zh-CN" altLang="en-US" sz="2000">
                <a:latin typeface="Calibri" panose="020F0502020204030204" pitchFamily="34" charset="0"/>
              </a:rPr>
              <a:t>的定义分配空间。</a:t>
            </a:r>
            <a:endParaRPr lang="en-US" sz="2000" dirty="0">
              <a:latin typeface="Courier New" panose="02070309020205020404"/>
              <a:cs typeface="Courier New" panose="02070309020205020404"/>
            </a:endParaRPr>
          </a:p>
          <a:p>
            <a:endParaRPr lang="en-US" sz="2000" dirty="0">
              <a:latin typeface="Calibri" panose="020F0502020204030204" pitchFamily="34" charset="0"/>
            </a:endParaRPr>
          </a:p>
          <a:p>
            <a:r>
              <a:rPr lang="zh-CN" altLang="en-US" b="0"/>
              <a:t>在符号表中创建具有惟一名称的本地符号。如</a:t>
            </a:r>
            <a:r>
              <a:rPr lang="en-US" sz="2000">
                <a:latin typeface="Calibri" panose="020F0502020204030204" pitchFamily="34" charset="0"/>
              </a:rPr>
              <a:t> </a:t>
            </a:r>
            <a:r>
              <a:rPr lang="en-US" sz="2000">
                <a:latin typeface="Courier New" panose="02070309020205020404"/>
                <a:cs typeface="Courier New" panose="02070309020205020404"/>
              </a:rPr>
              <a:t>x.1</a:t>
            </a:r>
            <a:r>
              <a:rPr lang="en-US" sz="2000">
                <a:latin typeface="Calibri" panose="020F0502020204030204" pitchFamily="34" charset="0"/>
              </a:rPr>
              <a:t> </a:t>
            </a:r>
            <a:r>
              <a:rPr lang="zh-CN" altLang="en-US" sz="2000">
                <a:latin typeface="Calibri" panose="020F0502020204030204" pitchFamily="34" charset="0"/>
              </a:rPr>
              <a:t>与</a:t>
            </a:r>
            <a:r>
              <a:rPr lang="en-US" sz="2000">
                <a:latin typeface="Calibri" panose="020F0502020204030204" pitchFamily="34" charset="0"/>
              </a:rPr>
              <a:t> </a:t>
            </a:r>
            <a:r>
              <a:rPr lang="en-US" sz="2000" dirty="0">
                <a:latin typeface="Courier New" panose="02070309020205020404"/>
                <a:cs typeface="Courier New" panose="02070309020205020404"/>
              </a:rPr>
              <a:t>x.2</a:t>
            </a:r>
            <a:r>
              <a:rPr lang="en-US" sz="2000" dirty="0">
                <a:latin typeface="Calibri" panose="020F050202020403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idx="4294967295"/>
          </p:nvPr>
        </p:nvSpPr>
        <p:spPr>
          <a:xfrm>
            <a:off x="440266" y="4365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链接器如何解析重复的符号定义</a:t>
            </a:r>
            <a:endParaRPr lang="en-GB" dirty="0"/>
          </a:p>
        </p:txBody>
      </p:sp>
      <p:sp>
        <p:nvSpPr>
          <p:cNvPr id="24578" name="Rectangle 2"/>
          <p:cNvSpPr>
            <a:spLocks noGrp="1" noChangeArrowheads="1"/>
          </p:cNvSpPr>
          <p:nvPr>
            <p:ph type="body" idx="1"/>
          </p:nvPr>
        </p:nvSpPr>
        <p:spPr>
          <a:xfrm>
            <a:off x="455613" y="1754188"/>
            <a:ext cx="8307387" cy="1446212"/>
          </a:xfrm>
        </p:spPr>
        <p:txBody>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程序符号要么是强符号，要么是弱符号</a:t>
            </a:r>
            <a:endParaRPr lang="en-GB" i="1"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i="1">
                <a:solidFill>
                  <a:srgbClr val="C00000"/>
                </a:solidFill>
              </a:rPr>
              <a:t>强</a:t>
            </a:r>
            <a:r>
              <a:rPr lang="en-GB"/>
              <a:t>:  </a:t>
            </a:r>
            <a:r>
              <a:rPr lang="zh-CN" altLang="en-US"/>
              <a:t>函数和初始化全局变量</a:t>
            </a:r>
            <a:endParaRPr 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i="1">
                <a:solidFill>
                  <a:srgbClr val="C00000"/>
                </a:solidFill>
              </a:rPr>
              <a:t>弱</a:t>
            </a:r>
            <a:r>
              <a:rPr lang="en-GB"/>
              <a:t>: </a:t>
            </a:r>
            <a:r>
              <a:rPr lang="zh-CN" altLang="en-US"/>
              <a:t>未初始化的全局变量</a:t>
            </a:r>
            <a:endParaRPr lang="en-GB" dirty="0"/>
          </a:p>
        </p:txBody>
      </p:sp>
      <p:sp>
        <p:nvSpPr>
          <p:cNvPr id="24579" name="Rectangle 3"/>
          <p:cNvSpPr>
            <a:spLocks noChangeArrowheads="1"/>
          </p:cNvSpPr>
          <p:nvPr/>
        </p:nvSpPr>
        <p:spPr bwMode="auto">
          <a:xfrm>
            <a:off x="2470150" y="3893119"/>
            <a:ext cx="1560340" cy="113608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int foo=5;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a:latin typeface="Courier New" panose="02070309020205020404"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p1()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t>
            </a:r>
          </a:p>
        </p:txBody>
      </p:sp>
      <p:sp>
        <p:nvSpPr>
          <p:cNvPr id="24580" name="Rectangle 4"/>
          <p:cNvSpPr>
            <a:spLocks noChangeArrowheads="1"/>
          </p:cNvSpPr>
          <p:nvPr/>
        </p:nvSpPr>
        <p:spPr bwMode="auto">
          <a:xfrm>
            <a:off x="4981575" y="3893119"/>
            <a:ext cx="1284624" cy="113608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int foo;</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a:latin typeface="Courier New" panose="02070309020205020404"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p2()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t>
            </a:r>
          </a:p>
        </p:txBody>
      </p:sp>
      <p:sp>
        <p:nvSpPr>
          <p:cNvPr id="24581" name="Rectangle 5"/>
          <p:cNvSpPr>
            <a:spLocks noChangeArrowheads="1"/>
          </p:cNvSpPr>
          <p:nvPr/>
        </p:nvSpPr>
        <p:spPr bwMode="auto">
          <a:xfrm>
            <a:off x="2462213" y="3523232"/>
            <a:ext cx="717550" cy="354012"/>
          </a:xfrm>
          <a:prstGeom prst="rect">
            <a:avLst/>
          </a:prstGeom>
          <a:noFill/>
          <a:ln w="3240">
            <a:solidFill>
              <a:srgbClr val="FFFFFF"/>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anose="02070309020205020404" pitchFamily="49" charset="0"/>
                <a:ea typeface="msgothic" charset="0"/>
                <a:cs typeface="msgothic" charset="0"/>
              </a:rPr>
              <a:t>p1.c</a:t>
            </a:r>
          </a:p>
        </p:txBody>
      </p:sp>
      <p:sp>
        <p:nvSpPr>
          <p:cNvPr id="24582" name="Rectangle 6"/>
          <p:cNvSpPr>
            <a:spLocks noChangeArrowheads="1"/>
          </p:cNvSpPr>
          <p:nvPr/>
        </p:nvSpPr>
        <p:spPr bwMode="auto">
          <a:xfrm>
            <a:off x="4976813" y="3523232"/>
            <a:ext cx="717550" cy="354012"/>
          </a:xfrm>
          <a:prstGeom prst="rect">
            <a:avLst/>
          </a:prstGeom>
          <a:noFill/>
          <a:ln w="3240">
            <a:solidFill>
              <a:srgbClr val="FFFFFF"/>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anose="02070309020205020404" pitchFamily="49" charset="0"/>
                <a:ea typeface="msgothic" charset="0"/>
                <a:cs typeface="msgothic" charset="0"/>
              </a:rPr>
              <a:t>p2.c</a:t>
            </a:r>
          </a:p>
        </p:txBody>
      </p:sp>
      <p:sp>
        <p:nvSpPr>
          <p:cNvPr id="24583" name="Text Box 7"/>
          <p:cNvSpPr txBox="1">
            <a:spLocks noChangeArrowheads="1"/>
          </p:cNvSpPr>
          <p:nvPr/>
        </p:nvSpPr>
        <p:spPr bwMode="auto">
          <a:xfrm>
            <a:off x="7242175" y="4391593"/>
            <a:ext cx="874255"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solidFill>
                  <a:srgbClr val="990000"/>
                </a:solidFill>
                <a:latin typeface="Calibri" panose="020F0502020204030204" pitchFamily="34" charset="0"/>
                <a:ea typeface="msgothic" charset="0"/>
                <a:cs typeface="msgothic" charset="0"/>
              </a:rPr>
              <a:t>强符号</a:t>
            </a:r>
            <a:endParaRPr lang="en-GB" sz="1800" b="1" dirty="0">
              <a:solidFill>
                <a:srgbClr val="990000"/>
              </a:solidFill>
              <a:latin typeface="Calibri" panose="020F0502020204030204" pitchFamily="34" charset="0"/>
              <a:ea typeface="msgothic" charset="0"/>
              <a:cs typeface="msgothic" charset="0"/>
            </a:endParaRPr>
          </a:p>
        </p:txBody>
      </p:sp>
      <p:sp>
        <p:nvSpPr>
          <p:cNvPr id="24584" name="Line 8"/>
          <p:cNvSpPr>
            <a:spLocks noChangeShapeType="1"/>
          </p:cNvSpPr>
          <p:nvPr/>
        </p:nvSpPr>
        <p:spPr bwMode="auto">
          <a:xfrm flipH="1">
            <a:off x="6327775" y="4572000"/>
            <a:ext cx="917575" cy="1588"/>
          </a:xfrm>
          <a:prstGeom prst="line">
            <a:avLst/>
          </a:prstGeom>
          <a:noFill/>
          <a:ln w="25560">
            <a:solidFill>
              <a:srgbClr val="990000"/>
            </a:solidFill>
            <a:miter lim="800000"/>
            <a:tailEnd type="triangle" w="med" len="med"/>
          </a:ln>
          <a:effectLst/>
        </p:spPr>
        <p:txBody>
          <a:bodyPr/>
          <a:lstStyle/>
          <a:p>
            <a:endParaRPr lang="en-US">
              <a:solidFill>
                <a:srgbClr val="990000"/>
              </a:solidFill>
            </a:endParaRPr>
          </a:p>
        </p:txBody>
      </p:sp>
      <p:sp>
        <p:nvSpPr>
          <p:cNvPr id="24585" name="Text Box 9"/>
          <p:cNvSpPr txBox="1">
            <a:spLocks noChangeArrowheads="1"/>
          </p:cNvSpPr>
          <p:nvPr/>
        </p:nvSpPr>
        <p:spPr bwMode="auto">
          <a:xfrm>
            <a:off x="7242175" y="3883594"/>
            <a:ext cx="874255"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solidFill>
                  <a:srgbClr val="990000"/>
                </a:solidFill>
                <a:latin typeface="Calibri" panose="020F0502020204030204" pitchFamily="34" charset="0"/>
                <a:ea typeface="msgothic" charset="0"/>
                <a:cs typeface="msgothic" charset="0"/>
              </a:rPr>
              <a:t>弱符号</a:t>
            </a:r>
            <a:endParaRPr lang="en-GB" sz="1800" b="1" dirty="0">
              <a:solidFill>
                <a:srgbClr val="990000"/>
              </a:solidFill>
              <a:latin typeface="Calibri" panose="020F0502020204030204" pitchFamily="34" charset="0"/>
              <a:ea typeface="msgothic" charset="0"/>
              <a:cs typeface="msgothic" charset="0"/>
            </a:endParaRPr>
          </a:p>
        </p:txBody>
      </p:sp>
      <p:sp>
        <p:nvSpPr>
          <p:cNvPr id="24586" name="Line 10"/>
          <p:cNvSpPr>
            <a:spLocks noChangeShapeType="1"/>
          </p:cNvSpPr>
          <p:nvPr/>
        </p:nvSpPr>
        <p:spPr bwMode="auto">
          <a:xfrm flipH="1">
            <a:off x="6324600" y="4070877"/>
            <a:ext cx="917575" cy="1588"/>
          </a:xfrm>
          <a:prstGeom prst="line">
            <a:avLst/>
          </a:prstGeom>
          <a:noFill/>
          <a:ln w="25560">
            <a:solidFill>
              <a:srgbClr val="990000"/>
            </a:solidFill>
            <a:miter lim="800000"/>
            <a:tailEnd type="triangle" w="med" len="med"/>
          </a:ln>
          <a:effectLst/>
        </p:spPr>
        <p:txBody>
          <a:bodyPr/>
          <a:lstStyle/>
          <a:p>
            <a:endParaRPr lang="en-US">
              <a:solidFill>
                <a:srgbClr val="990000"/>
              </a:solidFill>
            </a:endParaRPr>
          </a:p>
        </p:txBody>
      </p:sp>
      <p:sp>
        <p:nvSpPr>
          <p:cNvPr id="24587" name="Text Box 11"/>
          <p:cNvSpPr txBox="1">
            <a:spLocks noChangeArrowheads="1"/>
          </p:cNvSpPr>
          <p:nvPr/>
        </p:nvSpPr>
        <p:spPr bwMode="auto">
          <a:xfrm>
            <a:off x="704850" y="4431282"/>
            <a:ext cx="874255"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solidFill>
                  <a:srgbClr val="990000"/>
                </a:solidFill>
                <a:latin typeface="Calibri" panose="020F0502020204030204" pitchFamily="34" charset="0"/>
                <a:ea typeface="msgothic" charset="0"/>
                <a:cs typeface="msgothic" charset="0"/>
              </a:rPr>
              <a:t>强符号</a:t>
            </a:r>
            <a:endParaRPr lang="en-GB" sz="1800" b="1" dirty="0">
              <a:solidFill>
                <a:srgbClr val="990000"/>
              </a:solidFill>
              <a:latin typeface="Calibri" panose="020F0502020204030204" pitchFamily="34" charset="0"/>
              <a:ea typeface="msgothic" charset="0"/>
              <a:cs typeface="msgothic" charset="0"/>
            </a:endParaRPr>
          </a:p>
        </p:txBody>
      </p:sp>
      <p:sp>
        <p:nvSpPr>
          <p:cNvPr id="24588" name="Line 12"/>
          <p:cNvSpPr>
            <a:spLocks noChangeShapeType="1"/>
          </p:cNvSpPr>
          <p:nvPr/>
        </p:nvSpPr>
        <p:spPr bwMode="auto">
          <a:xfrm flipH="1">
            <a:off x="1520825" y="4645594"/>
            <a:ext cx="917575" cy="1588"/>
          </a:xfrm>
          <a:prstGeom prst="line">
            <a:avLst/>
          </a:prstGeom>
          <a:noFill/>
          <a:ln w="25560">
            <a:solidFill>
              <a:srgbClr val="990000"/>
            </a:solidFill>
            <a:miter lim="800000"/>
            <a:headEnd type="triangle" w="med" len="med"/>
          </a:ln>
          <a:effectLst/>
        </p:spPr>
        <p:txBody>
          <a:bodyPr/>
          <a:lstStyle/>
          <a:p>
            <a:endParaRPr lang="en-US"/>
          </a:p>
        </p:txBody>
      </p:sp>
      <p:sp>
        <p:nvSpPr>
          <p:cNvPr id="24589" name="Text Box 13"/>
          <p:cNvSpPr txBox="1">
            <a:spLocks noChangeArrowheads="1"/>
          </p:cNvSpPr>
          <p:nvPr/>
        </p:nvSpPr>
        <p:spPr bwMode="auto">
          <a:xfrm>
            <a:off x="704850" y="3889415"/>
            <a:ext cx="874255"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solidFill>
                  <a:srgbClr val="990000"/>
                </a:solidFill>
                <a:latin typeface="Calibri" panose="020F0502020204030204" pitchFamily="34" charset="0"/>
                <a:ea typeface="msgothic" charset="0"/>
                <a:cs typeface="msgothic" charset="0"/>
              </a:rPr>
              <a:t>强符号</a:t>
            </a:r>
            <a:endParaRPr lang="en-GB" sz="1800" b="1" dirty="0">
              <a:solidFill>
                <a:srgbClr val="990000"/>
              </a:solidFill>
              <a:latin typeface="Calibri" panose="020F0502020204030204" pitchFamily="34" charset="0"/>
              <a:ea typeface="msgothic" charset="0"/>
              <a:cs typeface="msgothic" charset="0"/>
            </a:endParaRPr>
          </a:p>
        </p:txBody>
      </p:sp>
      <p:sp>
        <p:nvSpPr>
          <p:cNvPr id="24590" name="Line 14"/>
          <p:cNvSpPr>
            <a:spLocks noChangeShapeType="1"/>
          </p:cNvSpPr>
          <p:nvPr/>
        </p:nvSpPr>
        <p:spPr bwMode="auto">
          <a:xfrm flipH="1">
            <a:off x="1520825" y="4072468"/>
            <a:ext cx="917575" cy="1588"/>
          </a:xfrm>
          <a:prstGeom prst="line">
            <a:avLst/>
          </a:prstGeom>
          <a:noFill/>
          <a:ln w="25560">
            <a:solidFill>
              <a:srgbClr val="990000"/>
            </a:solidFill>
            <a:miter lim="800000"/>
            <a:headEnd type="triangle" w="med" len="med"/>
          </a:ln>
          <a:effectLst/>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9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8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58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5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P spid="24584" grpId="0" animBg="1"/>
      <p:bldP spid="24585" grpId="0"/>
      <p:bldP spid="24586" grpId="0" animBg="1"/>
      <p:bldP spid="24587" grpId="0"/>
      <p:bldP spid="24588" grpId="0" animBg="1"/>
      <p:bldP spid="24589" grpId="0"/>
      <p:bldP spid="2459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idx="4294967295"/>
          </p:nvPr>
        </p:nvSpPr>
        <p:spPr>
          <a:xfrm>
            <a:off x="379412" y="4365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链接器的符号处理规则</a:t>
            </a:r>
            <a:endParaRPr lang="en-GB"/>
          </a:p>
        </p:txBody>
      </p:sp>
      <p:sp>
        <p:nvSpPr>
          <p:cNvPr id="25602" name="Rectangle 2"/>
          <p:cNvSpPr>
            <a:spLocks noGrp="1" noChangeArrowheads="1"/>
          </p:cNvSpPr>
          <p:nvPr>
            <p:ph type="body" idx="1"/>
          </p:nvPr>
        </p:nvSpPr>
        <p:spPr>
          <a:xfrm>
            <a:off x="381000" y="1371600"/>
            <a:ext cx="8307387" cy="5224462"/>
          </a:xfrm>
        </p:spPr>
        <p:txBody>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规则</a:t>
            </a:r>
            <a:r>
              <a:rPr lang="en-GB"/>
              <a:t> 1:</a:t>
            </a:r>
            <a:r>
              <a:rPr lang="zh-CN" altLang="en-US"/>
              <a:t>不允许多个同名的强符号</a:t>
            </a:r>
            <a:endParaRPr 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每个强符号只能定义一次</a:t>
            </a:r>
            <a:endParaRPr 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否则</a:t>
            </a:r>
            <a:r>
              <a:rPr lang="en-GB"/>
              <a:t>: </a:t>
            </a:r>
            <a:r>
              <a:rPr lang="zh-CN" altLang="en-US"/>
              <a:t>链接器错误</a:t>
            </a:r>
            <a:endParaRPr lang="en-GB" dirty="0"/>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规则 </a:t>
            </a:r>
            <a:r>
              <a:rPr lang="en-GB"/>
              <a:t>2:</a:t>
            </a:r>
            <a:r>
              <a:rPr lang="zh-CN" altLang="en-US"/>
              <a:t>若有一个强符号和多个弱符号同名，则选择强符号</a:t>
            </a:r>
            <a:endParaRPr 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对弱符号的引用解析为强符号</a:t>
            </a:r>
            <a:endParaRPr lang="en-GB"/>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规则 </a:t>
            </a:r>
            <a:r>
              <a:rPr lang="en-GB"/>
              <a:t>3:</a:t>
            </a:r>
            <a:r>
              <a:rPr lang="zh-CN" altLang="en-US"/>
              <a:t>如果有多个弱符号，选择任意一个</a:t>
            </a:r>
            <a:endParaRPr 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可以用 </a:t>
            </a:r>
            <a:r>
              <a:rPr lang="en-GB" altLang="zh-CN" b="1">
                <a:latin typeface="Courier New" panose="02070309020205020404" pitchFamily="49" charset="0"/>
              </a:rPr>
              <a:t>gcc –fno-common </a:t>
            </a:r>
            <a:r>
              <a:rPr lang="zh-CN" altLang="en-US"/>
              <a:t>来覆盖这个规则</a:t>
            </a:r>
            <a:endParaRPr lang="en-GB" b="1" dirty="0">
              <a:latin typeface="Courier New" panose="02070309020205020404" pitchFamily="49" charset="0"/>
            </a:endParaRPr>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2">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60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0" y="3962400"/>
            <a:ext cx="9144000" cy="1103841"/>
          </a:xfrm>
          <a:prstGeom prst="rect">
            <a:avLst/>
          </a:prstGeom>
          <a:solidFill>
            <a:schemeClr val="bg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en-US" dirty="0">
              <a:latin typeface="Calibri" panose="020F0502020204030204" pitchFamily="34" charset="0"/>
            </a:endParaRPr>
          </a:p>
        </p:txBody>
      </p:sp>
      <p:sp>
        <p:nvSpPr>
          <p:cNvPr id="24" name="Rectangle 23"/>
          <p:cNvSpPr/>
          <p:nvPr/>
        </p:nvSpPr>
        <p:spPr bwMode="auto">
          <a:xfrm>
            <a:off x="0" y="1879599"/>
            <a:ext cx="9144000" cy="1098550"/>
          </a:xfrm>
          <a:prstGeom prst="rect">
            <a:avLst/>
          </a:prstGeom>
          <a:solidFill>
            <a:schemeClr val="bg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en-US" dirty="0">
              <a:latin typeface="Calibri" panose="020F0502020204030204" pitchFamily="34" charset="0"/>
            </a:endParaRPr>
          </a:p>
        </p:txBody>
      </p:sp>
      <p:sp>
        <p:nvSpPr>
          <p:cNvPr id="26625" name="Rectangle 1"/>
          <p:cNvSpPr>
            <a:spLocks noGrp="1" noChangeArrowheads="1"/>
          </p:cNvSpPr>
          <p:nvPr>
            <p:ph type="title" idx="4294967295"/>
          </p:nvPr>
        </p:nvSpPr>
        <p:spPr>
          <a:xfrm>
            <a:off x="427038" y="2841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链接器谜题</a:t>
            </a:r>
            <a:endParaRPr lang="en-GB"/>
          </a:p>
        </p:txBody>
      </p:sp>
      <p:sp>
        <p:nvSpPr>
          <p:cNvPr id="26626" name="Text Box 2"/>
          <p:cNvSpPr txBox="1">
            <a:spLocks noChangeArrowheads="1"/>
          </p:cNvSpPr>
          <p:nvPr/>
        </p:nvSpPr>
        <p:spPr bwMode="auto">
          <a:xfrm>
            <a:off x="533400" y="2165350"/>
            <a:ext cx="1045777"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27" name="Text Box 3"/>
          <p:cNvSpPr txBox="1">
            <a:spLocks noChangeArrowheads="1"/>
          </p:cNvSpPr>
          <p:nvPr/>
        </p:nvSpPr>
        <p:spPr bwMode="auto">
          <a:xfrm>
            <a:off x="1983961" y="2165350"/>
            <a:ext cx="1045777"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26628" name="Text Box 4"/>
          <p:cNvSpPr txBox="1">
            <a:spLocks noChangeArrowheads="1"/>
          </p:cNvSpPr>
          <p:nvPr/>
        </p:nvSpPr>
        <p:spPr bwMode="auto">
          <a:xfrm>
            <a:off x="533400" y="3079750"/>
            <a:ext cx="1045777" cy="788935"/>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y;</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29" name="Text Box 5"/>
          <p:cNvSpPr txBox="1">
            <a:spLocks noChangeArrowheads="1"/>
          </p:cNvSpPr>
          <p:nvPr/>
        </p:nvSpPr>
        <p:spPr bwMode="auto">
          <a:xfrm>
            <a:off x="1983961" y="3079750"/>
            <a:ext cx="1292639"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double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26630" name="Text Box 6"/>
          <p:cNvSpPr txBox="1">
            <a:spLocks noChangeArrowheads="1"/>
          </p:cNvSpPr>
          <p:nvPr/>
        </p:nvSpPr>
        <p:spPr bwMode="auto">
          <a:xfrm>
            <a:off x="533400" y="4129088"/>
            <a:ext cx="1169208" cy="788935"/>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x=7;</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y=5;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31" name="Text Box 7"/>
          <p:cNvSpPr txBox="1">
            <a:spLocks noChangeArrowheads="1"/>
          </p:cNvSpPr>
          <p:nvPr/>
        </p:nvSpPr>
        <p:spPr bwMode="auto">
          <a:xfrm>
            <a:off x="1983961" y="4129088"/>
            <a:ext cx="1292639"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double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26632" name="Text Box 8"/>
          <p:cNvSpPr txBox="1">
            <a:spLocks noChangeArrowheads="1"/>
          </p:cNvSpPr>
          <p:nvPr/>
        </p:nvSpPr>
        <p:spPr bwMode="auto">
          <a:xfrm>
            <a:off x="533400" y="5195888"/>
            <a:ext cx="1169208"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x=7;</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33" name="Text Box 9"/>
          <p:cNvSpPr txBox="1">
            <a:spLocks noChangeArrowheads="1"/>
          </p:cNvSpPr>
          <p:nvPr/>
        </p:nvSpPr>
        <p:spPr bwMode="auto">
          <a:xfrm>
            <a:off x="1983961" y="5195888"/>
            <a:ext cx="1045777"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26634" name="Text Box 10"/>
          <p:cNvSpPr txBox="1">
            <a:spLocks noChangeArrowheads="1"/>
          </p:cNvSpPr>
          <p:nvPr/>
        </p:nvSpPr>
        <p:spPr bwMode="auto">
          <a:xfrm>
            <a:off x="533400" y="1174750"/>
            <a:ext cx="1045777"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35" name="Text Box 11"/>
          <p:cNvSpPr txBox="1">
            <a:spLocks noChangeArrowheads="1"/>
          </p:cNvSpPr>
          <p:nvPr/>
        </p:nvSpPr>
        <p:spPr bwMode="auto">
          <a:xfrm>
            <a:off x="1983961" y="1174750"/>
            <a:ext cx="1045777"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b="1">
              <a:latin typeface="Courier New" panose="02070309020205020404"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36" name="Text Box 12"/>
          <p:cNvSpPr txBox="1">
            <a:spLocks noChangeArrowheads="1"/>
          </p:cNvSpPr>
          <p:nvPr/>
        </p:nvSpPr>
        <p:spPr bwMode="auto">
          <a:xfrm>
            <a:off x="3819525" y="1304925"/>
            <a:ext cx="2969380"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a:latin typeface="Calibri" panose="020F0502020204030204" pitchFamily="34" charset="0"/>
                <a:ea typeface="msgothic" charset="0"/>
                <a:cs typeface="msgothic" charset="0"/>
              </a:rPr>
              <a:t>链接时错误</a:t>
            </a:r>
            <a:r>
              <a:rPr lang="en-US" altLang="zh-CN" sz="1800" b="0">
                <a:latin typeface="Calibri" panose="020F0502020204030204" pitchFamily="34" charset="0"/>
                <a:ea typeface="msgothic" charset="0"/>
                <a:cs typeface="msgothic" charset="0"/>
              </a:rPr>
              <a:t>:</a:t>
            </a:r>
            <a:r>
              <a:rPr lang="zh-CN" altLang="en-US" sz="1800" b="0">
                <a:latin typeface="Calibri" panose="020F0502020204030204" pitchFamily="34" charset="0"/>
                <a:ea typeface="msgothic" charset="0"/>
                <a:cs typeface="msgothic" charset="0"/>
              </a:rPr>
              <a:t>两个强符号</a:t>
            </a:r>
            <a:r>
              <a:rPr lang="en-GB" sz="1800" b="0">
                <a:latin typeface="Calibri" panose="020F0502020204030204" pitchFamily="34" charset="0"/>
                <a:ea typeface="msgothic" charset="0"/>
                <a:cs typeface="msgothic" charset="0"/>
              </a:rPr>
              <a:t>(</a:t>
            </a:r>
            <a:r>
              <a:rPr lang="en-GB" sz="1800" dirty="0">
                <a:latin typeface="Courier New" panose="02070309020205020404" pitchFamily="49" charset="0"/>
                <a:ea typeface="msgothic" charset="0"/>
                <a:cs typeface="msgothic" charset="0"/>
              </a:rPr>
              <a:t>p1</a:t>
            </a:r>
            <a:r>
              <a:rPr lang="en-GB" sz="1800" b="0" dirty="0">
                <a:latin typeface="Calibri" panose="020F0502020204030204" pitchFamily="34" charset="0"/>
                <a:ea typeface="msgothic" charset="0"/>
                <a:cs typeface="msgothic" charset="0"/>
              </a:rPr>
              <a:t>)</a:t>
            </a:r>
          </a:p>
        </p:txBody>
      </p:sp>
      <p:sp>
        <p:nvSpPr>
          <p:cNvPr id="26637" name="Text Box 13"/>
          <p:cNvSpPr txBox="1">
            <a:spLocks noChangeArrowheads="1"/>
          </p:cNvSpPr>
          <p:nvPr/>
        </p:nvSpPr>
        <p:spPr bwMode="auto">
          <a:xfrm>
            <a:off x="3794125" y="2159000"/>
            <a:ext cx="3978759" cy="63748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a:latin typeface="Calibri" panose="020F0502020204030204" pitchFamily="34" charset="0"/>
                <a:ea typeface="msgothic" charset="0"/>
                <a:cs typeface="msgothic" charset="0"/>
              </a:rPr>
              <a:t>对 </a:t>
            </a:r>
            <a:r>
              <a:rPr lang="en-GB" sz="1800" b="0">
                <a:latin typeface="Calibri" panose="020F0502020204030204" pitchFamily="34" charset="0"/>
                <a:ea typeface="msgothic" charset="0"/>
                <a:cs typeface="msgothic" charset="0"/>
              </a:rPr>
              <a:t>x </a:t>
            </a:r>
            <a:r>
              <a:rPr lang="zh-CN" altLang="en-US" sz="1800" b="0">
                <a:latin typeface="Calibri" panose="020F0502020204030204" pitchFamily="34" charset="0"/>
                <a:ea typeface="msgothic" charset="0"/>
                <a:cs typeface="msgothic" charset="0"/>
              </a:rPr>
              <a:t>的引用将是相同的未初始化的 </a:t>
            </a:r>
            <a:r>
              <a:rPr lang="en-GB" sz="1800" b="0">
                <a:latin typeface="Calibri" panose="020F0502020204030204" pitchFamily="34" charset="0"/>
                <a:ea typeface="msgothic" charset="0"/>
                <a:cs typeface="msgothic" charset="0"/>
              </a:rPr>
              <a:t>int.</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a:latin typeface="Calibri" panose="020F0502020204030204" pitchFamily="34" charset="0"/>
                <a:ea typeface="msgothic" charset="0"/>
                <a:cs typeface="msgothic" charset="0"/>
              </a:rPr>
              <a:t>这就是你真正想要的 </a:t>
            </a:r>
            <a:r>
              <a:rPr lang="en-GB" sz="1800" b="0">
                <a:latin typeface="Calibri" panose="020F0502020204030204" pitchFamily="34" charset="0"/>
                <a:ea typeface="msgothic" charset="0"/>
                <a:cs typeface="msgothic" charset="0"/>
              </a:rPr>
              <a:t>?</a:t>
            </a:r>
            <a:endParaRPr lang="en-GB" sz="1800" b="0" dirty="0">
              <a:latin typeface="Calibri" panose="020F0502020204030204" pitchFamily="34" charset="0"/>
              <a:ea typeface="msgothic" charset="0"/>
              <a:cs typeface="msgothic" charset="0"/>
            </a:endParaRPr>
          </a:p>
        </p:txBody>
      </p:sp>
      <p:sp>
        <p:nvSpPr>
          <p:cNvPr id="26638" name="Text Box 14"/>
          <p:cNvSpPr txBox="1">
            <a:spLocks noChangeArrowheads="1"/>
          </p:cNvSpPr>
          <p:nvPr/>
        </p:nvSpPr>
        <p:spPr bwMode="auto">
          <a:xfrm>
            <a:off x="3824287" y="3194050"/>
            <a:ext cx="3567300"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a:t>在</a:t>
            </a:r>
            <a:r>
              <a:rPr lang="en-US" altLang="zh-CN" sz="1800" b="0"/>
              <a:t>p2</a:t>
            </a:r>
            <a:r>
              <a:rPr lang="zh-CN" altLang="en-US" sz="1800" b="0"/>
              <a:t>中写入</a:t>
            </a:r>
            <a:r>
              <a:rPr lang="en-US" altLang="zh-CN" sz="1800" b="0"/>
              <a:t>x</a:t>
            </a:r>
            <a:r>
              <a:rPr lang="zh-CN" altLang="en-US" sz="1800" b="0"/>
              <a:t>可能会覆盖</a:t>
            </a:r>
            <a:r>
              <a:rPr lang="en-US" altLang="zh-CN" sz="1800" b="0"/>
              <a:t>y</a:t>
            </a:r>
            <a:r>
              <a:rPr lang="zh-CN" altLang="en-US" sz="1800" b="0"/>
              <a:t>！ 邪恶</a:t>
            </a:r>
            <a:r>
              <a:rPr lang="en-US" altLang="zh-CN" sz="1800" b="0"/>
              <a:t>!</a:t>
            </a:r>
            <a:endParaRPr lang="en-GB" sz="1400" b="0" dirty="0">
              <a:latin typeface="Calibri" panose="020F0502020204030204" pitchFamily="34" charset="0"/>
              <a:ea typeface="msgothic" charset="0"/>
              <a:cs typeface="msgothic" charset="0"/>
            </a:endParaRPr>
          </a:p>
        </p:txBody>
      </p:sp>
      <p:sp>
        <p:nvSpPr>
          <p:cNvPr id="26639" name="Text Box 15"/>
          <p:cNvSpPr txBox="1">
            <a:spLocks noChangeArrowheads="1"/>
          </p:cNvSpPr>
          <p:nvPr/>
        </p:nvSpPr>
        <p:spPr bwMode="auto">
          <a:xfrm>
            <a:off x="3829050" y="4140200"/>
            <a:ext cx="3007852"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a:latin typeface="Calibri" panose="020F0502020204030204" pitchFamily="34" charset="0"/>
                <a:ea typeface="msgothic" charset="0"/>
                <a:cs typeface="msgothic" charset="0"/>
              </a:rPr>
              <a:t>在</a:t>
            </a:r>
            <a:r>
              <a:rPr lang="en-GB" sz="1800" b="0">
                <a:latin typeface="Calibri" panose="020F0502020204030204" pitchFamily="34" charset="0"/>
                <a:ea typeface="msgothic" charset="0"/>
                <a:cs typeface="msgothic" charset="0"/>
              </a:rPr>
              <a:t>p2</a:t>
            </a:r>
            <a:r>
              <a:rPr lang="zh-CN" altLang="en-US" sz="1800" b="0">
                <a:latin typeface="Calibri" panose="020F0502020204030204" pitchFamily="34" charset="0"/>
                <a:ea typeface="msgothic" charset="0"/>
                <a:cs typeface="msgothic" charset="0"/>
              </a:rPr>
              <a:t>中写入</a:t>
            </a:r>
            <a:r>
              <a:rPr lang="en-GB" sz="1800" b="0">
                <a:latin typeface="Calibri" panose="020F0502020204030204" pitchFamily="34" charset="0"/>
                <a:ea typeface="msgothic" charset="0"/>
                <a:cs typeface="msgothic" charset="0"/>
              </a:rPr>
              <a:t>x</a:t>
            </a:r>
            <a:r>
              <a:rPr lang="zh-CN" altLang="en-US" sz="1800" b="0">
                <a:latin typeface="Calibri" panose="020F0502020204030204" pitchFamily="34" charset="0"/>
                <a:ea typeface="msgothic" charset="0"/>
                <a:cs typeface="msgothic" charset="0"/>
              </a:rPr>
              <a:t>将覆盖</a:t>
            </a:r>
            <a:r>
              <a:rPr lang="en-GB" sz="1800" b="0">
                <a:latin typeface="Calibri" panose="020F0502020204030204" pitchFamily="34" charset="0"/>
                <a:ea typeface="msgothic" charset="0"/>
                <a:cs typeface="msgothic" charset="0"/>
              </a:rPr>
              <a:t>y！</a:t>
            </a:r>
            <a:r>
              <a:rPr lang="zh-CN" altLang="en-US" sz="1800" b="0">
                <a:latin typeface="Calibri" panose="020F0502020204030204" pitchFamily="34" charset="0"/>
                <a:ea typeface="msgothic" charset="0"/>
                <a:cs typeface="msgothic" charset="0"/>
              </a:rPr>
              <a:t>讨厌</a:t>
            </a:r>
            <a:r>
              <a:rPr lang="en-US" altLang="zh-CN" sz="1800" b="0">
                <a:latin typeface="Calibri" panose="020F0502020204030204" pitchFamily="34" charset="0"/>
                <a:ea typeface="msgothic" charset="0"/>
                <a:cs typeface="msgothic" charset="0"/>
              </a:rPr>
              <a:t>!</a:t>
            </a:r>
            <a:endParaRPr lang="en-GB" sz="1800" b="0" dirty="0">
              <a:latin typeface="Calibri" panose="020F0502020204030204" pitchFamily="34" charset="0"/>
              <a:ea typeface="msgothic" charset="0"/>
              <a:cs typeface="msgothic" charset="0"/>
            </a:endParaRPr>
          </a:p>
        </p:txBody>
      </p:sp>
      <p:sp>
        <p:nvSpPr>
          <p:cNvPr id="26641" name="Text Box 17"/>
          <p:cNvSpPr txBox="1">
            <a:spLocks noChangeArrowheads="1"/>
          </p:cNvSpPr>
          <p:nvPr/>
        </p:nvSpPr>
        <p:spPr bwMode="auto">
          <a:xfrm>
            <a:off x="440266" y="6051550"/>
            <a:ext cx="7746329"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Calibri" panose="020F0502020204030204" pitchFamily="34" charset="0"/>
                <a:ea typeface="msgothic" charset="0"/>
                <a:cs typeface="msgothic" charset="0"/>
              </a:rPr>
              <a:t>噩梦场景</a:t>
            </a:r>
            <a:r>
              <a:rPr lang="en-US" altLang="zh-CN" sz="1800">
                <a:latin typeface="Calibri" panose="020F0502020204030204" pitchFamily="34" charset="0"/>
                <a:ea typeface="msgothic" charset="0"/>
                <a:cs typeface="msgothic" charset="0"/>
              </a:rPr>
              <a:t>:</a:t>
            </a:r>
            <a:r>
              <a:rPr lang="zh-CN" altLang="en-US" sz="1800">
                <a:latin typeface="Calibri" panose="020F0502020204030204" pitchFamily="34" charset="0"/>
                <a:ea typeface="msgothic" charset="0"/>
                <a:cs typeface="msgothic" charset="0"/>
              </a:rPr>
              <a:t>两个同名弱符号，由不同的编译器来编译会采用不同的排列规则</a:t>
            </a:r>
            <a:r>
              <a:rPr lang="en-GB" sz="1800" b="1">
                <a:latin typeface="Calibri" panose="020F0502020204030204" pitchFamily="34" charset="0"/>
                <a:ea typeface="msgothic" charset="0"/>
                <a:cs typeface="msgothic" charset="0"/>
              </a:rPr>
              <a:t>. </a:t>
            </a:r>
            <a:endParaRPr lang="en-GB" sz="1800" b="1" dirty="0">
              <a:latin typeface="Calibri" panose="020F0502020204030204" pitchFamily="34" charset="0"/>
              <a:ea typeface="msgothic" charset="0"/>
              <a:cs typeface="msgothic" charset="0"/>
            </a:endParaRPr>
          </a:p>
        </p:txBody>
      </p:sp>
      <p:sp>
        <p:nvSpPr>
          <p:cNvPr id="26642" name="Text Box 18"/>
          <p:cNvSpPr txBox="1">
            <a:spLocks noChangeArrowheads="1"/>
          </p:cNvSpPr>
          <p:nvPr/>
        </p:nvSpPr>
        <p:spPr bwMode="auto">
          <a:xfrm>
            <a:off x="3824287" y="5159375"/>
            <a:ext cx="3847826"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a:latin typeface="Calibri" panose="020F0502020204030204" pitchFamily="34" charset="0"/>
                <a:ea typeface="msgothic" charset="0"/>
                <a:cs typeface="msgothic" charset="0"/>
              </a:rPr>
              <a:t>对</a:t>
            </a:r>
            <a:r>
              <a:rPr lang="en-GB" sz="1800" b="0">
                <a:latin typeface="Calibri" panose="020F0502020204030204" pitchFamily="34" charset="0"/>
                <a:ea typeface="msgothic" charset="0"/>
                <a:cs typeface="msgothic" charset="0"/>
              </a:rPr>
              <a:t>x</a:t>
            </a:r>
            <a:r>
              <a:rPr lang="zh-CN" altLang="en-US" sz="1800" b="0">
                <a:latin typeface="Calibri" panose="020F0502020204030204" pitchFamily="34" charset="0"/>
                <a:ea typeface="msgothic" charset="0"/>
                <a:cs typeface="msgothic" charset="0"/>
              </a:rPr>
              <a:t>的引用将指向同名的初始化变量</a:t>
            </a:r>
            <a:endParaRPr lang="en-GB" sz="1800" b="0" dirty="0">
              <a:latin typeface="Calibri" panose="020F0502020204030204" pitchFamily="34" charset="0"/>
              <a:ea typeface="msgothic" charset="0"/>
              <a:cs typeface="msgothic"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6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6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6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6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6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6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6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26626" grpId="0" animBg="1"/>
      <p:bldP spid="26627" grpId="0" animBg="1"/>
      <p:bldP spid="26628" grpId="0" animBg="1"/>
      <p:bldP spid="26629" grpId="0" animBg="1"/>
      <p:bldP spid="26630" grpId="0" animBg="1"/>
      <p:bldP spid="26631" grpId="0" animBg="1"/>
      <p:bldP spid="26632" grpId="0" animBg="1"/>
      <p:bldP spid="26633" grpId="0" animBg="1"/>
      <p:bldP spid="26636" grpId="0"/>
      <p:bldP spid="26637" grpId="0"/>
      <p:bldP spid="26638" grpId="0"/>
      <p:bldP spid="26639" grpId="0"/>
      <p:bldP spid="26641" grpId="0"/>
      <p:bldP spid="2664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全局变量</a:t>
            </a:r>
            <a:endParaRPr lang="en-US" dirty="0"/>
          </a:p>
        </p:txBody>
      </p:sp>
      <p:sp>
        <p:nvSpPr>
          <p:cNvPr id="3" name="Content Placeholder 2"/>
          <p:cNvSpPr>
            <a:spLocks noGrp="1"/>
          </p:cNvSpPr>
          <p:nvPr>
            <p:ph idx="1"/>
          </p:nvPr>
        </p:nvSpPr>
        <p:spPr/>
        <p:txBody>
          <a:bodyPr/>
          <a:lstStyle/>
          <a:p>
            <a:r>
              <a:rPr lang="zh-CN" altLang="en-US" dirty="0"/>
              <a:t>避免：如果你能</a:t>
            </a:r>
            <a:r>
              <a:rPr lang="en-US" altLang="zh-CN" dirty="0"/>
              <a:t>---</a:t>
            </a:r>
            <a:r>
              <a:rPr lang="zh-CN" altLang="en-US" dirty="0"/>
              <a:t>尽量</a:t>
            </a:r>
            <a:r>
              <a:rPr lang="en-US" altLang="zh-CN" dirty="0"/>
              <a:t>---</a:t>
            </a:r>
            <a:r>
              <a:rPr lang="zh-CN" altLang="en-US" dirty="0"/>
              <a:t>这样程序的模块化好</a:t>
            </a:r>
            <a:endParaRPr lang="en-US" dirty="0"/>
          </a:p>
          <a:p>
            <a:r>
              <a:rPr lang="zh-CN" altLang="en-US" dirty="0"/>
              <a:t>否则</a:t>
            </a:r>
            <a:endParaRPr lang="en-US" dirty="0"/>
          </a:p>
          <a:p>
            <a:pPr lvl="1"/>
            <a:r>
              <a:rPr lang="zh-CN" altLang="en-US" dirty="0"/>
              <a:t>使用</a:t>
            </a:r>
            <a:r>
              <a:rPr lang="en-US" dirty="0"/>
              <a:t> </a:t>
            </a:r>
            <a:r>
              <a:rPr lang="en-US" b="1" dirty="0">
                <a:latin typeface="Courier New" panose="02070309020205020404" pitchFamily="49" charset="0"/>
                <a:cs typeface="Courier New" panose="02070309020205020404" pitchFamily="49" charset="0"/>
              </a:rPr>
              <a:t>static </a:t>
            </a:r>
            <a:r>
              <a:rPr lang="zh-CN" altLang="en-US" b="1" dirty="0">
                <a:latin typeface="Courier New" panose="02070309020205020404" pitchFamily="49" charset="0"/>
                <a:cs typeface="Courier New" panose="02070309020205020404" pitchFamily="49" charset="0"/>
              </a:rPr>
              <a:t>：如果你能</a:t>
            </a:r>
            <a:endParaRPr lang="en-US" dirty="0"/>
          </a:p>
          <a:p>
            <a:pPr lvl="1"/>
            <a:r>
              <a:rPr lang="zh-CN" altLang="en-US" dirty="0"/>
              <a:t>定义了一个全局变量，就初始化它</a:t>
            </a:r>
            <a:endParaRPr lang="en-US" dirty="0"/>
          </a:p>
          <a:p>
            <a:pPr lvl="1"/>
            <a:r>
              <a:rPr lang="zh-CN" altLang="en-US" dirty="0"/>
              <a:t>使用</a:t>
            </a:r>
            <a:r>
              <a:rPr lang="en-US" dirty="0"/>
              <a:t> </a:t>
            </a:r>
            <a:r>
              <a:rPr lang="en-US" b="1" dirty="0">
                <a:latin typeface="Courier New" panose="02070309020205020404" pitchFamily="49" charset="0"/>
                <a:cs typeface="Courier New" panose="02070309020205020404" pitchFamily="49" charset="0"/>
              </a:rPr>
              <a:t>extern</a:t>
            </a:r>
            <a:r>
              <a:rPr lang="en-US" dirty="0"/>
              <a:t> </a:t>
            </a:r>
            <a:r>
              <a:rPr lang="zh-CN" altLang="en-US" dirty="0"/>
              <a:t>：如果你引用了一个外部全局符号</a:t>
            </a:r>
            <a:endParaRPr lang="en-US" altLang="zh-CN" dirty="0"/>
          </a:p>
          <a:p>
            <a:pPr lvl="1"/>
            <a:endParaRPr lang="en-US" dirty="0"/>
          </a:p>
          <a:p>
            <a:pPr lvl="1"/>
            <a:r>
              <a:rPr lang="zh-CN" altLang="en-US" dirty="0"/>
              <a:t>严格遵循编码规范，变量名命名规则！避免重复符号</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要点</a:t>
            </a:r>
            <a:endParaRPr lang="en-US" dirty="0"/>
          </a:p>
        </p:txBody>
      </p:sp>
      <p:sp>
        <p:nvSpPr>
          <p:cNvPr id="3" name="Content Placeholder 2"/>
          <p:cNvSpPr>
            <a:spLocks noGrp="1"/>
          </p:cNvSpPr>
          <p:nvPr>
            <p:ph idx="1"/>
          </p:nvPr>
        </p:nvSpPr>
        <p:spPr/>
        <p:txBody>
          <a:bodyPr/>
          <a:lstStyle/>
          <a:p>
            <a:r>
              <a:rPr lang="zh-CN" altLang="en-US"/>
              <a:t>链接</a:t>
            </a:r>
            <a:endParaRPr lang="en-US" altLang="zh-CN"/>
          </a:p>
          <a:p>
            <a:r>
              <a:rPr lang="zh-CN" altLang="en-US">
                <a:solidFill>
                  <a:schemeClr val="bg1">
                    <a:lumMod val="75000"/>
                  </a:schemeClr>
                </a:solidFill>
              </a:rPr>
              <a:t>案例学习</a:t>
            </a:r>
            <a:r>
              <a:rPr lang="en-US">
                <a:solidFill>
                  <a:schemeClr val="bg1">
                    <a:lumMod val="75000"/>
                  </a:schemeClr>
                </a:solidFill>
              </a:rPr>
              <a:t>: </a:t>
            </a:r>
            <a:r>
              <a:rPr lang="zh-CN" altLang="en-US">
                <a:solidFill>
                  <a:schemeClr val="bg1">
                    <a:lumMod val="75000"/>
                  </a:schemeClr>
                </a:solidFill>
              </a:rPr>
              <a:t>库打桩机制</a:t>
            </a:r>
            <a:endParaRPr lang="en-US" dirty="0">
              <a:solidFill>
                <a:schemeClr val="bg1">
                  <a:lumMod val="7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idx="4294967295"/>
          </p:nvPr>
        </p:nvSpPr>
        <p:spPr>
          <a:xfrm>
            <a:off x="372533" y="465667"/>
            <a:ext cx="7594600" cy="57308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步骤</a:t>
            </a:r>
            <a:r>
              <a:rPr lang="en-GB"/>
              <a:t> </a:t>
            </a:r>
            <a:r>
              <a:rPr lang="en-GB" dirty="0"/>
              <a:t>2</a:t>
            </a:r>
            <a:r>
              <a:rPr lang="en-GB"/>
              <a:t>: </a:t>
            </a:r>
            <a:r>
              <a:rPr lang="zh-CN" altLang="en-US"/>
              <a:t>重定位</a:t>
            </a:r>
            <a:endParaRPr lang="en-GB" dirty="0"/>
          </a:p>
        </p:txBody>
      </p:sp>
      <p:sp>
        <p:nvSpPr>
          <p:cNvPr id="18434" name="Rectangle 2"/>
          <p:cNvSpPr>
            <a:spLocks noChangeArrowheads="1"/>
          </p:cNvSpPr>
          <p:nvPr/>
        </p:nvSpPr>
        <p:spPr bwMode="auto">
          <a:xfrm>
            <a:off x="508174" y="3702050"/>
            <a:ext cx="2278062"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a:t>
            </a:r>
          </a:p>
        </p:txBody>
      </p:sp>
      <p:sp>
        <p:nvSpPr>
          <p:cNvPr id="18435" name="Text Box 3"/>
          <p:cNvSpPr txBox="1">
            <a:spLocks noChangeArrowheads="1"/>
          </p:cNvSpPr>
          <p:nvPr/>
        </p:nvSpPr>
        <p:spPr bwMode="auto">
          <a:xfrm>
            <a:off x="414865" y="3395828"/>
            <a:ext cx="1008907"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main.o</a:t>
            </a:r>
          </a:p>
        </p:txBody>
      </p:sp>
      <p:sp>
        <p:nvSpPr>
          <p:cNvPr id="18437" name="Rectangle 5"/>
          <p:cNvSpPr>
            <a:spLocks noChangeArrowheads="1"/>
          </p:cNvSpPr>
          <p:nvPr/>
        </p:nvSpPr>
        <p:spPr bwMode="auto">
          <a:xfrm>
            <a:off x="508174" y="5032375"/>
            <a:ext cx="2278062"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sum()</a:t>
            </a:r>
          </a:p>
        </p:txBody>
      </p:sp>
      <p:sp>
        <p:nvSpPr>
          <p:cNvPr id="18438" name="Text Box 6"/>
          <p:cNvSpPr txBox="1">
            <a:spLocks noChangeArrowheads="1"/>
          </p:cNvSpPr>
          <p:nvPr/>
        </p:nvSpPr>
        <p:spPr bwMode="auto">
          <a:xfrm>
            <a:off x="381000" y="4738689"/>
            <a:ext cx="874368" cy="35766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anose="02070309020205020404" pitchFamily="49" charset="0"/>
                <a:ea typeface="msgothic" charset="0"/>
                <a:cs typeface="msgothic" charset="0"/>
              </a:rPr>
              <a:t>sum.o</a:t>
            </a:r>
            <a:endParaRPr lang="en-GB" sz="1800" b="1" dirty="0">
              <a:latin typeface="Courier New" panose="02070309020205020404" pitchFamily="49" charset="0"/>
              <a:ea typeface="msgothic" charset="0"/>
              <a:cs typeface="msgothic" charset="0"/>
            </a:endParaRPr>
          </a:p>
        </p:txBody>
      </p:sp>
      <p:sp>
        <p:nvSpPr>
          <p:cNvPr id="18444" name="Rectangle 12"/>
          <p:cNvSpPr>
            <a:spLocks noChangeArrowheads="1"/>
          </p:cNvSpPr>
          <p:nvPr/>
        </p:nvSpPr>
        <p:spPr bwMode="auto">
          <a:xfrm>
            <a:off x="508174" y="2057400"/>
            <a:ext cx="2278062"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System code</a:t>
            </a:r>
          </a:p>
        </p:txBody>
      </p:sp>
      <p:sp>
        <p:nvSpPr>
          <p:cNvPr id="18446" name="Rectangle 14"/>
          <p:cNvSpPr>
            <a:spLocks noChangeArrowheads="1"/>
          </p:cNvSpPr>
          <p:nvPr/>
        </p:nvSpPr>
        <p:spPr bwMode="auto">
          <a:xfrm>
            <a:off x="508174" y="4235450"/>
            <a:ext cx="2278062" cy="322262"/>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int</a:t>
            </a:r>
            <a:r>
              <a:rPr lang="en-GB" sz="1600" b="1" dirty="0">
                <a:latin typeface="Courier New" panose="02070309020205020404" pitchFamily="49" charset="0"/>
                <a:ea typeface="msgothic" charset="0"/>
                <a:cs typeface="msgothic" charset="0"/>
              </a:rPr>
              <a:t> array[2]={1,2}</a:t>
            </a:r>
          </a:p>
        </p:txBody>
      </p:sp>
      <p:sp>
        <p:nvSpPr>
          <p:cNvPr id="18447" name="Rectangle 15"/>
          <p:cNvSpPr>
            <a:spLocks noChangeArrowheads="1"/>
          </p:cNvSpPr>
          <p:nvPr/>
        </p:nvSpPr>
        <p:spPr bwMode="auto">
          <a:xfrm>
            <a:off x="508174" y="2590800"/>
            <a:ext cx="2278062" cy="36195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System data</a:t>
            </a:r>
          </a:p>
        </p:txBody>
      </p:sp>
      <p:sp>
        <p:nvSpPr>
          <p:cNvPr id="18451" name="Text Box 19"/>
          <p:cNvSpPr txBox="1">
            <a:spLocks noChangeArrowheads="1"/>
          </p:cNvSpPr>
          <p:nvPr/>
        </p:nvSpPr>
        <p:spPr bwMode="auto">
          <a:xfrm>
            <a:off x="389467" y="1306513"/>
            <a:ext cx="2643970" cy="45647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a:latin typeface="Calibri" panose="020F0502020204030204" pitchFamily="34" charset="0"/>
                <a:ea typeface="msgothic" charset="0"/>
                <a:cs typeface="msgothic" charset="0"/>
              </a:rPr>
              <a:t>可重定位目标文件</a:t>
            </a:r>
            <a:endParaRPr lang="en-GB" b="1" dirty="0">
              <a:latin typeface="Calibri" panose="020F0502020204030204" pitchFamily="34" charset="0"/>
              <a:ea typeface="msgothic" charset="0"/>
              <a:cs typeface="msgothic" charset="0"/>
            </a:endParaRPr>
          </a:p>
        </p:txBody>
      </p:sp>
      <p:sp>
        <p:nvSpPr>
          <p:cNvPr id="18455" name="Text Box 23"/>
          <p:cNvSpPr txBox="1">
            <a:spLocks noChangeArrowheads="1"/>
          </p:cNvSpPr>
          <p:nvPr/>
        </p:nvSpPr>
        <p:spPr bwMode="auto">
          <a:xfrm>
            <a:off x="2778299" y="2112963"/>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sp>
        <p:nvSpPr>
          <p:cNvPr id="18456" name="Text Box 24"/>
          <p:cNvSpPr txBox="1">
            <a:spLocks noChangeArrowheads="1"/>
          </p:cNvSpPr>
          <p:nvPr/>
        </p:nvSpPr>
        <p:spPr bwMode="auto">
          <a:xfrm>
            <a:off x="2778299" y="2478088"/>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.data</a:t>
            </a:r>
          </a:p>
        </p:txBody>
      </p:sp>
      <p:sp>
        <p:nvSpPr>
          <p:cNvPr id="18457" name="Text Box 25"/>
          <p:cNvSpPr txBox="1">
            <a:spLocks noChangeArrowheads="1"/>
          </p:cNvSpPr>
          <p:nvPr/>
        </p:nvSpPr>
        <p:spPr bwMode="auto">
          <a:xfrm>
            <a:off x="2778299" y="3741738"/>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sp>
        <p:nvSpPr>
          <p:cNvPr id="18458" name="Text Box 26"/>
          <p:cNvSpPr txBox="1">
            <a:spLocks noChangeArrowheads="1"/>
          </p:cNvSpPr>
          <p:nvPr/>
        </p:nvSpPr>
        <p:spPr bwMode="auto">
          <a:xfrm>
            <a:off x="2778299" y="4154488"/>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.data</a:t>
            </a:r>
          </a:p>
        </p:txBody>
      </p:sp>
      <p:sp>
        <p:nvSpPr>
          <p:cNvPr id="18459" name="Text Box 27"/>
          <p:cNvSpPr txBox="1">
            <a:spLocks noChangeArrowheads="1"/>
          </p:cNvSpPr>
          <p:nvPr/>
        </p:nvSpPr>
        <p:spPr bwMode="auto">
          <a:xfrm>
            <a:off x="2778299" y="5103813"/>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grpSp>
        <p:nvGrpSpPr>
          <p:cNvPr id="2" name="Group 1"/>
          <p:cNvGrpSpPr/>
          <p:nvPr/>
        </p:nvGrpSpPr>
        <p:grpSpPr>
          <a:xfrm>
            <a:off x="4038600" y="1306513"/>
            <a:ext cx="4900862" cy="4635499"/>
            <a:chOff x="4038600" y="1306513"/>
            <a:chExt cx="4900862" cy="4635499"/>
          </a:xfrm>
        </p:grpSpPr>
        <p:sp>
          <p:nvSpPr>
            <p:cNvPr id="18440" name="Rectangle 8"/>
            <p:cNvSpPr>
              <a:spLocks noChangeArrowheads="1"/>
            </p:cNvSpPr>
            <p:nvPr/>
          </p:nvSpPr>
          <p:spPr bwMode="auto">
            <a:xfrm>
              <a:off x="5231591" y="2309813"/>
              <a:ext cx="2422525" cy="319087"/>
            </a:xfrm>
            <a:prstGeom prst="rect">
              <a:avLst/>
            </a:prstGeom>
            <a:solidFill>
              <a:srgbClr val="FFFFFF"/>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Headers</a:t>
              </a:r>
              <a:r>
                <a:rPr lang="en-US" sz="1600">
                  <a:latin typeface="Calibri" panose="020F0502020204030204" pitchFamily="34" charset="0"/>
                  <a:ea typeface="msgothic" charset="0"/>
                  <a:cs typeface="msgothic" charset="0"/>
                </a:rPr>
                <a:t>(</a:t>
              </a:r>
              <a:r>
                <a:rPr lang="en-US" altLang="zh-CN" sz="1600" b="1">
                  <a:latin typeface="Calibri" panose="020F0502020204030204" pitchFamily="34" charset="0"/>
                  <a:ea typeface="msgothic" charset="0"/>
                  <a:cs typeface="msgothic" charset="0"/>
                </a:rPr>
                <a:t>ELF</a:t>
              </a:r>
              <a:r>
                <a:rPr lang="zh-CN" altLang="en-US" sz="1600" b="1">
                  <a:latin typeface="Calibri" panose="020F0502020204030204" pitchFamily="34" charset="0"/>
                  <a:ea typeface="msgothic" charset="0"/>
                  <a:cs typeface="msgothic" charset="0"/>
                </a:rPr>
                <a:t>头</a:t>
              </a:r>
              <a:r>
                <a:rPr lang="en-US" altLang="zh-CN" sz="1600" b="1">
                  <a:latin typeface="Calibri" panose="020F0502020204030204" pitchFamily="34" charset="0"/>
                  <a:ea typeface="msgothic" charset="0"/>
                  <a:cs typeface="msgothic" charset="0"/>
                </a:rPr>
                <a:t>/</a:t>
              </a:r>
              <a:r>
                <a:rPr lang="zh-CN" altLang="en-US" sz="1600" b="1">
                  <a:latin typeface="Calibri" panose="020F0502020204030204" pitchFamily="34" charset="0"/>
                  <a:ea typeface="msgothic" charset="0"/>
                  <a:cs typeface="msgothic" charset="0"/>
                </a:rPr>
                <a:t>程序头表</a:t>
              </a:r>
              <a:r>
                <a:rPr lang="en-US" altLang="zh-CN" sz="1600" b="1">
                  <a:latin typeface="Calibri" panose="020F0502020204030204" pitchFamily="34" charset="0"/>
                  <a:ea typeface="msgothic" charset="0"/>
                  <a:cs typeface="msgothic" charset="0"/>
                </a:rPr>
                <a:t>)</a:t>
              </a:r>
              <a:endParaRPr lang="en-GB" sz="1600" b="1" dirty="0">
                <a:latin typeface="Calibri" panose="020F0502020204030204" pitchFamily="34" charset="0"/>
                <a:ea typeface="msgothic" charset="0"/>
                <a:cs typeface="msgothic" charset="0"/>
              </a:endParaRPr>
            </a:p>
          </p:txBody>
        </p:sp>
        <p:sp>
          <p:nvSpPr>
            <p:cNvPr id="18441" name="Rectangle 9"/>
            <p:cNvSpPr>
              <a:spLocks noChangeArrowheads="1"/>
            </p:cNvSpPr>
            <p:nvPr/>
          </p:nvSpPr>
          <p:spPr bwMode="auto">
            <a:xfrm>
              <a:off x="5231591" y="2957513"/>
              <a:ext cx="2422525"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a:t>
              </a:r>
            </a:p>
          </p:txBody>
        </p:sp>
        <p:sp>
          <p:nvSpPr>
            <p:cNvPr id="18442" name="Rectangle 10"/>
            <p:cNvSpPr>
              <a:spLocks noChangeArrowheads="1"/>
            </p:cNvSpPr>
            <p:nvPr/>
          </p:nvSpPr>
          <p:spPr bwMode="auto">
            <a:xfrm>
              <a:off x="5231591" y="3490913"/>
              <a:ext cx="2422525"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s</a:t>
              </a:r>
              <a:r>
                <a:rPr lang="en-US" altLang="zh-CN" sz="1600" b="1">
                  <a:latin typeface="Courier New" panose="02070309020205020404" pitchFamily="49" charset="0"/>
                  <a:ea typeface="msgothic" charset="0"/>
                  <a:cs typeface="msgothic" charset="0"/>
                </a:rPr>
                <a:t>um</a:t>
              </a:r>
              <a:r>
                <a:rPr lang="en-GB" sz="1600" b="1">
                  <a:latin typeface="Courier New" panose="02070309020205020404" pitchFamily="49" charset="0"/>
                  <a:ea typeface="msgothic" charset="0"/>
                  <a:cs typeface="msgothic" charset="0"/>
                </a:rPr>
                <a:t>()</a:t>
              </a:r>
            </a:p>
          </p:txBody>
        </p:sp>
        <p:sp>
          <p:nvSpPr>
            <p:cNvPr id="18443" name="Text Box 11"/>
            <p:cNvSpPr txBox="1">
              <a:spLocks noChangeArrowheads="1"/>
            </p:cNvSpPr>
            <p:nvPr/>
          </p:nvSpPr>
          <p:spPr bwMode="auto">
            <a:xfrm>
              <a:off x="4948237" y="2136774"/>
              <a:ext cx="309563" cy="363538"/>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alibri" panose="020F0502020204030204" pitchFamily="34" charset="0"/>
                  <a:ea typeface="msgothic" charset="0"/>
                  <a:cs typeface="msgothic" charset="0"/>
                </a:rPr>
                <a:t>0</a:t>
              </a:r>
            </a:p>
          </p:txBody>
        </p:sp>
        <p:sp>
          <p:nvSpPr>
            <p:cNvPr id="18448" name="Rectangle 16"/>
            <p:cNvSpPr>
              <a:spLocks noChangeArrowheads="1"/>
            </p:cNvSpPr>
            <p:nvPr/>
          </p:nvSpPr>
          <p:spPr bwMode="auto">
            <a:xfrm>
              <a:off x="5231591" y="4024313"/>
              <a:ext cx="2422525"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More system code</a:t>
              </a:r>
            </a:p>
          </p:txBody>
        </p:sp>
        <p:sp>
          <p:nvSpPr>
            <p:cNvPr id="18452" name="Text Box 20"/>
            <p:cNvSpPr txBox="1">
              <a:spLocks noChangeArrowheads="1"/>
            </p:cNvSpPr>
            <p:nvPr/>
          </p:nvSpPr>
          <p:spPr bwMode="auto">
            <a:xfrm>
              <a:off x="5105400" y="1306513"/>
              <a:ext cx="2336194" cy="45647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a:latin typeface="Calibri" panose="020F0502020204030204" pitchFamily="34" charset="0"/>
                  <a:ea typeface="msgothic" charset="0"/>
                  <a:cs typeface="msgothic" charset="0"/>
                </a:rPr>
                <a:t>可执行目标文件</a:t>
              </a:r>
              <a:endParaRPr lang="en-GB" b="1" dirty="0">
                <a:latin typeface="Calibri" panose="020F0502020204030204" pitchFamily="34" charset="0"/>
                <a:ea typeface="msgothic" charset="0"/>
                <a:cs typeface="msgothic" charset="0"/>
              </a:endParaRPr>
            </a:p>
          </p:txBody>
        </p:sp>
        <p:sp>
          <p:nvSpPr>
            <p:cNvPr id="18453" name="AutoShape 21"/>
            <p:cNvSpPr/>
            <p:nvPr/>
          </p:nvSpPr>
          <p:spPr bwMode="auto">
            <a:xfrm>
              <a:off x="7772400" y="2628899"/>
              <a:ext cx="304800" cy="1928813"/>
            </a:xfrm>
            <a:prstGeom prst="rightBrace">
              <a:avLst>
                <a:gd name="adj1" fmla="val 59766"/>
                <a:gd name="adj2" fmla="val 50000"/>
              </a:avLst>
            </a:prstGeom>
            <a:noFill/>
            <a:ln w="25560">
              <a:solidFill>
                <a:schemeClr val="tx1"/>
              </a:solidFill>
              <a:miter lim="800000"/>
            </a:ln>
            <a:effectLst/>
          </p:spPr>
          <p:txBody>
            <a:bodyPr wrap="none" anchor="ctr"/>
            <a:lstStyle/>
            <a:p>
              <a:endParaRPr lang="en-US"/>
            </a:p>
          </p:txBody>
        </p:sp>
        <p:sp>
          <p:nvSpPr>
            <p:cNvPr id="18454" name="Text Box 22"/>
            <p:cNvSpPr txBox="1">
              <a:spLocks noChangeArrowheads="1"/>
            </p:cNvSpPr>
            <p:nvPr/>
          </p:nvSpPr>
          <p:spPr bwMode="auto">
            <a:xfrm>
              <a:off x="8068413" y="3224742"/>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sp>
          <p:nvSpPr>
            <p:cNvPr id="18462" name="Rectangle 30"/>
            <p:cNvSpPr>
              <a:spLocks noChangeArrowheads="1"/>
            </p:cNvSpPr>
            <p:nvPr/>
          </p:nvSpPr>
          <p:spPr bwMode="auto">
            <a:xfrm>
              <a:off x="5231591" y="5257800"/>
              <a:ext cx="2422525" cy="684212"/>
            </a:xfrm>
            <a:prstGeom prst="rect">
              <a:avLst/>
            </a:prstGeom>
            <a:solidFill>
              <a:srgbClr val="FFFFFF"/>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.symtab</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.debug</a:t>
              </a:r>
            </a:p>
          </p:txBody>
        </p:sp>
        <p:sp>
          <p:nvSpPr>
            <p:cNvPr id="18463" name="AutoShape 31"/>
            <p:cNvSpPr/>
            <p:nvPr/>
          </p:nvSpPr>
          <p:spPr bwMode="auto">
            <a:xfrm>
              <a:off x="7730316" y="4557713"/>
              <a:ext cx="304800" cy="676275"/>
            </a:xfrm>
            <a:prstGeom prst="rightBrace">
              <a:avLst>
                <a:gd name="adj1" fmla="val 18490"/>
                <a:gd name="adj2" fmla="val 50000"/>
              </a:avLst>
            </a:prstGeom>
            <a:noFill/>
            <a:ln w="25560">
              <a:solidFill>
                <a:schemeClr val="tx1"/>
              </a:solidFill>
              <a:miter lim="800000"/>
            </a:ln>
            <a:effectLst/>
          </p:spPr>
          <p:txBody>
            <a:bodyPr wrap="none" anchor="ctr"/>
            <a:lstStyle/>
            <a:p>
              <a:endParaRPr lang="en-US"/>
            </a:p>
          </p:txBody>
        </p:sp>
        <p:sp>
          <p:nvSpPr>
            <p:cNvPr id="18464" name="Text Box 32"/>
            <p:cNvSpPr txBox="1">
              <a:spLocks noChangeArrowheads="1"/>
            </p:cNvSpPr>
            <p:nvPr/>
          </p:nvSpPr>
          <p:spPr bwMode="auto">
            <a:xfrm>
              <a:off x="8068413" y="4696354"/>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.data</a:t>
              </a:r>
            </a:p>
          </p:txBody>
        </p:sp>
        <p:sp>
          <p:nvSpPr>
            <p:cNvPr id="18467" name="Line 35"/>
            <p:cNvSpPr>
              <a:spLocks noChangeShapeType="1"/>
            </p:cNvSpPr>
            <p:nvPr/>
          </p:nvSpPr>
          <p:spPr bwMode="auto">
            <a:xfrm>
              <a:off x="4038600" y="4106070"/>
              <a:ext cx="836613" cy="1587"/>
            </a:xfrm>
            <a:prstGeom prst="line">
              <a:avLst/>
            </a:prstGeom>
            <a:noFill/>
            <a:ln w="76320">
              <a:solidFill>
                <a:schemeClr val="tx1">
                  <a:lumMod val="65000"/>
                  <a:lumOff val="35000"/>
                </a:schemeClr>
              </a:solidFill>
              <a:miter lim="800000"/>
              <a:tailEnd type="triangle" w="med" len="med"/>
            </a:ln>
            <a:effectLst/>
          </p:spPr>
          <p:txBody>
            <a:bodyPr/>
            <a:lstStyle/>
            <a:p>
              <a:endParaRPr lang="en-US"/>
            </a:p>
          </p:txBody>
        </p:sp>
        <p:sp>
          <p:nvSpPr>
            <p:cNvPr id="18468" name="Line 36"/>
            <p:cNvSpPr>
              <a:spLocks noChangeShapeType="1"/>
            </p:cNvSpPr>
            <p:nvPr/>
          </p:nvSpPr>
          <p:spPr bwMode="auto">
            <a:xfrm>
              <a:off x="4038600" y="2971800"/>
              <a:ext cx="836613" cy="392113"/>
            </a:xfrm>
            <a:prstGeom prst="line">
              <a:avLst/>
            </a:prstGeom>
            <a:noFill/>
            <a:ln w="76320">
              <a:solidFill>
                <a:schemeClr val="tx1">
                  <a:lumMod val="65000"/>
                  <a:lumOff val="35000"/>
                </a:schemeClr>
              </a:solidFill>
              <a:miter lim="800000"/>
              <a:tailEnd type="triangle" w="med" len="med"/>
            </a:ln>
            <a:effectLst/>
          </p:spPr>
          <p:txBody>
            <a:bodyPr/>
            <a:lstStyle/>
            <a:p>
              <a:endParaRPr lang="en-US"/>
            </a:p>
          </p:txBody>
        </p:sp>
        <p:sp>
          <p:nvSpPr>
            <p:cNvPr id="18469" name="Line 37"/>
            <p:cNvSpPr>
              <a:spLocks noChangeShapeType="1"/>
            </p:cNvSpPr>
            <p:nvPr/>
          </p:nvSpPr>
          <p:spPr bwMode="auto">
            <a:xfrm flipV="1">
              <a:off x="4038600" y="4849813"/>
              <a:ext cx="836613" cy="409575"/>
            </a:xfrm>
            <a:prstGeom prst="line">
              <a:avLst/>
            </a:prstGeom>
            <a:noFill/>
            <a:ln w="76320">
              <a:solidFill>
                <a:schemeClr val="tx1">
                  <a:lumMod val="65000"/>
                  <a:lumOff val="35000"/>
                </a:schemeClr>
              </a:solidFill>
              <a:miter lim="800000"/>
              <a:tailEnd type="triangle" w="med" len="med"/>
            </a:ln>
            <a:effectLst/>
          </p:spPr>
          <p:txBody>
            <a:bodyPr/>
            <a:lstStyle/>
            <a:p>
              <a:endParaRPr lang="en-US"/>
            </a:p>
          </p:txBody>
        </p:sp>
        <p:sp>
          <p:nvSpPr>
            <p:cNvPr id="18470" name="Rectangle 38"/>
            <p:cNvSpPr>
              <a:spLocks noChangeArrowheads="1"/>
            </p:cNvSpPr>
            <p:nvPr/>
          </p:nvSpPr>
          <p:spPr bwMode="auto">
            <a:xfrm>
              <a:off x="5231591" y="2633663"/>
              <a:ext cx="2422525" cy="319087"/>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System code</a:t>
              </a:r>
            </a:p>
          </p:txBody>
        </p:sp>
        <p:sp>
          <p:nvSpPr>
            <p:cNvPr id="46" name="Rectangle 15"/>
            <p:cNvSpPr>
              <a:spLocks noChangeArrowheads="1"/>
            </p:cNvSpPr>
            <p:nvPr/>
          </p:nvSpPr>
          <p:spPr bwMode="auto">
            <a:xfrm>
              <a:off x="5231590" y="4564063"/>
              <a:ext cx="2422525" cy="36195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System data</a:t>
              </a:r>
            </a:p>
          </p:txBody>
        </p:sp>
        <p:sp>
          <p:nvSpPr>
            <p:cNvPr id="47" name="Rectangle 14"/>
            <p:cNvSpPr>
              <a:spLocks noChangeArrowheads="1"/>
            </p:cNvSpPr>
            <p:nvPr/>
          </p:nvSpPr>
          <p:spPr bwMode="auto">
            <a:xfrm>
              <a:off x="5231591" y="4942682"/>
              <a:ext cx="2422524" cy="322262"/>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int</a:t>
              </a:r>
              <a:r>
                <a:rPr lang="en-GB" sz="1600" b="1" dirty="0">
                  <a:latin typeface="Courier New" panose="02070309020205020404" pitchFamily="49" charset="0"/>
                  <a:ea typeface="msgothic" charset="0"/>
                  <a:cs typeface="msgothic" charset="0"/>
                </a:rPr>
                <a:t> array[2]={1,2}</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idx="4294967295"/>
          </p:nvPr>
        </p:nvSpPr>
        <p:spPr>
          <a:xfrm>
            <a:off x="333904" y="445029"/>
            <a:ext cx="8716962" cy="782638"/>
          </a:xfrm>
        </p:spPr>
        <p:txBody>
          <a:bodyPr/>
          <a:lstStyle/>
          <a:p>
            <a:pPr>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可重定位条目</a:t>
            </a:r>
            <a:endParaRPr lang="en-GB" dirty="0"/>
          </a:p>
        </p:txBody>
      </p:sp>
      <p:sp>
        <p:nvSpPr>
          <p:cNvPr id="19460" name="Text Box 4"/>
          <p:cNvSpPr txBox="1">
            <a:spLocks noChangeArrowheads="1"/>
          </p:cNvSpPr>
          <p:nvPr/>
        </p:nvSpPr>
        <p:spPr bwMode="auto">
          <a:xfrm>
            <a:off x="5715000" y="6551633"/>
            <a:ext cx="2778623" cy="305662"/>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latin typeface="Calibri" panose="020F0502020204030204" pitchFamily="34" charset="0"/>
                <a:ea typeface="msgothic" charset="0"/>
                <a:cs typeface="msgothic" charset="0"/>
              </a:rPr>
              <a:t>来源</a:t>
            </a:r>
            <a:r>
              <a:rPr lang="en-GB" sz="1400" b="1" dirty="0">
                <a:latin typeface="Calibri" panose="020F0502020204030204" pitchFamily="34" charset="0"/>
                <a:ea typeface="msgothic" charset="0"/>
                <a:cs typeface="msgothic" charset="0"/>
              </a:rPr>
              <a:t>: </a:t>
            </a:r>
            <a:r>
              <a:rPr lang="en-GB" sz="1400" b="1" dirty="0" err="1">
                <a:latin typeface="Courier New" panose="02070309020205020404" pitchFamily="49" charset="0"/>
                <a:ea typeface="msgothic" charset="0"/>
                <a:cs typeface="msgothic" charset="0"/>
              </a:rPr>
              <a:t>objdump</a:t>
            </a:r>
            <a:r>
              <a:rPr lang="en-GB" sz="1400" b="1" dirty="0">
                <a:latin typeface="Courier New" panose="02070309020205020404" pitchFamily="49" charset="0"/>
                <a:ea typeface="msgothic" charset="0"/>
                <a:cs typeface="msgothic" charset="0"/>
              </a:rPr>
              <a:t> –r –d </a:t>
            </a:r>
            <a:r>
              <a:rPr lang="en-GB" sz="1400" b="1" dirty="0" err="1">
                <a:latin typeface="Courier New" panose="02070309020205020404" pitchFamily="49" charset="0"/>
                <a:ea typeface="msgothic" charset="0"/>
                <a:cs typeface="msgothic" charset="0"/>
              </a:rPr>
              <a:t>main.o</a:t>
            </a:r>
            <a:endParaRPr lang="en-GB" sz="1400" b="1" dirty="0">
              <a:latin typeface="Courier New" panose="02070309020205020404" pitchFamily="49" charset="0"/>
              <a:ea typeface="msgothic" charset="0"/>
              <a:cs typeface="msgothic" charset="0"/>
            </a:endParaRPr>
          </a:p>
        </p:txBody>
      </p:sp>
      <p:sp>
        <p:nvSpPr>
          <p:cNvPr id="9" name="Text Box 2"/>
          <p:cNvSpPr txBox="1">
            <a:spLocks noChangeArrowheads="1"/>
          </p:cNvSpPr>
          <p:nvPr/>
        </p:nvSpPr>
        <p:spPr bwMode="auto">
          <a:xfrm>
            <a:off x="0" y="3581400"/>
            <a:ext cx="7371226" cy="2788200"/>
          </a:xfrm>
          <a:prstGeom prst="rect">
            <a:avLst/>
          </a:prstGeom>
          <a:solidFill>
            <a:schemeClr val="bg1">
              <a:lumMod val="95000"/>
            </a:schemeClr>
          </a:solidFill>
          <a:ln w="3240">
            <a:solidFill>
              <a:schemeClr val="tx1"/>
            </a:solidFill>
            <a:miter lim="800000"/>
          </a:ln>
          <a:effectLst/>
        </p:spPr>
        <p:txBody>
          <a:bodyPr wrap="none" lIns="90000" tIns="46800" rIns="90000" bIns="46800">
            <a:spAutoFit/>
          </a:bodyPr>
          <a:lstStyle/>
          <a:p>
            <a:r>
              <a:rPr lang="fr-FR" sz="1600" dirty="0">
                <a:solidFill>
                  <a:srgbClr val="000000"/>
                </a:solidFill>
                <a:latin typeface="Menlo-Regular"/>
              </a:rPr>
              <a:t>0000000000000000 &lt;main&gt;:</a:t>
            </a:r>
          </a:p>
          <a:p>
            <a:r>
              <a:rPr lang="ro-RO" sz="1600" dirty="0">
                <a:solidFill>
                  <a:srgbClr val="000000"/>
                </a:solidFill>
                <a:latin typeface="Menlo-Regular"/>
              </a:rPr>
              <a:t>   0:   48 83 ec 08             sub    $0x8,%rsp</a:t>
            </a:r>
          </a:p>
          <a:p>
            <a:r>
              <a:rPr lang="en-US" sz="1600" dirty="0">
                <a:solidFill>
                  <a:srgbClr val="000000"/>
                </a:solidFill>
                <a:latin typeface="Menlo-Regular"/>
              </a:rPr>
              <a:t>   4:   be 02 00 00 00          </a:t>
            </a:r>
            <a:r>
              <a:rPr lang="en-US" sz="1600" dirty="0" err="1">
                <a:solidFill>
                  <a:srgbClr val="000000"/>
                </a:solidFill>
                <a:latin typeface="Menlo-Regular"/>
              </a:rPr>
              <a:t>mov</a:t>
            </a:r>
            <a:r>
              <a:rPr lang="en-US" sz="1600" dirty="0">
                <a:solidFill>
                  <a:srgbClr val="000000"/>
                </a:solidFill>
                <a:latin typeface="Menlo-Regular"/>
              </a:rPr>
              <a:t>    $0x2,%esi</a:t>
            </a:r>
          </a:p>
          <a:p>
            <a:r>
              <a:rPr lang="sk-SK" sz="1600" dirty="0">
                <a:solidFill>
                  <a:srgbClr val="000000"/>
                </a:solidFill>
                <a:latin typeface="Menlo-Regular"/>
              </a:rPr>
              <a:t>   9:   bf 00 00 00 00          mov    $0x0,%edi      </a:t>
            </a:r>
            <a:r>
              <a:rPr lang="sk-SK" sz="1600" dirty="0">
                <a:solidFill>
                  <a:srgbClr val="3366FF"/>
                </a:solidFill>
                <a:latin typeface="Menlo-Regular"/>
              </a:rPr>
              <a:t># %edi = &amp;array</a:t>
            </a:r>
          </a:p>
          <a:p>
            <a:r>
              <a:rPr lang="en-US" sz="1600" dirty="0">
                <a:solidFill>
                  <a:srgbClr val="000000"/>
                </a:solidFill>
                <a:latin typeface="Menlo-Regular"/>
              </a:rPr>
              <a:t>                        </a:t>
            </a:r>
            <a:r>
              <a:rPr lang="en-US" sz="1600" dirty="0">
                <a:solidFill>
                  <a:srgbClr val="FF0000"/>
                </a:solidFill>
                <a:latin typeface="Menlo-Regular"/>
              </a:rPr>
              <a:t>a: R_X86_64_32 array          </a:t>
            </a:r>
            <a:r>
              <a:rPr lang="en-US" sz="1600" dirty="0">
                <a:solidFill>
                  <a:srgbClr val="3366FF"/>
                </a:solidFill>
                <a:latin typeface="Menlo-Regular"/>
              </a:rPr>
              <a:t># </a:t>
            </a:r>
            <a:r>
              <a:rPr lang="zh-CN" altLang="en-US" sz="1600" dirty="0">
                <a:solidFill>
                  <a:srgbClr val="3366FF"/>
                </a:solidFill>
                <a:latin typeface="Menlo-Regular"/>
              </a:rPr>
              <a:t>可重定位条目</a:t>
            </a:r>
            <a:endParaRPr lang="en-US" sz="1600" dirty="0">
              <a:solidFill>
                <a:srgbClr val="3366FF"/>
              </a:solidFill>
              <a:latin typeface="Menlo-Regular"/>
            </a:endParaRPr>
          </a:p>
          <a:p>
            <a:endParaRPr lang="en-US" sz="1600" dirty="0">
              <a:solidFill>
                <a:srgbClr val="3366FF"/>
              </a:solidFill>
              <a:latin typeface="Menlo-Regular"/>
            </a:endParaRPr>
          </a:p>
          <a:p>
            <a:r>
              <a:rPr lang="en-US" sz="1600" dirty="0">
                <a:solidFill>
                  <a:srgbClr val="000000"/>
                </a:solidFill>
                <a:latin typeface="Menlo-Regular"/>
              </a:rPr>
              <a:t>   e:   e8 00 00 00 00          </a:t>
            </a:r>
            <a:r>
              <a:rPr lang="en-US" sz="1600" dirty="0" err="1">
                <a:solidFill>
                  <a:srgbClr val="000000"/>
                </a:solidFill>
                <a:latin typeface="Menlo-Regular"/>
              </a:rPr>
              <a:t>callq</a:t>
            </a:r>
            <a:r>
              <a:rPr lang="en-US" sz="1600" dirty="0">
                <a:solidFill>
                  <a:srgbClr val="000000"/>
                </a:solidFill>
                <a:latin typeface="Menlo-Regular"/>
              </a:rPr>
              <a:t>  13 &lt;main+0x13&gt; </a:t>
            </a:r>
            <a:r>
              <a:rPr lang="en-US" sz="1600" dirty="0">
                <a:solidFill>
                  <a:srgbClr val="3366FF"/>
                </a:solidFill>
                <a:latin typeface="Menlo-Regular"/>
              </a:rPr>
              <a:t># sum()</a:t>
            </a:r>
          </a:p>
          <a:p>
            <a:r>
              <a:rPr lang="en-US" sz="1600" dirty="0">
                <a:solidFill>
                  <a:srgbClr val="000000"/>
                </a:solidFill>
                <a:latin typeface="Menlo-Regular"/>
              </a:rPr>
              <a:t>                        </a:t>
            </a:r>
            <a:r>
              <a:rPr lang="en-US" sz="1600" dirty="0">
                <a:solidFill>
                  <a:srgbClr val="FF0000"/>
                </a:solidFill>
                <a:latin typeface="Menlo-Regular"/>
              </a:rPr>
              <a:t>f: R_X86_64_PC32 sum-0x4      </a:t>
            </a:r>
            <a:r>
              <a:rPr lang="en-US" sz="1600" dirty="0">
                <a:solidFill>
                  <a:srgbClr val="3366FF"/>
                </a:solidFill>
                <a:latin typeface="Menlo-Regular"/>
              </a:rPr>
              <a:t>#</a:t>
            </a:r>
            <a:r>
              <a:rPr lang="zh-CN" altLang="en-US" sz="1600" dirty="0">
                <a:solidFill>
                  <a:srgbClr val="3366FF"/>
                </a:solidFill>
                <a:latin typeface="Menlo-Regular"/>
              </a:rPr>
              <a:t>可重定位条目</a:t>
            </a:r>
            <a:endParaRPr lang="en-US" sz="1600" dirty="0">
              <a:solidFill>
                <a:srgbClr val="3366FF"/>
              </a:solidFill>
              <a:latin typeface="Menlo-Regular"/>
            </a:endParaRPr>
          </a:p>
          <a:p>
            <a:r>
              <a:rPr lang="en-US" sz="1600" dirty="0">
                <a:solidFill>
                  <a:srgbClr val="000000"/>
                </a:solidFill>
                <a:latin typeface="Menlo-Regular"/>
              </a:rPr>
              <a:t>  13:   48 83 c4 08             add    $0x8,%rsp</a:t>
            </a:r>
          </a:p>
          <a:p>
            <a:r>
              <a:rPr lang="en-US" sz="1600" dirty="0">
                <a:solidFill>
                  <a:srgbClr val="000000"/>
                </a:solidFill>
                <a:latin typeface="Menlo-Regular"/>
              </a:rPr>
              <a:t>  17:   c3                      </a:t>
            </a:r>
            <a:r>
              <a:rPr lang="en-US" sz="1600" dirty="0" err="1">
                <a:solidFill>
                  <a:srgbClr val="000000"/>
                </a:solidFill>
                <a:latin typeface="Menlo-Regular"/>
              </a:rPr>
              <a:t>retq</a:t>
            </a:r>
            <a:endParaRPr lang="en-US" sz="1600" dirty="0">
              <a:solidFill>
                <a:srgbClr val="000000"/>
              </a:solidFill>
              <a:latin typeface="Menlo-Regular"/>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o-RO" sz="1600" dirty="0">
              <a:latin typeface="Courier New" panose="02070309020205020404" pitchFamily="49" charset="0"/>
              <a:ea typeface="msgothic" charset="0"/>
              <a:cs typeface="msgothic" charset="0"/>
            </a:endParaRPr>
          </a:p>
        </p:txBody>
      </p:sp>
      <p:sp>
        <p:nvSpPr>
          <p:cNvPr id="13" name="Rectangle 3"/>
          <p:cNvSpPr>
            <a:spLocks noChangeArrowheads="1"/>
          </p:cNvSpPr>
          <p:nvPr/>
        </p:nvSpPr>
        <p:spPr bwMode="auto">
          <a:xfrm>
            <a:off x="8067113" y="6014373"/>
            <a:ext cx="1067294"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main.o</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14" name="Rectangle 2"/>
          <p:cNvSpPr>
            <a:spLocks noChangeArrowheads="1"/>
          </p:cNvSpPr>
          <p:nvPr/>
        </p:nvSpPr>
        <p:spPr bwMode="auto">
          <a:xfrm>
            <a:off x="118003" y="1219200"/>
            <a:ext cx="4072997" cy="2033507"/>
          </a:xfrm>
          <a:prstGeom prst="rect">
            <a:avLst/>
          </a:prstGeom>
          <a:solidFill>
            <a:srgbClr val="F7F5CD"/>
          </a:solidFill>
          <a:ln w="3240">
            <a:solidFill>
              <a:srgbClr val="000066"/>
            </a:solidFill>
            <a:miter lim="800000"/>
          </a:ln>
          <a:effectLst/>
        </p:spPr>
        <p:txBody>
          <a:bodyPr wrap="none" lIns="90000" tIns="46800" rIns="90000" bIns="46800">
            <a:spAutoFit/>
          </a:bodyPr>
          <a:lstStyle/>
          <a:p>
            <a:r>
              <a:rPr lang="hu-HU" sz="1800" dirty="0">
                <a:solidFill>
                  <a:srgbClr val="2D961E"/>
                </a:solidFill>
                <a:latin typeface="Menlo-Regular"/>
              </a:rPr>
              <a:t>int</a:t>
            </a:r>
            <a:r>
              <a:rPr lang="hu-HU" sz="1800" dirty="0">
                <a:solidFill>
                  <a:srgbClr val="000000"/>
                </a:solidFill>
                <a:latin typeface="Menlo-Regular"/>
              </a:rPr>
              <a:t> </a:t>
            </a:r>
            <a:r>
              <a:rPr lang="hu-HU" sz="1800" dirty="0">
                <a:solidFill>
                  <a:srgbClr val="C1651C"/>
                </a:solidFill>
                <a:latin typeface="Menlo-Regular"/>
              </a:rPr>
              <a:t>array</a:t>
            </a:r>
            <a:r>
              <a:rPr lang="hu-HU" sz="1800" dirty="0">
                <a:solidFill>
                  <a:srgbClr val="000000"/>
                </a:solidFill>
                <a:latin typeface="Menlo-Regular"/>
              </a:rPr>
              <a:t>[2] = {1, 2};</a:t>
            </a:r>
          </a:p>
          <a:p>
            <a:endParaRPr lang="hu-HU" sz="1800" dirty="0">
              <a:solidFill>
                <a:srgbClr val="000000"/>
              </a:solidFill>
              <a:latin typeface="Menlo-Regular"/>
            </a:endParaRPr>
          </a:p>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main</a:t>
            </a:r>
            <a:r>
              <a:rPr lang="en-US" sz="1800" dirty="0">
                <a:solidFill>
                  <a:srgbClr val="000000"/>
                </a:solidFill>
                <a:latin typeface="Menlo-Regular"/>
              </a:rPr>
              <a:t>()</a:t>
            </a:r>
          </a:p>
          <a:p>
            <a:r>
              <a:rPr lang="en-US" sz="1800" dirty="0">
                <a:solidFill>
                  <a:srgbClr val="000000"/>
                </a:solidFill>
                <a:latin typeface="Menlo-Regular"/>
              </a:rPr>
              <a:t>{</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val</a:t>
            </a:r>
            <a:r>
              <a:rPr lang="fr-FR" sz="1800" dirty="0">
                <a:solidFill>
                  <a:srgbClr val="000000"/>
                </a:solidFill>
                <a:latin typeface="Menlo-Regular"/>
              </a:rPr>
              <a:t> = </a:t>
            </a:r>
            <a:r>
              <a:rPr lang="fr-FR" sz="1800" dirty="0" err="1">
                <a:solidFill>
                  <a:srgbClr val="000000"/>
                </a:solidFill>
                <a:latin typeface="Menlo-Regular"/>
              </a:rPr>
              <a:t>sum</a:t>
            </a:r>
            <a:r>
              <a:rPr lang="fr-FR" sz="1800" dirty="0">
                <a:solidFill>
                  <a:srgbClr val="000000"/>
                </a:solidFill>
                <a:latin typeface="Menlo-Regular"/>
              </a:rPr>
              <a:t>(</a:t>
            </a:r>
            <a:r>
              <a:rPr lang="fr-FR" sz="1800" dirty="0" err="1">
                <a:solidFill>
                  <a:srgbClr val="000000"/>
                </a:solidFill>
                <a:latin typeface="Menlo-Regular"/>
              </a:rPr>
              <a:t>array</a:t>
            </a:r>
            <a:r>
              <a:rPr lang="fr-FR" sz="1800" dirty="0">
                <a:solidFill>
                  <a:srgbClr val="000000"/>
                </a:solidFill>
                <a:latin typeface="Menlo-Regular"/>
              </a:rPr>
              <a:t>, 2);</a:t>
            </a:r>
          </a:p>
          <a:p>
            <a:r>
              <a:rPr lang="fr-FR" sz="1800" dirty="0">
                <a:solidFill>
                  <a:srgbClr val="000000"/>
                </a:solidFill>
                <a:latin typeface="Menlo-Regular"/>
              </a:rPr>
              <a:t>    </a:t>
            </a:r>
            <a:r>
              <a:rPr lang="fr-FR" sz="1800" dirty="0">
                <a:solidFill>
                  <a:srgbClr val="C200FF"/>
                </a:solidFill>
                <a:latin typeface="Menlo-Regular"/>
              </a:rPr>
              <a:t>return</a:t>
            </a:r>
            <a:r>
              <a:rPr lang="fr-FR" sz="1800" dirty="0">
                <a:solidFill>
                  <a:srgbClr val="000000"/>
                </a:solidFill>
                <a:latin typeface="Menlo-Regular"/>
              </a:rPr>
              <a:t> val;</a:t>
            </a:r>
          </a:p>
          <a:p>
            <a:r>
              <a:rPr lang="fr-FR" sz="1800" dirty="0">
                <a:solidFill>
                  <a:srgbClr val="000000"/>
                </a:solidFill>
                <a:latin typeface="Menlo-Regular"/>
              </a:rPr>
              <a:t>}</a:t>
            </a:r>
            <a:endParaRPr lang="en-US" sz="1800" dirty="0">
              <a:latin typeface="Courier New" panose="02070309020205020404"/>
              <a:cs typeface="Courier New" panose="02070309020205020404"/>
            </a:endParaRPr>
          </a:p>
        </p:txBody>
      </p:sp>
      <p:sp>
        <p:nvSpPr>
          <p:cNvPr id="15" name="Rectangle 3"/>
          <p:cNvSpPr>
            <a:spLocks noChangeArrowheads="1"/>
          </p:cNvSpPr>
          <p:nvPr/>
        </p:nvSpPr>
        <p:spPr bwMode="auto">
          <a:xfrm>
            <a:off x="3199906" y="2895044"/>
            <a:ext cx="1067294"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main.c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idx="4294967295"/>
          </p:nvPr>
        </p:nvSpPr>
        <p:spPr>
          <a:xfrm>
            <a:off x="250826" y="152400"/>
            <a:ext cx="8918575" cy="1135063"/>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可重定位</a:t>
            </a:r>
            <a:r>
              <a:rPr lang="en-GB"/>
              <a:t> .text </a:t>
            </a:r>
            <a:r>
              <a:rPr lang="zh-CN" altLang="en-US"/>
              <a:t>节</a:t>
            </a:r>
            <a:endParaRPr lang="en-GB" dirty="0"/>
          </a:p>
        </p:txBody>
      </p:sp>
      <p:sp>
        <p:nvSpPr>
          <p:cNvPr id="4" name="Rectangle 2"/>
          <p:cNvSpPr>
            <a:spLocks noChangeArrowheads="1"/>
          </p:cNvSpPr>
          <p:nvPr/>
        </p:nvSpPr>
        <p:spPr bwMode="auto">
          <a:xfrm>
            <a:off x="152400" y="3200400"/>
            <a:ext cx="181758" cy="328424"/>
          </a:xfrm>
          <a:prstGeom prst="rect">
            <a:avLst/>
          </a:prstGeom>
          <a:solidFill>
            <a:schemeClr val="bg1">
              <a:lumMod val="95000"/>
            </a:schemeClr>
          </a:solidFill>
          <a:ln w="1260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o-RO" sz="1600" dirty="0">
              <a:latin typeface="Courier New" panose="02070309020205020404" pitchFamily="49" charset="0"/>
              <a:ea typeface="msgothic" charset="0"/>
              <a:cs typeface="msgothic" charset="0"/>
            </a:endParaRPr>
          </a:p>
        </p:txBody>
      </p:sp>
      <p:sp>
        <p:nvSpPr>
          <p:cNvPr id="6" name="Text Box 2"/>
          <p:cNvSpPr txBox="1">
            <a:spLocks noChangeArrowheads="1"/>
          </p:cNvSpPr>
          <p:nvPr/>
        </p:nvSpPr>
        <p:spPr bwMode="auto">
          <a:xfrm>
            <a:off x="76200" y="1330888"/>
            <a:ext cx="9017001" cy="4526497"/>
          </a:xfrm>
          <a:prstGeom prst="rect">
            <a:avLst/>
          </a:prstGeom>
          <a:solidFill>
            <a:schemeClr val="bg1">
              <a:lumMod val="95000"/>
            </a:schemeClr>
          </a:solidFill>
          <a:ln w="3240">
            <a:solidFill>
              <a:schemeClr val="tx1"/>
            </a:solidFill>
            <a:miter lim="800000"/>
          </a:ln>
          <a:effectLst/>
        </p:spPr>
        <p:txBody>
          <a:bodyPr wrap="square" lIns="90000" tIns="46800" rIns="90000" bIns="46800">
            <a:spAutoFit/>
          </a:bodyPr>
          <a:lstStyle/>
          <a:p>
            <a:r>
              <a:rPr lang="fr-FR" sz="1600" dirty="0">
                <a:solidFill>
                  <a:srgbClr val="000000"/>
                </a:solidFill>
                <a:latin typeface="Menlo-Regular"/>
              </a:rPr>
              <a:t>00000000004004d0 &lt;main&gt;:</a:t>
            </a:r>
          </a:p>
          <a:p>
            <a:r>
              <a:rPr lang="ro-RO" sz="1600" dirty="0">
                <a:solidFill>
                  <a:srgbClr val="000000"/>
                </a:solidFill>
                <a:latin typeface="Menlo-Regular"/>
              </a:rPr>
              <a:t>  4004d0:       48 83 ec 08       sub    $0x8,%rsp</a:t>
            </a:r>
          </a:p>
          <a:p>
            <a:r>
              <a:rPr lang="en-US" sz="1600" dirty="0">
                <a:solidFill>
                  <a:srgbClr val="000000"/>
                </a:solidFill>
                <a:latin typeface="Menlo-Regular"/>
              </a:rPr>
              <a:t>  4004d4:       be 02 00 00 00    </a:t>
            </a:r>
            <a:r>
              <a:rPr lang="en-US" sz="1600" dirty="0" err="1">
                <a:solidFill>
                  <a:srgbClr val="000000"/>
                </a:solidFill>
                <a:latin typeface="Menlo-Regular"/>
              </a:rPr>
              <a:t>mov</a:t>
            </a:r>
            <a:r>
              <a:rPr lang="en-US" sz="1600" dirty="0">
                <a:solidFill>
                  <a:srgbClr val="000000"/>
                </a:solidFill>
                <a:latin typeface="Menlo-Regular"/>
              </a:rPr>
              <a:t>    $0x2,%esi</a:t>
            </a:r>
          </a:p>
          <a:p>
            <a:r>
              <a:rPr lang="sk-SK" sz="1600" dirty="0">
                <a:solidFill>
                  <a:srgbClr val="000000"/>
                </a:solidFill>
                <a:latin typeface="Menlo-Regular"/>
              </a:rPr>
              <a:t>  4004d9:       bf 18 10 60 00    mov    </a:t>
            </a:r>
            <a:r>
              <a:rPr lang="sk-SK" sz="1600" dirty="0">
                <a:latin typeface="Menlo-Regular"/>
              </a:rPr>
              <a:t>$0x601018</a:t>
            </a:r>
            <a:r>
              <a:rPr lang="sk-SK" sz="1600" dirty="0">
                <a:solidFill>
                  <a:srgbClr val="000000"/>
                </a:solidFill>
                <a:latin typeface="Menlo-Regular"/>
              </a:rPr>
              <a:t>,%edi  </a:t>
            </a:r>
            <a:r>
              <a:rPr lang="sk-SK" sz="1600" dirty="0">
                <a:latin typeface="Menlo-Regular"/>
              </a:rPr>
              <a:t># %edi = &amp;array</a:t>
            </a:r>
          </a:p>
          <a:p>
            <a:r>
              <a:rPr lang="en-US" sz="1600" dirty="0">
                <a:solidFill>
                  <a:srgbClr val="000000"/>
                </a:solidFill>
                <a:latin typeface="Menlo-Regular"/>
              </a:rPr>
              <a:t>  4004de:       e8 </a:t>
            </a:r>
            <a:r>
              <a:rPr lang="en-US" sz="1600" dirty="0">
                <a:solidFill>
                  <a:schemeClr val="accent1"/>
                </a:solidFill>
                <a:latin typeface="Menlo-Regular"/>
              </a:rPr>
              <a:t>05 00 00 00    </a:t>
            </a:r>
            <a:r>
              <a:rPr lang="en-US" sz="1600" dirty="0" err="1">
                <a:solidFill>
                  <a:srgbClr val="000000"/>
                </a:solidFill>
                <a:latin typeface="Menlo-Regular"/>
              </a:rPr>
              <a:t>callq</a:t>
            </a:r>
            <a:r>
              <a:rPr lang="en-US" sz="1600" dirty="0">
                <a:solidFill>
                  <a:srgbClr val="000000"/>
                </a:solidFill>
                <a:latin typeface="Menlo-Regular"/>
              </a:rPr>
              <a:t>  </a:t>
            </a:r>
            <a:r>
              <a:rPr lang="en-US" sz="1600" dirty="0">
                <a:solidFill>
                  <a:srgbClr val="FF0000"/>
                </a:solidFill>
                <a:latin typeface="Menlo-Regular"/>
              </a:rPr>
              <a:t>4004e8 </a:t>
            </a:r>
            <a:r>
              <a:rPr lang="en-US" sz="1600" dirty="0">
                <a:solidFill>
                  <a:srgbClr val="000000"/>
                </a:solidFill>
                <a:latin typeface="Menlo-Regular"/>
              </a:rPr>
              <a:t>&lt;sum&gt;    # sum()</a:t>
            </a:r>
          </a:p>
          <a:p>
            <a:r>
              <a:rPr lang="en-US" sz="1600" dirty="0">
                <a:solidFill>
                  <a:srgbClr val="000000"/>
                </a:solidFill>
                <a:latin typeface="Menlo-Regular"/>
              </a:rPr>
              <a:t>  </a:t>
            </a:r>
            <a:r>
              <a:rPr lang="en-US" sz="1600" dirty="0">
                <a:solidFill>
                  <a:srgbClr val="3366FF"/>
                </a:solidFill>
                <a:latin typeface="Menlo-Regular"/>
              </a:rPr>
              <a:t>4004e3</a:t>
            </a:r>
            <a:r>
              <a:rPr lang="en-US" sz="1600" dirty="0">
                <a:solidFill>
                  <a:srgbClr val="000000"/>
                </a:solidFill>
                <a:latin typeface="Menlo-Regular"/>
              </a:rPr>
              <a:t>:       48 83 c4 08       add    $0x8,%rsp</a:t>
            </a:r>
          </a:p>
          <a:p>
            <a:r>
              <a:rPr lang="en-US" sz="1600" dirty="0">
                <a:solidFill>
                  <a:srgbClr val="000000"/>
                </a:solidFill>
                <a:latin typeface="Menlo-Regular"/>
              </a:rPr>
              <a:t>  4004e7:       c3                </a:t>
            </a:r>
            <a:r>
              <a:rPr lang="en-US" sz="1600" dirty="0" err="1">
                <a:solidFill>
                  <a:srgbClr val="000000"/>
                </a:solidFill>
                <a:latin typeface="Menlo-Regular"/>
              </a:rPr>
              <a:t>retq</a:t>
            </a:r>
            <a:endParaRPr lang="en-US" sz="1600" dirty="0">
              <a:solidFill>
                <a:srgbClr val="000000"/>
              </a:solidFill>
              <a:latin typeface="Menlo-Regular"/>
            </a:endParaRPr>
          </a:p>
          <a:p>
            <a:endParaRPr lang="en-US" sz="1600" dirty="0">
              <a:solidFill>
                <a:srgbClr val="000000"/>
              </a:solidFill>
              <a:latin typeface="Menlo-Regular"/>
            </a:endParaRPr>
          </a:p>
          <a:p>
            <a:r>
              <a:rPr lang="en-US" sz="1600" dirty="0">
                <a:solidFill>
                  <a:srgbClr val="000000"/>
                </a:solidFill>
                <a:latin typeface="Menlo-Regular"/>
              </a:rPr>
              <a:t>00000000004004e8 &lt;sum&gt;:</a:t>
            </a:r>
          </a:p>
          <a:p>
            <a:r>
              <a:rPr lang="sk-SK" sz="1600" dirty="0">
                <a:solidFill>
                  <a:srgbClr val="000000"/>
                </a:solidFill>
                <a:latin typeface="Menlo-Regular"/>
              </a:rPr>
              <a:t>  </a:t>
            </a:r>
            <a:r>
              <a:rPr lang="sk-SK" sz="1600" dirty="0">
                <a:solidFill>
                  <a:srgbClr val="FF0000"/>
                </a:solidFill>
                <a:latin typeface="Menlo-Regular"/>
              </a:rPr>
              <a:t>4004e8</a:t>
            </a:r>
            <a:r>
              <a:rPr lang="sk-SK" sz="1600" dirty="0">
                <a:solidFill>
                  <a:srgbClr val="000000"/>
                </a:solidFill>
                <a:latin typeface="Menlo-Regular"/>
              </a:rPr>
              <a:t>:       b8 00 00 00 00          mov    $0x0,%eax</a:t>
            </a:r>
          </a:p>
          <a:p>
            <a:r>
              <a:rPr lang="sk-SK" sz="1600" dirty="0">
                <a:solidFill>
                  <a:srgbClr val="000000"/>
                </a:solidFill>
                <a:latin typeface="Menlo-Regular"/>
              </a:rPr>
              <a:t>  4004ed:       ba 00 00 00 00          mov    $0x0,%edx</a:t>
            </a:r>
          </a:p>
          <a:p>
            <a:r>
              <a:rPr lang="cs-CZ" sz="1600" dirty="0">
                <a:solidFill>
                  <a:srgbClr val="000000"/>
                </a:solidFill>
                <a:latin typeface="Menlo-Regular"/>
              </a:rPr>
              <a:t>  4004f2:       </a:t>
            </a:r>
            <a:r>
              <a:rPr lang="cs-CZ" sz="1600" dirty="0" err="1">
                <a:solidFill>
                  <a:srgbClr val="000000"/>
                </a:solidFill>
                <a:latin typeface="Menlo-Regular"/>
              </a:rPr>
              <a:t>eb</a:t>
            </a:r>
            <a:r>
              <a:rPr lang="cs-CZ" sz="1600" dirty="0">
                <a:solidFill>
                  <a:srgbClr val="000000"/>
                </a:solidFill>
                <a:latin typeface="Menlo-Regular"/>
              </a:rPr>
              <a:t> 09                   </a:t>
            </a:r>
            <a:r>
              <a:rPr lang="cs-CZ" sz="1600" dirty="0" err="1">
                <a:solidFill>
                  <a:srgbClr val="000000"/>
                </a:solidFill>
                <a:latin typeface="Menlo-Regular"/>
              </a:rPr>
              <a:t>jmp</a:t>
            </a:r>
            <a:r>
              <a:rPr lang="cs-CZ" sz="1600" dirty="0">
                <a:solidFill>
                  <a:srgbClr val="000000"/>
                </a:solidFill>
                <a:latin typeface="Menlo-Regular"/>
              </a:rPr>
              <a:t>    4004fd &lt;sum+0x15&gt;</a:t>
            </a:r>
          </a:p>
          <a:p>
            <a:r>
              <a:rPr lang="ro-RO" sz="1600" dirty="0">
                <a:solidFill>
                  <a:srgbClr val="000000"/>
                </a:solidFill>
                <a:latin typeface="Menlo-Regular"/>
              </a:rPr>
              <a:t>  4004f4:       48 63 ca                movslq %edx,%rcx</a:t>
            </a:r>
          </a:p>
          <a:p>
            <a:r>
              <a:rPr lang="en-US" sz="1600" dirty="0">
                <a:solidFill>
                  <a:srgbClr val="000000"/>
                </a:solidFill>
                <a:latin typeface="Menlo-Regular"/>
              </a:rPr>
              <a:t>  4004f7:       03 04 8f                add    (%rdi,%rcx,4),%</a:t>
            </a:r>
            <a:r>
              <a:rPr lang="en-US" sz="1600" dirty="0" err="1">
                <a:solidFill>
                  <a:srgbClr val="000000"/>
                </a:solidFill>
                <a:latin typeface="Menlo-Regular"/>
              </a:rPr>
              <a:t>eax</a:t>
            </a:r>
            <a:endParaRPr lang="en-US" sz="1600" dirty="0">
              <a:solidFill>
                <a:srgbClr val="000000"/>
              </a:solidFill>
              <a:latin typeface="Menlo-Regular"/>
            </a:endParaRPr>
          </a:p>
          <a:p>
            <a:r>
              <a:rPr lang="en-US" sz="1600" dirty="0">
                <a:solidFill>
                  <a:srgbClr val="000000"/>
                </a:solidFill>
                <a:latin typeface="Menlo-Regular"/>
              </a:rPr>
              <a:t>  4004fa:       83 c2 01                add    $0x1,%edx</a:t>
            </a:r>
          </a:p>
          <a:p>
            <a:r>
              <a:rPr lang="nl-NL" sz="1600" dirty="0">
                <a:solidFill>
                  <a:srgbClr val="000000"/>
                </a:solidFill>
                <a:latin typeface="Menlo-Regular"/>
              </a:rPr>
              <a:t>  4004fd:       39 f2                   </a:t>
            </a:r>
            <a:r>
              <a:rPr lang="nl-NL" sz="1600" dirty="0" err="1">
                <a:solidFill>
                  <a:srgbClr val="000000"/>
                </a:solidFill>
                <a:latin typeface="Menlo-Regular"/>
              </a:rPr>
              <a:t>cmp</a:t>
            </a:r>
            <a:r>
              <a:rPr lang="nl-NL" sz="1600" dirty="0">
                <a:solidFill>
                  <a:srgbClr val="000000"/>
                </a:solidFill>
                <a:latin typeface="Menlo-Regular"/>
              </a:rPr>
              <a:t>    %</a:t>
            </a:r>
            <a:r>
              <a:rPr lang="nl-NL" sz="1600" dirty="0" err="1">
                <a:solidFill>
                  <a:srgbClr val="000000"/>
                </a:solidFill>
                <a:latin typeface="Menlo-Regular"/>
              </a:rPr>
              <a:t>esi</a:t>
            </a:r>
            <a:r>
              <a:rPr lang="nl-NL" sz="1600" dirty="0">
                <a:solidFill>
                  <a:srgbClr val="000000"/>
                </a:solidFill>
                <a:latin typeface="Menlo-Regular"/>
              </a:rPr>
              <a:t>,%</a:t>
            </a:r>
            <a:r>
              <a:rPr lang="nl-NL" sz="1600" dirty="0" err="1">
                <a:solidFill>
                  <a:srgbClr val="000000"/>
                </a:solidFill>
                <a:latin typeface="Menlo-Regular"/>
              </a:rPr>
              <a:t>edx</a:t>
            </a:r>
            <a:endParaRPr lang="nl-NL" sz="1600" dirty="0">
              <a:solidFill>
                <a:srgbClr val="000000"/>
              </a:solidFill>
              <a:latin typeface="Menlo-Regular"/>
            </a:endParaRPr>
          </a:p>
          <a:p>
            <a:r>
              <a:rPr lang="nl-NL" sz="1600" dirty="0">
                <a:solidFill>
                  <a:srgbClr val="000000"/>
                </a:solidFill>
                <a:latin typeface="Menlo-Regular"/>
              </a:rPr>
              <a:t>  4004ff:       7c f3                   </a:t>
            </a:r>
            <a:r>
              <a:rPr lang="nl-NL" sz="1600" dirty="0" err="1">
                <a:solidFill>
                  <a:srgbClr val="000000"/>
                </a:solidFill>
                <a:latin typeface="Menlo-Regular"/>
              </a:rPr>
              <a:t>jl</a:t>
            </a:r>
            <a:r>
              <a:rPr lang="nl-NL" sz="1600" dirty="0">
                <a:solidFill>
                  <a:srgbClr val="000000"/>
                </a:solidFill>
                <a:latin typeface="Menlo-Regular"/>
              </a:rPr>
              <a:t>     4004f4 &lt;sum+0xc&gt;</a:t>
            </a:r>
          </a:p>
          <a:p>
            <a:r>
              <a:rPr lang="hu-HU" sz="1600" dirty="0">
                <a:solidFill>
                  <a:srgbClr val="000000"/>
                </a:solidFill>
                <a:latin typeface="Menlo-Regular"/>
              </a:rPr>
              <a:t>  400501:       f3 c3                   repz retq</a:t>
            </a:r>
            <a:endParaRPr lang="ro-RO" sz="1600" dirty="0">
              <a:latin typeface="Courier New" panose="02070309020205020404" pitchFamily="49" charset="0"/>
              <a:ea typeface="msgothic" charset="0"/>
              <a:cs typeface="msgothic" charset="0"/>
            </a:endParaRPr>
          </a:p>
        </p:txBody>
      </p:sp>
      <p:sp>
        <p:nvSpPr>
          <p:cNvPr id="2" name="TextBox 1"/>
          <p:cNvSpPr txBox="1"/>
          <p:nvPr/>
        </p:nvSpPr>
        <p:spPr>
          <a:xfrm>
            <a:off x="838200" y="5943600"/>
            <a:ext cx="5998758" cy="400110"/>
          </a:xfrm>
          <a:prstGeom prst="rect">
            <a:avLst/>
          </a:prstGeom>
          <a:noFill/>
        </p:spPr>
        <p:txBody>
          <a:bodyPr wrap="none" rtlCol="0">
            <a:spAutoFit/>
          </a:bodyPr>
          <a:lstStyle/>
          <a:p>
            <a:r>
              <a:rPr lang="zh-CN" altLang="en-US" sz="2000" dirty="0">
                <a:latin typeface="Calibri" panose="020F0502020204030204" pitchFamily="34" charset="0"/>
              </a:rPr>
              <a:t>使用</a:t>
            </a:r>
            <a:r>
              <a:rPr lang="en-US" altLang="zh-CN" sz="2000" dirty="0">
                <a:latin typeface="Calibri" panose="020F0502020204030204" pitchFamily="34" charset="0"/>
              </a:rPr>
              <a:t>PC</a:t>
            </a:r>
            <a:r>
              <a:rPr lang="zh-CN" altLang="en-US" sz="2000" dirty="0">
                <a:latin typeface="Calibri" panose="020F0502020204030204" pitchFamily="34" charset="0"/>
              </a:rPr>
              <a:t>相对寻址</a:t>
            </a:r>
            <a:r>
              <a:rPr lang="en-US" sz="2000" dirty="0">
                <a:latin typeface="Calibri" panose="020F0502020204030204" pitchFamily="34" charset="0"/>
              </a:rPr>
              <a:t> sum():  </a:t>
            </a:r>
            <a:r>
              <a:rPr lang="en-US" sz="2000" dirty="0">
                <a:solidFill>
                  <a:srgbClr val="FF0000"/>
                </a:solidFill>
                <a:latin typeface="Calibri" panose="020F0502020204030204" pitchFamily="34" charset="0"/>
              </a:rPr>
              <a:t>0x4004e8</a:t>
            </a:r>
            <a:r>
              <a:rPr lang="en-US" sz="2000" dirty="0">
                <a:latin typeface="Calibri" panose="020F0502020204030204" pitchFamily="34" charset="0"/>
              </a:rPr>
              <a:t> = </a:t>
            </a:r>
            <a:r>
              <a:rPr lang="en-US" sz="2000" dirty="0">
                <a:solidFill>
                  <a:srgbClr val="3366FF"/>
                </a:solidFill>
                <a:latin typeface="Calibri" panose="020F0502020204030204" pitchFamily="34" charset="0"/>
              </a:rPr>
              <a:t>0x4004e3</a:t>
            </a:r>
            <a:r>
              <a:rPr lang="en-US" sz="2000" dirty="0">
                <a:latin typeface="Calibri" panose="020F0502020204030204" pitchFamily="34" charset="0"/>
              </a:rPr>
              <a:t> + </a:t>
            </a:r>
            <a:r>
              <a:rPr lang="en-US" sz="2000" dirty="0">
                <a:solidFill>
                  <a:srgbClr val="00CC99"/>
                </a:solidFill>
                <a:latin typeface="Calibri" panose="020F0502020204030204" pitchFamily="34" charset="0"/>
              </a:rPr>
              <a:t>0x5</a:t>
            </a:r>
          </a:p>
        </p:txBody>
      </p:sp>
      <p:sp>
        <p:nvSpPr>
          <p:cNvPr id="3" name="Rectangle 2"/>
          <p:cNvSpPr/>
          <p:nvPr/>
        </p:nvSpPr>
        <p:spPr>
          <a:xfrm>
            <a:off x="5394598" y="6519446"/>
            <a:ext cx="2816797" cy="338554"/>
          </a:xfrm>
          <a:prstGeom prst="rect">
            <a:avLst/>
          </a:prstGeom>
        </p:spPr>
        <p:txBody>
          <a:bodyPr wrap="none">
            <a:spAutoFit/>
          </a:bodyPr>
          <a:lstStyle/>
          <a:p>
            <a:r>
              <a:rPr lang="zh-CN" altLang="en-US" sz="1600">
                <a:latin typeface="Courier New" panose="02070309020205020404"/>
                <a:cs typeface="Courier New" panose="02070309020205020404"/>
              </a:rPr>
              <a:t>来源</a:t>
            </a:r>
            <a:r>
              <a:rPr lang="en-US" sz="1600">
                <a:latin typeface="Courier New" panose="02070309020205020404"/>
                <a:cs typeface="Courier New" panose="02070309020205020404"/>
              </a:rPr>
              <a:t>: </a:t>
            </a:r>
            <a:r>
              <a:rPr lang="en-US" sz="1600" dirty="0" err="1">
                <a:latin typeface="Courier New" panose="02070309020205020404"/>
                <a:cs typeface="Courier New" panose="02070309020205020404"/>
              </a:rPr>
              <a:t>objdump</a:t>
            </a:r>
            <a:r>
              <a:rPr lang="en-US" sz="1600" dirty="0">
                <a:latin typeface="Courier New" panose="02070309020205020404"/>
                <a:cs typeface="Courier New" panose="02070309020205020404"/>
              </a:rPr>
              <a:t> -dx </a:t>
            </a:r>
            <a:r>
              <a:rPr lang="en-US" sz="1600" dirty="0" err="1">
                <a:latin typeface="Courier New" panose="02070309020205020404"/>
                <a:cs typeface="Courier New" panose="02070309020205020404"/>
              </a:rPr>
              <a:t>prog</a:t>
            </a:r>
            <a:endParaRPr lang="en-US" sz="1600" dirty="0">
              <a:latin typeface="Courier New" panose="02070309020205020404"/>
              <a:cs typeface="Courier New" panose="02070309020205020404"/>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94853" y="786089"/>
            <a:ext cx="5257800" cy="5899587"/>
            <a:chOff x="68484" y="664725"/>
            <a:chExt cx="8303041" cy="5899587"/>
          </a:xfrm>
        </p:grpSpPr>
        <p:sp>
          <p:nvSpPr>
            <p:cNvPr id="3" name="Rectangle 2"/>
            <p:cNvSpPr>
              <a:spLocks noChangeArrowheads="1"/>
            </p:cNvSpPr>
            <p:nvPr/>
          </p:nvSpPr>
          <p:spPr bwMode="auto">
            <a:xfrm>
              <a:off x="174421" y="3544887"/>
              <a:ext cx="2278063" cy="533400"/>
            </a:xfrm>
            <a:prstGeom prst="rect">
              <a:avLst/>
            </a:prstGeom>
            <a:solidFill>
              <a:srgbClr val="FF0000">
                <a:alpha val="32156"/>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main()</a:t>
              </a:r>
            </a:p>
          </p:txBody>
        </p:sp>
        <p:sp>
          <p:nvSpPr>
            <p:cNvPr id="4" name="Text Box 3"/>
            <p:cNvSpPr txBox="1">
              <a:spLocks noChangeArrowheads="1"/>
            </p:cNvSpPr>
            <p:nvPr/>
          </p:nvSpPr>
          <p:spPr bwMode="auto">
            <a:xfrm>
              <a:off x="97160" y="3181350"/>
              <a:ext cx="976847"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solidFill>
                    <a:schemeClr val="accent2"/>
                  </a:solidFill>
                  <a:latin typeface="微软雅黑" panose="020B0503020204020204" charset="-122"/>
                  <a:ea typeface="微软雅黑" panose="020B0503020204020204" charset="-122"/>
                  <a:cs typeface="msgothic"/>
                </a:rPr>
                <a:t>main.o</a:t>
              </a:r>
            </a:p>
          </p:txBody>
        </p:sp>
        <p:sp>
          <p:nvSpPr>
            <p:cNvPr id="5" name="Rectangle 4"/>
            <p:cNvSpPr>
              <a:spLocks noChangeArrowheads="1"/>
            </p:cNvSpPr>
            <p:nvPr/>
          </p:nvSpPr>
          <p:spPr bwMode="auto">
            <a:xfrm>
              <a:off x="174420" y="5408612"/>
              <a:ext cx="2234997" cy="358775"/>
            </a:xfrm>
            <a:prstGeom prst="rect">
              <a:avLst/>
            </a:prstGeom>
            <a:solidFill>
              <a:srgbClr val="008080">
                <a:alpha val="32156"/>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200" b="1" dirty="0" err="1">
                  <a:latin typeface="微软雅黑" panose="020B0503020204020204" charset="-122"/>
                  <a:ea typeface="微软雅黑" panose="020B0503020204020204" charset="-122"/>
                  <a:cs typeface="msgothic"/>
                </a:rPr>
                <a:t>int</a:t>
              </a:r>
              <a:r>
                <a:rPr lang="en-GB" altLang="zh-CN" sz="1200" b="1" dirty="0">
                  <a:latin typeface="微软雅黑" panose="020B0503020204020204" charset="-122"/>
                  <a:ea typeface="微软雅黑" panose="020B0503020204020204" charset="-122"/>
                  <a:cs typeface="msgothic"/>
                </a:rPr>
                <a:t> *bufp0</a:t>
              </a:r>
              <a:r>
                <a:rPr lang="en-GB" altLang="zh-CN" sz="100" b="1" dirty="0">
                  <a:latin typeface="微软雅黑" panose="020B0503020204020204" charset="-122"/>
                  <a:ea typeface="微软雅黑" panose="020B0503020204020204" charset="-122"/>
                  <a:cs typeface="msgothic"/>
                </a:rPr>
                <a:t>=&amp;</a:t>
              </a:r>
              <a:r>
                <a:rPr lang="en-GB" altLang="zh-CN" sz="1200" b="1" dirty="0" err="1">
                  <a:latin typeface="微软雅黑" panose="020B0503020204020204" charset="-122"/>
                  <a:ea typeface="微软雅黑" panose="020B0503020204020204" charset="-122"/>
                  <a:cs typeface="msgothic"/>
                </a:rPr>
                <a:t>buf</a:t>
              </a:r>
              <a:r>
                <a:rPr lang="en-GB" altLang="zh-CN" sz="1200" b="1" dirty="0">
                  <a:latin typeface="微软雅黑" panose="020B0503020204020204" charset="-122"/>
                  <a:ea typeface="微软雅黑" panose="020B0503020204020204" charset="-122"/>
                  <a:cs typeface="msgothic"/>
                </a:rPr>
                <a:t>[0]</a:t>
              </a:r>
            </a:p>
          </p:txBody>
        </p:sp>
        <p:sp>
          <p:nvSpPr>
            <p:cNvPr id="6" name="Rectangle 5"/>
            <p:cNvSpPr>
              <a:spLocks noChangeArrowheads="1"/>
            </p:cNvSpPr>
            <p:nvPr/>
          </p:nvSpPr>
          <p:spPr bwMode="auto">
            <a:xfrm>
              <a:off x="174421" y="4875212"/>
              <a:ext cx="2278063" cy="533400"/>
            </a:xfrm>
            <a:prstGeom prst="rect">
              <a:avLst/>
            </a:prstGeom>
            <a:solidFill>
              <a:srgbClr val="FF0000">
                <a:alpha val="34901"/>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swap()</a:t>
              </a:r>
            </a:p>
          </p:txBody>
        </p:sp>
        <p:sp>
          <p:nvSpPr>
            <p:cNvPr id="7" name="Text Box 6"/>
            <p:cNvSpPr txBox="1">
              <a:spLocks noChangeArrowheads="1"/>
            </p:cNvSpPr>
            <p:nvPr/>
          </p:nvSpPr>
          <p:spPr bwMode="auto">
            <a:xfrm>
              <a:off x="68484" y="4510087"/>
              <a:ext cx="997687"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solidFill>
                    <a:schemeClr val="accent2"/>
                  </a:solidFill>
                  <a:latin typeface="微软雅黑" panose="020B0503020204020204" charset="-122"/>
                  <a:ea typeface="微软雅黑" panose="020B0503020204020204" charset="-122"/>
                  <a:cs typeface="msgothic"/>
                </a:rPr>
                <a:t>swap.o</a:t>
              </a:r>
            </a:p>
          </p:txBody>
        </p:sp>
        <p:sp>
          <p:nvSpPr>
            <p:cNvPr id="8" name="Rectangle 12"/>
            <p:cNvSpPr>
              <a:spLocks noChangeArrowheads="1"/>
            </p:cNvSpPr>
            <p:nvPr/>
          </p:nvSpPr>
          <p:spPr bwMode="auto">
            <a:xfrm>
              <a:off x="174421" y="1900237"/>
              <a:ext cx="2278063" cy="533400"/>
            </a:xfrm>
            <a:prstGeom prst="rect">
              <a:avLst/>
            </a:prstGeom>
            <a:solidFill>
              <a:srgbClr val="FF0000">
                <a:alpha val="27058"/>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系统代码</a:t>
              </a:r>
            </a:p>
          </p:txBody>
        </p:sp>
        <p:sp>
          <p:nvSpPr>
            <p:cNvPr id="9" name="Rectangle 14"/>
            <p:cNvSpPr>
              <a:spLocks noChangeArrowheads="1"/>
            </p:cNvSpPr>
            <p:nvPr/>
          </p:nvSpPr>
          <p:spPr bwMode="auto">
            <a:xfrm>
              <a:off x="174421" y="4078287"/>
              <a:ext cx="2278063" cy="346075"/>
            </a:xfrm>
            <a:prstGeom prst="rect">
              <a:avLst/>
            </a:prstGeom>
            <a:solidFill>
              <a:srgbClr val="008080">
                <a:alpha val="38823"/>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400" b="1" dirty="0" err="1">
                  <a:latin typeface="微软雅黑" panose="020B0503020204020204" charset="-122"/>
                  <a:ea typeface="微软雅黑" panose="020B0503020204020204" charset="-122"/>
                  <a:cs typeface="msgothic"/>
                </a:rPr>
                <a:t>int</a:t>
              </a:r>
              <a:r>
                <a:rPr lang="en-GB" altLang="zh-CN" sz="1400" b="1" dirty="0">
                  <a:latin typeface="Courier New" panose="02070309020205020404" pitchFamily="49" charset="0"/>
                  <a:ea typeface="微软雅黑" panose="020B0503020204020204" charset="-122"/>
                  <a:cs typeface="msgothic"/>
                </a:rPr>
                <a:t> </a:t>
              </a:r>
              <a:r>
                <a:rPr lang="en-GB" altLang="zh-CN" sz="1400" b="1" dirty="0" err="1">
                  <a:latin typeface="微软雅黑" panose="020B0503020204020204" charset="-122"/>
                  <a:ea typeface="微软雅黑" panose="020B0503020204020204" charset="-122"/>
                  <a:cs typeface="msgothic"/>
                </a:rPr>
                <a:t>buf</a:t>
              </a:r>
              <a:r>
                <a:rPr lang="en-GB" altLang="zh-CN" sz="1400" b="1" dirty="0">
                  <a:latin typeface="微软雅黑" panose="020B0503020204020204" charset="-122"/>
                  <a:ea typeface="微软雅黑" panose="020B0503020204020204" charset="-122"/>
                  <a:cs typeface="msgothic"/>
                </a:rPr>
                <a:t>[2]={1,2}</a:t>
              </a:r>
            </a:p>
          </p:txBody>
        </p:sp>
        <p:sp>
          <p:nvSpPr>
            <p:cNvPr id="10" name="Rectangle 15"/>
            <p:cNvSpPr>
              <a:spLocks noChangeArrowheads="1"/>
            </p:cNvSpPr>
            <p:nvPr/>
          </p:nvSpPr>
          <p:spPr bwMode="auto">
            <a:xfrm>
              <a:off x="174421" y="2433637"/>
              <a:ext cx="2278063" cy="373063"/>
            </a:xfrm>
            <a:prstGeom prst="rect">
              <a:avLst/>
            </a:prstGeom>
            <a:solidFill>
              <a:srgbClr val="008080">
                <a:alpha val="29019"/>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系统数据</a:t>
              </a:r>
            </a:p>
          </p:txBody>
        </p:sp>
        <p:sp>
          <p:nvSpPr>
            <p:cNvPr id="11" name="Text Box 19"/>
            <p:cNvSpPr txBox="1">
              <a:spLocks noChangeArrowheads="1"/>
            </p:cNvSpPr>
            <p:nvPr/>
          </p:nvSpPr>
          <p:spPr bwMode="auto">
            <a:xfrm>
              <a:off x="381001" y="1295400"/>
              <a:ext cx="2028417" cy="365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zh-CN" altLang="en-GB" sz="1800" b="1">
                  <a:latin typeface="Calibri" panose="020F0502020204030204" pitchFamily="34" charset="0"/>
                  <a:ea typeface="微软雅黑" panose="020B0503020204020204" charset="-122"/>
                  <a:cs typeface="msgothic"/>
                </a:rPr>
                <a:t>可重定位目标文件</a:t>
              </a:r>
            </a:p>
          </p:txBody>
        </p:sp>
        <p:sp>
          <p:nvSpPr>
            <p:cNvPr id="12" name="Text Box 20"/>
            <p:cNvSpPr txBox="1">
              <a:spLocks noChangeArrowheads="1"/>
            </p:cNvSpPr>
            <p:nvPr/>
          </p:nvSpPr>
          <p:spPr bwMode="auto">
            <a:xfrm>
              <a:off x="4522586" y="664725"/>
              <a:ext cx="2886268" cy="365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zh-CN" altLang="en-GB" sz="1800" b="1">
                  <a:latin typeface="Calibri" panose="020F0502020204030204" pitchFamily="34" charset="0"/>
                  <a:ea typeface="微软雅黑" panose="020B0503020204020204" charset="-122"/>
                  <a:cs typeface="msgothic"/>
                </a:rPr>
                <a:t>可执行目标文件</a:t>
              </a:r>
            </a:p>
          </p:txBody>
        </p:sp>
        <p:sp>
          <p:nvSpPr>
            <p:cNvPr id="13" name="Text Box 23"/>
            <p:cNvSpPr txBox="1">
              <a:spLocks noChangeArrowheads="1"/>
            </p:cNvSpPr>
            <p:nvPr/>
          </p:nvSpPr>
          <p:spPr bwMode="auto">
            <a:xfrm>
              <a:off x="2442118" y="1955800"/>
              <a:ext cx="708119"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.text</a:t>
              </a:r>
            </a:p>
          </p:txBody>
        </p:sp>
        <p:sp>
          <p:nvSpPr>
            <p:cNvPr id="14" name="Text Box 24"/>
            <p:cNvSpPr txBox="1">
              <a:spLocks noChangeArrowheads="1"/>
            </p:cNvSpPr>
            <p:nvPr/>
          </p:nvSpPr>
          <p:spPr bwMode="auto">
            <a:xfrm>
              <a:off x="2441341" y="2363787"/>
              <a:ext cx="763648"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.data</a:t>
              </a:r>
            </a:p>
          </p:txBody>
        </p:sp>
        <p:sp>
          <p:nvSpPr>
            <p:cNvPr id="15" name="Text Box 25"/>
            <p:cNvSpPr txBox="1">
              <a:spLocks noChangeArrowheads="1"/>
            </p:cNvSpPr>
            <p:nvPr/>
          </p:nvSpPr>
          <p:spPr bwMode="auto">
            <a:xfrm>
              <a:off x="2442118" y="3584575"/>
              <a:ext cx="708119"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.text</a:t>
              </a:r>
            </a:p>
          </p:txBody>
        </p:sp>
        <p:sp>
          <p:nvSpPr>
            <p:cNvPr id="16" name="Text Box 26"/>
            <p:cNvSpPr txBox="1">
              <a:spLocks noChangeArrowheads="1"/>
            </p:cNvSpPr>
            <p:nvPr/>
          </p:nvSpPr>
          <p:spPr bwMode="auto">
            <a:xfrm>
              <a:off x="2434991" y="4041775"/>
              <a:ext cx="763648"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.data</a:t>
              </a:r>
            </a:p>
          </p:txBody>
        </p:sp>
        <p:sp>
          <p:nvSpPr>
            <p:cNvPr id="17" name="Text Box 27"/>
            <p:cNvSpPr txBox="1">
              <a:spLocks noChangeArrowheads="1"/>
            </p:cNvSpPr>
            <p:nvPr/>
          </p:nvSpPr>
          <p:spPr bwMode="auto">
            <a:xfrm>
              <a:off x="2464343" y="4946650"/>
              <a:ext cx="708119"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.text</a:t>
              </a:r>
            </a:p>
          </p:txBody>
        </p:sp>
        <p:sp>
          <p:nvSpPr>
            <p:cNvPr id="18" name="Text Box 28"/>
            <p:cNvSpPr txBox="1">
              <a:spLocks noChangeArrowheads="1"/>
            </p:cNvSpPr>
            <p:nvPr/>
          </p:nvSpPr>
          <p:spPr bwMode="auto">
            <a:xfrm>
              <a:off x="2465154" y="5408612"/>
              <a:ext cx="763648"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.data</a:t>
              </a:r>
            </a:p>
          </p:txBody>
        </p:sp>
        <p:sp>
          <p:nvSpPr>
            <p:cNvPr id="19" name="Rectangle 7"/>
            <p:cNvSpPr>
              <a:spLocks noChangeArrowheads="1"/>
            </p:cNvSpPr>
            <p:nvPr/>
          </p:nvSpPr>
          <p:spPr bwMode="auto">
            <a:xfrm>
              <a:off x="4613071" y="4421187"/>
              <a:ext cx="2606675" cy="331788"/>
            </a:xfrm>
            <a:prstGeom prst="rect">
              <a:avLst/>
            </a:prstGeom>
            <a:solidFill>
              <a:srgbClr val="008080">
                <a:alpha val="30980"/>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400" b="1">
                  <a:latin typeface="微软雅黑" panose="020B0503020204020204" charset="-122"/>
                  <a:ea typeface="微软雅黑" panose="020B0503020204020204" charset="-122"/>
                  <a:cs typeface="msgothic"/>
                </a:rPr>
                <a:t>int buf[2]={1,2}</a:t>
              </a:r>
            </a:p>
          </p:txBody>
        </p:sp>
        <p:sp>
          <p:nvSpPr>
            <p:cNvPr id="20" name="Rectangle 8"/>
            <p:cNvSpPr>
              <a:spLocks noChangeArrowheads="1"/>
            </p:cNvSpPr>
            <p:nvPr/>
          </p:nvSpPr>
          <p:spPr bwMode="auto">
            <a:xfrm>
              <a:off x="4613071" y="1360487"/>
              <a:ext cx="2606675" cy="382588"/>
            </a:xfrm>
            <a:prstGeom prst="rect">
              <a:avLst/>
            </a:prstGeom>
            <a:solidFill>
              <a:srgbClr val="FFFFFF"/>
            </a:solidFill>
            <a:ln w="2556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sz="1800" b="1">
                  <a:latin typeface="微软雅黑" panose="020B0503020204020204" charset="-122"/>
                  <a:ea typeface="微软雅黑" panose="020B0503020204020204" charset="-122"/>
                  <a:cs typeface="msgothic"/>
                </a:rPr>
                <a:t>Headers</a:t>
              </a:r>
            </a:p>
          </p:txBody>
        </p:sp>
        <p:sp>
          <p:nvSpPr>
            <p:cNvPr id="21" name="Rectangle 9"/>
            <p:cNvSpPr>
              <a:spLocks noChangeArrowheads="1"/>
            </p:cNvSpPr>
            <p:nvPr/>
          </p:nvSpPr>
          <p:spPr bwMode="auto">
            <a:xfrm>
              <a:off x="4613071" y="2138362"/>
              <a:ext cx="2606675" cy="641350"/>
            </a:xfrm>
            <a:prstGeom prst="rect">
              <a:avLst/>
            </a:prstGeom>
            <a:solidFill>
              <a:srgbClr val="FF0000">
                <a:alpha val="30980"/>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main()</a:t>
              </a:r>
            </a:p>
          </p:txBody>
        </p:sp>
        <p:sp>
          <p:nvSpPr>
            <p:cNvPr id="22" name="Rectangle 10"/>
            <p:cNvSpPr>
              <a:spLocks noChangeArrowheads="1"/>
            </p:cNvSpPr>
            <p:nvPr/>
          </p:nvSpPr>
          <p:spPr bwMode="auto">
            <a:xfrm>
              <a:off x="4613071" y="2779712"/>
              <a:ext cx="2606675" cy="641350"/>
            </a:xfrm>
            <a:prstGeom prst="rect">
              <a:avLst/>
            </a:prstGeom>
            <a:solidFill>
              <a:srgbClr val="FF0000">
                <a:alpha val="27843"/>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swap()</a:t>
              </a:r>
            </a:p>
          </p:txBody>
        </p:sp>
        <p:sp>
          <p:nvSpPr>
            <p:cNvPr id="23" name="Text Box 11"/>
            <p:cNvSpPr txBox="1">
              <a:spLocks noChangeArrowheads="1"/>
            </p:cNvSpPr>
            <p:nvPr/>
          </p:nvSpPr>
          <p:spPr bwMode="auto">
            <a:xfrm>
              <a:off x="4307315" y="1152525"/>
              <a:ext cx="298778" cy="365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en-GB" altLang="zh-CN" sz="1800" b="1">
                  <a:latin typeface="Calibri" panose="020F0502020204030204" pitchFamily="34" charset="0"/>
                  <a:ea typeface="msgothic"/>
                  <a:cs typeface="msgothic"/>
                </a:rPr>
                <a:t>0</a:t>
              </a:r>
            </a:p>
          </p:txBody>
        </p:sp>
        <p:sp>
          <p:nvSpPr>
            <p:cNvPr id="24" name="Rectangle 13"/>
            <p:cNvSpPr>
              <a:spLocks noChangeArrowheads="1"/>
            </p:cNvSpPr>
            <p:nvPr/>
          </p:nvSpPr>
          <p:spPr bwMode="auto">
            <a:xfrm>
              <a:off x="4613071" y="4754562"/>
              <a:ext cx="2606675" cy="330200"/>
            </a:xfrm>
            <a:prstGeom prst="rect">
              <a:avLst/>
            </a:prstGeom>
            <a:solidFill>
              <a:srgbClr val="008080">
                <a:alpha val="27843"/>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100" b="1">
                  <a:latin typeface="微软雅黑" panose="020B0503020204020204" charset="-122"/>
                  <a:ea typeface="微软雅黑" panose="020B0503020204020204" charset="-122"/>
                  <a:cs typeface="msgothic"/>
                </a:rPr>
                <a:t>int</a:t>
              </a:r>
              <a:r>
                <a:rPr lang="en-GB" altLang="zh-CN" sz="1100" b="1">
                  <a:latin typeface="Courier New" panose="02070309020205020404" pitchFamily="49" charset="0"/>
                  <a:ea typeface="微软雅黑" panose="020B0503020204020204" charset="-122"/>
                  <a:cs typeface="msgothic"/>
                </a:rPr>
                <a:t> </a:t>
              </a:r>
              <a:r>
                <a:rPr lang="en-GB" altLang="zh-CN" sz="1100" b="1">
                  <a:latin typeface="微软雅黑" panose="020B0503020204020204" charset="-122"/>
                  <a:ea typeface="微软雅黑" panose="020B0503020204020204" charset="-122"/>
                  <a:cs typeface="msgothic"/>
                </a:rPr>
                <a:t>*bufp0=&amp;buf[0]</a:t>
              </a:r>
            </a:p>
          </p:txBody>
        </p:sp>
        <p:sp>
          <p:nvSpPr>
            <p:cNvPr id="25" name="Rectangle 16"/>
            <p:cNvSpPr>
              <a:spLocks noChangeArrowheads="1"/>
            </p:cNvSpPr>
            <p:nvPr/>
          </p:nvSpPr>
          <p:spPr bwMode="auto">
            <a:xfrm>
              <a:off x="4613071" y="3421062"/>
              <a:ext cx="2606675" cy="639763"/>
            </a:xfrm>
            <a:prstGeom prst="rect">
              <a:avLst/>
            </a:prstGeom>
            <a:solidFill>
              <a:srgbClr val="FF0000">
                <a:alpha val="27058"/>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更多系统代码</a:t>
              </a:r>
            </a:p>
          </p:txBody>
        </p:sp>
        <p:sp>
          <p:nvSpPr>
            <p:cNvPr id="26" name="Rectangle 18"/>
            <p:cNvSpPr>
              <a:spLocks noChangeArrowheads="1"/>
            </p:cNvSpPr>
            <p:nvPr/>
          </p:nvSpPr>
          <p:spPr bwMode="auto">
            <a:xfrm>
              <a:off x="4613071" y="4060825"/>
              <a:ext cx="2606675" cy="360362"/>
            </a:xfrm>
            <a:prstGeom prst="rect">
              <a:avLst/>
            </a:prstGeom>
            <a:solidFill>
              <a:srgbClr val="008080">
                <a:alpha val="27058"/>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系统数据</a:t>
              </a:r>
            </a:p>
          </p:txBody>
        </p:sp>
        <p:sp>
          <p:nvSpPr>
            <p:cNvPr id="27" name="AutoShape 21"/>
            <p:cNvSpPr/>
            <p:nvPr/>
          </p:nvSpPr>
          <p:spPr bwMode="auto">
            <a:xfrm>
              <a:off x="7302296" y="1360487"/>
              <a:ext cx="328613" cy="2700338"/>
            </a:xfrm>
            <a:prstGeom prst="rightBrace">
              <a:avLst>
                <a:gd name="adj1" fmla="val 66576"/>
                <a:gd name="adj2" fmla="val 50000"/>
              </a:avLst>
            </a:prstGeom>
            <a:noFill/>
            <a:ln w="2556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800" b="1">
                <a:latin typeface="Arial Narrow" panose="020B0606020202030204" pitchFamily="34" charset="0"/>
              </a:endParaRPr>
            </a:p>
          </p:txBody>
        </p:sp>
        <p:sp>
          <p:nvSpPr>
            <p:cNvPr id="28" name="Text Box 22"/>
            <p:cNvSpPr txBox="1">
              <a:spLocks noChangeArrowheads="1"/>
            </p:cNvSpPr>
            <p:nvPr/>
          </p:nvSpPr>
          <p:spPr bwMode="auto">
            <a:xfrm>
              <a:off x="7663406" y="2544762"/>
              <a:ext cx="708119"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.text</a:t>
              </a:r>
            </a:p>
          </p:txBody>
        </p:sp>
        <p:sp>
          <p:nvSpPr>
            <p:cNvPr id="29" name="Rectangle 30"/>
            <p:cNvSpPr>
              <a:spLocks noChangeArrowheads="1"/>
            </p:cNvSpPr>
            <p:nvPr/>
          </p:nvSpPr>
          <p:spPr bwMode="auto">
            <a:xfrm>
              <a:off x="4613071" y="5435600"/>
              <a:ext cx="2606675" cy="736600"/>
            </a:xfrm>
            <a:prstGeom prst="rect">
              <a:avLst/>
            </a:prstGeom>
            <a:solidFill>
              <a:srgbClr val="FFFFFF"/>
            </a:solidFill>
            <a:ln w="2556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105000"/>
                </a:lnSpc>
              </a:pPr>
              <a:r>
                <a:rPr lang="en-GB" altLang="zh-CN" sz="1800" b="1">
                  <a:latin typeface="微软雅黑" panose="020B0503020204020204" charset="-122"/>
                  <a:ea typeface="微软雅黑" panose="020B0503020204020204" charset="-122"/>
                  <a:cs typeface="msgothic"/>
                </a:rPr>
                <a:t>.symtab</a:t>
              </a:r>
            </a:p>
            <a:p>
              <a:pPr algn="ctr">
                <a:lnSpc>
                  <a:spcPct val="105000"/>
                </a:lnSpc>
              </a:pPr>
              <a:r>
                <a:rPr lang="en-GB" altLang="zh-CN" sz="1800" b="1">
                  <a:latin typeface="微软雅黑" panose="020B0503020204020204" charset="-122"/>
                  <a:ea typeface="微软雅黑" panose="020B0503020204020204" charset="-122"/>
                  <a:cs typeface="msgothic"/>
                </a:rPr>
                <a:t>.debug</a:t>
              </a:r>
            </a:p>
          </p:txBody>
        </p:sp>
        <p:sp>
          <p:nvSpPr>
            <p:cNvPr id="30" name="AutoShape 31"/>
            <p:cNvSpPr/>
            <p:nvPr/>
          </p:nvSpPr>
          <p:spPr bwMode="auto">
            <a:xfrm>
              <a:off x="7286421" y="4060825"/>
              <a:ext cx="285750" cy="958850"/>
            </a:xfrm>
            <a:prstGeom prst="rightBrace">
              <a:avLst>
                <a:gd name="adj1" fmla="val 27963"/>
                <a:gd name="adj2" fmla="val 50000"/>
              </a:avLst>
            </a:prstGeom>
            <a:noFill/>
            <a:ln w="2556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800" b="1">
                <a:latin typeface="Arial Narrow" panose="020B0606020202030204" pitchFamily="34" charset="0"/>
              </a:endParaRPr>
            </a:p>
          </p:txBody>
        </p:sp>
        <p:sp>
          <p:nvSpPr>
            <p:cNvPr id="31" name="Text Box 32"/>
            <p:cNvSpPr txBox="1">
              <a:spLocks noChangeArrowheads="1"/>
            </p:cNvSpPr>
            <p:nvPr/>
          </p:nvSpPr>
          <p:spPr bwMode="auto">
            <a:xfrm>
              <a:off x="7591191" y="4473575"/>
              <a:ext cx="763648"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.data</a:t>
              </a:r>
            </a:p>
          </p:txBody>
        </p:sp>
        <p:sp>
          <p:nvSpPr>
            <p:cNvPr id="32" name="Rectangle 33"/>
            <p:cNvSpPr>
              <a:spLocks noChangeArrowheads="1"/>
            </p:cNvSpPr>
            <p:nvPr/>
          </p:nvSpPr>
          <p:spPr bwMode="auto">
            <a:xfrm>
              <a:off x="4613071" y="5087937"/>
              <a:ext cx="2606675" cy="347663"/>
            </a:xfrm>
            <a:prstGeom prst="rect">
              <a:avLst/>
            </a:prstGeom>
            <a:solidFill>
              <a:srgbClr val="993366">
                <a:alpha val="41176"/>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sz="1800" b="1">
                  <a:latin typeface="微软雅黑" panose="020B0503020204020204" charset="-122"/>
                  <a:ea typeface="微软雅黑" panose="020B0503020204020204" charset="-122"/>
                  <a:cs typeface="Courier New" panose="02070309020205020404" pitchFamily="49" charset="0"/>
                </a:rPr>
                <a:t>int *bufp1</a:t>
              </a:r>
            </a:p>
          </p:txBody>
        </p:sp>
        <p:sp>
          <p:nvSpPr>
            <p:cNvPr id="33" name="Text Box 34"/>
            <p:cNvSpPr txBox="1">
              <a:spLocks noChangeArrowheads="1"/>
            </p:cNvSpPr>
            <p:nvPr/>
          </p:nvSpPr>
          <p:spPr bwMode="auto">
            <a:xfrm>
              <a:off x="7620417" y="5092700"/>
              <a:ext cx="628996"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.bss</a:t>
              </a:r>
            </a:p>
          </p:txBody>
        </p:sp>
        <p:sp>
          <p:nvSpPr>
            <p:cNvPr id="34" name="Rectangle 38"/>
            <p:cNvSpPr>
              <a:spLocks noChangeArrowheads="1"/>
            </p:cNvSpPr>
            <p:nvPr/>
          </p:nvSpPr>
          <p:spPr bwMode="auto">
            <a:xfrm>
              <a:off x="4613071" y="1749425"/>
              <a:ext cx="2606675" cy="384175"/>
            </a:xfrm>
            <a:prstGeom prst="rect">
              <a:avLst/>
            </a:prstGeom>
            <a:solidFill>
              <a:srgbClr val="FF0000">
                <a:alpha val="27843"/>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系统代码</a:t>
              </a:r>
            </a:p>
          </p:txBody>
        </p:sp>
        <p:sp>
          <p:nvSpPr>
            <p:cNvPr id="35" name="AutoShape 39"/>
            <p:cNvSpPr/>
            <p:nvPr/>
          </p:nvSpPr>
          <p:spPr bwMode="auto">
            <a:xfrm>
              <a:off x="7268959" y="5121275"/>
              <a:ext cx="269875" cy="323850"/>
            </a:xfrm>
            <a:prstGeom prst="rightBrace">
              <a:avLst>
                <a:gd name="adj1" fmla="val 10000"/>
                <a:gd name="adj2" fmla="val 50000"/>
              </a:avLst>
            </a:prstGeom>
            <a:noFill/>
            <a:ln w="2556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800" b="1">
                <a:latin typeface="Arial Narrow" panose="020B0606020202030204" pitchFamily="34" charset="0"/>
              </a:endParaRPr>
            </a:p>
          </p:txBody>
        </p:sp>
        <p:sp>
          <p:nvSpPr>
            <p:cNvPr id="36" name="Rectangle 33"/>
            <p:cNvSpPr>
              <a:spLocks noChangeArrowheads="1"/>
            </p:cNvSpPr>
            <p:nvPr/>
          </p:nvSpPr>
          <p:spPr bwMode="auto">
            <a:xfrm>
              <a:off x="174420" y="5762625"/>
              <a:ext cx="2316785" cy="401637"/>
            </a:xfrm>
            <a:prstGeom prst="rect">
              <a:avLst/>
            </a:prstGeom>
            <a:solidFill>
              <a:srgbClr val="993366">
                <a:alpha val="36862"/>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400" b="1" dirty="0">
                  <a:latin typeface="微软雅黑" panose="020B0503020204020204" charset="-122"/>
                  <a:ea typeface="微软雅黑" panose="020B0503020204020204" charset="-122"/>
                  <a:cs typeface="Courier New" panose="02070309020205020404" pitchFamily="49" charset="0"/>
                </a:rPr>
                <a:t>static </a:t>
              </a:r>
              <a:r>
                <a:rPr lang="en-GB" altLang="zh-CN" sz="1400" b="1" dirty="0" err="1">
                  <a:latin typeface="微软雅黑" panose="020B0503020204020204" charset="-122"/>
                  <a:ea typeface="微软雅黑" panose="020B0503020204020204" charset="-122"/>
                  <a:cs typeface="Courier New" panose="02070309020205020404" pitchFamily="49" charset="0"/>
                </a:rPr>
                <a:t>int</a:t>
              </a:r>
              <a:r>
                <a:rPr lang="en-GB" altLang="zh-CN" sz="1400" b="1" dirty="0">
                  <a:latin typeface="微软雅黑" panose="020B0503020204020204" charset="-122"/>
                  <a:ea typeface="微软雅黑" panose="020B0503020204020204" charset="-122"/>
                  <a:cs typeface="Courier New" panose="02070309020205020404" pitchFamily="49" charset="0"/>
                </a:rPr>
                <a:t> *bufp1</a:t>
              </a:r>
            </a:p>
          </p:txBody>
        </p:sp>
        <p:sp>
          <p:nvSpPr>
            <p:cNvPr id="37" name="Text Box 34"/>
            <p:cNvSpPr txBox="1">
              <a:spLocks noChangeArrowheads="1"/>
            </p:cNvSpPr>
            <p:nvPr/>
          </p:nvSpPr>
          <p:spPr bwMode="auto">
            <a:xfrm>
              <a:off x="2491206" y="5867400"/>
              <a:ext cx="628996"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.bss</a:t>
              </a:r>
            </a:p>
          </p:txBody>
        </p:sp>
        <p:sp>
          <p:nvSpPr>
            <p:cNvPr id="38" name="Line 44"/>
            <p:cNvSpPr>
              <a:spLocks noChangeShapeType="1"/>
            </p:cNvSpPr>
            <p:nvPr/>
          </p:nvSpPr>
          <p:spPr bwMode="auto">
            <a:xfrm flipV="1">
              <a:off x="3149396" y="1903412"/>
              <a:ext cx="1436688" cy="247650"/>
            </a:xfrm>
            <a:prstGeom prst="line">
              <a:avLst/>
            </a:prstGeom>
            <a:noFill/>
            <a:ln w="57150">
              <a:solidFill>
                <a:srgbClr val="CC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39" name="Line 45"/>
            <p:cNvSpPr>
              <a:spLocks noChangeShapeType="1"/>
            </p:cNvSpPr>
            <p:nvPr/>
          </p:nvSpPr>
          <p:spPr bwMode="auto">
            <a:xfrm flipV="1">
              <a:off x="3155746" y="2547937"/>
              <a:ext cx="1436688" cy="1219200"/>
            </a:xfrm>
            <a:prstGeom prst="line">
              <a:avLst/>
            </a:prstGeom>
            <a:noFill/>
            <a:ln w="57150">
              <a:solidFill>
                <a:srgbClr val="CC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0" name="Line 46"/>
            <p:cNvSpPr>
              <a:spLocks noChangeShapeType="1"/>
            </p:cNvSpPr>
            <p:nvPr/>
          </p:nvSpPr>
          <p:spPr bwMode="auto">
            <a:xfrm flipV="1">
              <a:off x="3174796" y="3189287"/>
              <a:ext cx="1363663" cy="1905000"/>
            </a:xfrm>
            <a:prstGeom prst="line">
              <a:avLst/>
            </a:prstGeom>
            <a:noFill/>
            <a:ln w="57150">
              <a:solidFill>
                <a:srgbClr val="CC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1" name="Line 47"/>
            <p:cNvSpPr>
              <a:spLocks noChangeShapeType="1"/>
            </p:cNvSpPr>
            <p:nvPr/>
          </p:nvSpPr>
          <p:spPr bwMode="auto">
            <a:xfrm>
              <a:off x="3197021" y="2547937"/>
              <a:ext cx="1349375" cy="1697038"/>
            </a:xfrm>
            <a:prstGeom prst="line">
              <a:avLst/>
            </a:prstGeom>
            <a:noFill/>
            <a:ln w="57150">
              <a:solidFill>
                <a:srgbClr val="0066CC"/>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2" name="Line 48"/>
            <p:cNvSpPr>
              <a:spLocks noChangeShapeType="1"/>
            </p:cNvSpPr>
            <p:nvPr/>
          </p:nvSpPr>
          <p:spPr bwMode="auto">
            <a:xfrm>
              <a:off x="3157334" y="4216400"/>
              <a:ext cx="1395412" cy="404812"/>
            </a:xfrm>
            <a:prstGeom prst="line">
              <a:avLst/>
            </a:prstGeom>
            <a:noFill/>
            <a:ln w="57150">
              <a:solidFill>
                <a:srgbClr val="0066CC"/>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3" name="Line 49"/>
            <p:cNvSpPr>
              <a:spLocks noChangeShapeType="1"/>
            </p:cNvSpPr>
            <p:nvPr/>
          </p:nvSpPr>
          <p:spPr bwMode="auto">
            <a:xfrm flipV="1">
              <a:off x="3158921" y="4932362"/>
              <a:ext cx="1363663" cy="684213"/>
            </a:xfrm>
            <a:prstGeom prst="line">
              <a:avLst/>
            </a:prstGeom>
            <a:noFill/>
            <a:ln w="57150">
              <a:solidFill>
                <a:srgbClr val="0066CC"/>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4" name="Line 50"/>
            <p:cNvSpPr>
              <a:spLocks noChangeShapeType="1"/>
            </p:cNvSpPr>
            <p:nvPr/>
          </p:nvSpPr>
          <p:spPr bwMode="auto">
            <a:xfrm flipV="1">
              <a:off x="3106534" y="5314950"/>
              <a:ext cx="1436687" cy="768350"/>
            </a:xfrm>
            <a:prstGeom prst="line">
              <a:avLst/>
            </a:prstGeom>
            <a:noFill/>
            <a:ln w="57150">
              <a:solidFill>
                <a:srgbClr val="CC0066"/>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5" name="灯片编号占位符 45"/>
            <p:cNvSpPr txBox="1"/>
            <p:nvPr/>
          </p:nvSpPr>
          <p:spPr>
            <a:xfrm>
              <a:off x="6219621" y="6088062"/>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1pPr>
              <a:lvl2pPr marL="742950" indent="-285750"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2pPr>
              <a:lvl3pPr marL="1143000" indent="-228600"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3pPr>
              <a:lvl4pPr marL="1600200" indent="-228600"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4pPr>
              <a:lvl5pPr marL="2057400" indent="-228600"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5pPr>
              <a:lvl6pPr marL="2514600" indent="-228600" algn="l" defTabSz="457200" rtl="0" eaLnBrk="0" fontAlgn="base" latinLnBrk="0"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6pPr>
              <a:lvl7pPr marL="2971800" indent="-228600" algn="l" defTabSz="457200" rtl="0" eaLnBrk="0" fontAlgn="base" latinLnBrk="0"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7pPr>
              <a:lvl8pPr marL="3429000" indent="-228600" algn="l" defTabSz="457200" rtl="0" eaLnBrk="0" fontAlgn="base" latinLnBrk="0"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8pPr>
              <a:lvl9pPr marL="3886200" indent="-228600" algn="l" defTabSz="457200" rtl="0" eaLnBrk="0" fontAlgn="base" latinLnBrk="0"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9pPr>
            </a:lstStyle>
            <a:p>
              <a:pPr eaLnBrk="1" hangingPunct="1"/>
              <a:endParaRPr lang="en-US" altLang="zh-CN" sz="1800"/>
            </a:p>
          </p:txBody>
        </p:sp>
      </p:grpSp>
      <p:sp>
        <p:nvSpPr>
          <p:cNvPr id="47" name="矩形 46"/>
          <p:cNvSpPr/>
          <p:nvPr/>
        </p:nvSpPr>
        <p:spPr>
          <a:xfrm>
            <a:off x="558213" y="796545"/>
            <a:ext cx="1723549" cy="461665"/>
          </a:xfrm>
          <a:prstGeom prst="rect">
            <a:avLst/>
          </a:prstGeom>
        </p:spPr>
        <p:txBody>
          <a:bodyPr wrap="none">
            <a:spAutoFit/>
          </a:bodyPr>
          <a:lstStyle/>
          <a:p>
            <a:r>
              <a:rPr lang="zh-CN" altLang="en-US" sz="2400" b="1">
                <a:solidFill>
                  <a:srgbClr val="FF0000"/>
                </a:solidFill>
                <a:ea typeface="微软雅黑" panose="020B0503020204020204" charset="-122"/>
              </a:rPr>
              <a:t>编译、链接</a:t>
            </a:r>
            <a:endParaRPr lang="zh-CN" altLang="en-US" sz="2400"/>
          </a:p>
        </p:txBody>
      </p:sp>
      <p:sp>
        <p:nvSpPr>
          <p:cNvPr id="48" name="矩形 47"/>
          <p:cNvSpPr/>
          <p:nvPr/>
        </p:nvSpPr>
        <p:spPr>
          <a:xfrm>
            <a:off x="4725807" y="1892289"/>
            <a:ext cx="1140090" cy="830997"/>
          </a:xfrm>
          <a:prstGeom prst="rect">
            <a:avLst/>
          </a:prstGeom>
        </p:spPr>
        <p:txBody>
          <a:bodyPr wrap="square">
            <a:spAutoFit/>
          </a:bodyPr>
          <a:lstStyle/>
          <a:p>
            <a:r>
              <a:rPr lang="en-US" altLang="zh-CN" sz="2400" b="1">
                <a:solidFill>
                  <a:srgbClr val="FF0000"/>
                </a:solidFill>
                <a:latin typeface="+mj-lt"/>
                <a:ea typeface="微软雅黑" panose="020B0503020204020204" charset="-122"/>
              </a:rPr>
              <a:t>OS</a:t>
            </a:r>
          </a:p>
          <a:p>
            <a:r>
              <a:rPr lang="zh-CN" altLang="en-US" sz="2400" b="1">
                <a:solidFill>
                  <a:srgbClr val="FF0000"/>
                </a:solidFill>
                <a:latin typeface="微软雅黑" panose="020B0503020204020204" charset="-122"/>
                <a:ea typeface="微软雅黑" panose="020B0503020204020204" charset="-122"/>
              </a:rPr>
              <a:t>加载</a:t>
            </a:r>
          </a:p>
        </p:txBody>
      </p:sp>
      <p:grpSp>
        <p:nvGrpSpPr>
          <p:cNvPr id="101" name="组合 100"/>
          <p:cNvGrpSpPr/>
          <p:nvPr/>
        </p:nvGrpSpPr>
        <p:grpSpPr>
          <a:xfrm>
            <a:off x="5484994" y="970676"/>
            <a:ext cx="3678566" cy="5963524"/>
            <a:chOff x="6342049" y="609600"/>
            <a:chExt cx="4270717" cy="5963524"/>
          </a:xfrm>
        </p:grpSpPr>
        <p:sp>
          <p:nvSpPr>
            <p:cNvPr id="79" name="Rectangle 2"/>
            <p:cNvSpPr>
              <a:spLocks noChangeArrowheads="1"/>
            </p:cNvSpPr>
            <p:nvPr/>
          </p:nvSpPr>
          <p:spPr bwMode="auto">
            <a:xfrm>
              <a:off x="6618616" y="1684337"/>
              <a:ext cx="2832100" cy="725488"/>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80" name="Text Box 25"/>
            <p:cNvSpPr txBox="1">
              <a:spLocks noChangeArrowheads="1"/>
            </p:cNvSpPr>
            <p:nvPr/>
          </p:nvSpPr>
          <p:spPr bwMode="auto">
            <a:xfrm>
              <a:off x="9705396" y="1530350"/>
              <a:ext cx="907370"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0" tIns="46800" rIns="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dirty="0">
                  <a:latin typeface="微软雅黑" panose="020B0503020204020204" charset="-122"/>
                  <a:ea typeface="微软雅黑" panose="020B0503020204020204" charset="-122"/>
                  <a:cs typeface="msgothic"/>
                </a:rPr>
                <a:t>%</a:t>
              </a:r>
              <a:r>
                <a:rPr lang="en-GB" altLang="zh-CN" sz="1800" b="1" dirty="0" err="1">
                  <a:latin typeface="微软雅黑" panose="020B0503020204020204" charset="-122"/>
                  <a:ea typeface="微软雅黑" panose="020B0503020204020204" charset="-122"/>
                  <a:cs typeface="msgothic"/>
                </a:rPr>
                <a:t>rsp</a:t>
              </a:r>
              <a:r>
                <a:rPr lang="en-GB" altLang="zh-CN" sz="1800" b="1" dirty="0">
                  <a:latin typeface="微软雅黑" panose="020B0503020204020204" charset="-122"/>
                  <a:ea typeface="微软雅黑" panose="020B0503020204020204" charset="-122"/>
                  <a:cs typeface="msgothic"/>
                </a:rPr>
                <a:t> </a:t>
              </a:r>
            </a:p>
            <a:p>
              <a:pPr>
                <a:lnSpc>
                  <a:spcPct val="98000"/>
                </a:lnSpc>
              </a:pPr>
              <a:r>
                <a:rPr lang="en-GB" altLang="zh-CN" sz="1800" b="1" dirty="0">
                  <a:latin typeface="微软雅黑" panose="020B0503020204020204" charset="-122"/>
                  <a:ea typeface="微软雅黑" panose="020B0503020204020204" charset="-122"/>
                  <a:cs typeface="msgothic"/>
                </a:rPr>
                <a:t>(</a:t>
              </a:r>
              <a:r>
                <a:rPr lang="zh-CN" altLang="en-GB" sz="1800" b="1" dirty="0">
                  <a:latin typeface="微软雅黑" panose="020B0503020204020204" charset="-122"/>
                  <a:ea typeface="微软雅黑" panose="020B0503020204020204" charset="-122"/>
                  <a:cs typeface="msgothic"/>
                </a:rPr>
                <a:t>栈顶</a:t>
              </a:r>
              <a:r>
                <a:rPr lang="en-GB" altLang="zh-CN" sz="1800" b="1" dirty="0">
                  <a:latin typeface="微软雅黑" panose="020B0503020204020204" charset="-122"/>
                  <a:ea typeface="微软雅黑" panose="020B0503020204020204" charset="-122"/>
                  <a:cs typeface="msgothic"/>
                </a:rPr>
                <a:t>)</a:t>
              </a:r>
            </a:p>
          </p:txBody>
        </p:sp>
        <p:sp>
          <p:nvSpPr>
            <p:cNvPr id="81" name="Line 26"/>
            <p:cNvSpPr>
              <a:spLocks noChangeShapeType="1"/>
            </p:cNvSpPr>
            <p:nvPr/>
          </p:nvSpPr>
          <p:spPr bwMode="auto">
            <a:xfrm flipH="1">
              <a:off x="9501516" y="1698625"/>
              <a:ext cx="384175" cy="1587"/>
            </a:xfrm>
            <a:prstGeom prst="line">
              <a:avLst/>
            </a:prstGeom>
            <a:noFill/>
            <a:ln w="3240">
              <a:solidFill>
                <a:srgbClr val="000066"/>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83" name="Text Box 29"/>
            <p:cNvSpPr txBox="1">
              <a:spLocks noChangeArrowheads="1"/>
            </p:cNvSpPr>
            <p:nvPr/>
          </p:nvSpPr>
          <p:spPr bwMode="auto">
            <a:xfrm>
              <a:off x="9904741" y="3754437"/>
              <a:ext cx="587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brk</a:t>
              </a:r>
            </a:p>
          </p:txBody>
        </p:sp>
        <p:sp>
          <p:nvSpPr>
            <p:cNvPr id="84" name="Line 30"/>
            <p:cNvSpPr>
              <a:spLocks noChangeShapeType="1"/>
            </p:cNvSpPr>
            <p:nvPr/>
          </p:nvSpPr>
          <p:spPr bwMode="auto">
            <a:xfrm flipH="1">
              <a:off x="9520566" y="3921125"/>
              <a:ext cx="384175" cy="1587"/>
            </a:xfrm>
            <a:prstGeom prst="line">
              <a:avLst/>
            </a:prstGeom>
            <a:noFill/>
            <a:ln w="3240">
              <a:solidFill>
                <a:srgbClr val="000066"/>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85" name="Rectangle 14"/>
            <p:cNvSpPr>
              <a:spLocks noChangeArrowheads="1"/>
            </p:cNvSpPr>
            <p:nvPr/>
          </p:nvSpPr>
          <p:spPr bwMode="auto">
            <a:xfrm>
              <a:off x="6620203" y="609600"/>
              <a:ext cx="2830513" cy="517525"/>
            </a:xfrm>
            <a:prstGeom prst="rect">
              <a:avLst/>
            </a:prstGeom>
            <a:solidFill>
              <a:srgbClr val="F1C7C7"/>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内核虚存区</a:t>
              </a:r>
            </a:p>
          </p:txBody>
        </p:sp>
        <p:sp>
          <p:nvSpPr>
            <p:cNvPr id="86" name="Rectangle 15"/>
            <p:cNvSpPr>
              <a:spLocks noChangeArrowheads="1"/>
            </p:cNvSpPr>
            <p:nvPr/>
          </p:nvSpPr>
          <p:spPr bwMode="auto">
            <a:xfrm>
              <a:off x="6620203" y="2417762"/>
              <a:ext cx="2830513" cy="711200"/>
            </a:xfrm>
            <a:prstGeom prst="rect">
              <a:avLst/>
            </a:prstGeom>
            <a:solidFill>
              <a:srgbClr val="D5F1CF"/>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共享库</a:t>
              </a:r>
              <a:r>
                <a:rPr lang="zh-CN" altLang="en-US" sz="1800" b="1">
                  <a:latin typeface="微软雅黑" panose="020B0503020204020204" charset="-122"/>
                  <a:ea typeface="微软雅黑" panose="020B0503020204020204" charset="-122"/>
                  <a:cs typeface="msgothic"/>
                </a:rPr>
                <a:t>的内存映射</a:t>
              </a:r>
              <a:r>
                <a:rPr lang="zh-CN" altLang="en-GB" sz="1800" b="1">
                  <a:latin typeface="微软雅黑" panose="020B0503020204020204" charset="-122"/>
                  <a:ea typeface="微软雅黑" panose="020B0503020204020204" charset="-122"/>
                  <a:cs typeface="msgothic"/>
                </a:rPr>
                <a:t>区域</a:t>
              </a:r>
              <a:endParaRPr lang="en-US" altLang="zh-CN" sz="1800" b="1">
                <a:latin typeface="微软雅黑" panose="020B0503020204020204" charset="-122"/>
                <a:ea typeface="微软雅黑" panose="020B0503020204020204" charset="-122"/>
                <a:cs typeface="msgothic"/>
              </a:endParaRPr>
            </a:p>
            <a:p>
              <a:pPr algn="ctr">
                <a:lnSpc>
                  <a:spcPct val="98000"/>
                </a:lnSpc>
              </a:pPr>
              <a:r>
                <a:rPr lang="zh-CN" altLang="en-US" sz="1800" b="1">
                  <a:latin typeface="微软雅黑" panose="020B0503020204020204" charset="-122"/>
                  <a:ea typeface="微软雅黑" panose="020B0503020204020204" charset="-122"/>
                  <a:cs typeface="msgothic"/>
                </a:rPr>
                <a:t>共享内存（</a:t>
              </a:r>
              <a:r>
                <a:rPr lang="en-US" altLang="zh-CN" sz="1800" b="1">
                  <a:latin typeface="微软雅黑" panose="020B0503020204020204" charset="-122"/>
                  <a:ea typeface="微软雅黑" panose="020B0503020204020204" charset="-122"/>
                  <a:cs typeface="msgothic"/>
                </a:rPr>
                <a:t>mmap</a:t>
              </a:r>
              <a:r>
                <a:rPr lang="zh-CN" altLang="en-US" sz="1800" b="1">
                  <a:latin typeface="微软雅黑" panose="020B0503020204020204" charset="-122"/>
                  <a:ea typeface="微软雅黑" panose="020B0503020204020204" charset="-122"/>
                  <a:cs typeface="msgothic"/>
                </a:rPr>
                <a:t>）</a:t>
              </a:r>
              <a:endParaRPr lang="zh-CN" altLang="en-GB" sz="1800" b="1">
                <a:latin typeface="微软雅黑" panose="020B0503020204020204" charset="-122"/>
                <a:ea typeface="微软雅黑" panose="020B0503020204020204" charset="-122"/>
                <a:cs typeface="msgothic"/>
              </a:endParaRPr>
            </a:p>
          </p:txBody>
        </p:sp>
        <p:sp>
          <p:nvSpPr>
            <p:cNvPr id="87" name="Rectangle 16"/>
            <p:cNvSpPr>
              <a:spLocks noChangeArrowheads="1"/>
            </p:cNvSpPr>
            <p:nvPr/>
          </p:nvSpPr>
          <p:spPr bwMode="auto">
            <a:xfrm>
              <a:off x="6620203" y="3124200"/>
              <a:ext cx="2830513" cy="768350"/>
            </a:xfrm>
            <a:prstGeom prst="rect">
              <a:avLst/>
            </a:prstGeom>
            <a:solidFill>
              <a:schemeClr val="bg1"/>
            </a:solidFill>
            <a:ln w="3302">
              <a:solidFill>
                <a:schemeClr val="tx1"/>
              </a:solidFill>
              <a:miter lim="800000"/>
            </a:ln>
          </p:spPr>
          <p:txBody>
            <a:bodyPr wrap="none" anchor="ctr"/>
            <a:lstStyle/>
            <a:p>
              <a:pPr eaLnBrk="0" hangingPunct="0">
                <a:defRPr/>
              </a:pPr>
              <a:endParaRPr lang="en-US" sz="1800" b="1">
                <a:latin typeface="Arial Narrow" panose="020B0606020202030204" pitchFamily="34" charset="0"/>
                <a:ea typeface="+mn-ea"/>
              </a:endParaRPr>
            </a:p>
          </p:txBody>
        </p:sp>
        <p:sp>
          <p:nvSpPr>
            <p:cNvPr id="88" name="Rectangle 17"/>
            <p:cNvSpPr>
              <a:spLocks noChangeArrowheads="1"/>
            </p:cNvSpPr>
            <p:nvPr/>
          </p:nvSpPr>
          <p:spPr bwMode="auto">
            <a:xfrm>
              <a:off x="6620203" y="3890962"/>
              <a:ext cx="2830513" cy="711200"/>
            </a:xfrm>
            <a:prstGeom prst="rect">
              <a:avLst/>
            </a:prstGeom>
            <a:solidFill>
              <a:srgbClr val="D5F1CF"/>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US" sz="1800" b="1">
                  <a:latin typeface="微软雅黑" panose="020B0503020204020204" charset="-122"/>
                  <a:ea typeface="微软雅黑" panose="020B0503020204020204" charset="-122"/>
                  <a:cs typeface="msgothic"/>
                </a:rPr>
                <a:t>运行时 </a:t>
              </a:r>
              <a:r>
                <a:rPr lang="zh-CN" altLang="en-GB" sz="1800" b="1">
                  <a:latin typeface="微软雅黑" panose="020B0503020204020204" charset="-122"/>
                  <a:ea typeface="微软雅黑" panose="020B0503020204020204" charset="-122"/>
                  <a:cs typeface="msgothic"/>
                </a:rPr>
                <a:t>堆（</a:t>
              </a:r>
              <a:r>
                <a:rPr lang="en-GB" altLang="zh-CN" sz="1800" b="1">
                  <a:latin typeface="微软雅黑" panose="020B0503020204020204" charset="-122"/>
                  <a:ea typeface="微软雅黑" panose="020B0503020204020204" charset="-122"/>
                  <a:cs typeface="msgothic"/>
                </a:rPr>
                <a:t>heap</a:t>
              </a:r>
              <a:r>
                <a:rPr lang="zh-CN" altLang="en-GB" sz="1800" b="1">
                  <a:latin typeface="微软雅黑" panose="020B0503020204020204" charset="-122"/>
                  <a:ea typeface="微软雅黑" panose="020B0503020204020204" charset="-122"/>
                  <a:cs typeface="msgothic"/>
                </a:rPr>
                <a:t>）</a:t>
              </a:r>
            </a:p>
            <a:p>
              <a:pPr algn="ctr">
                <a:lnSpc>
                  <a:spcPct val="98000"/>
                </a:lnSpc>
              </a:pPr>
              <a:r>
                <a:rPr lang="en-GB" altLang="zh-CN" sz="1800" b="1">
                  <a:latin typeface="微软雅黑" panose="020B0503020204020204" charset="-122"/>
                  <a:ea typeface="微软雅黑" panose="020B0503020204020204" charset="-122"/>
                  <a:cs typeface="msgothic"/>
                </a:rPr>
                <a:t>(</a:t>
              </a:r>
              <a:r>
                <a:rPr lang="zh-CN" altLang="en-GB" sz="1800" b="1">
                  <a:latin typeface="微软雅黑" panose="020B0503020204020204" charset="-122"/>
                  <a:ea typeface="微软雅黑" panose="020B0503020204020204" charset="-122"/>
                  <a:cs typeface="msgothic"/>
                </a:rPr>
                <a:t>由</a:t>
              </a:r>
              <a:r>
                <a:rPr lang="en-GB" altLang="zh-CN" sz="1800" b="1">
                  <a:latin typeface="微软雅黑" panose="020B0503020204020204" charset="-122"/>
                  <a:ea typeface="微软雅黑" panose="020B0503020204020204" charset="-122"/>
                  <a:cs typeface="msgothic"/>
                </a:rPr>
                <a:t>malloc</a:t>
              </a:r>
              <a:r>
                <a:rPr lang="zh-CN" altLang="en-GB" sz="1800" b="1">
                  <a:latin typeface="微软雅黑" panose="020B0503020204020204" charset="-122"/>
                  <a:ea typeface="微软雅黑" panose="020B0503020204020204" charset="-122"/>
                  <a:cs typeface="msgothic"/>
                </a:rPr>
                <a:t>动态生成</a:t>
              </a:r>
              <a:r>
                <a:rPr lang="en-US" altLang="zh-CN" sz="1800" b="1">
                  <a:latin typeface="微软雅黑" panose="020B0503020204020204" charset="-122"/>
                  <a:ea typeface="微软雅黑" panose="020B0503020204020204" charset="-122"/>
                  <a:cs typeface="msgothic"/>
                </a:rPr>
                <a:t>&lt;128K</a:t>
              </a:r>
              <a:r>
                <a:rPr lang="en-GB" altLang="zh-CN" sz="1800" b="1">
                  <a:latin typeface="Calibri" panose="020F0502020204030204" pitchFamily="34" charset="0"/>
                  <a:ea typeface="微软雅黑" panose="020B0503020204020204" charset="-122"/>
                  <a:cs typeface="msgothic"/>
                </a:rPr>
                <a:t>)</a:t>
              </a:r>
            </a:p>
          </p:txBody>
        </p:sp>
        <p:sp>
          <p:nvSpPr>
            <p:cNvPr id="89" name="Line 19"/>
            <p:cNvSpPr>
              <a:spLocks noChangeShapeType="1"/>
            </p:cNvSpPr>
            <p:nvPr/>
          </p:nvSpPr>
          <p:spPr bwMode="auto">
            <a:xfrm flipV="1">
              <a:off x="8031491" y="3473450"/>
              <a:ext cx="1587" cy="407987"/>
            </a:xfrm>
            <a:prstGeom prst="line">
              <a:avLst/>
            </a:prstGeom>
            <a:noFill/>
            <a:ln w="324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90" name="Rectangle 20"/>
            <p:cNvSpPr>
              <a:spLocks noChangeArrowheads="1"/>
            </p:cNvSpPr>
            <p:nvPr/>
          </p:nvSpPr>
          <p:spPr bwMode="auto">
            <a:xfrm>
              <a:off x="6620203" y="1095375"/>
              <a:ext cx="2830513" cy="598487"/>
            </a:xfrm>
            <a:prstGeom prst="rect">
              <a:avLst/>
            </a:prstGeom>
            <a:solidFill>
              <a:srgbClr val="D5F1CF"/>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用户栈（</a:t>
              </a:r>
              <a:r>
                <a:rPr lang="en-GB" altLang="zh-CN" sz="1800" b="1">
                  <a:latin typeface="微软雅黑" panose="020B0503020204020204" charset="-122"/>
                  <a:ea typeface="微软雅黑" panose="020B0503020204020204" charset="-122"/>
                  <a:cs typeface="msgothic"/>
                </a:rPr>
                <a:t>User stack</a:t>
              </a:r>
              <a:r>
                <a:rPr lang="zh-CN" altLang="en-GB" sz="1800" b="1">
                  <a:latin typeface="微软雅黑" panose="020B0503020204020204" charset="-122"/>
                  <a:ea typeface="微软雅黑" panose="020B0503020204020204" charset="-122"/>
                  <a:cs typeface="msgothic"/>
                </a:rPr>
                <a:t>）</a:t>
              </a:r>
            </a:p>
            <a:p>
              <a:pPr algn="ctr">
                <a:lnSpc>
                  <a:spcPct val="98000"/>
                </a:lnSpc>
              </a:pPr>
              <a:r>
                <a:rPr lang="zh-CN" altLang="en-US" sz="1800" b="1">
                  <a:latin typeface="Calibri" panose="020F0502020204030204" pitchFamily="34" charset="0"/>
                  <a:ea typeface="微软雅黑" panose="020B0503020204020204" charset="-122"/>
                  <a:cs typeface="msgothic"/>
                </a:rPr>
                <a:t>运行时创建</a:t>
              </a:r>
              <a:endParaRPr lang="zh-CN" altLang="en-GB" sz="1800" b="1">
                <a:latin typeface="Calibri" panose="020F0502020204030204" pitchFamily="34" charset="0"/>
                <a:ea typeface="微软雅黑" panose="020B0503020204020204" charset="-122"/>
                <a:cs typeface="msgothic"/>
              </a:endParaRPr>
            </a:p>
          </p:txBody>
        </p:sp>
        <p:sp>
          <p:nvSpPr>
            <p:cNvPr id="91" name="Line 21"/>
            <p:cNvSpPr>
              <a:spLocks noChangeShapeType="1"/>
            </p:cNvSpPr>
            <p:nvPr/>
          </p:nvSpPr>
          <p:spPr bwMode="auto">
            <a:xfrm flipV="1">
              <a:off x="8031491" y="2178050"/>
              <a:ext cx="1587" cy="246062"/>
            </a:xfrm>
            <a:prstGeom prst="line">
              <a:avLst/>
            </a:prstGeom>
            <a:noFill/>
            <a:ln w="324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92" name="Line 22"/>
            <p:cNvSpPr>
              <a:spLocks noChangeShapeType="1"/>
            </p:cNvSpPr>
            <p:nvPr/>
          </p:nvSpPr>
          <p:spPr bwMode="auto">
            <a:xfrm>
              <a:off x="8031491" y="1693862"/>
              <a:ext cx="1587" cy="242888"/>
            </a:xfrm>
            <a:prstGeom prst="line">
              <a:avLst/>
            </a:prstGeom>
            <a:noFill/>
            <a:ln w="324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93" name="Rectangle 23"/>
            <p:cNvSpPr>
              <a:spLocks noChangeArrowheads="1"/>
            </p:cNvSpPr>
            <p:nvPr/>
          </p:nvSpPr>
          <p:spPr bwMode="auto">
            <a:xfrm>
              <a:off x="6620203" y="5975350"/>
              <a:ext cx="2830513" cy="422275"/>
            </a:xfrm>
            <a:prstGeom prst="rect">
              <a:avLst/>
            </a:prstGeom>
            <a:solidFill>
              <a:schemeClr val="bg1">
                <a:lumMod val="75000"/>
              </a:schemeClr>
            </a:solidFill>
            <a:ln w="324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GB" sz="1800" b="1">
                  <a:latin typeface="微软雅黑" panose="020B0503020204020204" charset="-122"/>
                  <a:ea typeface="微软雅黑" panose="020B0503020204020204" charset="-122"/>
                  <a:cs typeface="msgothic"/>
                </a:rPr>
                <a:t>未使用</a:t>
              </a:r>
            </a:p>
          </p:txBody>
        </p:sp>
        <p:sp>
          <p:nvSpPr>
            <p:cNvPr id="94" name="Text Box 24"/>
            <p:cNvSpPr txBox="1">
              <a:spLocks noChangeArrowheads="1"/>
            </p:cNvSpPr>
            <p:nvPr/>
          </p:nvSpPr>
          <p:spPr bwMode="auto">
            <a:xfrm>
              <a:off x="6342049" y="6207125"/>
              <a:ext cx="335647" cy="365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en-GB" altLang="zh-CN" sz="1800" b="1">
                  <a:latin typeface="Arial Black" panose="020B0A04020102020204" pitchFamily="34" charset="0"/>
                  <a:ea typeface="msgothic"/>
                  <a:cs typeface="msgothic"/>
                </a:rPr>
                <a:t>0</a:t>
              </a:r>
            </a:p>
          </p:txBody>
        </p:sp>
        <p:sp>
          <p:nvSpPr>
            <p:cNvPr id="95" name="Rectangle 34"/>
            <p:cNvSpPr>
              <a:spLocks noChangeArrowheads="1"/>
            </p:cNvSpPr>
            <p:nvPr/>
          </p:nvSpPr>
          <p:spPr bwMode="auto">
            <a:xfrm>
              <a:off x="6620203" y="4598987"/>
              <a:ext cx="2830513" cy="712788"/>
            </a:xfrm>
            <a:prstGeom prst="rect">
              <a:avLst/>
            </a:prstGeom>
            <a:solidFill>
              <a:schemeClr val="accent2">
                <a:lumMod val="20000"/>
                <a:lumOff val="80000"/>
              </a:schemeClr>
            </a:solidFill>
            <a:ln w="324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GB" sz="1800" b="1">
                  <a:latin typeface="微软雅黑" panose="020B0503020204020204" charset="-122"/>
                  <a:ea typeface="微软雅黑" panose="020B0503020204020204" charset="-122"/>
                  <a:cs typeface="msgothic"/>
                </a:rPr>
                <a:t>读写数据段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1800" b="1">
                  <a:latin typeface="微软雅黑" panose="020B0503020204020204" charset="-122"/>
                  <a:ea typeface="微软雅黑" panose="020B0503020204020204" charset="-122"/>
                  <a:cs typeface="msgothic"/>
                </a:rPr>
                <a:t>(.data, .bss)</a:t>
              </a:r>
            </a:p>
          </p:txBody>
        </p:sp>
        <p:sp>
          <p:nvSpPr>
            <p:cNvPr id="96" name="Rectangle 35"/>
            <p:cNvSpPr>
              <a:spLocks noChangeArrowheads="1"/>
            </p:cNvSpPr>
            <p:nvPr/>
          </p:nvSpPr>
          <p:spPr bwMode="auto">
            <a:xfrm>
              <a:off x="6620203" y="5264150"/>
              <a:ext cx="2830513" cy="711200"/>
            </a:xfrm>
            <a:prstGeom prst="rect">
              <a:avLst/>
            </a:prstGeom>
            <a:solidFill>
              <a:srgbClr val="F6F5BD"/>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dirty="0">
                  <a:latin typeface="微软雅黑" panose="020B0503020204020204" charset="-122"/>
                  <a:ea typeface="微软雅黑" panose="020B0503020204020204" charset="-122"/>
                  <a:cs typeface="msgothic"/>
                </a:rPr>
                <a:t>只读代码段</a:t>
              </a:r>
            </a:p>
            <a:p>
              <a:pPr algn="ctr">
                <a:lnSpc>
                  <a:spcPct val="98000"/>
                </a:lnSpc>
              </a:pPr>
              <a:r>
                <a:rPr lang="en-GB" altLang="zh-CN" sz="1800" b="1" dirty="0">
                  <a:latin typeface="微软雅黑" panose="020B0503020204020204" charset="-122"/>
                  <a:ea typeface="微软雅黑" panose="020B0503020204020204" charset="-122"/>
                  <a:cs typeface="msgothic"/>
                </a:rPr>
                <a:t>(.</a:t>
              </a:r>
              <a:r>
                <a:rPr lang="en-GB" altLang="zh-CN" sz="1800" b="1" dirty="0" err="1">
                  <a:latin typeface="微软雅黑" panose="020B0503020204020204" charset="-122"/>
                  <a:ea typeface="微软雅黑" panose="020B0503020204020204" charset="-122"/>
                  <a:cs typeface="msgothic"/>
                </a:rPr>
                <a:t>init</a:t>
              </a:r>
              <a:r>
                <a:rPr lang="en-GB" altLang="zh-CN" sz="1800" b="1" dirty="0">
                  <a:latin typeface="微软雅黑" panose="020B0503020204020204" charset="-122"/>
                  <a:ea typeface="微软雅黑" panose="020B0503020204020204" charset="-122"/>
                  <a:cs typeface="msgothic"/>
                </a:rPr>
                <a:t>, .text</a:t>
              </a:r>
              <a:r>
                <a:rPr lang="en-GB" altLang="zh-CN" sz="1800" b="1" dirty="0">
                  <a:latin typeface="Calibri" panose="020F0502020204030204" pitchFamily="34" charset="0"/>
                  <a:ea typeface="微软雅黑" panose="020B0503020204020204" charset="-122"/>
                  <a:cs typeface="msgothic"/>
                </a:rPr>
                <a:t>, </a:t>
              </a:r>
              <a:r>
                <a:rPr lang="en-GB" altLang="zh-CN" sz="1800" b="1" dirty="0">
                  <a:latin typeface="微软雅黑" panose="020B0503020204020204" charset="-122"/>
                  <a:ea typeface="微软雅黑" panose="020B0503020204020204" charset="-122"/>
                  <a:cs typeface="msgothic"/>
                </a:rPr>
                <a:t>.</a:t>
              </a:r>
              <a:r>
                <a:rPr lang="en-GB" altLang="zh-CN" sz="1800" b="1" dirty="0" err="1">
                  <a:latin typeface="微软雅黑" panose="020B0503020204020204" charset="-122"/>
                  <a:ea typeface="微软雅黑" panose="020B0503020204020204" charset="-122"/>
                  <a:cs typeface="msgothic"/>
                </a:rPr>
                <a:t>rodata</a:t>
              </a:r>
              <a:r>
                <a:rPr lang="en-GB" altLang="zh-CN" sz="1800" b="1" dirty="0">
                  <a:latin typeface="Calibri" panose="020F0502020204030204" pitchFamily="34" charset="0"/>
                  <a:ea typeface="微软雅黑" panose="020B0503020204020204" charset="-122"/>
                  <a:cs typeface="msgothic"/>
                </a:rPr>
                <a:t>)</a:t>
              </a:r>
            </a:p>
          </p:txBody>
        </p:sp>
        <p:grpSp>
          <p:nvGrpSpPr>
            <p:cNvPr id="97" name="Group 24"/>
            <p:cNvGrpSpPr/>
            <p:nvPr/>
          </p:nvGrpSpPr>
          <p:grpSpPr bwMode="auto">
            <a:xfrm>
              <a:off x="9484053" y="4675187"/>
              <a:ext cx="1071563" cy="1327150"/>
              <a:chOff x="4956" y="3074"/>
              <a:chExt cx="675" cy="836"/>
            </a:xfrm>
          </p:grpSpPr>
          <p:sp>
            <p:nvSpPr>
              <p:cNvPr id="98" name="AutoShape 36"/>
              <p:cNvSpPr/>
              <p:nvPr/>
            </p:nvSpPr>
            <p:spPr bwMode="auto">
              <a:xfrm>
                <a:off x="4956" y="3094"/>
                <a:ext cx="140" cy="816"/>
              </a:xfrm>
              <a:prstGeom prst="rightBrace">
                <a:avLst>
                  <a:gd name="adj1" fmla="val 48571"/>
                  <a:gd name="adj2" fmla="val 50000"/>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800" b="1">
                  <a:latin typeface="Arial Narrow" panose="020B0606020202030204" pitchFamily="34" charset="0"/>
                </a:endParaRPr>
              </a:p>
            </p:txBody>
          </p:sp>
          <p:sp>
            <p:nvSpPr>
              <p:cNvPr id="99" name="Text Box 37"/>
              <p:cNvSpPr txBox="1">
                <a:spLocks noChangeArrowheads="1"/>
              </p:cNvSpPr>
              <p:nvPr/>
            </p:nvSpPr>
            <p:spPr bwMode="auto">
              <a:xfrm>
                <a:off x="5161" y="3074"/>
                <a:ext cx="470"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zh-CN" altLang="en-GB" sz="1800" b="1">
                    <a:solidFill>
                      <a:srgbClr val="FF0000"/>
                    </a:solidFill>
                    <a:latin typeface="Calibri" panose="020F0502020204030204" pitchFamily="34" charset="0"/>
                    <a:ea typeface="微软雅黑" panose="020B0503020204020204" charset="-122"/>
                    <a:cs typeface="msgothic"/>
                  </a:rPr>
                  <a:t>从可执行文件装入</a:t>
                </a:r>
              </a:p>
            </p:txBody>
          </p:sp>
        </p:grpSp>
      </p:grpSp>
      <p:sp>
        <p:nvSpPr>
          <p:cNvPr id="102" name="Text Box 31"/>
          <p:cNvSpPr txBox="1">
            <a:spLocks noChangeArrowheads="1"/>
          </p:cNvSpPr>
          <p:nvPr/>
        </p:nvSpPr>
        <p:spPr bwMode="auto">
          <a:xfrm>
            <a:off x="4349639" y="1195139"/>
            <a:ext cx="1452940" cy="557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b="1" dirty="0">
                <a:solidFill>
                  <a:srgbClr val="00B050"/>
                </a:solidFill>
                <a:latin typeface="微软雅黑" panose="020B0503020204020204" charset="-122"/>
                <a:ea typeface="微软雅黑" panose="020B0503020204020204" charset="-122"/>
                <a:cs typeface="msgothic"/>
              </a:rPr>
              <a:t>0xC0000000</a:t>
            </a:r>
          </a:p>
          <a:p>
            <a:pPr>
              <a:lnSpc>
                <a:spcPct val="94000"/>
              </a:lnSpc>
            </a:pPr>
            <a:r>
              <a:rPr lang="en-GB" altLang="zh-CN" sz="1600" b="1" dirty="0">
                <a:solidFill>
                  <a:srgbClr val="00B050"/>
                </a:solidFill>
                <a:latin typeface="微软雅黑" panose="020B0503020204020204" charset="-122"/>
                <a:ea typeface="微软雅黑" panose="020B0503020204020204" charset="-122"/>
                <a:cs typeface="msgothic"/>
              </a:rPr>
              <a:t>32</a:t>
            </a:r>
            <a:r>
              <a:rPr lang="zh-CN" altLang="en-US" sz="1600" b="1" dirty="0">
                <a:solidFill>
                  <a:srgbClr val="00B050"/>
                </a:solidFill>
                <a:latin typeface="微软雅黑" panose="020B0503020204020204" charset="-122"/>
                <a:ea typeface="微软雅黑" panose="020B0503020204020204" charset="-122"/>
                <a:cs typeface="msgothic"/>
              </a:rPr>
              <a:t>位</a:t>
            </a:r>
            <a:endParaRPr lang="en-GB" altLang="zh-CN" sz="1600" b="1" dirty="0">
              <a:solidFill>
                <a:srgbClr val="00B050"/>
              </a:solidFill>
              <a:latin typeface="微软雅黑" panose="020B0503020204020204" charset="-122"/>
              <a:ea typeface="微软雅黑" panose="020B0503020204020204" charset="-122"/>
              <a:cs typeface="msgothic"/>
            </a:endParaRPr>
          </a:p>
        </p:txBody>
      </p:sp>
      <p:sp>
        <p:nvSpPr>
          <p:cNvPr id="103" name="Text Box 32"/>
          <p:cNvSpPr txBox="1">
            <a:spLocks noChangeArrowheads="1"/>
          </p:cNvSpPr>
          <p:nvPr/>
        </p:nvSpPr>
        <p:spPr bwMode="auto">
          <a:xfrm>
            <a:off x="4343400" y="6255464"/>
            <a:ext cx="1441718" cy="557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b="1" dirty="0">
                <a:solidFill>
                  <a:srgbClr val="00B050"/>
                </a:solidFill>
                <a:latin typeface="微软雅黑" panose="020B0503020204020204" charset="-122"/>
                <a:ea typeface="微软雅黑" panose="020B0503020204020204" charset="-122"/>
                <a:cs typeface="msgothic"/>
              </a:rPr>
              <a:t>0x08048000</a:t>
            </a:r>
          </a:p>
          <a:p>
            <a:pPr>
              <a:lnSpc>
                <a:spcPct val="94000"/>
              </a:lnSpc>
            </a:pPr>
            <a:r>
              <a:rPr lang="en-US" altLang="zh-CN" sz="1600" b="1" dirty="0">
                <a:solidFill>
                  <a:srgbClr val="00B050"/>
                </a:solidFill>
                <a:latin typeface="微软雅黑" panose="020B0503020204020204" charset="-122"/>
                <a:ea typeface="微软雅黑" panose="020B0503020204020204" charset="-122"/>
                <a:cs typeface="msgothic"/>
              </a:rPr>
              <a:t>32</a:t>
            </a:r>
            <a:r>
              <a:rPr lang="zh-CN" altLang="en-US" sz="1600" b="1" dirty="0">
                <a:solidFill>
                  <a:srgbClr val="00B050"/>
                </a:solidFill>
                <a:latin typeface="微软雅黑" panose="020B0503020204020204" charset="-122"/>
                <a:ea typeface="微软雅黑" panose="020B0503020204020204" charset="-122"/>
                <a:cs typeface="msgothic"/>
              </a:rPr>
              <a:t>位</a:t>
            </a:r>
            <a:endParaRPr lang="en-US" altLang="zh-CN" sz="1600" b="1" dirty="0">
              <a:solidFill>
                <a:srgbClr val="00B050"/>
              </a:solidFill>
              <a:latin typeface="微软雅黑" panose="020B0503020204020204" charset="-122"/>
              <a:ea typeface="微软雅黑" panose="020B0503020204020204" charset="-122"/>
              <a:cs typeface="msgothic"/>
            </a:endParaRPr>
          </a:p>
        </p:txBody>
      </p:sp>
      <p:sp>
        <p:nvSpPr>
          <p:cNvPr id="107" name="Line 43"/>
          <p:cNvSpPr>
            <a:spLocks noChangeShapeType="1"/>
          </p:cNvSpPr>
          <p:nvPr/>
        </p:nvSpPr>
        <p:spPr bwMode="auto">
          <a:xfrm>
            <a:off x="5045647" y="3036022"/>
            <a:ext cx="650219" cy="2811453"/>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1" name="AutoShape 41"/>
          <p:cNvSpPr/>
          <p:nvPr/>
        </p:nvSpPr>
        <p:spPr bwMode="auto">
          <a:xfrm>
            <a:off x="5277774" y="4665220"/>
            <a:ext cx="284826" cy="877456"/>
          </a:xfrm>
          <a:prstGeom prst="rightBrace">
            <a:avLst>
              <a:gd name="adj1" fmla="val 23394"/>
              <a:gd name="adj2" fmla="val 50000"/>
            </a:avLst>
          </a:prstGeom>
          <a:noFill/>
          <a:ln w="38100">
            <a:solidFill>
              <a:srgbClr val="0066CC"/>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 name="Line 40"/>
          <p:cNvSpPr>
            <a:spLocks noChangeShapeType="1"/>
          </p:cNvSpPr>
          <p:nvPr/>
        </p:nvSpPr>
        <p:spPr bwMode="auto">
          <a:xfrm flipV="1">
            <a:off x="5393988" y="5202951"/>
            <a:ext cx="329226" cy="15875"/>
          </a:xfrm>
          <a:prstGeom prst="line">
            <a:avLst/>
          </a:prstGeom>
          <a:noFill/>
          <a:ln w="38100">
            <a:solidFill>
              <a:srgbClr val="0066CC"/>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4" name="Rectangle 2"/>
          <p:cNvSpPr txBox="1">
            <a:spLocks noChangeArrowheads="1"/>
          </p:cNvSpPr>
          <p:nvPr/>
        </p:nvSpPr>
        <p:spPr bwMode="auto">
          <a:xfrm>
            <a:off x="-33251" y="152400"/>
            <a:ext cx="8991600" cy="543739"/>
          </a:xfrm>
          <a:prstGeom prst="rect">
            <a:avLst/>
          </a:prstGeom>
          <a:noFill/>
          <a:ln w="9525">
            <a:noFill/>
            <a:miter lim="800000"/>
          </a:ln>
          <a:effectLst/>
        </p:spPr>
        <p:txBody>
          <a:bodyPr vert="horz" wrap="square" lIns="63500" tIns="25400" rIns="63500" bIns="25400" numCol="1" anchor="t" anchorCtr="0" compatLnSpc="1">
            <a:spAutoFit/>
          </a:bodyPr>
          <a:lst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a:lstStyle>
          <a:p>
            <a:pPr algn="ctr"/>
            <a:r>
              <a:rPr lang="zh-CN" altLang="en-US" sz="3200" b="1" kern="0">
                <a:solidFill>
                  <a:srgbClr val="0070C0"/>
                </a:solidFill>
                <a:latin typeface="黑体" panose="02010609060101010101" pitchFamily="49" charset="-122"/>
                <a:ea typeface="黑体" panose="02010609060101010101" pitchFamily="49" charset="-122"/>
              </a:rPr>
              <a:t>源程序、目标文件、执行程序、虚拟内存映像</a:t>
            </a:r>
          </a:p>
        </p:txBody>
      </p:sp>
      <p:sp>
        <p:nvSpPr>
          <p:cNvPr id="115" name="Text Box 31"/>
          <p:cNvSpPr txBox="1">
            <a:spLocks noChangeArrowheads="1"/>
          </p:cNvSpPr>
          <p:nvPr/>
        </p:nvSpPr>
        <p:spPr bwMode="auto">
          <a:xfrm>
            <a:off x="8251253" y="1271339"/>
            <a:ext cx="816547" cy="557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US" altLang="zh-CN" sz="1600" b="1">
                <a:solidFill>
                  <a:srgbClr val="00B050"/>
                </a:solidFill>
                <a:latin typeface="微软雅黑" panose="020B0503020204020204" charset="-122"/>
                <a:ea typeface="微软雅黑" panose="020B0503020204020204" charset="-122"/>
                <a:cs typeface="msgothic"/>
              </a:rPr>
              <a:t>2</a:t>
            </a:r>
            <a:r>
              <a:rPr lang="en-US" altLang="zh-CN" sz="1600" b="1" baseline="30000">
                <a:solidFill>
                  <a:srgbClr val="00B050"/>
                </a:solidFill>
                <a:latin typeface="微软雅黑" panose="020B0503020204020204" charset="-122"/>
                <a:ea typeface="微软雅黑" panose="020B0503020204020204" charset="-122"/>
                <a:cs typeface="msgothic"/>
              </a:rPr>
              <a:t>48</a:t>
            </a:r>
            <a:r>
              <a:rPr lang="en-US" altLang="zh-CN" sz="1600" b="1">
                <a:solidFill>
                  <a:srgbClr val="00B050"/>
                </a:solidFill>
                <a:latin typeface="微软雅黑" panose="020B0503020204020204" charset="-122"/>
                <a:ea typeface="微软雅黑" panose="020B0503020204020204" charset="-122"/>
                <a:cs typeface="msgothic"/>
              </a:rPr>
              <a:t>-1  </a:t>
            </a:r>
          </a:p>
          <a:p>
            <a:pPr>
              <a:lnSpc>
                <a:spcPct val="94000"/>
              </a:lnSpc>
            </a:pPr>
            <a:r>
              <a:rPr lang="en-US" altLang="zh-CN" sz="1600" b="1">
                <a:solidFill>
                  <a:srgbClr val="00B050"/>
                </a:solidFill>
                <a:latin typeface="微软雅黑" panose="020B0503020204020204" charset="-122"/>
                <a:ea typeface="微软雅黑" panose="020B0503020204020204" charset="-122"/>
                <a:cs typeface="msgothic"/>
              </a:rPr>
              <a:t>64</a:t>
            </a:r>
            <a:r>
              <a:rPr lang="zh-CN" altLang="en-US" sz="1600" b="1">
                <a:solidFill>
                  <a:srgbClr val="00B050"/>
                </a:solidFill>
                <a:latin typeface="微软雅黑" panose="020B0503020204020204" charset="-122"/>
                <a:ea typeface="微软雅黑" panose="020B0503020204020204" charset="-122"/>
                <a:cs typeface="msgothic"/>
              </a:rPr>
              <a:t>位</a:t>
            </a:r>
            <a:endParaRPr lang="en-GB" altLang="zh-CN" sz="1600" b="1">
              <a:solidFill>
                <a:srgbClr val="00B050"/>
              </a:solidFill>
              <a:latin typeface="微软雅黑" panose="020B0503020204020204" charset="-122"/>
              <a:ea typeface="微软雅黑" panose="020B0503020204020204" charset="-122"/>
              <a:cs typeface="msgothic"/>
            </a:endParaRPr>
          </a:p>
        </p:txBody>
      </p:sp>
      <p:sp>
        <p:nvSpPr>
          <p:cNvPr id="116" name="Text Box 32"/>
          <p:cNvSpPr txBox="1">
            <a:spLocks noChangeArrowheads="1"/>
          </p:cNvSpPr>
          <p:nvPr/>
        </p:nvSpPr>
        <p:spPr bwMode="auto">
          <a:xfrm>
            <a:off x="8107956" y="6224339"/>
            <a:ext cx="1188444" cy="557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US" altLang="zh-CN" sz="1600" b="1" dirty="0">
                <a:solidFill>
                  <a:srgbClr val="00B050"/>
                </a:solidFill>
                <a:latin typeface="微软雅黑" panose="020B0503020204020204" charset="-122"/>
                <a:ea typeface="微软雅黑" panose="020B0503020204020204" charset="-122"/>
                <a:cs typeface="msgothic"/>
              </a:rPr>
              <a:t>0x400000</a:t>
            </a:r>
          </a:p>
          <a:p>
            <a:pPr>
              <a:lnSpc>
                <a:spcPct val="94000"/>
              </a:lnSpc>
            </a:pPr>
            <a:r>
              <a:rPr lang="en-US" altLang="zh-CN" sz="1600" b="1" dirty="0">
                <a:solidFill>
                  <a:srgbClr val="00B050"/>
                </a:solidFill>
                <a:latin typeface="微软雅黑" panose="020B0503020204020204" charset="-122"/>
                <a:ea typeface="微软雅黑" panose="020B0503020204020204" charset="-122"/>
                <a:cs typeface="msgothic"/>
              </a:rPr>
              <a:t>64</a:t>
            </a:r>
            <a:r>
              <a:rPr lang="zh-CN" altLang="en-US" sz="1600" b="1" dirty="0">
                <a:solidFill>
                  <a:srgbClr val="00B050"/>
                </a:solidFill>
                <a:latin typeface="微软雅黑" panose="020B0503020204020204" charset="-122"/>
                <a:ea typeface="微软雅黑" panose="020B0503020204020204" charset="-122"/>
                <a:cs typeface="msgothic"/>
              </a:rPr>
              <a:t>位</a:t>
            </a:r>
            <a:endParaRPr lang="en-GB" altLang="zh-CN" sz="1600" b="1" dirty="0">
              <a:solidFill>
                <a:srgbClr val="00B050"/>
              </a:solidFill>
              <a:latin typeface="微软雅黑" panose="020B0503020204020204" charset="-122"/>
              <a:ea typeface="微软雅黑" panose="020B0503020204020204" charset="-122"/>
              <a:cs typeface="msgothic"/>
            </a:endParaRPr>
          </a:p>
        </p:txBody>
      </p:sp>
      <p:sp>
        <p:nvSpPr>
          <p:cNvPr id="117" name="Text Box 31"/>
          <p:cNvSpPr txBox="1">
            <a:spLocks noChangeArrowheads="1"/>
          </p:cNvSpPr>
          <p:nvPr/>
        </p:nvSpPr>
        <p:spPr bwMode="auto">
          <a:xfrm>
            <a:off x="4554468" y="3322979"/>
            <a:ext cx="1441718" cy="557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b="1" dirty="0">
                <a:solidFill>
                  <a:srgbClr val="00B050"/>
                </a:solidFill>
                <a:latin typeface="微软雅黑" panose="020B0503020204020204" charset="-122"/>
                <a:ea typeface="微软雅黑" panose="020B0503020204020204" charset="-122"/>
                <a:cs typeface="msgothic"/>
              </a:rPr>
              <a:t>0x40000000</a:t>
            </a:r>
          </a:p>
          <a:p>
            <a:pPr>
              <a:lnSpc>
                <a:spcPct val="94000"/>
              </a:lnSpc>
            </a:pPr>
            <a:r>
              <a:rPr lang="en-GB" altLang="zh-CN" sz="1600" b="1" dirty="0">
                <a:solidFill>
                  <a:srgbClr val="00B050"/>
                </a:solidFill>
                <a:latin typeface="微软雅黑" panose="020B0503020204020204" charset="-122"/>
                <a:ea typeface="微软雅黑" panose="020B0503020204020204" charset="-122"/>
                <a:cs typeface="msgothic"/>
              </a:rPr>
              <a:t>32</a:t>
            </a:r>
            <a:r>
              <a:rPr lang="zh-CN" altLang="en-US" sz="1600" b="1" dirty="0">
                <a:solidFill>
                  <a:srgbClr val="00B050"/>
                </a:solidFill>
                <a:latin typeface="微软雅黑" panose="020B0503020204020204" charset="-122"/>
                <a:ea typeface="微软雅黑" panose="020B0503020204020204" charset="-122"/>
                <a:cs typeface="msgothic"/>
              </a:rPr>
              <a:t>位</a:t>
            </a:r>
            <a:endParaRPr lang="en-GB" altLang="zh-CN" sz="1600" b="1" dirty="0">
              <a:solidFill>
                <a:srgbClr val="00B050"/>
              </a:solidFill>
              <a:latin typeface="微软雅黑" panose="020B0503020204020204" charset="-122"/>
              <a:ea typeface="微软雅黑" panose="020B0503020204020204" charset="-122"/>
              <a:cs typeface="ms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3" name="Rectangle 1"/>
          <p:cNvSpPr>
            <a:spLocks noGrp="1" noChangeArrowheads="1"/>
          </p:cNvSpPr>
          <p:nvPr>
            <p:ph type="title" idx="4294967295"/>
          </p:nvPr>
        </p:nvSpPr>
        <p:spPr>
          <a:xfrm>
            <a:off x="350838" y="381000"/>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加载可执行目标文件</a:t>
            </a:r>
            <a:endParaRPr lang="en-GB" dirty="0"/>
          </a:p>
        </p:txBody>
      </p:sp>
      <p:sp>
        <p:nvSpPr>
          <p:cNvPr id="33794" name="Rectangle 2"/>
          <p:cNvSpPr>
            <a:spLocks noChangeArrowheads="1"/>
          </p:cNvSpPr>
          <p:nvPr/>
        </p:nvSpPr>
        <p:spPr bwMode="auto">
          <a:xfrm>
            <a:off x="323646" y="1567788"/>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ELF </a:t>
            </a:r>
            <a:r>
              <a:rPr lang="zh-CN" altLang="en-US" sz="1600" b="1">
                <a:latin typeface="Calibri" panose="020F0502020204030204" pitchFamily="34" charset="0"/>
                <a:ea typeface="msgothic" charset="0"/>
                <a:cs typeface="msgothic" charset="0"/>
              </a:rPr>
              <a:t>头</a:t>
            </a:r>
            <a:endParaRPr lang="en-GB" sz="1600" b="1" dirty="0">
              <a:latin typeface="Calibri" panose="020F0502020204030204" pitchFamily="34" charset="0"/>
              <a:ea typeface="msgothic" charset="0"/>
              <a:cs typeface="msgothic" charset="0"/>
            </a:endParaRPr>
          </a:p>
        </p:txBody>
      </p:sp>
      <p:sp>
        <p:nvSpPr>
          <p:cNvPr id="33795" name="Rectangle 3"/>
          <p:cNvSpPr>
            <a:spLocks noChangeArrowheads="1"/>
          </p:cNvSpPr>
          <p:nvPr/>
        </p:nvSpPr>
        <p:spPr bwMode="auto">
          <a:xfrm>
            <a:off x="323646" y="1948788"/>
            <a:ext cx="2971800" cy="6096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a:latin typeface="Calibri" panose="020F0502020204030204" pitchFamily="34" charset="0"/>
                <a:ea typeface="msgothic" charset="0"/>
                <a:cs typeface="msgothic" charset="0"/>
              </a:rPr>
              <a:t>段头表</a:t>
            </a:r>
            <a:r>
              <a:rPr lang="en-GB" altLang="zh-CN" sz="1600">
                <a:latin typeface="Calibri" panose="020F0502020204030204" pitchFamily="34" charset="0"/>
                <a:ea typeface="msgothic" charset="0"/>
                <a:cs typeface="msgothic" charset="0"/>
              </a:rPr>
              <a:t>(</a:t>
            </a:r>
            <a:r>
              <a:rPr lang="zh-CN" altLang="en-US" sz="1600">
                <a:latin typeface="Calibri" panose="020F0502020204030204" pitchFamily="34" charset="0"/>
                <a:ea typeface="msgothic" charset="0"/>
                <a:cs typeface="msgothic" charset="0"/>
              </a:rPr>
              <a:t>可执行文件</a:t>
            </a:r>
            <a:r>
              <a:rPr lang="en-GB" altLang="zh-CN" sz="1600">
                <a:latin typeface="Calibri" panose="020F0502020204030204" pitchFamily="34" charset="0"/>
                <a:ea typeface="msgothic" charset="0"/>
                <a:cs typeface="msgothic" charset="0"/>
              </a:rPr>
              <a:t>)</a:t>
            </a:r>
          </a:p>
        </p:txBody>
      </p:sp>
      <p:sp>
        <p:nvSpPr>
          <p:cNvPr id="33796" name="Rectangle 4"/>
          <p:cNvSpPr>
            <a:spLocks noChangeArrowheads="1"/>
          </p:cNvSpPr>
          <p:nvPr/>
        </p:nvSpPr>
        <p:spPr bwMode="auto">
          <a:xfrm>
            <a:off x="323646" y="2939388"/>
            <a:ext cx="2971800" cy="3810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.text</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33797" name="Rectangle 5"/>
          <p:cNvSpPr>
            <a:spLocks noChangeArrowheads="1"/>
          </p:cNvSpPr>
          <p:nvPr/>
        </p:nvSpPr>
        <p:spPr bwMode="auto">
          <a:xfrm>
            <a:off x="323646" y="3701388"/>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.data</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33798" name="Rectangle 6"/>
          <p:cNvSpPr>
            <a:spLocks noChangeArrowheads="1"/>
          </p:cNvSpPr>
          <p:nvPr/>
        </p:nvSpPr>
        <p:spPr bwMode="auto">
          <a:xfrm>
            <a:off x="323646" y="4082388"/>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.bss</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33799" name="Rectangle 7"/>
          <p:cNvSpPr>
            <a:spLocks noChangeArrowheads="1"/>
          </p:cNvSpPr>
          <p:nvPr/>
        </p:nvSpPr>
        <p:spPr bwMode="auto">
          <a:xfrm>
            <a:off x="323646" y="4463388"/>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err="1">
                <a:latin typeface="Calibri" panose="020F0502020204030204" pitchFamily="34" charset="0"/>
                <a:ea typeface="msgothic" charset="0"/>
                <a:cs typeface="msgothic" charset="0"/>
              </a:rPr>
              <a:t>symtab</a:t>
            </a:r>
            <a:endParaRPr lang="en-GB" sz="1600" b="1" dirty="0">
              <a:latin typeface="Calibri" panose="020F0502020204030204" pitchFamily="34" charset="0"/>
              <a:ea typeface="msgothic" charset="0"/>
              <a:cs typeface="msgothic" charset="0"/>
            </a:endParaRPr>
          </a:p>
        </p:txBody>
      </p:sp>
      <p:sp>
        <p:nvSpPr>
          <p:cNvPr id="33802" name="Rectangle 10"/>
          <p:cNvSpPr>
            <a:spLocks noChangeArrowheads="1"/>
          </p:cNvSpPr>
          <p:nvPr/>
        </p:nvSpPr>
        <p:spPr bwMode="auto">
          <a:xfrm>
            <a:off x="323646" y="4844388"/>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.debug</a:t>
            </a:r>
          </a:p>
        </p:txBody>
      </p:sp>
      <p:sp>
        <p:nvSpPr>
          <p:cNvPr id="33803" name="Rectangle 11"/>
          <p:cNvSpPr>
            <a:spLocks noChangeArrowheads="1"/>
          </p:cNvSpPr>
          <p:nvPr/>
        </p:nvSpPr>
        <p:spPr bwMode="auto">
          <a:xfrm>
            <a:off x="323646" y="5987388"/>
            <a:ext cx="2971800" cy="6096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节头表</a:t>
            </a:r>
            <a:endParaRPr lang="en-GB" sz="1600" b="1" dirty="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a:t>
            </a:r>
            <a:r>
              <a:rPr lang="zh-CN" altLang="en-US" sz="1600" b="1">
                <a:latin typeface="Calibri" panose="020F0502020204030204" pitchFamily="34" charset="0"/>
                <a:ea typeface="msgothic" charset="0"/>
                <a:cs typeface="msgothic" charset="0"/>
              </a:rPr>
              <a:t>可重定位目标文件</a:t>
            </a:r>
            <a:r>
              <a:rPr lang="en-GB" sz="1600" b="1">
                <a:latin typeface="Calibri" panose="020F0502020204030204" pitchFamily="34" charset="0"/>
                <a:ea typeface="msgothic" charset="0"/>
                <a:cs typeface="msgothic" charset="0"/>
              </a:rPr>
              <a:t>)</a:t>
            </a:r>
            <a:endParaRPr lang="en-GB" sz="1600" b="1" dirty="0">
              <a:latin typeface="Calibri" panose="020F0502020204030204" pitchFamily="34" charset="0"/>
              <a:ea typeface="msgothic" charset="0"/>
              <a:cs typeface="msgothic" charset="0"/>
            </a:endParaRPr>
          </a:p>
        </p:txBody>
      </p:sp>
      <p:sp>
        <p:nvSpPr>
          <p:cNvPr id="33804" name="Text Box 12"/>
          <p:cNvSpPr txBox="1">
            <a:spLocks noChangeArrowheads="1"/>
          </p:cNvSpPr>
          <p:nvPr/>
        </p:nvSpPr>
        <p:spPr bwMode="auto">
          <a:xfrm>
            <a:off x="3269568" y="1413296"/>
            <a:ext cx="285954" cy="3357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0</a:t>
            </a:r>
          </a:p>
        </p:txBody>
      </p:sp>
      <p:sp>
        <p:nvSpPr>
          <p:cNvPr id="33805" name="Text Box 13"/>
          <p:cNvSpPr txBox="1">
            <a:spLocks noChangeArrowheads="1"/>
          </p:cNvSpPr>
          <p:nvPr/>
        </p:nvSpPr>
        <p:spPr bwMode="auto">
          <a:xfrm>
            <a:off x="442590" y="1236452"/>
            <a:ext cx="1797585" cy="365999"/>
          </a:xfrm>
          <a:prstGeom prst="rect">
            <a:avLst/>
          </a:prstGeom>
          <a:noFill/>
          <a:ln w="9525">
            <a:noFill/>
            <a:rou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Calibri" panose="020F0502020204030204" pitchFamily="34" charset="0"/>
                <a:ea typeface="msgothic" charset="0"/>
                <a:cs typeface="msgothic" charset="0"/>
              </a:rPr>
              <a:t>可执行目标文件</a:t>
            </a:r>
            <a:endParaRPr lang="en-GB" sz="1800" b="1" dirty="0">
              <a:latin typeface="Calibri" panose="020F0502020204030204" pitchFamily="34" charset="0"/>
              <a:ea typeface="msgothic" charset="0"/>
              <a:cs typeface="msgothic" charset="0"/>
            </a:endParaRPr>
          </a:p>
        </p:txBody>
      </p:sp>
      <p:sp>
        <p:nvSpPr>
          <p:cNvPr id="33806" name="Rectangle 14"/>
          <p:cNvSpPr>
            <a:spLocks noChangeArrowheads="1"/>
          </p:cNvSpPr>
          <p:nvPr/>
        </p:nvSpPr>
        <p:spPr bwMode="auto">
          <a:xfrm>
            <a:off x="4686829" y="1262063"/>
            <a:ext cx="2789237" cy="487362"/>
          </a:xfrm>
          <a:prstGeom prst="rect">
            <a:avLst/>
          </a:prstGeom>
          <a:solidFill>
            <a:srgbClr val="F1C7C7"/>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内核虚拟存储器</a:t>
            </a:r>
            <a:endParaRPr lang="en-GB" sz="1600" b="1" dirty="0">
              <a:latin typeface="Calibri" panose="020F0502020204030204" pitchFamily="34" charset="0"/>
              <a:ea typeface="msgothic" charset="0"/>
              <a:cs typeface="msgothic" charset="0"/>
            </a:endParaRPr>
          </a:p>
        </p:txBody>
      </p:sp>
      <p:sp>
        <p:nvSpPr>
          <p:cNvPr id="33807" name="Rectangle 15"/>
          <p:cNvSpPr>
            <a:spLocks noChangeArrowheads="1"/>
          </p:cNvSpPr>
          <p:nvPr/>
        </p:nvSpPr>
        <p:spPr bwMode="auto">
          <a:xfrm>
            <a:off x="4686829" y="2963863"/>
            <a:ext cx="2789237" cy="669925"/>
          </a:xfrm>
          <a:prstGeom prst="rect">
            <a:avLst/>
          </a:prstGeom>
          <a:solidFill>
            <a:srgbClr val="D5F1CF"/>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共享库内存映射区</a:t>
            </a:r>
            <a:endParaRPr lang="en-GB" sz="1600" b="1" dirty="0">
              <a:latin typeface="Calibri" panose="020F0502020204030204" pitchFamily="34" charset="0"/>
              <a:ea typeface="msgothic" charset="0"/>
              <a:cs typeface="msgothic" charset="0"/>
            </a:endParaRPr>
          </a:p>
        </p:txBody>
      </p:sp>
      <p:sp>
        <p:nvSpPr>
          <p:cNvPr id="33808" name="Rectangle 16"/>
          <p:cNvSpPr>
            <a:spLocks noChangeArrowheads="1"/>
          </p:cNvSpPr>
          <p:nvPr/>
        </p:nvSpPr>
        <p:spPr bwMode="auto">
          <a:xfrm>
            <a:off x="4686829" y="3629025"/>
            <a:ext cx="2789237" cy="723900"/>
          </a:xfrm>
          <a:prstGeom prst="rect">
            <a:avLst/>
          </a:prstGeom>
          <a:solidFill>
            <a:schemeClr val="bg1">
              <a:lumMod val="75000"/>
            </a:schemeClr>
          </a:solidFill>
          <a:ln w="3240">
            <a:solidFill>
              <a:schemeClr val="tx1"/>
            </a:solidFill>
            <a:miter lim="800000"/>
          </a:ln>
          <a:effectLst/>
        </p:spPr>
        <p:txBody>
          <a:bodyPr wrap="none" anchor="ctr"/>
          <a:lstStyle/>
          <a:p>
            <a:endParaRPr lang="en-US"/>
          </a:p>
        </p:txBody>
      </p:sp>
      <p:sp>
        <p:nvSpPr>
          <p:cNvPr id="33809" name="Rectangle 17"/>
          <p:cNvSpPr>
            <a:spLocks noChangeArrowheads="1"/>
          </p:cNvSpPr>
          <p:nvPr/>
        </p:nvSpPr>
        <p:spPr bwMode="auto">
          <a:xfrm>
            <a:off x="4686830" y="4350808"/>
            <a:ext cx="2789237" cy="669925"/>
          </a:xfrm>
          <a:prstGeom prst="rect">
            <a:avLst/>
          </a:prstGeom>
          <a:solidFill>
            <a:srgbClr val="D5F1CF"/>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运行时堆</a:t>
            </a:r>
            <a:endParaRPr lang="en-US" altLang="zh-CN" sz="1600" b="1">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a:t>
            </a:r>
            <a:r>
              <a:rPr lang="zh-CN" altLang="en-US" sz="1600">
                <a:latin typeface="Calibri" panose="020F0502020204030204" pitchFamily="34" charset="0"/>
                <a:ea typeface="msgothic" charset="0"/>
                <a:cs typeface="msgothic" charset="0"/>
              </a:rPr>
              <a:t>由</a:t>
            </a:r>
            <a:r>
              <a:rPr lang="en-GB" sz="1600" b="1">
                <a:latin typeface="Courier New" panose="02070309020205020404" pitchFamily="49" charset="0"/>
                <a:ea typeface="msgothic" charset="0"/>
                <a:cs typeface="msgothic" charset="0"/>
              </a:rPr>
              <a:t>malloc</a:t>
            </a:r>
            <a:r>
              <a:rPr lang="zh-CN" altLang="en-US" sz="1600" b="1">
                <a:latin typeface="Courier New" panose="02070309020205020404" pitchFamily="49" charset="0"/>
                <a:ea typeface="msgothic" charset="0"/>
                <a:cs typeface="msgothic" charset="0"/>
              </a:rPr>
              <a:t>创建</a:t>
            </a:r>
            <a:r>
              <a:rPr lang="en-GB" sz="1600" b="1">
                <a:latin typeface="Calibri" panose="020F0502020204030204" pitchFamily="34" charset="0"/>
                <a:ea typeface="msgothic" charset="0"/>
                <a:cs typeface="msgothic" charset="0"/>
              </a:rPr>
              <a:t>)</a:t>
            </a:r>
            <a:endParaRPr lang="en-GB" sz="1600" b="1" dirty="0">
              <a:latin typeface="Calibri" panose="020F0502020204030204" pitchFamily="34" charset="0"/>
              <a:ea typeface="msgothic" charset="0"/>
              <a:cs typeface="msgothic" charset="0"/>
            </a:endParaRPr>
          </a:p>
        </p:txBody>
      </p:sp>
      <p:sp>
        <p:nvSpPr>
          <p:cNvPr id="33810" name="Rectangle 18"/>
          <p:cNvSpPr>
            <a:spLocks noChangeArrowheads="1"/>
          </p:cNvSpPr>
          <p:nvPr/>
        </p:nvSpPr>
        <p:spPr bwMode="auto">
          <a:xfrm>
            <a:off x="4686829" y="2054225"/>
            <a:ext cx="2789237" cy="906463"/>
          </a:xfrm>
          <a:prstGeom prst="rect">
            <a:avLst/>
          </a:prstGeom>
          <a:solidFill>
            <a:schemeClr val="bg1">
              <a:lumMod val="75000"/>
            </a:schemeClr>
          </a:solidFill>
          <a:ln w="3240">
            <a:solidFill>
              <a:schemeClr val="tx1"/>
            </a:solidFill>
            <a:miter lim="800000"/>
          </a:ln>
          <a:effectLst/>
        </p:spPr>
        <p:txBody>
          <a:bodyPr wrap="none" anchor="ctr"/>
          <a:lstStyle/>
          <a:p>
            <a:endParaRPr lang="en-US"/>
          </a:p>
        </p:txBody>
      </p:sp>
      <p:sp>
        <p:nvSpPr>
          <p:cNvPr id="33811" name="Line 19"/>
          <p:cNvSpPr>
            <a:spLocks noChangeShapeType="1"/>
          </p:cNvSpPr>
          <p:nvPr/>
        </p:nvSpPr>
        <p:spPr bwMode="auto">
          <a:xfrm flipV="1">
            <a:off x="6076950" y="3957638"/>
            <a:ext cx="1588" cy="384175"/>
          </a:xfrm>
          <a:prstGeom prst="line">
            <a:avLst/>
          </a:prstGeom>
          <a:noFill/>
          <a:ln w="3240">
            <a:solidFill>
              <a:schemeClr val="tx1"/>
            </a:solidFill>
            <a:miter lim="800000"/>
            <a:tailEnd type="triangle" w="med" len="med"/>
          </a:ln>
          <a:effectLst/>
        </p:spPr>
        <p:txBody>
          <a:bodyPr/>
          <a:lstStyle/>
          <a:p>
            <a:endParaRPr lang="en-US"/>
          </a:p>
        </p:txBody>
      </p:sp>
      <p:sp>
        <p:nvSpPr>
          <p:cNvPr id="33812" name="Rectangle 20"/>
          <p:cNvSpPr>
            <a:spLocks noChangeArrowheads="1"/>
          </p:cNvSpPr>
          <p:nvPr/>
        </p:nvSpPr>
        <p:spPr bwMode="auto">
          <a:xfrm>
            <a:off x="4686829" y="1719263"/>
            <a:ext cx="2789237" cy="563562"/>
          </a:xfrm>
          <a:prstGeom prst="rect">
            <a:avLst/>
          </a:prstGeom>
          <a:solidFill>
            <a:srgbClr val="D5F1CF"/>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用户栈</a:t>
            </a:r>
            <a:endParaRPr lang="en-GB" sz="1600" b="1" dirty="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a:t>
            </a:r>
            <a:r>
              <a:rPr lang="zh-CN" altLang="en-US" sz="1600" b="1">
                <a:latin typeface="Calibri" panose="020F0502020204030204" pitchFamily="34" charset="0"/>
                <a:ea typeface="msgothic" charset="0"/>
                <a:cs typeface="msgothic" charset="0"/>
              </a:rPr>
              <a:t>运行时创建</a:t>
            </a:r>
            <a:r>
              <a:rPr lang="en-GB" sz="1600" b="1">
                <a:latin typeface="Calibri" panose="020F0502020204030204" pitchFamily="34" charset="0"/>
                <a:ea typeface="msgothic" charset="0"/>
                <a:cs typeface="msgothic" charset="0"/>
              </a:rPr>
              <a:t>)</a:t>
            </a:r>
            <a:endParaRPr lang="en-GB" sz="1600" b="1" dirty="0">
              <a:latin typeface="Calibri" panose="020F0502020204030204" pitchFamily="34" charset="0"/>
              <a:ea typeface="msgothic" charset="0"/>
              <a:cs typeface="msgothic" charset="0"/>
            </a:endParaRPr>
          </a:p>
        </p:txBody>
      </p:sp>
      <p:sp>
        <p:nvSpPr>
          <p:cNvPr id="33814" name="Line 22"/>
          <p:cNvSpPr>
            <a:spLocks noChangeShapeType="1"/>
          </p:cNvSpPr>
          <p:nvPr/>
        </p:nvSpPr>
        <p:spPr bwMode="auto">
          <a:xfrm>
            <a:off x="6076950" y="2282825"/>
            <a:ext cx="1588" cy="228600"/>
          </a:xfrm>
          <a:prstGeom prst="line">
            <a:avLst/>
          </a:prstGeom>
          <a:noFill/>
          <a:ln w="3240">
            <a:solidFill>
              <a:schemeClr val="tx1"/>
            </a:solidFill>
            <a:miter lim="800000"/>
            <a:tailEnd type="triangle" w="med" len="med"/>
          </a:ln>
          <a:effectLst/>
        </p:spPr>
        <p:txBody>
          <a:bodyPr/>
          <a:lstStyle/>
          <a:p>
            <a:endParaRPr lang="en-US"/>
          </a:p>
        </p:txBody>
      </p:sp>
      <p:sp>
        <p:nvSpPr>
          <p:cNvPr id="33815" name="Rectangle 23"/>
          <p:cNvSpPr>
            <a:spLocks noChangeArrowheads="1"/>
          </p:cNvSpPr>
          <p:nvPr/>
        </p:nvSpPr>
        <p:spPr bwMode="auto">
          <a:xfrm>
            <a:off x="4686829" y="6312958"/>
            <a:ext cx="2789238" cy="396875"/>
          </a:xfrm>
          <a:prstGeom prst="rect">
            <a:avLst/>
          </a:prstGeom>
          <a:solidFill>
            <a:schemeClr val="bg1">
              <a:lumMod val="75000"/>
            </a:schemeClr>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Unused</a:t>
            </a:r>
          </a:p>
        </p:txBody>
      </p:sp>
      <p:sp>
        <p:nvSpPr>
          <p:cNvPr id="33816" name="Text Box 24"/>
          <p:cNvSpPr txBox="1">
            <a:spLocks noChangeArrowheads="1"/>
          </p:cNvSpPr>
          <p:nvPr/>
        </p:nvSpPr>
        <p:spPr bwMode="auto">
          <a:xfrm>
            <a:off x="4421194" y="6531510"/>
            <a:ext cx="285954" cy="3357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0</a:t>
            </a:r>
          </a:p>
        </p:txBody>
      </p:sp>
      <p:sp>
        <p:nvSpPr>
          <p:cNvPr id="33817" name="Text Box 25"/>
          <p:cNvSpPr txBox="1">
            <a:spLocks noChangeArrowheads="1"/>
          </p:cNvSpPr>
          <p:nvPr/>
        </p:nvSpPr>
        <p:spPr bwMode="auto">
          <a:xfrm>
            <a:off x="7834221" y="2108200"/>
            <a:ext cx="925551" cy="567272"/>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r>
              <a:rPr lang="en-GB" sz="1600" dirty="0" err="1">
                <a:latin typeface="Courier New" panose="02070309020205020404" pitchFamily="49" charset="0"/>
                <a:ea typeface="msgothic" charset="0"/>
                <a:cs typeface="msgothic" charset="0"/>
              </a:rPr>
              <a:t>r</a:t>
            </a:r>
            <a:r>
              <a:rPr lang="en-GB" sz="1600" b="1" dirty="0" err="1">
                <a:latin typeface="Courier New" panose="02070309020205020404" pitchFamily="49" charset="0"/>
                <a:ea typeface="msgothic" charset="0"/>
                <a:cs typeface="msgothic" charset="0"/>
              </a:rPr>
              <a:t>sp</a:t>
            </a:r>
            <a:r>
              <a:rPr lang="en-GB" sz="1600" b="1" dirty="0">
                <a:latin typeface="Calibri" panose="020F0502020204030204" pitchFamily="34" charset="0"/>
                <a:ea typeface="msgothic" charset="0"/>
                <a:cs typeface="msgothic" charset="0"/>
              </a:rPr>
              <a:t>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a:t>
            </a:r>
            <a:r>
              <a:rPr lang="zh-CN" altLang="en-US" sz="1600" b="1">
                <a:latin typeface="Calibri" panose="020F0502020204030204" pitchFamily="34" charset="0"/>
                <a:ea typeface="msgothic" charset="0"/>
                <a:cs typeface="msgothic" charset="0"/>
              </a:rPr>
              <a:t>栈指针</a:t>
            </a:r>
            <a:r>
              <a:rPr lang="en-GB" sz="1600" b="1">
                <a:latin typeface="Calibri" panose="020F0502020204030204" pitchFamily="34" charset="0"/>
                <a:ea typeface="msgothic" charset="0"/>
                <a:cs typeface="msgothic" charset="0"/>
              </a:rPr>
              <a:t>)</a:t>
            </a:r>
            <a:endParaRPr lang="en-GB" sz="1600" b="1" dirty="0">
              <a:latin typeface="Calibri" panose="020F0502020204030204" pitchFamily="34" charset="0"/>
              <a:ea typeface="msgothic" charset="0"/>
              <a:cs typeface="msgothic" charset="0"/>
            </a:endParaRPr>
          </a:p>
        </p:txBody>
      </p:sp>
      <p:sp>
        <p:nvSpPr>
          <p:cNvPr id="33818" name="Line 26"/>
          <p:cNvSpPr>
            <a:spLocks noChangeShapeType="1"/>
          </p:cNvSpPr>
          <p:nvPr/>
        </p:nvSpPr>
        <p:spPr bwMode="auto">
          <a:xfrm flipH="1">
            <a:off x="7527834" y="2279650"/>
            <a:ext cx="384175" cy="1588"/>
          </a:xfrm>
          <a:prstGeom prst="line">
            <a:avLst/>
          </a:prstGeom>
          <a:noFill/>
          <a:ln w="3240">
            <a:solidFill>
              <a:srgbClr val="000066"/>
            </a:solidFill>
            <a:miter lim="800000"/>
            <a:tailEnd type="triangle" w="med" len="med"/>
          </a:ln>
          <a:effectLst/>
        </p:spPr>
        <p:txBody>
          <a:bodyPr/>
          <a:lstStyle/>
          <a:p>
            <a:endParaRPr lang="en-US"/>
          </a:p>
        </p:txBody>
      </p:sp>
      <p:sp>
        <p:nvSpPr>
          <p:cNvPr id="33819" name="Text Box 27"/>
          <p:cNvSpPr txBox="1">
            <a:spLocks noChangeArrowheads="1"/>
          </p:cNvSpPr>
          <p:nvPr/>
        </p:nvSpPr>
        <p:spPr bwMode="auto">
          <a:xfrm>
            <a:off x="7677150" y="899576"/>
            <a:ext cx="1314450" cy="577082"/>
          </a:xfrm>
          <a:prstGeom prst="rect">
            <a:avLst/>
          </a:prstGeom>
          <a:noFill/>
          <a:ln w="9525">
            <a:noFill/>
            <a:round/>
          </a:ln>
          <a:effectLst/>
        </p:spPr>
        <p:txBody>
          <a:bodyPr wrap="squar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用户代码不可见内存</a:t>
            </a:r>
            <a:endParaRPr lang="en-GB" sz="1600" b="1" dirty="0">
              <a:latin typeface="Calibri" panose="020F0502020204030204" pitchFamily="34" charset="0"/>
              <a:ea typeface="msgothic" charset="0"/>
              <a:cs typeface="msgothic" charset="0"/>
            </a:endParaRPr>
          </a:p>
        </p:txBody>
      </p:sp>
      <p:sp>
        <p:nvSpPr>
          <p:cNvPr id="33820" name="Line 28"/>
          <p:cNvSpPr>
            <a:spLocks noChangeShapeType="1"/>
          </p:cNvSpPr>
          <p:nvPr/>
        </p:nvSpPr>
        <p:spPr bwMode="auto">
          <a:xfrm flipV="1">
            <a:off x="7543800" y="1257568"/>
            <a:ext cx="1588" cy="460375"/>
          </a:xfrm>
          <a:prstGeom prst="line">
            <a:avLst/>
          </a:prstGeom>
          <a:noFill/>
          <a:ln w="3240">
            <a:solidFill>
              <a:schemeClr val="tx1"/>
            </a:solidFill>
            <a:miter lim="800000"/>
            <a:tailEnd type="triangle" w="med" len="med"/>
          </a:ln>
          <a:effectLst/>
        </p:spPr>
        <p:txBody>
          <a:bodyPr/>
          <a:lstStyle/>
          <a:p>
            <a:endParaRPr lang="en-US"/>
          </a:p>
        </p:txBody>
      </p:sp>
      <p:sp>
        <p:nvSpPr>
          <p:cNvPr id="33821" name="Text Box 29"/>
          <p:cNvSpPr txBox="1">
            <a:spLocks noChangeArrowheads="1"/>
          </p:cNvSpPr>
          <p:nvPr/>
        </p:nvSpPr>
        <p:spPr bwMode="auto">
          <a:xfrm>
            <a:off x="7888288" y="4173538"/>
            <a:ext cx="552052" cy="325988"/>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brk</a:t>
            </a:r>
          </a:p>
        </p:txBody>
      </p:sp>
      <p:sp>
        <p:nvSpPr>
          <p:cNvPr id="33822" name="Line 30"/>
          <p:cNvSpPr>
            <a:spLocks noChangeShapeType="1"/>
          </p:cNvSpPr>
          <p:nvPr/>
        </p:nvSpPr>
        <p:spPr bwMode="auto">
          <a:xfrm flipH="1">
            <a:off x="7504113" y="4340225"/>
            <a:ext cx="384175" cy="1588"/>
          </a:xfrm>
          <a:prstGeom prst="line">
            <a:avLst/>
          </a:prstGeom>
          <a:noFill/>
          <a:ln w="3240">
            <a:solidFill>
              <a:srgbClr val="000066"/>
            </a:solidFill>
            <a:miter lim="800000"/>
            <a:tailEnd type="triangle" w="med" len="med"/>
          </a:ln>
          <a:effectLst/>
        </p:spPr>
        <p:txBody>
          <a:bodyPr/>
          <a:lstStyle/>
          <a:p>
            <a:endParaRPr lang="en-US"/>
          </a:p>
        </p:txBody>
      </p:sp>
      <p:sp>
        <p:nvSpPr>
          <p:cNvPr id="33824" name="Text Box 32"/>
          <p:cNvSpPr txBox="1">
            <a:spLocks noChangeArrowheads="1"/>
          </p:cNvSpPr>
          <p:nvPr/>
        </p:nvSpPr>
        <p:spPr bwMode="auto">
          <a:xfrm>
            <a:off x="3810000" y="6172200"/>
            <a:ext cx="920542" cy="269947"/>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latin typeface="Courier New" panose="02070309020205020404" pitchFamily="49" charset="0"/>
                <a:ea typeface="msgothic" charset="0"/>
                <a:cs typeface="msgothic" charset="0"/>
              </a:rPr>
              <a:t>0x400000</a:t>
            </a:r>
          </a:p>
        </p:txBody>
      </p:sp>
      <p:sp>
        <p:nvSpPr>
          <p:cNvPr id="33826" name="Rectangle 34"/>
          <p:cNvSpPr>
            <a:spLocks noChangeArrowheads="1"/>
          </p:cNvSpPr>
          <p:nvPr/>
        </p:nvSpPr>
        <p:spPr bwMode="auto">
          <a:xfrm>
            <a:off x="4686829" y="5017558"/>
            <a:ext cx="2789238" cy="669925"/>
          </a:xfrm>
          <a:prstGeom prst="rect">
            <a:avLst/>
          </a:prstGeom>
          <a:solidFill>
            <a:schemeClr val="accent2">
              <a:lumMod val="20000"/>
              <a:lumOff val="80000"/>
            </a:schemeClr>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读</a:t>
            </a:r>
            <a:r>
              <a:rPr lang="en-US" altLang="zh-CN" sz="1600" b="1">
                <a:latin typeface="Calibri" panose="020F0502020204030204" pitchFamily="34" charset="0"/>
                <a:ea typeface="msgothic" charset="0"/>
                <a:cs typeface="msgothic" charset="0"/>
              </a:rPr>
              <a:t>/</a:t>
            </a:r>
            <a:r>
              <a:rPr lang="zh-CN" altLang="en-US" sz="1600" b="1">
                <a:latin typeface="Calibri" panose="020F0502020204030204" pitchFamily="34" charset="0"/>
                <a:ea typeface="msgothic" charset="0"/>
                <a:cs typeface="msgothic" charset="0"/>
              </a:rPr>
              <a:t>写段</a:t>
            </a:r>
            <a:endParaRPr lang="en-GB" sz="1600" b="1" dirty="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a:latin typeface="Courier New" panose="02070309020205020404" pitchFamily="49" charset="0"/>
                <a:ea typeface="msgothic" charset="0"/>
                <a:cs typeface="msgothic" charset="0"/>
              </a:rPr>
              <a:t>data</a:t>
            </a:r>
            <a:r>
              <a:rPr lang="en-GB" sz="1600" b="1" dirty="0">
                <a:latin typeface="Calibri" panose="020F0502020204030204" pitchFamily="34" charset="0"/>
                <a:ea typeface="msgothic" charset="0"/>
                <a:cs typeface="msgothic" charset="0"/>
              </a:rPr>
              <a:t>, .</a:t>
            </a:r>
            <a:r>
              <a:rPr lang="en-GB" sz="1600" b="1" dirty="0" err="1">
                <a:latin typeface="Courier New" panose="02070309020205020404" pitchFamily="49" charset="0"/>
                <a:ea typeface="msgothic" charset="0"/>
                <a:cs typeface="msgothic" charset="0"/>
              </a:rPr>
              <a:t>bss</a:t>
            </a:r>
            <a:r>
              <a:rPr lang="en-GB" sz="1600" b="1" dirty="0">
                <a:latin typeface="Calibri" panose="020F0502020204030204" pitchFamily="34" charset="0"/>
                <a:ea typeface="msgothic" charset="0"/>
                <a:cs typeface="msgothic" charset="0"/>
              </a:rPr>
              <a:t>)</a:t>
            </a:r>
          </a:p>
        </p:txBody>
      </p:sp>
      <p:sp>
        <p:nvSpPr>
          <p:cNvPr id="33827" name="Rectangle 35"/>
          <p:cNvSpPr>
            <a:spLocks noChangeArrowheads="1"/>
          </p:cNvSpPr>
          <p:nvPr/>
        </p:nvSpPr>
        <p:spPr bwMode="auto">
          <a:xfrm>
            <a:off x="4686829" y="5643033"/>
            <a:ext cx="2789238" cy="669925"/>
          </a:xfrm>
          <a:prstGeom prst="rect">
            <a:avLst/>
          </a:prstGeom>
          <a:solidFill>
            <a:srgbClr val="F6F5BD"/>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a:latin typeface="Calibri" panose="020F0502020204030204" pitchFamily="34" charset="0"/>
                <a:ea typeface="msgothic" charset="0"/>
                <a:cs typeface="msgothic" charset="0"/>
              </a:rPr>
              <a:t>只读段</a:t>
            </a:r>
            <a:endParaRPr lang="en-GB" sz="1600" b="1" dirty="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a:latin typeface="Courier New" panose="02070309020205020404" pitchFamily="49" charset="0"/>
                <a:ea typeface="msgothic" charset="0"/>
                <a:cs typeface="msgothic" charset="0"/>
              </a:rPr>
              <a:t>.init</a:t>
            </a:r>
            <a:r>
              <a:rPr lang="en-GB" sz="1600" b="1" dirty="0">
                <a:latin typeface="Calibri" panose="020F0502020204030204" pitchFamily="34" charset="0"/>
                <a:ea typeface="msgothic" charset="0"/>
                <a:cs typeface="msgothic" charset="0"/>
              </a:rPr>
              <a:t>, .</a:t>
            </a:r>
            <a:r>
              <a:rPr lang="en-GB" sz="1600" b="1" dirty="0">
                <a:latin typeface="Courier New" panose="02070309020205020404" pitchFamily="49" charset="0"/>
                <a:ea typeface="msgothic" charset="0"/>
                <a:cs typeface="msgothic" charset="0"/>
              </a:rPr>
              <a:t>text</a:t>
            </a:r>
            <a:r>
              <a:rPr lang="en-GB" sz="1600" b="1" dirty="0">
                <a:latin typeface="Calibri" panose="020F0502020204030204" pitchFamily="34" charset="0"/>
                <a:ea typeface="msgothic" charset="0"/>
                <a:cs typeface="msgothic" charset="0"/>
              </a:rPr>
              <a:t>, </a:t>
            </a:r>
            <a:r>
              <a:rPr lang="en-GB" sz="1600" b="1" dirty="0">
                <a:latin typeface="Courier New" panose="02070309020205020404" pitchFamily="49" charset="0"/>
                <a:ea typeface="msgothic" charset="0"/>
                <a:cs typeface="msgothic" charset="0"/>
              </a:rPr>
              <a:t>.</a:t>
            </a:r>
            <a:r>
              <a:rPr lang="en-GB" sz="1600" b="1" dirty="0" err="1">
                <a:latin typeface="Courier New" panose="02070309020205020404" pitchFamily="49" charset="0"/>
                <a:ea typeface="msgothic" charset="0"/>
                <a:cs typeface="msgothic" charset="0"/>
              </a:rPr>
              <a:t>rodata</a:t>
            </a:r>
            <a:r>
              <a:rPr lang="en-GB" sz="1600" b="1" dirty="0">
                <a:latin typeface="Calibri" panose="020F0502020204030204" pitchFamily="34" charset="0"/>
                <a:ea typeface="msgothic" charset="0"/>
                <a:cs typeface="msgothic" charset="0"/>
              </a:rPr>
              <a:t>)</a:t>
            </a:r>
          </a:p>
        </p:txBody>
      </p:sp>
      <p:sp>
        <p:nvSpPr>
          <p:cNvPr id="33828" name="AutoShape 36"/>
          <p:cNvSpPr/>
          <p:nvPr/>
        </p:nvSpPr>
        <p:spPr bwMode="auto">
          <a:xfrm>
            <a:off x="7524750" y="5026025"/>
            <a:ext cx="76200" cy="1295400"/>
          </a:xfrm>
          <a:prstGeom prst="rightBrace">
            <a:avLst>
              <a:gd name="adj1" fmla="val 141667"/>
              <a:gd name="adj2" fmla="val 50000"/>
            </a:avLst>
          </a:prstGeom>
          <a:noFill/>
          <a:ln w="12600">
            <a:solidFill>
              <a:srgbClr val="000066"/>
            </a:solidFill>
            <a:miter lim="800000"/>
          </a:ln>
          <a:effectLst/>
        </p:spPr>
        <p:txBody>
          <a:bodyPr wrap="none" anchor="ctr"/>
          <a:lstStyle/>
          <a:p>
            <a:endParaRPr lang="en-US"/>
          </a:p>
        </p:txBody>
      </p:sp>
      <p:sp>
        <p:nvSpPr>
          <p:cNvPr id="33829" name="Text Box 37"/>
          <p:cNvSpPr txBox="1">
            <a:spLocks noChangeArrowheads="1"/>
          </p:cNvSpPr>
          <p:nvPr/>
        </p:nvSpPr>
        <p:spPr bwMode="auto">
          <a:xfrm>
            <a:off x="7677150" y="5010150"/>
            <a:ext cx="1002495" cy="577082"/>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从可执行</a:t>
            </a:r>
            <a:endParaRPr lang="en-US" altLang="zh-CN" sz="1600" b="1">
              <a:latin typeface="Calibri" panose="020F0502020204030204"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文件加载</a:t>
            </a:r>
            <a:endParaRPr lang="en-GB" sz="1600" b="1" dirty="0">
              <a:latin typeface="Calibri" panose="020F0502020204030204" pitchFamily="34" charset="0"/>
              <a:ea typeface="msgothic" charset="0"/>
              <a:cs typeface="msgothic" charset="0"/>
            </a:endParaRPr>
          </a:p>
        </p:txBody>
      </p:sp>
      <p:sp>
        <p:nvSpPr>
          <p:cNvPr id="39" name="Rectangle 5"/>
          <p:cNvSpPr>
            <a:spLocks noChangeArrowheads="1"/>
          </p:cNvSpPr>
          <p:nvPr/>
        </p:nvSpPr>
        <p:spPr bwMode="auto">
          <a:xfrm>
            <a:off x="323646" y="3320388"/>
            <a:ext cx="2971800" cy="3810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.rodata</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40" name="Rectangle 10"/>
          <p:cNvSpPr>
            <a:spLocks noChangeArrowheads="1"/>
          </p:cNvSpPr>
          <p:nvPr/>
        </p:nvSpPr>
        <p:spPr bwMode="auto">
          <a:xfrm>
            <a:off x="323646" y="5225388"/>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.line</a:t>
            </a:r>
          </a:p>
        </p:txBody>
      </p:sp>
      <p:sp>
        <p:nvSpPr>
          <p:cNvPr id="41" name="Rectangle 4"/>
          <p:cNvSpPr>
            <a:spLocks noChangeArrowheads="1"/>
          </p:cNvSpPr>
          <p:nvPr/>
        </p:nvSpPr>
        <p:spPr bwMode="auto">
          <a:xfrm>
            <a:off x="323646" y="2558388"/>
            <a:ext cx="2971800" cy="3810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a:latin typeface="Calibri" panose="020F0502020204030204" pitchFamily="34" charset="0"/>
                <a:ea typeface="msgothic" charset="0"/>
                <a:cs typeface="msgothic" charset="0"/>
              </a:rPr>
              <a:t>ini</a:t>
            </a:r>
            <a:r>
              <a:rPr lang="en-GB" sz="1600" b="1">
                <a:latin typeface="Calibri" panose="020F0502020204030204" pitchFamily="34" charset="0"/>
                <a:ea typeface="msgothic" charset="0"/>
                <a:cs typeface="msgothic" charset="0"/>
              </a:rPr>
              <a:t>t </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42" name="Rectangle 10"/>
          <p:cNvSpPr>
            <a:spLocks noChangeArrowheads="1"/>
          </p:cNvSpPr>
          <p:nvPr/>
        </p:nvSpPr>
        <p:spPr bwMode="auto">
          <a:xfrm>
            <a:off x="323646" y="5606388"/>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err="1">
                <a:latin typeface="Calibri" panose="020F0502020204030204" pitchFamily="34" charset="0"/>
                <a:ea typeface="msgothic" charset="0"/>
                <a:cs typeface="msgothic" charset="0"/>
              </a:rPr>
              <a:t>strtab</a:t>
            </a:r>
            <a:endParaRPr lang="en-GB" sz="1600" b="1" dirty="0">
              <a:latin typeface="Calibri" panose="020F0502020204030204" pitchFamily="34" charset="0"/>
              <a:ea typeface="msgothic" charset="0"/>
              <a:cs typeface="msgothic" charset="0"/>
            </a:endParaRPr>
          </a:p>
        </p:txBody>
      </p:sp>
      <p:sp>
        <p:nvSpPr>
          <p:cNvPr id="38" name="Text Box 13"/>
          <p:cNvSpPr txBox="1">
            <a:spLocks noChangeArrowheads="1"/>
          </p:cNvSpPr>
          <p:nvPr/>
        </p:nvSpPr>
        <p:spPr bwMode="auto">
          <a:xfrm>
            <a:off x="5426977" y="921587"/>
            <a:ext cx="1611636" cy="365999"/>
          </a:xfrm>
          <a:prstGeom prst="rect">
            <a:avLst/>
          </a:prstGeom>
          <a:noFill/>
          <a:ln w="9525">
            <a:noFill/>
            <a:rou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b="1">
                <a:latin typeface="Calibri" panose="020F0502020204030204" pitchFamily="34" charset="0"/>
                <a:ea typeface="msgothic" charset="0"/>
                <a:cs typeface="msgothic" charset="0"/>
              </a:rPr>
              <a:t>Linux</a:t>
            </a:r>
            <a:r>
              <a:rPr lang="zh-CN" altLang="en-US" sz="1800" b="1">
                <a:latin typeface="Calibri" panose="020F0502020204030204" pitchFamily="34" charset="0"/>
                <a:ea typeface="msgothic" charset="0"/>
                <a:cs typeface="msgothic" charset="0"/>
              </a:rPr>
              <a:t>内存映像</a:t>
            </a:r>
            <a:endParaRPr lang="en-GB" sz="1800" b="1" dirty="0">
              <a:latin typeface="Calibri" panose="020F0502020204030204" pitchFamily="34" charset="0"/>
              <a:ea typeface="msgothic" charset="0"/>
              <a:cs typeface="msgothic" charset="0"/>
            </a:endParaRPr>
          </a:p>
        </p:txBody>
      </p:sp>
      <p:sp>
        <p:nvSpPr>
          <p:cNvPr id="43" name="Text Box 32"/>
          <p:cNvSpPr txBox="1">
            <a:spLocks noChangeArrowheads="1"/>
          </p:cNvSpPr>
          <p:nvPr/>
        </p:nvSpPr>
        <p:spPr bwMode="auto">
          <a:xfrm>
            <a:off x="7483753" y="6189626"/>
            <a:ext cx="1018525" cy="444418"/>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b="1">
                <a:latin typeface="Courier New" panose="02070309020205020404" pitchFamily="49" charset="0"/>
                <a:ea typeface="msgothic" charset="0"/>
                <a:cs typeface="msgothic" charset="0"/>
              </a:rPr>
              <a:t>32</a:t>
            </a:r>
            <a:r>
              <a:rPr lang="zh-CN" altLang="en-US" sz="1200" b="1">
                <a:latin typeface="Courier New" panose="02070309020205020404" pitchFamily="49" charset="0"/>
                <a:ea typeface="msgothic" charset="0"/>
                <a:cs typeface="msgothic" charset="0"/>
              </a:rPr>
              <a:t>位系统：</a:t>
            </a:r>
            <a:endParaRPr lang="en-US" altLang="zh-CN" sz="1200" b="1">
              <a:latin typeface="Courier New" panose="02070309020205020404"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latin typeface="Courier New" panose="02070309020205020404" pitchFamily="49" charset="0"/>
                <a:ea typeface="msgothic" charset="0"/>
                <a:cs typeface="msgothic" charset="0"/>
              </a:rPr>
              <a:t>0x</a:t>
            </a:r>
            <a:r>
              <a:rPr lang="en-US" altLang="zh-CN" sz="1200" b="1">
                <a:latin typeface="Courier New" panose="02070309020205020404" pitchFamily="49" charset="0"/>
                <a:ea typeface="msgothic" charset="0"/>
                <a:cs typeface="msgothic" charset="0"/>
              </a:rPr>
              <a:t>8048</a:t>
            </a:r>
            <a:r>
              <a:rPr lang="en-GB" sz="1200" b="1">
                <a:latin typeface="Courier New" panose="02070309020205020404" pitchFamily="49" charset="0"/>
                <a:ea typeface="msgothic" charset="0"/>
                <a:cs typeface="msgothic" charset="0"/>
              </a:rPr>
              <a:t>000</a:t>
            </a:r>
            <a:endParaRPr lang="en-GB" sz="1200" b="1" dirty="0">
              <a:latin typeface="Courier New" panose="02070309020205020404" pitchFamily="49" charset="0"/>
              <a:ea typeface="msgothic" charset="0"/>
              <a:cs typeface="msgothic" charset="0"/>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idx="4294967295"/>
          </p:nvPr>
        </p:nvSpPr>
        <p:spPr>
          <a:xfrm>
            <a:off x="355070" y="304800"/>
            <a:ext cx="8831262" cy="105410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常用的函数打包   </a:t>
            </a:r>
            <a:r>
              <a:rPr lang="en-US" altLang="zh-CN" dirty="0"/>
              <a:t>.o</a:t>
            </a:r>
            <a:r>
              <a:rPr lang="zh-CN" altLang="en-US" dirty="0"/>
              <a:t>法</a:t>
            </a:r>
            <a:endParaRPr lang="en-GB" dirty="0"/>
          </a:p>
        </p:txBody>
      </p:sp>
      <p:sp>
        <p:nvSpPr>
          <p:cNvPr id="27650" name="Rectangle 2"/>
          <p:cNvSpPr>
            <a:spLocks noGrp="1" noChangeArrowheads="1"/>
          </p:cNvSpPr>
          <p:nvPr>
            <p:ph type="body" idx="1"/>
          </p:nvPr>
        </p:nvSpPr>
        <p:spPr>
          <a:xfrm>
            <a:off x="362161" y="1333500"/>
            <a:ext cx="8307387" cy="5295900"/>
          </a:xfrm>
        </p:spPr>
        <p:txBody>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如何打包程序员常用的函数</a:t>
            </a:r>
            <a:r>
              <a:rPr lang="en-GB"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Math, I/O, </a:t>
            </a:r>
            <a:r>
              <a:rPr lang="zh-CN" altLang="en-US" dirty="0"/>
              <a:t>存储管理</a:t>
            </a:r>
            <a:r>
              <a:rPr lang="en-GB" dirty="0"/>
              <a:t>, </a:t>
            </a:r>
            <a:r>
              <a:rPr lang="zh-CN" altLang="en-US" dirty="0"/>
              <a:t>串处理</a:t>
            </a:r>
            <a:r>
              <a:rPr lang="en-GB" dirty="0"/>
              <a:t>,</a:t>
            </a:r>
            <a:r>
              <a:rPr lang="zh-CN" altLang="en-US" dirty="0"/>
              <a:t>等等</a:t>
            </a:r>
            <a:r>
              <a:rPr lang="en-GB" dirty="0"/>
              <a:t>.</a:t>
            </a:r>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尴尬</a:t>
            </a:r>
            <a:r>
              <a:rPr lang="en-GB" dirty="0"/>
              <a:t>,</a:t>
            </a:r>
            <a:r>
              <a:rPr lang="zh-CN" altLang="en-US" dirty="0"/>
              <a:t>考虑到目前的链接器框架</a:t>
            </a:r>
            <a:r>
              <a:rPr lang="en-GB"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dirty="0">
                <a:solidFill>
                  <a:srgbClr val="990000"/>
                </a:solidFill>
              </a:rPr>
              <a:t>选择</a:t>
            </a:r>
            <a:r>
              <a:rPr lang="en-GB" b="1" dirty="0">
                <a:solidFill>
                  <a:srgbClr val="990000"/>
                </a:solidFill>
              </a:rPr>
              <a:t> 1:</a:t>
            </a:r>
            <a:r>
              <a:rPr lang="zh-CN" altLang="en-US" dirty="0"/>
              <a:t>将所有函数都放入一个源文件中</a:t>
            </a:r>
            <a:endParaRPr lang="en-GB" dirty="0"/>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程序员将大目标文件链接到他们的程序中</a:t>
            </a:r>
            <a:endParaRPr lang="en-GB" dirty="0"/>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时间和空间效率低下</a:t>
            </a:r>
            <a:endParaRPr 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dirty="0">
                <a:solidFill>
                  <a:srgbClr val="990000"/>
                </a:solidFill>
              </a:rPr>
              <a:t>选择</a:t>
            </a:r>
            <a:r>
              <a:rPr lang="en-GB" b="1" dirty="0">
                <a:solidFill>
                  <a:srgbClr val="990000"/>
                </a:solidFill>
              </a:rPr>
              <a:t> 2:</a:t>
            </a:r>
            <a:r>
              <a:rPr lang="zh-CN" altLang="en-US" dirty="0"/>
              <a:t>将每个函数放在一个单独的源文件中</a:t>
            </a:r>
            <a:endParaRPr lang="en-GB" dirty="0"/>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程序员明确地将适当的二进制文件链接到他们的程序中</a:t>
            </a:r>
            <a:endParaRPr lang="en-GB" dirty="0"/>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更高效，但对程序员来说是负担</a:t>
            </a:r>
            <a:endParaRPr lang="en-GB" dirty="0"/>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idx="4294967295"/>
          </p:nvPr>
        </p:nvSpPr>
        <p:spPr>
          <a:xfrm>
            <a:off x="379412" y="4365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传统的解决方案</a:t>
            </a:r>
            <a:r>
              <a:rPr lang="en-GB" dirty="0"/>
              <a:t>: </a:t>
            </a:r>
            <a:r>
              <a:rPr lang="zh-CN" altLang="en-US" dirty="0"/>
              <a:t>静态库  </a:t>
            </a:r>
            <a:r>
              <a:rPr lang="en-US" altLang="zh-CN" dirty="0"/>
              <a:t>.a</a:t>
            </a:r>
            <a:r>
              <a:rPr lang="zh-CN" altLang="en-US" dirty="0"/>
              <a:t>法</a:t>
            </a:r>
            <a:endParaRPr lang="en-GB" dirty="0"/>
          </a:p>
        </p:txBody>
      </p:sp>
      <p:sp>
        <p:nvSpPr>
          <p:cNvPr id="28674" name="Rectangle 2"/>
          <p:cNvSpPr>
            <a:spLocks noGrp="1" noChangeArrowheads="1"/>
          </p:cNvSpPr>
          <p:nvPr>
            <p:ph type="body" idx="1"/>
          </p:nvPr>
        </p:nvSpPr>
        <p:spPr>
          <a:xfrm>
            <a:off x="379413" y="1447800"/>
            <a:ext cx="8459787" cy="4767262"/>
          </a:xfrm>
        </p:spPr>
        <p:txBody>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800" dirty="0">
                <a:solidFill>
                  <a:srgbClr val="990000"/>
                </a:solidFill>
              </a:rPr>
              <a:t>静态库</a:t>
            </a:r>
            <a:r>
              <a:rPr lang="en-GB" sz="2800" dirty="0">
                <a:solidFill>
                  <a:srgbClr val="990000"/>
                </a:solidFill>
              </a:rPr>
              <a:t> </a:t>
            </a:r>
            <a:r>
              <a:rPr lang="en-GB" sz="2800" dirty="0"/>
              <a:t>(.</a:t>
            </a:r>
            <a:r>
              <a:rPr lang="en-GB" sz="2800" dirty="0">
                <a:latin typeface="Courier New" panose="02070309020205020404" pitchFamily="49" charset="0"/>
              </a:rPr>
              <a:t>a</a:t>
            </a:r>
            <a:r>
              <a:rPr lang="en-GB" sz="2800" dirty="0"/>
              <a:t> </a:t>
            </a:r>
            <a:r>
              <a:rPr lang="zh-CN" altLang="en-US" sz="2800" dirty="0">
                <a:solidFill>
                  <a:srgbClr val="000004"/>
                </a:solidFill>
              </a:rPr>
              <a:t>存档文件</a:t>
            </a:r>
            <a:r>
              <a:rPr lang="en-GB" sz="2800"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t>将相关的可重定位目标文件连接到一个带有索引的单个文件中</a:t>
            </a:r>
            <a:r>
              <a:rPr lang="en-GB" sz="2400" dirty="0"/>
              <a:t>(</a:t>
            </a:r>
            <a:r>
              <a:rPr lang="zh-CN" altLang="en-US" sz="2400" dirty="0"/>
              <a:t>叫做存档文件</a:t>
            </a:r>
            <a:r>
              <a:rPr lang="en-GB" sz="2400" dirty="0"/>
              <a:t>).</a:t>
            </a:r>
          </a:p>
          <a:p>
            <a:pPr lvl="1">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400"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t>增强链接器，使它尝试通过查找一个或多个存档文件中的符号来解决未解析的外部引用</a:t>
            </a:r>
            <a:r>
              <a:rPr lang="en-GB" sz="2400" dirty="0"/>
              <a:t>.</a:t>
            </a:r>
          </a:p>
          <a:p>
            <a:pPr lvl="1">
              <a:buSzPct val="75000"/>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400"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t>如果一个存档成员文件</a:t>
            </a:r>
            <a:r>
              <a:rPr lang="en-US" altLang="zh-CN" sz="2400"/>
              <a:t>.o</a:t>
            </a:r>
            <a:r>
              <a:rPr lang="zh-CN" altLang="en-US" sz="2400"/>
              <a:t>解析</a:t>
            </a:r>
            <a:r>
              <a:rPr lang="zh-CN" altLang="en-US" sz="2400" dirty="0"/>
              <a:t>了符号引用，就把它链接入可执行文件</a:t>
            </a:r>
            <a:endParaRPr lang="en-GB" sz="2400" dirty="0"/>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idx="4294967295"/>
          </p:nvPr>
        </p:nvSpPr>
        <p:spPr>
          <a:xfrm>
            <a:off x="503238" y="4365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创建静态库</a:t>
            </a:r>
            <a:endParaRPr lang="en-GB"/>
          </a:p>
        </p:txBody>
      </p:sp>
      <p:sp>
        <p:nvSpPr>
          <p:cNvPr id="29698" name="Line 2"/>
          <p:cNvSpPr>
            <a:spLocks noChangeShapeType="1"/>
          </p:cNvSpPr>
          <p:nvPr/>
        </p:nvSpPr>
        <p:spPr bwMode="auto">
          <a:xfrm>
            <a:off x="1295400" y="1919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699" name="Rectangle 3"/>
          <p:cNvSpPr>
            <a:spLocks noChangeArrowheads="1"/>
          </p:cNvSpPr>
          <p:nvPr/>
        </p:nvSpPr>
        <p:spPr bwMode="auto">
          <a:xfrm>
            <a:off x="609600" y="2289869"/>
            <a:ext cx="1371600" cy="360909"/>
          </a:xfrm>
          <a:prstGeom prst="rect">
            <a:avLst/>
          </a:prstGeom>
          <a:solidFill>
            <a:srgbClr val="DEDFF5"/>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latin typeface="Calibri" panose="020F0502020204030204" pitchFamily="34" charset="0"/>
                <a:ea typeface="msgothic" charset="0"/>
                <a:cs typeface="msgothic" charset="0"/>
              </a:rPr>
              <a:t>翻</a:t>
            </a:r>
            <a:r>
              <a:rPr lang="en-US" altLang="zh-CN" sz="1800" b="1">
                <a:latin typeface="Calibri" panose="020F0502020204030204" pitchFamily="34" charset="0"/>
                <a:ea typeface="msgothic" charset="0"/>
                <a:cs typeface="msgothic" charset="0"/>
              </a:rPr>
              <a:t>/</a:t>
            </a:r>
            <a:r>
              <a:rPr lang="zh-CN" altLang="en-US" sz="1800" b="1">
                <a:latin typeface="Calibri" panose="020F0502020204030204" pitchFamily="34" charset="0"/>
                <a:ea typeface="msgothic" charset="0"/>
                <a:cs typeface="msgothic" charset="0"/>
              </a:rPr>
              <a:t>编译器</a:t>
            </a:r>
            <a:endParaRPr lang="en-GB" sz="1800" b="1" dirty="0">
              <a:latin typeface="Calibri" panose="020F0502020204030204" pitchFamily="34" charset="0"/>
              <a:ea typeface="msgothic" charset="0"/>
              <a:cs typeface="msgothic" charset="0"/>
            </a:endParaRPr>
          </a:p>
        </p:txBody>
      </p:sp>
      <p:sp>
        <p:nvSpPr>
          <p:cNvPr id="29700" name="Text Box 4"/>
          <p:cNvSpPr txBox="1">
            <a:spLocks noChangeArrowheads="1"/>
          </p:cNvSpPr>
          <p:nvPr/>
        </p:nvSpPr>
        <p:spPr bwMode="auto">
          <a:xfrm>
            <a:off x="771525" y="1615181"/>
            <a:ext cx="1008907"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anose="02070309020205020404" pitchFamily="49" charset="0"/>
                <a:ea typeface="msgothic" charset="0"/>
                <a:cs typeface="msgothic" charset="0"/>
              </a:rPr>
              <a:t>atoi.c</a:t>
            </a:r>
            <a:endParaRPr lang="en-GB" sz="1800" b="1" dirty="0">
              <a:latin typeface="Courier New" panose="02070309020205020404" pitchFamily="49" charset="0"/>
              <a:ea typeface="msgothic" charset="0"/>
              <a:cs typeface="msgothic" charset="0"/>
            </a:endParaRPr>
          </a:p>
        </p:txBody>
      </p:sp>
      <p:sp>
        <p:nvSpPr>
          <p:cNvPr id="29701" name="Text Box 5"/>
          <p:cNvSpPr txBox="1">
            <a:spLocks noChangeArrowheads="1"/>
          </p:cNvSpPr>
          <p:nvPr/>
        </p:nvSpPr>
        <p:spPr bwMode="auto">
          <a:xfrm>
            <a:off x="955675" y="2986781"/>
            <a:ext cx="1008907"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atoi.o</a:t>
            </a:r>
          </a:p>
        </p:txBody>
      </p:sp>
      <p:sp>
        <p:nvSpPr>
          <p:cNvPr id="29702" name="Rectangle 6"/>
          <p:cNvSpPr>
            <a:spLocks noChangeArrowheads="1"/>
          </p:cNvSpPr>
          <p:nvPr/>
        </p:nvSpPr>
        <p:spPr bwMode="auto">
          <a:xfrm>
            <a:off x="2286000" y="2289869"/>
            <a:ext cx="1371600" cy="360909"/>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Calibri" panose="020F0502020204030204" pitchFamily="34" charset="0"/>
                <a:ea typeface="msgothic" charset="0"/>
                <a:cs typeface="msgothic" charset="0"/>
              </a:rPr>
              <a:t>翻译器</a:t>
            </a:r>
            <a:endParaRPr lang="en-GB" altLang="zh-CN" sz="1800">
              <a:latin typeface="Calibri" panose="020F0502020204030204" pitchFamily="34" charset="0"/>
              <a:ea typeface="msgothic" charset="0"/>
              <a:cs typeface="msgothic" charset="0"/>
            </a:endParaRPr>
          </a:p>
        </p:txBody>
      </p:sp>
      <p:sp>
        <p:nvSpPr>
          <p:cNvPr id="29703" name="Text Box 7"/>
          <p:cNvSpPr txBox="1">
            <a:spLocks noChangeArrowheads="1"/>
          </p:cNvSpPr>
          <p:nvPr/>
        </p:nvSpPr>
        <p:spPr bwMode="auto">
          <a:xfrm>
            <a:off x="2297113" y="1615181"/>
            <a:ext cx="1284624"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printf.c</a:t>
            </a:r>
          </a:p>
        </p:txBody>
      </p:sp>
      <p:sp>
        <p:nvSpPr>
          <p:cNvPr id="29704" name="Text Box 8"/>
          <p:cNvSpPr txBox="1">
            <a:spLocks noChangeArrowheads="1"/>
          </p:cNvSpPr>
          <p:nvPr/>
        </p:nvSpPr>
        <p:spPr bwMode="auto">
          <a:xfrm>
            <a:off x="2316163" y="2986781"/>
            <a:ext cx="1284624"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printf.o</a:t>
            </a:r>
          </a:p>
        </p:txBody>
      </p:sp>
      <p:sp>
        <p:nvSpPr>
          <p:cNvPr id="29705" name="Line 9"/>
          <p:cNvSpPr>
            <a:spLocks noChangeShapeType="1"/>
          </p:cNvSpPr>
          <p:nvPr/>
        </p:nvSpPr>
        <p:spPr bwMode="auto">
          <a:xfrm>
            <a:off x="2971800" y="1919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06" name="Line 10"/>
          <p:cNvSpPr>
            <a:spLocks noChangeShapeType="1"/>
          </p:cNvSpPr>
          <p:nvPr/>
        </p:nvSpPr>
        <p:spPr bwMode="auto">
          <a:xfrm>
            <a:off x="1295400" y="2681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07" name="Line 11"/>
          <p:cNvSpPr>
            <a:spLocks noChangeShapeType="1"/>
          </p:cNvSpPr>
          <p:nvPr/>
        </p:nvSpPr>
        <p:spPr bwMode="auto">
          <a:xfrm>
            <a:off x="2971800" y="2681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08" name="Line 12"/>
          <p:cNvSpPr>
            <a:spLocks noChangeShapeType="1"/>
          </p:cNvSpPr>
          <p:nvPr/>
        </p:nvSpPr>
        <p:spPr bwMode="auto">
          <a:xfrm>
            <a:off x="2971800" y="3364606"/>
            <a:ext cx="1588" cy="471488"/>
          </a:xfrm>
          <a:prstGeom prst="line">
            <a:avLst/>
          </a:prstGeom>
          <a:noFill/>
          <a:ln w="28440">
            <a:solidFill>
              <a:srgbClr val="000066"/>
            </a:solidFill>
            <a:miter lim="800000"/>
            <a:tailEnd type="triangle" w="med" len="med"/>
          </a:ln>
          <a:effectLst/>
        </p:spPr>
        <p:txBody>
          <a:bodyPr/>
          <a:lstStyle/>
          <a:p>
            <a:endParaRPr lang="en-US"/>
          </a:p>
        </p:txBody>
      </p:sp>
      <p:sp>
        <p:nvSpPr>
          <p:cNvPr id="29709" name="Text Box 13"/>
          <p:cNvSpPr txBox="1">
            <a:spLocks noChangeArrowheads="1"/>
          </p:cNvSpPr>
          <p:nvPr/>
        </p:nvSpPr>
        <p:spPr bwMode="auto">
          <a:xfrm>
            <a:off x="2511425" y="4674294"/>
            <a:ext cx="1008907"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libc.a</a:t>
            </a:r>
          </a:p>
        </p:txBody>
      </p:sp>
      <p:sp>
        <p:nvSpPr>
          <p:cNvPr id="29710" name="Line 14"/>
          <p:cNvSpPr>
            <a:spLocks noChangeShapeType="1"/>
          </p:cNvSpPr>
          <p:nvPr/>
        </p:nvSpPr>
        <p:spPr bwMode="auto">
          <a:xfrm flipH="1">
            <a:off x="3884613" y="3302694"/>
            <a:ext cx="1298575" cy="457200"/>
          </a:xfrm>
          <a:prstGeom prst="line">
            <a:avLst/>
          </a:prstGeom>
          <a:noFill/>
          <a:ln w="28440">
            <a:solidFill>
              <a:srgbClr val="000066"/>
            </a:solidFill>
            <a:miter lim="800000"/>
            <a:tailEnd type="triangle" w="med" len="med"/>
          </a:ln>
          <a:effectLst/>
        </p:spPr>
        <p:txBody>
          <a:bodyPr/>
          <a:lstStyle/>
          <a:p>
            <a:endParaRPr lang="en-US"/>
          </a:p>
        </p:txBody>
      </p:sp>
      <p:sp>
        <p:nvSpPr>
          <p:cNvPr id="29711" name="Rectangle 15"/>
          <p:cNvSpPr>
            <a:spLocks noChangeArrowheads="1"/>
          </p:cNvSpPr>
          <p:nvPr/>
        </p:nvSpPr>
        <p:spPr bwMode="auto">
          <a:xfrm>
            <a:off x="1828800" y="3836094"/>
            <a:ext cx="2971800" cy="360909"/>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Calibri" panose="020F0502020204030204" pitchFamily="34" charset="0"/>
                <a:ea typeface="msgothic" charset="0"/>
                <a:cs typeface="msgothic" charset="0"/>
              </a:rPr>
              <a:t>归档器</a:t>
            </a:r>
            <a:r>
              <a:rPr lang="en-US" altLang="zh-CN" sz="1800">
                <a:latin typeface="Calibri" panose="020F0502020204030204" pitchFamily="34" charset="0"/>
                <a:ea typeface="msgothic" charset="0"/>
                <a:cs typeface="msgothic" charset="0"/>
              </a:rPr>
              <a:t>/</a:t>
            </a:r>
            <a:r>
              <a:rPr lang="zh-CN" altLang="en-US" sz="1800">
                <a:latin typeface="Calibri" panose="020F0502020204030204" pitchFamily="34" charset="0"/>
                <a:ea typeface="msgothic" charset="0"/>
                <a:cs typeface="msgothic" charset="0"/>
              </a:rPr>
              <a:t>库管器</a:t>
            </a:r>
            <a:r>
              <a:rPr lang="en-GB" sz="1800" b="1">
                <a:latin typeface="Calibri" panose="020F0502020204030204" pitchFamily="34" charset="0"/>
                <a:ea typeface="msgothic" charset="0"/>
                <a:cs typeface="msgothic" charset="0"/>
              </a:rPr>
              <a:t> </a:t>
            </a:r>
            <a:r>
              <a:rPr lang="en-GB" sz="1800" b="1" dirty="0">
                <a:latin typeface="Calibri" panose="020F0502020204030204" pitchFamily="34" charset="0"/>
                <a:ea typeface="msgothic" charset="0"/>
                <a:cs typeface="msgothic" charset="0"/>
              </a:rPr>
              <a:t>(</a:t>
            </a:r>
            <a:r>
              <a:rPr lang="en-GB" sz="1800" b="1" dirty="0" err="1">
                <a:latin typeface="Calibri" panose="020F0502020204030204" pitchFamily="34" charset="0"/>
                <a:ea typeface="msgothic" charset="0"/>
                <a:cs typeface="msgothic" charset="0"/>
              </a:rPr>
              <a:t>ar</a:t>
            </a:r>
            <a:r>
              <a:rPr lang="en-GB" sz="1800" b="1" dirty="0">
                <a:latin typeface="Calibri" panose="020F0502020204030204" pitchFamily="34" charset="0"/>
                <a:ea typeface="msgothic" charset="0"/>
                <a:cs typeface="msgothic" charset="0"/>
              </a:rPr>
              <a:t>)</a:t>
            </a:r>
          </a:p>
        </p:txBody>
      </p:sp>
      <p:sp>
        <p:nvSpPr>
          <p:cNvPr id="29712" name="Text Box 16"/>
          <p:cNvSpPr txBox="1">
            <a:spLocks noChangeArrowheads="1"/>
          </p:cNvSpPr>
          <p:nvPr/>
        </p:nvSpPr>
        <p:spPr bwMode="auto">
          <a:xfrm>
            <a:off x="3886200" y="2159694"/>
            <a:ext cx="436563" cy="454025"/>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alibri" panose="020F0502020204030204" pitchFamily="34" charset="0"/>
                <a:ea typeface="msgothic" charset="0"/>
                <a:cs typeface="msgothic" charset="0"/>
              </a:rPr>
              <a:t>...</a:t>
            </a:r>
          </a:p>
        </p:txBody>
      </p:sp>
      <p:sp>
        <p:nvSpPr>
          <p:cNvPr id="29713" name="Rectangle 17"/>
          <p:cNvSpPr>
            <a:spLocks noChangeArrowheads="1"/>
          </p:cNvSpPr>
          <p:nvPr/>
        </p:nvSpPr>
        <p:spPr bwMode="auto">
          <a:xfrm>
            <a:off x="4572000" y="2300981"/>
            <a:ext cx="1371600" cy="360909"/>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Calibri" panose="020F0502020204030204" pitchFamily="34" charset="0"/>
                <a:ea typeface="msgothic" charset="0"/>
                <a:cs typeface="msgothic" charset="0"/>
              </a:rPr>
              <a:t>翻译器</a:t>
            </a:r>
            <a:endParaRPr lang="en-GB" altLang="zh-CN" sz="1800">
              <a:latin typeface="Calibri" panose="020F0502020204030204" pitchFamily="34" charset="0"/>
              <a:ea typeface="msgothic" charset="0"/>
              <a:cs typeface="msgothic" charset="0"/>
            </a:endParaRPr>
          </a:p>
        </p:txBody>
      </p:sp>
      <p:sp>
        <p:nvSpPr>
          <p:cNvPr id="29714" name="Text Box 18"/>
          <p:cNvSpPr txBox="1">
            <a:spLocks noChangeArrowheads="1"/>
          </p:cNvSpPr>
          <p:nvPr/>
        </p:nvSpPr>
        <p:spPr bwMode="auto">
          <a:xfrm>
            <a:off x="4583113" y="1626294"/>
            <a:ext cx="1284624"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random.c</a:t>
            </a:r>
          </a:p>
        </p:txBody>
      </p:sp>
      <p:sp>
        <p:nvSpPr>
          <p:cNvPr id="29715" name="Text Box 19"/>
          <p:cNvSpPr txBox="1">
            <a:spLocks noChangeArrowheads="1"/>
          </p:cNvSpPr>
          <p:nvPr/>
        </p:nvSpPr>
        <p:spPr bwMode="auto">
          <a:xfrm>
            <a:off x="4602163" y="2997894"/>
            <a:ext cx="1284624"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random.o</a:t>
            </a:r>
          </a:p>
        </p:txBody>
      </p:sp>
      <p:sp>
        <p:nvSpPr>
          <p:cNvPr id="29716" name="Line 20"/>
          <p:cNvSpPr>
            <a:spLocks noChangeShapeType="1"/>
          </p:cNvSpPr>
          <p:nvPr/>
        </p:nvSpPr>
        <p:spPr bwMode="auto">
          <a:xfrm>
            <a:off x="5257800" y="1931094"/>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17" name="Line 21"/>
          <p:cNvSpPr>
            <a:spLocks noChangeShapeType="1"/>
          </p:cNvSpPr>
          <p:nvPr/>
        </p:nvSpPr>
        <p:spPr bwMode="auto">
          <a:xfrm>
            <a:off x="5257800" y="2693094"/>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18" name="Line 22"/>
          <p:cNvSpPr>
            <a:spLocks noChangeShapeType="1"/>
          </p:cNvSpPr>
          <p:nvPr/>
        </p:nvSpPr>
        <p:spPr bwMode="auto">
          <a:xfrm>
            <a:off x="1295400" y="3302694"/>
            <a:ext cx="1219200" cy="457200"/>
          </a:xfrm>
          <a:prstGeom prst="line">
            <a:avLst/>
          </a:prstGeom>
          <a:noFill/>
          <a:ln w="28440">
            <a:solidFill>
              <a:srgbClr val="000066"/>
            </a:solidFill>
            <a:miter lim="800000"/>
            <a:tailEnd type="triangle" w="med" len="med"/>
          </a:ln>
          <a:effectLst/>
        </p:spPr>
        <p:txBody>
          <a:bodyPr/>
          <a:lstStyle/>
          <a:p>
            <a:endParaRPr lang="en-US"/>
          </a:p>
        </p:txBody>
      </p:sp>
      <p:sp>
        <p:nvSpPr>
          <p:cNvPr id="29719" name="Text Box 23"/>
          <p:cNvSpPr txBox="1">
            <a:spLocks noChangeArrowheads="1"/>
          </p:cNvSpPr>
          <p:nvPr/>
        </p:nvSpPr>
        <p:spPr bwMode="auto">
          <a:xfrm>
            <a:off x="5095875" y="3759894"/>
            <a:ext cx="3637832" cy="557461"/>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rgbClr val="C00000"/>
                </a:solidFill>
                <a:latin typeface="Courier New" panose="02070309020205020404" pitchFamily="49" charset="0"/>
                <a:ea typeface="msgothic" charset="0"/>
                <a:cs typeface="msgothic" charset="0"/>
              </a:rPr>
              <a:t>unix</a:t>
            </a:r>
            <a:r>
              <a:rPr lang="en-GB" sz="1600" b="1" dirty="0">
                <a:solidFill>
                  <a:srgbClr val="C00000"/>
                </a:solidFill>
                <a:latin typeface="Courier New" panose="02070309020205020404" pitchFamily="49" charset="0"/>
                <a:ea typeface="msgothic" charset="0"/>
                <a:cs typeface="msgothic" charset="0"/>
              </a:rPr>
              <a:t>&gt; </a:t>
            </a:r>
            <a:r>
              <a:rPr lang="en-GB" sz="1600" b="1" dirty="0" err="1">
                <a:solidFill>
                  <a:srgbClr val="C00000"/>
                </a:solidFill>
                <a:latin typeface="Courier New" panose="02070309020205020404" pitchFamily="49" charset="0"/>
                <a:ea typeface="msgothic" charset="0"/>
                <a:cs typeface="msgothic" charset="0"/>
              </a:rPr>
              <a:t>ar</a:t>
            </a:r>
            <a:r>
              <a:rPr lang="en-GB" sz="1600" b="1" dirty="0">
                <a:solidFill>
                  <a:srgbClr val="C00000"/>
                </a:solidFill>
                <a:latin typeface="Courier New" panose="02070309020205020404" pitchFamily="49" charset="0"/>
                <a:ea typeface="msgothic" charset="0"/>
                <a:cs typeface="msgothic" charset="0"/>
              </a:rPr>
              <a:t> </a:t>
            </a:r>
            <a:r>
              <a:rPr lang="en-GB" sz="1600" b="1" dirty="0" err="1">
                <a:solidFill>
                  <a:srgbClr val="C00000"/>
                </a:solidFill>
                <a:latin typeface="Courier New" panose="02070309020205020404" pitchFamily="49" charset="0"/>
                <a:ea typeface="msgothic" charset="0"/>
                <a:cs typeface="msgothic" charset="0"/>
              </a:rPr>
              <a:t>rs</a:t>
            </a:r>
            <a:r>
              <a:rPr lang="en-GB" sz="1600" b="1" dirty="0">
                <a:solidFill>
                  <a:srgbClr val="C00000"/>
                </a:solidFill>
                <a:latin typeface="Courier New" panose="02070309020205020404" pitchFamily="49" charset="0"/>
                <a:ea typeface="msgothic" charset="0"/>
                <a:cs typeface="msgothic" charset="0"/>
              </a:rPr>
              <a:t> </a:t>
            </a:r>
            <a:r>
              <a:rPr lang="en-GB" sz="1600" b="1" dirty="0" err="1">
                <a:solidFill>
                  <a:srgbClr val="C00000"/>
                </a:solidFill>
                <a:latin typeface="Courier New" panose="02070309020205020404" pitchFamily="49" charset="0"/>
                <a:ea typeface="msgothic" charset="0"/>
                <a:cs typeface="msgothic" charset="0"/>
              </a:rPr>
              <a:t>libc.a</a:t>
            </a:r>
            <a:r>
              <a:rPr lang="en-GB" sz="1600" b="1" dirty="0">
                <a:solidFill>
                  <a:srgbClr val="C00000"/>
                </a:solidFill>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ourier New" panose="02070309020205020404" pitchFamily="49" charset="0"/>
                <a:ea typeface="msgothic" charset="0"/>
                <a:cs typeface="msgothic" charset="0"/>
              </a:rPr>
              <a:t>  </a:t>
            </a:r>
            <a:r>
              <a:rPr lang="en-GB" sz="1600" b="1" dirty="0" err="1">
                <a:solidFill>
                  <a:srgbClr val="C00000"/>
                </a:solidFill>
                <a:latin typeface="Courier New" panose="02070309020205020404" pitchFamily="49" charset="0"/>
                <a:ea typeface="msgothic" charset="0"/>
                <a:cs typeface="msgothic" charset="0"/>
              </a:rPr>
              <a:t>atoi.o</a:t>
            </a:r>
            <a:r>
              <a:rPr lang="en-GB" sz="1600" b="1" dirty="0">
                <a:solidFill>
                  <a:srgbClr val="C00000"/>
                </a:solidFill>
                <a:latin typeface="Courier New" panose="02070309020205020404" pitchFamily="49" charset="0"/>
                <a:ea typeface="msgothic" charset="0"/>
                <a:cs typeface="msgothic" charset="0"/>
              </a:rPr>
              <a:t> </a:t>
            </a:r>
            <a:r>
              <a:rPr lang="en-GB" sz="1600" b="1" dirty="0" err="1">
                <a:solidFill>
                  <a:srgbClr val="C00000"/>
                </a:solidFill>
                <a:latin typeface="Courier New" panose="02070309020205020404" pitchFamily="49" charset="0"/>
                <a:ea typeface="msgothic" charset="0"/>
                <a:cs typeface="msgothic" charset="0"/>
              </a:rPr>
              <a:t>printf.o</a:t>
            </a:r>
            <a:r>
              <a:rPr lang="en-GB" sz="1600" b="1" dirty="0">
                <a:solidFill>
                  <a:srgbClr val="C00000"/>
                </a:solidFill>
                <a:latin typeface="Courier New" panose="02070309020205020404" pitchFamily="49" charset="0"/>
                <a:ea typeface="msgothic" charset="0"/>
                <a:cs typeface="msgothic" charset="0"/>
              </a:rPr>
              <a:t> … </a:t>
            </a:r>
            <a:r>
              <a:rPr lang="en-GB" sz="1600" b="1" dirty="0" err="1">
                <a:solidFill>
                  <a:srgbClr val="C00000"/>
                </a:solidFill>
                <a:latin typeface="Courier New" panose="02070309020205020404" pitchFamily="49" charset="0"/>
                <a:ea typeface="msgothic" charset="0"/>
                <a:cs typeface="msgothic" charset="0"/>
              </a:rPr>
              <a:t>random.o</a:t>
            </a:r>
            <a:endParaRPr lang="en-GB" sz="1600" b="1" dirty="0">
              <a:solidFill>
                <a:srgbClr val="C00000"/>
              </a:solidFill>
              <a:latin typeface="Courier New" panose="02070309020205020404" pitchFamily="49" charset="0"/>
              <a:ea typeface="msgothic" charset="0"/>
              <a:cs typeface="msgothic" charset="0"/>
            </a:endParaRPr>
          </a:p>
        </p:txBody>
      </p:sp>
      <p:sp>
        <p:nvSpPr>
          <p:cNvPr id="29720" name="Line 24"/>
          <p:cNvSpPr>
            <a:spLocks noChangeShapeType="1"/>
          </p:cNvSpPr>
          <p:nvPr/>
        </p:nvSpPr>
        <p:spPr bwMode="auto">
          <a:xfrm>
            <a:off x="2971800" y="4279006"/>
            <a:ext cx="1588" cy="457200"/>
          </a:xfrm>
          <a:prstGeom prst="line">
            <a:avLst/>
          </a:prstGeom>
          <a:noFill/>
          <a:ln w="28440">
            <a:solidFill>
              <a:srgbClr val="000066"/>
            </a:solidFill>
            <a:miter lim="800000"/>
            <a:tailEnd type="triangle" w="med" len="med"/>
          </a:ln>
          <a:effectLst/>
        </p:spPr>
        <p:txBody>
          <a:bodyPr/>
          <a:lstStyle/>
          <a:p>
            <a:endParaRPr lang="en-US"/>
          </a:p>
        </p:txBody>
      </p:sp>
      <p:sp>
        <p:nvSpPr>
          <p:cNvPr id="29722" name="Text Box 26"/>
          <p:cNvSpPr txBox="1">
            <a:spLocks noChangeArrowheads="1"/>
          </p:cNvSpPr>
          <p:nvPr/>
        </p:nvSpPr>
        <p:spPr bwMode="auto">
          <a:xfrm>
            <a:off x="3886200" y="4654714"/>
            <a:ext cx="2971800" cy="365999"/>
          </a:xfrm>
          <a:prstGeom prst="rect">
            <a:avLst/>
          </a:prstGeom>
          <a:noFill/>
          <a:ln w="9525">
            <a:noFill/>
            <a:rou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b="1" i="1">
                <a:solidFill>
                  <a:srgbClr val="C00000"/>
                </a:solidFill>
                <a:latin typeface="Calibri" panose="020F0502020204030204" pitchFamily="34" charset="0"/>
                <a:ea typeface="msgothic" charset="0"/>
                <a:cs typeface="msgothic" charset="0"/>
              </a:rPr>
              <a:t>C</a:t>
            </a:r>
            <a:r>
              <a:rPr lang="zh-CN" altLang="en-US" sz="1800" b="1" i="1">
                <a:solidFill>
                  <a:srgbClr val="C00000"/>
                </a:solidFill>
                <a:latin typeface="Calibri" panose="020F0502020204030204" pitchFamily="34" charset="0"/>
                <a:ea typeface="msgothic" charset="0"/>
                <a:cs typeface="msgothic" charset="0"/>
              </a:rPr>
              <a:t>标准库</a:t>
            </a:r>
            <a:endParaRPr lang="en-GB" sz="1800" b="1" i="1" dirty="0">
              <a:solidFill>
                <a:srgbClr val="C00000"/>
              </a:solidFill>
              <a:latin typeface="Calibri" panose="020F0502020204030204" pitchFamily="34" charset="0"/>
              <a:ea typeface="msgothic" charset="0"/>
              <a:cs typeface="msgothic" charset="0"/>
            </a:endParaRPr>
          </a:p>
        </p:txBody>
      </p:sp>
      <p:sp>
        <p:nvSpPr>
          <p:cNvPr id="28" name="Rectangle 2"/>
          <p:cNvSpPr txBox="1">
            <a:spLocks noChangeArrowheads="1"/>
          </p:cNvSpPr>
          <p:nvPr/>
        </p:nvSpPr>
        <p:spPr bwMode="auto">
          <a:xfrm>
            <a:off x="457200" y="5562600"/>
            <a:ext cx="8307387" cy="1066800"/>
          </a:xfrm>
          <a:prstGeom prst="rect">
            <a:avLst/>
          </a:prstGeom>
          <a:noFill/>
          <a:ln w="9525">
            <a:noFill/>
            <a:miter lim="800000"/>
          </a:ln>
        </p:spPr>
        <p:txBody>
          <a:bodyPr vert="horz" wrap="square" lIns="91440" tIns="45720" rIns="91440" bIns="45720" numCol="1" anchor="t" anchorCtr="0" compatLnSpc="1"/>
          <a:lstStyle/>
          <a:p>
            <a:pPr marL="342900" lvl="0" indent="-342900" eaLnBrk="1" hangingPunct="1">
              <a:spcBef>
                <a:spcPct val="20000"/>
              </a:spcBef>
              <a:buClr>
                <a:srgbClr val="990000"/>
              </a:buClr>
              <a:buSzPct val="60000"/>
              <a:buFont typeface="Wingdings 2" panose="05020102010507070707" pitchFamily="18" charset="2"/>
              <a:buChar cha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000" kern="0" dirty="0">
                <a:latin typeface="Calibri" panose="020F0502020204030204" pitchFamily="34" charset="0"/>
              </a:rPr>
              <a:t>存档文件可以增量更新</a:t>
            </a:r>
            <a:endParaRPr lang="en-GB" sz="2000" kern="0" dirty="0">
              <a:latin typeface="Calibri" panose="020F0502020204030204" pitchFamily="34" charset="0"/>
            </a:endParaRPr>
          </a:p>
          <a:p>
            <a:pPr marL="342900" lvl="0" indent="-342900" eaLnBrk="1" hangingPunct="1">
              <a:spcBef>
                <a:spcPct val="20000"/>
              </a:spcBef>
              <a:buClr>
                <a:srgbClr val="990000"/>
              </a:buClr>
              <a:buSzPct val="60000"/>
              <a:buFont typeface="Wingdings 2" panose="05020102010507070707" pitchFamily="18" charset="2"/>
              <a:buChar cha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000" kern="0" dirty="0">
                <a:latin typeface="Calibri" panose="020F0502020204030204" pitchFamily="34" charset="0"/>
              </a:rPr>
              <a:t>重新编译变化的函数，在存档文件中替换</a:t>
            </a:r>
            <a:r>
              <a:rPr lang="en-US" altLang="zh-CN" sz="2000" kern="0" dirty="0">
                <a:latin typeface="Calibri" panose="020F0502020204030204" pitchFamily="34" charset="0"/>
              </a:rPr>
              <a:t>.o</a:t>
            </a:r>
            <a:r>
              <a:rPr lang="zh-CN" altLang="en-US" sz="2000" kern="0" dirty="0">
                <a:latin typeface="Calibri" panose="020F0502020204030204" pitchFamily="34" charset="0"/>
              </a:rPr>
              <a:t>文件</a:t>
            </a:r>
            <a:endParaRPr lang="en-US" sz="2000" kern="0" dirty="0">
              <a:latin typeface="Calibri" panose="020F0502020204030204" pitchFamily="34" charset="0"/>
            </a:endParaRPr>
          </a:p>
          <a:p>
            <a:pPr marL="342900" lvl="0" indent="-342900" eaLnBrk="1" hangingPunct="1">
              <a:spcBef>
                <a:spcPct val="20000"/>
              </a:spcBef>
              <a:buClr>
                <a:srgbClr val="990000"/>
              </a:buClr>
              <a:buSzPct val="60000"/>
              <a:buFont typeface="Wingdings 2" panose="05020102010507070707" pitchFamily="18" charset="2"/>
              <a:buChar cha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000" kern="0" dirty="0">
              <a:latin typeface="Calibri" panose="020F0502020204030204" pitchFamily="34" charset="0"/>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idx="4294967295"/>
          </p:nvPr>
        </p:nvSpPr>
        <p:spPr>
          <a:xfrm>
            <a:off x="350838" y="304800"/>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常用用户库</a:t>
            </a:r>
            <a:endParaRPr lang="en-GB" dirty="0"/>
          </a:p>
        </p:txBody>
      </p:sp>
      <p:sp>
        <p:nvSpPr>
          <p:cNvPr id="30722" name="Rectangle 2"/>
          <p:cNvSpPr>
            <a:spLocks noGrp="1" noChangeArrowheads="1"/>
          </p:cNvSpPr>
          <p:nvPr>
            <p:ph type="body" idx="1"/>
          </p:nvPr>
        </p:nvSpPr>
        <p:spPr>
          <a:xfrm>
            <a:off x="354012" y="1220788"/>
            <a:ext cx="8307387" cy="3152775"/>
          </a:xfrm>
        </p:spPr>
        <p:txBody>
          <a:bodyPr/>
          <a:lstStyle/>
          <a:p>
            <a:pPr>
              <a:lnSpc>
                <a:spcPct val="80000"/>
              </a:lnSpc>
              <a:spcBef>
                <a:spcPts val="1250"/>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err="1">
                <a:latin typeface="Courier New" panose="02070309020205020404" pitchFamily="49" charset="0"/>
              </a:rPr>
              <a:t>libc.a</a:t>
            </a:r>
            <a:r>
              <a:rPr lang="en-GB" sz="2000" dirty="0"/>
              <a:t> ( C </a:t>
            </a:r>
            <a:r>
              <a:rPr lang="zh-CN" altLang="en-US" sz="2000" dirty="0"/>
              <a:t>标准库</a:t>
            </a:r>
            <a:r>
              <a:rPr lang="en-GB" sz="2000" dirty="0"/>
              <a:t>)</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4.6 MB </a:t>
            </a:r>
            <a:r>
              <a:rPr lang="zh-CN" altLang="en-US" sz="1800" dirty="0"/>
              <a:t>存档文件：</a:t>
            </a:r>
            <a:r>
              <a:rPr lang="en-GB" sz="1800" dirty="0"/>
              <a:t>1496 </a:t>
            </a:r>
            <a:r>
              <a:rPr lang="zh-CN" altLang="en-US" sz="1800" dirty="0"/>
              <a:t>目标文件</a:t>
            </a:r>
            <a:r>
              <a:rPr lang="en-GB" sz="1800" dirty="0"/>
              <a:t>.</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I/O, </a:t>
            </a:r>
            <a:r>
              <a:rPr lang="zh-CN" altLang="en-US" sz="1800" dirty="0"/>
              <a:t>存储器分配</a:t>
            </a:r>
            <a:r>
              <a:rPr lang="en-GB" sz="1800" dirty="0"/>
              <a:t>,</a:t>
            </a:r>
            <a:r>
              <a:rPr lang="zh-CN" altLang="en-US" dirty="0"/>
              <a:t>信号处理，字符串处理，日期和时间，随机数，整数数学运算</a:t>
            </a:r>
            <a:endParaRPr lang="en-GB" sz="1800" dirty="0"/>
          </a:p>
          <a:p>
            <a:pPr>
              <a:lnSpc>
                <a:spcPct val="80000"/>
              </a:lnSpc>
              <a:spcBef>
                <a:spcPts val="1250"/>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err="1">
                <a:latin typeface="Courier New" panose="02070309020205020404" pitchFamily="49" charset="0"/>
              </a:rPr>
              <a:t>libm.a</a:t>
            </a:r>
            <a:r>
              <a:rPr lang="en-GB" sz="2000" dirty="0"/>
              <a:t> (C </a:t>
            </a:r>
            <a:r>
              <a:rPr lang="zh-CN" altLang="en-US" sz="2000" dirty="0"/>
              <a:t>数学库</a:t>
            </a:r>
            <a:r>
              <a:rPr lang="en-GB" sz="2000" dirty="0"/>
              <a:t>)</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2 MB </a:t>
            </a:r>
            <a:r>
              <a:rPr lang="zh-CN" altLang="en-US" sz="1800" dirty="0"/>
              <a:t>存档文件：</a:t>
            </a:r>
            <a:r>
              <a:rPr lang="en-GB" sz="1800" dirty="0"/>
              <a:t>444 object </a:t>
            </a:r>
            <a:r>
              <a:rPr lang="zh-CN" altLang="en-US" sz="1800" dirty="0"/>
              <a:t>目标文件</a:t>
            </a:r>
            <a:endParaRPr lang="en-GB" sz="18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浮点数学运算</a:t>
            </a:r>
            <a:r>
              <a:rPr lang="en-GB" sz="1800" dirty="0"/>
              <a:t>(sin, cos, tan, log, exp, </a:t>
            </a:r>
            <a:r>
              <a:rPr lang="en-GB" sz="1800" dirty="0" err="1"/>
              <a:t>sqrt</a:t>
            </a:r>
            <a:r>
              <a:rPr lang="en-GB" sz="1800" dirty="0"/>
              <a:t>, …) 	</a:t>
            </a:r>
          </a:p>
          <a:p>
            <a:pPr>
              <a:lnSpc>
                <a:spcPct val="83000"/>
              </a:lnSpc>
              <a:spcBef>
                <a:spcPts val="1250"/>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000" dirty="0"/>
          </a:p>
          <a:p>
            <a:pPr>
              <a:lnSpc>
                <a:spcPct val="83000"/>
              </a:lnSpc>
              <a:spcBef>
                <a:spcPts val="1250"/>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000" dirty="0"/>
          </a:p>
        </p:txBody>
      </p:sp>
      <p:sp>
        <p:nvSpPr>
          <p:cNvPr id="30723" name="Text Box 3"/>
          <p:cNvSpPr txBox="1">
            <a:spLocks noChangeArrowheads="1"/>
          </p:cNvSpPr>
          <p:nvPr/>
        </p:nvSpPr>
        <p:spPr bwMode="auto">
          <a:xfrm>
            <a:off x="914400" y="3677347"/>
            <a:ext cx="2767502" cy="2874352"/>
          </a:xfrm>
          <a:prstGeom prst="rect">
            <a:avLst/>
          </a:prstGeom>
          <a:solidFill>
            <a:srgbClr val="E6E6E6"/>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 </a:t>
            </a:r>
            <a:r>
              <a:rPr lang="en-GB" sz="1600" b="1" dirty="0" err="1">
                <a:latin typeface="Courier New" panose="02070309020205020404" pitchFamily="49" charset="0"/>
                <a:ea typeface="msgothic" charset="0"/>
                <a:cs typeface="msgothic" charset="0"/>
              </a:rPr>
              <a:t>ar</a:t>
            </a:r>
            <a:r>
              <a:rPr lang="en-GB" sz="1600" b="1" dirty="0">
                <a:latin typeface="Courier New" panose="02070309020205020404" pitchFamily="49" charset="0"/>
                <a:ea typeface="msgothic" charset="0"/>
                <a:cs typeface="msgothic" charset="0"/>
              </a:rPr>
              <a:t> –t </a:t>
            </a:r>
            <a:r>
              <a:rPr lang="en-GB" sz="1600" b="1" dirty="0" err="1">
                <a:latin typeface="Courier New" panose="02070309020205020404" pitchFamily="49" charset="0"/>
                <a:ea typeface="msgothic" charset="0"/>
                <a:cs typeface="msgothic" charset="0"/>
              </a:rPr>
              <a:t>libc.a</a:t>
            </a:r>
            <a:r>
              <a:rPr lang="en-GB" sz="1600" b="1" dirty="0">
                <a:latin typeface="Courier New" panose="02070309020205020404" pitchFamily="49" charset="0"/>
                <a:ea typeface="msgothic" charset="0"/>
                <a:cs typeface="msgothic" charset="0"/>
              </a:rPr>
              <a:t> | sort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fork.o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fprintf.o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fpu_control.o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fputc.o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freopen.o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fscanf.o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fseek.o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fstab.o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p>
        </p:txBody>
      </p:sp>
      <p:sp>
        <p:nvSpPr>
          <p:cNvPr id="30724" name="Text Box 4"/>
          <p:cNvSpPr txBox="1">
            <a:spLocks noChangeArrowheads="1"/>
          </p:cNvSpPr>
          <p:nvPr/>
        </p:nvSpPr>
        <p:spPr bwMode="auto">
          <a:xfrm>
            <a:off x="4754874" y="3677347"/>
            <a:ext cx="2767502" cy="2874352"/>
          </a:xfrm>
          <a:prstGeom prst="rect">
            <a:avLst/>
          </a:prstGeom>
          <a:solidFill>
            <a:srgbClr val="E6E6E6"/>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 </a:t>
            </a:r>
            <a:r>
              <a:rPr lang="en-GB" sz="1600" b="1" dirty="0" err="1">
                <a:latin typeface="Courier New" panose="02070309020205020404" pitchFamily="49" charset="0"/>
                <a:ea typeface="msgothic" charset="0"/>
                <a:cs typeface="msgothic" charset="0"/>
              </a:rPr>
              <a:t>ar</a:t>
            </a:r>
            <a:r>
              <a:rPr lang="en-GB" sz="1600" b="1" dirty="0">
                <a:latin typeface="Courier New" panose="02070309020205020404" pitchFamily="49" charset="0"/>
                <a:ea typeface="msgothic" charset="0"/>
                <a:cs typeface="msgothic" charset="0"/>
              </a:rPr>
              <a:t> –t </a:t>
            </a:r>
            <a:r>
              <a:rPr lang="en-GB" sz="1600" b="1" dirty="0" err="1">
                <a:latin typeface="Courier New" panose="02070309020205020404" pitchFamily="49" charset="0"/>
                <a:ea typeface="msgothic" charset="0"/>
                <a:cs typeface="msgothic" charset="0"/>
              </a:rPr>
              <a:t>libm.a</a:t>
            </a:r>
            <a:r>
              <a:rPr lang="en-GB" sz="1600" b="1" dirty="0">
                <a:latin typeface="Courier New" panose="02070309020205020404" pitchFamily="49" charset="0"/>
                <a:ea typeface="msgothic" charset="0"/>
                <a:cs typeface="msgothic" charset="0"/>
              </a:rPr>
              <a:t> | sort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e_acosh.o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e_acoshf.o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e_acoshl.o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e_acosl.o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e_asin.o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e_asinf.o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e_asinl.o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9" y="435678"/>
            <a:ext cx="3452982" cy="1240722"/>
          </a:xfrm>
        </p:spPr>
        <p:txBody>
          <a:bodyPr/>
          <a:lstStyle/>
          <a:p>
            <a:r>
              <a:rPr lang="zh-CN" altLang="en-US"/>
              <a:t>与静态库链接</a:t>
            </a:r>
            <a:endParaRPr lang="en-US" dirty="0"/>
          </a:p>
        </p:txBody>
      </p:sp>
      <p:sp>
        <p:nvSpPr>
          <p:cNvPr id="4" name="Rectangle 2"/>
          <p:cNvSpPr>
            <a:spLocks noChangeArrowheads="1"/>
          </p:cNvSpPr>
          <p:nvPr/>
        </p:nvSpPr>
        <p:spPr bwMode="auto">
          <a:xfrm>
            <a:off x="216694" y="2020989"/>
            <a:ext cx="3517106" cy="3541611"/>
          </a:xfrm>
          <a:prstGeom prst="rect">
            <a:avLst/>
          </a:prstGeom>
          <a:solidFill>
            <a:srgbClr val="F7F5CD"/>
          </a:solidFill>
          <a:ln w="3240">
            <a:solidFill>
              <a:srgbClr val="000066"/>
            </a:solidFill>
            <a:miter lim="800000"/>
          </a:ln>
          <a:effectLst/>
        </p:spPr>
        <p:txBody>
          <a:bodyPr wrap="none" lIns="90000" tIns="46800" rIns="90000" bIns="46800">
            <a:spAutoFit/>
          </a:bodyPr>
          <a:lstStyle/>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stdio.h</a:t>
            </a:r>
            <a:r>
              <a:rPr lang="en-US" sz="1600" dirty="0">
                <a:solidFill>
                  <a:srgbClr val="9D206F"/>
                </a:solidFill>
                <a:latin typeface="Menlo-Regular"/>
              </a:rPr>
              <a:t>&gt;</a:t>
            </a:r>
            <a:endParaRPr lang="en-US" sz="1600" dirty="0">
              <a:solidFill>
                <a:srgbClr val="000000"/>
              </a:solidFill>
              <a:latin typeface="Menlo-Regular"/>
            </a:endParaRPr>
          </a:p>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a:t>
            </a:r>
            <a:r>
              <a:rPr lang="en-US" sz="1600" dirty="0" err="1">
                <a:solidFill>
                  <a:srgbClr val="9D206F"/>
                </a:solidFill>
                <a:latin typeface="Menlo-Regular"/>
              </a:rPr>
              <a:t>vector.h</a:t>
            </a:r>
            <a:r>
              <a:rPr lang="en-US" sz="1600" dirty="0">
                <a:solidFill>
                  <a:srgbClr val="9D206F"/>
                </a:solidFill>
                <a:latin typeface="Menlo-Regular"/>
              </a:rPr>
              <a:t>"</a:t>
            </a:r>
            <a:endParaRPr lang="en-US" sz="1600" dirty="0">
              <a:solidFill>
                <a:srgbClr val="000000"/>
              </a:solidFill>
              <a:latin typeface="Menlo-Regular"/>
            </a:endParaRPr>
          </a:p>
          <a:p>
            <a:endParaRPr lang="en-US" sz="1600" dirty="0">
              <a:solidFill>
                <a:srgbClr val="000000"/>
              </a:solidFill>
              <a:latin typeface="Menlo-Regular"/>
            </a:endParaRPr>
          </a:p>
          <a:p>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x</a:t>
            </a:r>
            <a:r>
              <a:rPr lang="fr-FR" sz="1600" dirty="0">
                <a:solidFill>
                  <a:srgbClr val="000000"/>
                </a:solidFill>
                <a:latin typeface="Menlo-Regular"/>
              </a:rPr>
              <a:t>[2] = {1, 2};</a:t>
            </a:r>
          </a:p>
          <a:p>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y</a:t>
            </a:r>
            <a:r>
              <a:rPr lang="fr-FR" sz="1600" dirty="0">
                <a:solidFill>
                  <a:srgbClr val="000000"/>
                </a:solidFill>
                <a:latin typeface="Menlo-Regular"/>
              </a:rPr>
              <a:t>[2] = {3, 4};</a:t>
            </a:r>
          </a:p>
          <a:p>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C1651C"/>
                </a:solidFill>
                <a:latin typeface="Menlo-Regular"/>
              </a:rPr>
              <a:t>z</a:t>
            </a:r>
            <a:r>
              <a:rPr lang="nl-NL" sz="1600" dirty="0">
                <a:solidFill>
                  <a:srgbClr val="000000"/>
                </a:solidFill>
                <a:latin typeface="Menlo-Regular"/>
              </a:rPr>
              <a:t>[2];</a:t>
            </a:r>
          </a:p>
          <a:p>
            <a:endParaRPr lang="nl-NL" sz="1600" dirty="0">
              <a:solidFill>
                <a:srgbClr val="000000"/>
              </a:solidFill>
              <a:latin typeface="Menlo-Regular"/>
            </a:endParaRPr>
          </a:p>
          <a:p>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4A00FF"/>
                </a:solidFill>
                <a:latin typeface="Menlo-Regular"/>
              </a:rPr>
              <a:t>main</a:t>
            </a:r>
            <a:r>
              <a:rPr lang="nl-NL" sz="1600" dirty="0">
                <a:solidFill>
                  <a:srgbClr val="000000"/>
                </a:solidFill>
                <a:latin typeface="Menlo-Regular"/>
              </a:rPr>
              <a:t>()</a:t>
            </a:r>
          </a:p>
          <a:p>
            <a:r>
              <a:rPr lang="nl-NL" sz="1600" dirty="0">
                <a:solidFill>
                  <a:srgbClr val="000000"/>
                </a:solidFill>
                <a:latin typeface="Menlo-Regular"/>
              </a:rPr>
              <a:t>{</a:t>
            </a:r>
          </a:p>
          <a:p>
            <a:r>
              <a:rPr lang="en-US" sz="1600" dirty="0">
                <a:solidFill>
                  <a:srgbClr val="000000"/>
                </a:solidFill>
                <a:latin typeface="Menlo-Regular"/>
              </a:rPr>
              <a:t>    </a:t>
            </a:r>
            <a:r>
              <a:rPr lang="en-US" sz="1600" dirty="0" err="1">
                <a:solidFill>
                  <a:srgbClr val="000000"/>
                </a:solidFill>
                <a:latin typeface="Menlo-Regular"/>
              </a:rPr>
              <a:t>addvec</a:t>
            </a:r>
            <a:r>
              <a:rPr lang="en-US" sz="1600" dirty="0">
                <a:solidFill>
                  <a:srgbClr val="000000"/>
                </a:solidFill>
                <a:latin typeface="Menlo-Regular"/>
              </a:rPr>
              <a:t>(x, y, z, 2);</a:t>
            </a:r>
          </a:p>
          <a:p>
            <a:r>
              <a:rPr lang="ro-RO" sz="1600" dirty="0">
                <a:solidFill>
                  <a:srgbClr val="000000"/>
                </a:solidFill>
                <a:latin typeface="Menlo-Regular"/>
              </a:rPr>
              <a:t>    printf(</a:t>
            </a:r>
            <a:r>
              <a:rPr lang="ro-RO" sz="1600" dirty="0">
                <a:solidFill>
                  <a:srgbClr val="9D206F"/>
                </a:solidFill>
                <a:latin typeface="Menlo-Regular"/>
              </a:rPr>
              <a:t>"z = [%d %d]\n”</a:t>
            </a:r>
            <a:r>
              <a:rPr lang="ro-RO" sz="1600" dirty="0">
                <a:solidFill>
                  <a:srgbClr val="000000"/>
                </a:solidFill>
                <a:latin typeface="Menlo-Regular"/>
              </a:rPr>
              <a:t>,</a:t>
            </a:r>
          </a:p>
          <a:p>
            <a:r>
              <a:rPr lang="ro-RO" sz="1600" dirty="0">
                <a:solidFill>
                  <a:srgbClr val="000000"/>
                </a:solidFill>
                <a:latin typeface="Menlo-Regular"/>
              </a:rPr>
              <a:t>           z[0], z[1]);</a:t>
            </a:r>
          </a:p>
          <a:p>
            <a:r>
              <a:rPr lang="is-IS" sz="1600" dirty="0">
                <a:solidFill>
                  <a:srgbClr val="000000"/>
                </a:solidFill>
                <a:latin typeface="Menlo-Regular"/>
              </a:rPr>
              <a:t>    </a:t>
            </a:r>
            <a:r>
              <a:rPr lang="is-IS" sz="1600" dirty="0">
                <a:solidFill>
                  <a:srgbClr val="C200FF"/>
                </a:solidFill>
                <a:latin typeface="Menlo-Regular"/>
              </a:rPr>
              <a:t>return</a:t>
            </a:r>
            <a:r>
              <a:rPr lang="is-IS" sz="1600" dirty="0">
                <a:solidFill>
                  <a:srgbClr val="000000"/>
                </a:solidFill>
                <a:latin typeface="Menlo-Regular"/>
              </a:rPr>
              <a:t> 0;</a:t>
            </a:r>
          </a:p>
          <a:p>
            <a:r>
              <a:rPr lang="is-IS" sz="1600" dirty="0">
                <a:solidFill>
                  <a:srgbClr val="000000"/>
                </a:solidFill>
                <a:latin typeface="Menlo-Regular"/>
              </a:rPr>
              <a:t>}</a:t>
            </a:r>
          </a:p>
        </p:txBody>
      </p:sp>
      <p:sp>
        <p:nvSpPr>
          <p:cNvPr id="5" name="Rectangle 3"/>
          <p:cNvSpPr>
            <a:spLocks noChangeArrowheads="1"/>
          </p:cNvSpPr>
          <p:nvPr/>
        </p:nvSpPr>
        <p:spPr bwMode="auto">
          <a:xfrm>
            <a:off x="2604184" y="5257800"/>
            <a:ext cx="1205816"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chemeClr val="tx1">
                    <a:lumMod val="50000"/>
                    <a:lumOff val="50000"/>
                  </a:schemeClr>
                </a:solidFill>
                <a:latin typeface="Courier New" panose="02070309020205020404" pitchFamily="49" charset="0"/>
                <a:ea typeface="msgothic" charset="0"/>
                <a:cs typeface="msgothic" charset="0"/>
              </a:rPr>
              <a:t>main2.c</a:t>
            </a:r>
          </a:p>
        </p:txBody>
      </p:sp>
      <p:sp>
        <p:nvSpPr>
          <p:cNvPr id="6" name="Rectangle 2"/>
          <p:cNvSpPr>
            <a:spLocks noChangeArrowheads="1"/>
          </p:cNvSpPr>
          <p:nvPr/>
        </p:nvSpPr>
        <p:spPr bwMode="auto">
          <a:xfrm>
            <a:off x="4169138" y="1817132"/>
            <a:ext cx="4441462" cy="1818063"/>
          </a:xfrm>
          <a:prstGeom prst="rect">
            <a:avLst/>
          </a:prstGeom>
          <a:solidFill>
            <a:srgbClr val="F7F5CD"/>
          </a:solidFill>
          <a:ln w="3240">
            <a:solidFill>
              <a:srgbClr val="000066"/>
            </a:solidFill>
            <a:miter lim="800000"/>
          </a:ln>
          <a:effectLst/>
        </p:spPr>
        <p:txBody>
          <a:bodyPr wrap="square" lIns="90000" tIns="46800" rIns="90000" bIns="46800">
            <a:spAutoFit/>
          </a:bodyPr>
          <a:lstStyle/>
          <a:p>
            <a:r>
              <a:rPr lang="en-US" sz="1600" dirty="0">
                <a:solidFill>
                  <a:srgbClr val="2D961E"/>
                </a:solidFill>
                <a:latin typeface="Menlo-Regular"/>
              </a:rPr>
              <a:t>void</a:t>
            </a:r>
            <a:r>
              <a:rPr lang="en-US" sz="1600" dirty="0">
                <a:solidFill>
                  <a:srgbClr val="000000"/>
                </a:solidFill>
                <a:latin typeface="Menlo-Regular"/>
              </a:rPr>
              <a:t> </a:t>
            </a:r>
            <a:r>
              <a:rPr lang="en-US" sz="1600" dirty="0" err="1">
                <a:solidFill>
                  <a:srgbClr val="4A00FF"/>
                </a:solidFill>
                <a:latin typeface="Menlo-Regular"/>
              </a:rPr>
              <a:t>addvec</a:t>
            </a:r>
            <a:r>
              <a:rPr lang="en-US" sz="1600" dirty="0">
                <a:solidFill>
                  <a:srgbClr val="000000"/>
                </a:solidFill>
                <a:latin typeface="Menlo-Regular"/>
              </a:rPr>
              <a:t>(</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x</a:t>
            </a:r>
            <a:r>
              <a:rPr lang="en-US" sz="1600" dirty="0">
                <a:solidFill>
                  <a:srgbClr val="000000"/>
                </a:solidFill>
                <a:latin typeface="Menlo-Regular"/>
              </a:rPr>
              <a:t>, </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y</a:t>
            </a:r>
            <a:r>
              <a:rPr lang="en-US" sz="1600" dirty="0">
                <a:solidFill>
                  <a:srgbClr val="000000"/>
                </a:solidFill>
                <a:latin typeface="Menlo-Regular"/>
              </a:rPr>
              <a:t>,</a:t>
            </a:r>
          </a:p>
          <a:p>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z</a:t>
            </a:r>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n</a:t>
            </a:r>
            <a:r>
              <a:rPr lang="fr-FR" sz="1600" dirty="0">
                <a:solidFill>
                  <a:srgbClr val="000000"/>
                </a:solidFill>
                <a:latin typeface="Menlo-Regular"/>
              </a:rPr>
              <a:t>) {</a:t>
            </a:r>
          </a:p>
          <a:p>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i</a:t>
            </a:r>
            <a:r>
              <a:rPr lang="fr-FR" sz="1600" dirty="0">
                <a:solidFill>
                  <a:srgbClr val="000000"/>
                </a:solidFill>
                <a:latin typeface="Menlo-Regular"/>
              </a:rPr>
              <a:t>;</a:t>
            </a:r>
          </a:p>
          <a:p>
            <a:endParaRPr lang="en-US" sz="1600" dirty="0">
              <a:solidFill>
                <a:srgbClr val="000000"/>
              </a:solidFill>
              <a:latin typeface="Menlo-Regular"/>
            </a:endParaRPr>
          </a:p>
          <a:p>
            <a:r>
              <a:rPr lang="en-US" sz="1600" dirty="0">
                <a:solidFill>
                  <a:srgbClr val="000000"/>
                </a:solidFill>
                <a:latin typeface="Menlo-Regular"/>
              </a:rPr>
              <a:t>    </a:t>
            </a:r>
            <a:r>
              <a:rPr lang="da-DK" sz="1600" dirty="0">
                <a:solidFill>
                  <a:srgbClr val="C200FF"/>
                </a:solidFill>
                <a:latin typeface="Menlo-Regular"/>
              </a:rPr>
              <a:t>for</a:t>
            </a:r>
            <a:r>
              <a:rPr lang="da-DK" sz="1600" dirty="0">
                <a:solidFill>
                  <a:srgbClr val="000000"/>
                </a:solidFill>
                <a:latin typeface="Menlo-Regular"/>
              </a:rPr>
              <a:t> (i = 0; i &lt; n; i++)</a:t>
            </a:r>
          </a:p>
          <a:p>
            <a:r>
              <a:rPr lang="es-ES_tradnl" sz="1600" dirty="0">
                <a:solidFill>
                  <a:srgbClr val="000000"/>
                </a:solidFill>
                <a:latin typeface="Menlo-Regular"/>
              </a:rPr>
              <a:t>        z[i] = x[i] + y[i];</a:t>
            </a:r>
          </a:p>
          <a:p>
            <a:r>
              <a:rPr lang="es-ES_tradnl" sz="1600" dirty="0">
                <a:solidFill>
                  <a:srgbClr val="000000"/>
                </a:solidFill>
                <a:latin typeface="Menlo-Regular"/>
              </a:rPr>
              <a:t>}</a:t>
            </a:r>
            <a:endParaRPr lang="is-IS" sz="1600" dirty="0">
              <a:solidFill>
                <a:srgbClr val="000000"/>
              </a:solidFill>
              <a:latin typeface="Menlo-Regular"/>
            </a:endParaRPr>
          </a:p>
        </p:txBody>
      </p:sp>
      <p:sp>
        <p:nvSpPr>
          <p:cNvPr id="7" name="Rectangle 2"/>
          <p:cNvSpPr>
            <a:spLocks noChangeArrowheads="1"/>
          </p:cNvSpPr>
          <p:nvPr/>
        </p:nvSpPr>
        <p:spPr bwMode="auto">
          <a:xfrm>
            <a:off x="4169138" y="3774995"/>
            <a:ext cx="4441462" cy="2064284"/>
          </a:xfrm>
          <a:prstGeom prst="rect">
            <a:avLst/>
          </a:prstGeom>
          <a:solidFill>
            <a:srgbClr val="F7F5CD"/>
          </a:solidFill>
          <a:ln w="3240">
            <a:solidFill>
              <a:srgbClr val="000066"/>
            </a:solidFill>
            <a:miter lim="800000"/>
          </a:ln>
          <a:effectLst/>
        </p:spPr>
        <p:txBody>
          <a:bodyPr wrap="square" lIns="90000" tIns="46800" rIns="90000" bIns="46800">
            <a:spAutoFit/>
          </a:bodyPr>
          <a:lstStyle/>
          <a:p>
            <a:r>
              <a:rPr lang="en-US" sz="1600" dirty="0">
                <a:solidFill>
                  <a:srgbClr val="2D961E"/>
                </a:solidFill>
                <a:latin typeface="Menlo-Regular"/>
              </a:rPr>
              <a:t>void</a:t>
            </a:r>
            <a:r>
              <a:rPr lang="en-US" sz="1600" dirty="0">
                <a:solidFill>
                  <a:srgbClr val="000000"/>
                </a:solidFill>
                <a:latin typeface="Menlo-Regular"/>
              </a:rPr>
              <a:t> </a:t>
            </a:r>
            <a:r>
              <a:rPr lang="en-US" sz="1600" dirty="0" err="1">
                <a:solidFill>
                  <a:srgbClr val="4A00FF"/>
                </a:solidFill>
                <a:latin typeface="Menlo-Regular"/>
              </a:rPr>
              <a:t>multvec</a:t>
            </a:r>
            <a:r>
              <a:rPr lang="en-US" sz="1600" dirty="0">
                <a:solidFill>
                  <a:srgbClr val="000000"/>
                </a:solidFill>
                <a:latin typeface="Menlo-Regular"/>
              </a:rPr>
              <a:t>(</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x</a:t>
            </a:r>
            <a:r>
              <a:rPr lang="en-US" sz="1600" dirty="0">
                <a:solidFill>
                  <a:srgbClr val="000000"/>
                </a:solidFill>
                <a:latin typeface="Menlo-Regular"/>
              </a:rPr>
              <a:t>, </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y</a:t>
            </a:r>
            <a:r>
              <a:rPr lang="en-US" sz="1600" dirty="0">
                <a:solidFill>
                  <a:srgbClr val="000000"/>
                </a:solidFill>
                <a:latin typeface="Menlo-Regular"/>
              </a:rPr>
              <a:t>,</a:t>
            </a:r>
          </a:p>
          <a:p>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z</a:t>
            </a:r>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n</a:t>
            </a:r>
            <a:r>
              <a:rPr lang="fr-FR" sz="1600" dirty="0">
                <a:solidFill>
                  <a:srgbClr val="000000"/>
                </a:solidFill>
                <a:latin typeface="Menlo-Regular"/>
              </a:rPr>
              <a:t>)</a:t>
            </a:r>
          </a:p>
          <a:p>
            <a:r>
              <a:rPr lang="fr-FR" sz="1600" dirty="0">
                <a:solidFill>
                  <a:srgbClr val="000000"/>
                </a:solidFill>
                <a:latin typeface="Menlo-Regular"/>
              </a:rPr>
              <a:t>{</a:t>
            </a:r>
          </a:p>
          <a:p>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i</a:t>
            </a:r>
            <a:r>
              <a:rPr lang="fr-FR" sz="1600" dirty="0">
                <a:solidFill>
                  <a:srgbClr val="000000"/>
                </a:solidFill>
                <a:latin typeface="Menlo-Regular"/>
              </a:rPr>
              <a:t>;</a:t>
            </a:r>
          </a:p>
          <a:p>
            <a:endParaRPr lang="fr-FR" sz="1600" dirty="0">
              <a:solidFill>
                <a:srgbClr val="000000"/>
              </a:solidFill>
              <a:latin typeface="Menlo-Regular"/>
            </a:endParaRPr>
          </a:p>
          <a:p>
            <a:r>
              <a:rPr lang="da-DK" sz="1600" dirty="0">
                <a:solidFill>
                  <a:srgbClr val="C200FF"/>
                </a:solidFill>
                <a:latin typeface="Menlo-Regular"/>
              </a:rPr>
              <a:t>    for</a:t>
            </a:r>
            <a:r>
              <a:rPr lang="da-DK" sz="1600" dirty="0">
                <a:solidFill>
                  <a:srgbClr val="000000"/>
                </a:solidFill>
                <a:latin typeface="Menlo-Regular"/>
              </a:rPr>
              <a:t> (i = 0; i &lt; n; i++)</a:t>
            </a:r>
          </a:p>
          <a:p>
            <a:r>
              <a:rPr lang="es-ES_tradnl" sz="1600" dirty="0">
                <a:solidFill>
                  <a:srgbClr val="000000"/>
                </a:solidFill>
                <a:latin typeface="Menlo-Regular"/>
              </a:rPr>
              <a:t>        z[i] = x[i] * y[i];</a:t>
            </a:r>
          </a:p>
          <a:p>
            <a:r>
              <a:rPr lang="es-ES_tradnl" sz="1600" dirty="0">
                <a:solidFill>
                  <a:srgbClr val="000000"/>
                </a:solidFill>
                <a:latin typeface="Menlo-Regular"/>
              </a:rPr>
              <a:t>}</a:t>
            </a:r>
            <a:endParaRPr lang="is-IS" sz="1600" dirty="0">
              <a:solidFill>
                <a:srgbClr val="000000"/>
              </a:solidFill>
              <a:latin typeface="Menlo-Regular"/>
            </a:endParaRPr>
          </a:p>
        </p:txBody>
      </p:sp>
      <p:sp>
        <p:nvSpPr>
          <p:cNvPr id="8" name="Rectangle 3"/>
          <p:cNvSpPr>
            <a:spLocks noChangeArrowheads="1"/>
          </p:cNvSpPr>
          <p:nvPr/>
        </p:nvSpPr>
        <p:spPr bwMode="auto">
          <a:xfrm>
            <a:off x="7203940" y="5527595"/>
            <a:ext cx="1482860"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multvec.c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9" name="Rectangle 3"/>
          <p:cNvSpPr>
            <a:spLocks noChangeArrowheads="1"/>
          </p:cNvSpPr>
          <p:nvPr/>
        </p:nvSpPr>
        <p:spPr bwMode="auto">
          <a:xfrm>
            <a:off x="7342462" y="3341132"/>
            <a:ext cx="1344338"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addvec.c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10" name="Left Brace 9"/>
          <p:cNvSpPr/>
          <p:nvPr/>
        </p:nvSpPr>
        <p:spPr bwMode="auto">
          <a:xfrm rot="5400000">
            <a:off x="6210300" y="-583168"/>
            <a:ext cx="381000" cy="4267200"/>
          </a:xfrm>
          <a:prstGeom prst="leftBrace">
            <a:avLst>
              <a:gd name="adj1" fmla="val 233773"/>
              <a:gd name="adj2" fmla="val 50261"/>
            </a:avLst>
          </a:prstGeom>
          <a:noFill/>
          <a:ln w="2540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 name="TextBox 11"/>
          <p:cNvSpPr txBox="1"/>
          <p:nvPr/>
        </p:nvSpPr>
        <p:spPr>
          <a:xfrm>
            <a:off x="5791200" y="914400"/>
            <a:ext cx="1205716" cy="369332"/>
          </a:xfrm>
          <a:prstGeom prst="rect">
            <a:avLst/>
          </a:prstGeom>
          <a:noFill/>
        </p:spPr>
        <p:txBody>
          <a:bodyPr wrap="none" rtlCol="0">
            <a:spAutoFit/>
          </a:bodyPr>
          <a:lstStyle/>
          <a:p>
            <a:r>
              <a:rPr lang="en-US" sz="1800" dirty="0" err="1">
                <a:latin typeface="Calibri" panose="020F0502020204030204" pitchFamily="34" charset="0"/>
              </a:rPr>
              <a:t>libvector.a</a:t>
            </a:r>
            <a:endParaRPr lang="en-US" sz="1800" dirty="0">
              <a:latin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p:txBody>
          <a:bodyPr/>
          <a:lstStyle/>
          <a:p>
            <a:r>
              <a:rPr lang="en-US" altLang="zh-CN"/>
              <a:t>C</a:t>
            </a:r>
            <a:r>
              <a:rPr lang="zh-CN" altLang="en-US"/>
              <a:t>程序例子</a:t>
            </a:r>
            <a:endParaRPr lang="en-US" dirty="0"/>
          </a:p>
        </p:txBody>
      </p:sp>
      <p:sp>
        <p:nvSpPr>
          <p:cNvPr id="201731" name="Rectangle 3"/>
          <p:cNvSpPr>
            <a:spLocks noChangeArrowheads="1"/>
          </p:cNvSpPr>
          <p:nvPr/>
        </p:nvSpPr>
        <p:spPr bwMode="auto">
          <a:xfrm>
            <a:off x="139700" y="1928813"/>
            <a:ext cx="4075906" cy="2862323"/>
          </a:xfrm>
          <a:prstGeom prst="rect">
            <a:avLst/>
          </a:prstGeom>
          <a:solidFill>
            <a:srgbClr val="F7F5CD"/>
          </a:solidFill>
          <a:ln w="3175">
            <a:solidFill>
              <a:schemeClr val="tx1"/>
            </a:solidFill>
            <a:miter lim="800000"/>
          </a:ln>
          <a:effectLst/>
        </p:spPr>
        <p:txBody>
          <a:bodyPr wrap="none">
            <a:spAutoFit/>
          </a:bodyPr>
          <a:lstStyle/>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endParaRPr lang="en-US" sz="1800" dirty="0">
              <a:solidFill>
                <a:srgbClr val="000000"/>
              </a:solidFill>
              <a:latin typeface="Menlo-Regular"/>
            </a:endParaRPr>
          </a:p>
          <a:p>
            <a:r>
              <a:rPr lang="hu-HU" sz="1800" dirty="0">
                <a:solidFill>
                  <a:srgbClr val="2D961E"/>
                </a:solidFill>
                <a:latin typeface="Menlo-Regular"/>
              </a:rPr>
              <a:t>int</a:t>
            </a:r>
            <a:r>
              <a:rPr lang="hu-HU" sz="1800" dirty="0">
                <a:solidFill>
                  <a:srgbClr val="000000"/>
                </a:solidFill>
                <a:latin typeface="Menlo-Regular"/>
              </a:rPr>
              <a:t> </a:t>
            </a:r>
            <a:r>
              <a:rPr lang="hu-HU" sz="1800" dirty="0">
                <a:solidFill>
                  <a:srgbClr val="C1651C"/>
                </a:solidFill>
                <a:latin typeface="Menlo-Regular"/>
              </a:rPr>
              <a:t>array</a:t>
            </a:r>
            <a:r>
              <a:rPr lang="hu-HU" sz="1800" dirty="0">
                <a:solidFill>
                  <a:srgbClr val="000000"/>
                </a:solidFill>
                <a:latin typeface="Menlo-Regular"/>
              </a:rPr>
              <a:t>[2] = {1, 2};</a:t>
            </a:r>
          </a:p>
          <a:p>
            <a:endParaRPr lang="hu-HU" sz="1800" dirty="0">
              <a:solidFill>
                <a:srgbClr val="000000"/>
              </a:solidFill>
              <a:latin typeface="Menlo-Regular"/>
            </a:endParaRPr>
          </a:p>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main</a:t>
            </a:r>
            <a:r>
              <a:rPr lang="en-US" sz="1800" dirty="0">
                <a:solidFill>
                  <a:srgbClr val="000000"/>
                </a:solidFill>
                <a:latin typeface="Menlo-Regular"/>
              </a:rPr>
              <a:t>()</a:t>
            </a:r>
          </a:p>
          <a:p>
            <a:r>
              <a:rPr lang="en-US" sz="1800" dirty="0">
                <a:solidFill>
                  <a:srgbClr val="000000"/>
                </a:solidFill>
                <a:latin typeface="Menlo-Regular"/>
              </a:rPr>
              <a:t>{</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val</a:t>
            </a:r>
            <a:r>
              <a:rPr lang="fr-FR" sz="1800" dirty="0">
                <a:solidFill>
                  <a:srgbClr val="000000"/>
                </a:solidFill>
                <a:latin typeface="Menlo-Regular"/>
              </a:rPr>
              <a:t> = </a:t>
            </a:r>
            <a:r>
              <a:rPr lang="fr-FR" sz="1800" dirty="0" err="1">
                <a:solidFill>
                  <a:srgbClr val="000000"/>
                </a:solidFill>
                <a:latin typeface="Menlo-Regular"/>
              </a:rPr>
              <a:t>sum</a:t>
            </a:r>
            <a:r>
              <a:rPr lang="fr-FR" sz="1800" dirty="0">
                <a:solidFill>
                  <a:srgbClr val="000000"/>
                </a:solidFill>
                <a:latin typeface="Menlo-Regular"/>
              </a:rPr>
              <a:t>(</a:t>
            </a:r>
            <a:r>
              <a:rPr lang="fr-FR" sz="1800" dirty="0" err="1">
                <a:solidFill>
                  <a:srgbClr val="000000"/>
                </a:solidFill>
                <a:latin typeface="Menlo-Regular"/>
              </a:rPr>
              <a:t>array</a:t>
            </a:r>
            <a:r>
              <a:rPr lang="fr-FR" sz="1800" dirty="0">
                <a:solidFill>
                  <a:srgbClr val="000000"/>
                </a:solidFill>
                <a:latin typeface="Menlo-Regular"/>
              </a:rPr>
              <a:t>, 2);</a:t>
            </a:r>
          </a:p>
          <a:p>
            <a:r>
              <a:rPr lang="fr-FR" sz="1800" dirty="0">
                <a:solidFill>
                  <a:srgbClr val="000000"/>
                </a:solidFill>
                <a:latin typeface="Menlo-Regular"/>
              </a:rPr>
              <a:t>    </a:t>
            </a:r>
            <a:r>
              <a:rPr lang="fr-FR" sz="1800" dirty="0">
                <a:solidFill>
                  <a:srgbClr val="C200FF"/>
                </a:solidFill>
                <a:latin typeface="Menlo-Regular"/>
              </a:rPr>
              <a:t>return</a:t>
            </a:r>
            <a:r>
              <a:rPr lang="fr-FR" sz="1800" dirty="0">
                <a:solidFill>
                  <a:srgbClr val="000000"/>
                </a:solidFill>
                <a:latin typeface="Menlo-Regular"/>
              </a:rPr>
              <a:t> val;</a:t>
            </a:r>
          </a:p>
          <a:p>
            <a:r>
              <a:rPr lang="fr-FR" sz="1800" dirty="0">
                <a:solidFill>
                  <a:srgbClr val="000000"/>
                </a:solidFill>
                <a:latin typeface="Menlo-Regular"/>
              </a:rPr>
              <a:t>}</a:t>
            </a:r>
          </a:p>
          <a:p>
            <a:endParaRPr lang="en-US" sz="1800" dirty="0">
              <a:latin typeface="Courier New" panose="02070309020205020404"/>
              <a:cs typeface="Courier New" panose="02070309020205020404"/>
            </a:endParaRPr>
          </a:p>
        </p:txBody>
      </p:sp>
      <p:sp>
        <p:nvSpPr>
          <p:cNvPr id="201734" name="Rectangle 6"/>
          <p:cNvSpPr>
            <a:spLocks noChangeArrowheads="1"/>
          </p:cNvSpPr>
          <p:nvPr/>
        </p:nvSpPr>
        <p:spPr bwMode="auto">
          <a:xfrm>
            <a:off x="4724400" y="1928813"/>
            <a:ext cx="4214878" cy="2862323"/>
          </a:xfrm>
          <a:prstGeom prst="rect">
            <a:avLst/>
          </a:prstGeom>
          <a:solidFill>
            <a:srgbClr val="DBF2DA"/>
          </a:solidFill>
          <a:ln w="3175">
            <a:solidFill>
              <a:schemeClr val="tx1"/>
            </a:solidFill>
            <a:miter lim="800000"/>
          </a:ln>
          <a:effectLst/>
        </p:spPr>
        <p:txBody>
          <a:bodyPr wrap="none">
            <a:spAutoFit/>
          </a:bodyPr>
          <a:lstStyle/>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r>
              <a:rPr lang="en-US" sz="1800" dirty="0">
                <a:solidFill>
                  <a:srgbClr val="000000"/>
                </a:solidFill>
                <a:latin typeface="Menlo-Regular"/>
              </a:rPr>
              <a:t>{</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i</a:t>
            </a:r>
            <a:r>
              <a:rPr lang="fr-FR" sz="1800" dirty="0">
                <a:solidFill>
                  <a:srgbClr val="000000"/>
                </a:solidFill>
                <a:latin typeface="Menlo-Regular"/>
              </a:rPr>
              <a:t>, </a:t>
            </a:r>
            <a:r>
              <a:rPr lang="fr-FR" sz="1800" dirty="0">
                <a:solidFill>
                  <a:srgbClr val="C1651C"/>
                </a:solidFill>
                <a:latin typeface="Menlo-Regular"/>
              </a:rPr>
              <a:t>s</a:t>
            </a:r>
            <a:r>
              <a:rPr lang="fr-FR" sz="1800" dirty="0">
                <a:solidFill>
                  <a:srgbClr val="000000"/>
                </a:solidFill>
                <a:latin typeface="Menlo-Regular"/>
              </a:rPr>
              <a:t> = 0;</a:t>
            </a:r>
          </a:p>
          <a:p>
            <a:endParaRPr lang="fr-FR" sz="1800" dirty="0">
              <a:solidFill>
                <a:srgbClr val="000000"/>
              </a:solidFill>
              <a:latin typeface="Menlo-Regular"/>
            </a:endParaRPr>
          </a:p>
          <a:p>
            <a:r>
              <a:rPr lang="da-DK" sz="1800" dirty="0">
                <a:solidFill>
                  <a:srgbClr val="000000"/>
                </a:solidFill>
                <a:latin typeface="Menlo-Regular"/>
              </a:rPr>
              <a:t>    </a:t>
            </a:r>
            <a:r>
              <a:rPr lang="da-DK" sz="1800" dirty="0">
                <a:solidFill>
                  <a:srgbClr val="C200FF"/>
                </a:solidFill>
                <a:latin typeface="Menlo-Regular"/>
              </a:rPr>
              <a:t>for</a:t>
            </a:r>
            <a:r>
              <a:rPr lang="da-DK" sz="1800" dirty="0">
                <a:solidFill>
                  <a:srgbClr val="000000"/>
                </a:solidFill>
                <a:latin typeface="Menlo-Regular"/>
              </a:rPr>
              <a:t> (i = 0; i &lt; n; i++) {</a:t>
            </a:r>
          </a:p>
          <a:p>
            <a:r>
              <a:rPr lang="da-DK" sz="1800" dirty="0">
                <a:solidFill>
                  <a:srgbClr val="000000"/>
                </a:solidFill>
                <a:latin typeface="Menlo-Regular"/>
              </a:rPr>
              <a:t>        s += a[i];</a:t>
            </a:r>
          </a:p>
          <a:p>
            <a:r>
              <a:rPr lang="da-DK" sz="1800" dirty="0">
                <a:solidFill>
                  <a:srgbClr val="000000"/>
                </a:solidFill>
                <a:latin typeface="Menlo-Regular"/>
              </a:rPr>
              <a:t>    }</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 s;</a:t>
            </a:r>
          </a:p>
          <a:p>
            <a:r>
              <a:rPr lang="is-IS" sz="1800" dirty="0">
                <a:solidFill>
                  <a:srgbClr val="000000"/>
                </a:solidFill>
                <a:latin typeface="Menlo-Regular"/>
              </a:rPr>
              <a:t>}</a:t>
            </a:r>
          </a:p>
          <a:p>
            <a:endParaRPr lang="is-IS" sz="1800" dirty="0">
              <a:solidFill>
                <a:srgbClr val="000000"/>
              </a:solidFill>
              <a:latin typeface="Menlo-Regular"/>
            </a:endParaRPr>
          </a:p>
        </p:txBody>
      </p:sp>
      <p:sp>
        <p:nvSpPr>
          <p:cNvPr id="7" name="Rectangle 3"/>
          <p:cNvSpPr>
            <a:spLocks noChangeArrowheads="1"/>
          </p:cNvSpPr>
          <p:nvPr/>
        </p:nvSpPr>
        <p:spPr bwMode="auto">
          <a:xfrm>
            <a:off x="3199906" y="4442937"/>
            <a:ext cx="1067294"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main.c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8" name="Rectangle 3"/>
          <p:cNvSpPr>
            <a:spLocks noChangeArrowheads="1"/>
          </p:cNvSpPr>
          <p:nvPr/>
        </p:nvSpPr>
        <p:spPr bwMode="auto">
          <a:xfrm>
            <a:off x="7871984" y="4433473"/>
            <a:ext cx="928772"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sum.c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idx="4294967295"/>
          </p:nvPr>
        </p:nvSpPr>
        <p:spPr>
          <a:xfrm>
            <a:off x="404813" y="284162"/>
            <a:ext cx="5614987"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与静态库链接</a:t>
            </a:r>
            <a:endParaRPr lang="en-GB" dirty="0"/>
          </a:p>
        </p:txBody>
      </p:sp>
      <p:sp>
        <p:nvSpPr>
          <p:cNvPr id="31746" name="Line 2"/>
          <p:cNvSpPr>
            <a:spLocks noChangeShapeType="1"/>
          </p:cNvSpPr>
          <p:nvPr/>
        </p:nvSpPr>
        <p:spPr bwMode="auto">
          <a:xfrm>
            <a:off x="698500" y="2582862"/>
            <a:ext cx="1587" cy="381000"/>
          </a:xfrm>
          <a:prstGeom prst="line">
            <a:avLst/>
          </a:prstGeom>
          <a:noFill/>
          <a:ln w="28440">
            <a:solidFill>
              <a:srgbClr val="000066"/>
            </a:solidFill>
            <a:miter lim="800000"/>
            <a:tailEnd type="triangle" w="med" len="med"/>
          </a:ln>
          <a:effectLst/>
        </p:spPr>
        <p:txBody>
          <a:bodyPr/>
          <a:lstStyle/>
          <a:p>
            <a:endParaRPr lang="en-US"/>
          </a:p>
        </p:txBody>
      </p:sp>
      <p:sp>
        <p:nvSpPr>
          <p:cNvPr id="31747" name="Rectangle 3"/>
          <p:cNvSpPr>
            <a:spLocks noChangeArrowheads="1"/>
          </p:cNvSpPr>
          <p:nvPr/>
        </p:nvSpPr>
        <p:spPr bwMode="auto">
          <a:xfrm>
            <a:off x="174625" y="2992438"/>
            <a:ext cx="2070100" cy="644525"/>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latin typeface="Calibri" panose="020F0502020204030204" pitchFamily="34" charset="0"/>
                <a:ea typeface="msgothic" charset="0"/>
                <a:cs typeface="msgothic" charset="0"/>
              </a:rPr>
              <a:t>翻译器</a:t>
            </a:r>
            <a:endParaRPr lang="en-GB" sz="1800" b="1" dirty="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anose="020F0502020204030204" pitchFamily="34" charset="0"/>
                <a:ea typeface="msgothic" charset="0"/>
                <a:cs typeface="msgothic" charset="0"/>
              </a:rPr>
              <a:t>(</a:t>
            </a:r>
            <a:r>
              <a:rPr lang="en-GB" sz="1800" b="1" dirty="0" err="1">
                <a:latin typeface="Courier New" panose="02070309020205020404" pitchFamily="49" charset="0"/>
                <a:ea typeface="msgothic" charset="0"/>
                <a:cs typeface="msgothic" charset="0"/>
              </a:rPr>
              <a:t>cpp</a:t>
            </a:r>
            <a:r>
              <a:rPr lang="en-GB" sz="1800" b="1" dirty="0">
                <a:latin typeface="Calibri" panose="020F0502020204030204" pitchFamily="34" charset="0"/>
                <a:ea typeface="msgothic" charset="0"/>
                <a:cs typeface="msgothic" charset="0"/>
              </a:rPr>
              <a:t>, </a:t>
            </a:r>
            <a:r>
              <a:rPr lang="en-GB" sz="1800" b="1" dirty="0">
                <a:latin typeface="Courier New" panose="02070309020205020404" pitchFamily="49" charset="0"/>
                <a:ea typeface="msgothic" charset="0"/>
                <a:cs typeface="msgothic" charset="0"/>
              </a:rPr>
              <a:t>cc1</a:t>
            </a:r>
            <a:r>
              <a:rPr lang="en-GB" sz="1800" b="1" dirty="0">
                <a:latin typeface="Calibri" panose="020F0502020204030204" pitchFamily="34" charset="0"/>
                <a:ea typeface="msgothic" charset="0"/>
                <a:cs typeface="msgothic" charset="0"/>
              </a:rPr>
              <a:t>, </a:t>
            </a:r>
            <a:r>
              <a:rPr lang="en-GB" sz="1800" b="1" dirty="0">
                <a:latin typeface="Courier New" panose="02070309020205020404" pitchFamily="49" charset="0"/>
                <a:ea typeface="msgothic" charset="0"/>
                <a:cs typeface="msgothic" charset="0"/>
              </a:rPr>
              <a:t>as</a:t>
            </a:r>
            <a:r>
              <a:rPr lang="en-GB" sz="1800" b="1" dirty="0">
                <a:latin typeface="Calibri" panose="020F0502020204030204" pitchFamily="34" charset="0"/>
                <a:ea typeface="msgothic" charset="0"/>
                <a:cs typeface="msgothic" charset="0"/>
              </a:rPr>
              <a:t>)</a:t>
            </a:r>
          </a:p>
        </p:txBody>
      </p:sp>
      <p:sp>
        <p:nvSpPr>
          <p:cNvPr id="31748" name="Text Box 4"/>
          <p:cNvSpPr txBox="1">
            <a:spLocks noChangeArrowheads="1"/>
          </p:cNvSpPr>
          <p:nvPr/>
        </p:nvSpPr>
        <p:spPr bwMode="auto">
          <a:xfrm>
            <a:off x="152400" y="2286000"/>
            <a:ext cx="1146767"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main2.c</a:t>
            </a:r>
          </a:p>
        </p:txBody>
      </p:sp>
      <p:sp>
        <p:nvSpPr>
          <p:cNvPr id="31749" name="Text Box 5"/>
          <p:cNvSpPr txBox="1">
            <a:spLocks noChangeArrowheads="1"/>
          </p:cNvSpPr>
          <p:nvPr/>
        </p:nvSpPr>
        <p:spPr bwMode="auto">
          <a:xfrm>
            <a:off x="1801813" y="3994150"/>
            <a:ext cx="1146767"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main2.o</a:t>
            </a:r>
          </a:p>
        </p:txBody>
      </p:sp>
      <p:sp>
        <p:nvSpPr>
          <p:cNvPr id="31750" name="Line 6"/>
          <p:cNvSpPr>
            <a:spLocks noChangeShapeType="1"/>
          </p:cNvSpPr>
          <p:nvPr/>
        </p:nvSpPr>
        <p:spPr bwMode="auto">
          <a:xfrm>
            <a:off x="1241425" y="3681413"/>
            <a:ext cx="815975" cy="381000"/>
          </a:xfrm>
          <a:prstGeom prst="line">
            <a:avLst/>
          </a:prstGeom>
          <a:noFill/>
          <a:ln w="28440">
            <a:solidFill>
              <a:srgbClr val="000066"/>
            </a:solidFill>
            <a:miter lim="800000"/>
            <a:tailEnd type="triangle" w="med" len="med"/>
          </a:ln>
          <a:effectLst/>
        </p:spPr>
        <p:txBody>
          <a:bodyPr/>
          <a:lstStyle/>
          <a:p>
            <a:endParaRPr lang="en-US"/>
          </a:p>
        </p:txBody>
      </p:sp>
      <p:sp>
        <p:nvSpPr>
          <p:cNvPr id="31751" name="Line 7"/>
          <p:cNvSpPr>
            <a:spLocks noChangeShapeType="1"/>
          </p:cNvSpPr>
          <p:nvPr/>
        </p:nvSpPr>
        <p:spPr bwMode="auto">
          <a:xfrm>
            <a:off x="2344738" y="4291013"/>
            <a:ext cx="762000" cy="304800"/>
          </a:xfrm>
          <a:prstGeom prst="line">
            <a:avLst/>
          </a:prstGeom>
          <a:noFill/>
          <a:ln w="28440">
            <a:solidFill>
              <a:srgbClr val="000066"/>
            </a:solidFill>
            <a:miter lim="800000"/>
            <a:tailEnd type="triangle" w="med" len="med"/>
          </a:ln>
          <a:effectLst/>
        </p:spPr>
        <p:txBody>
          <a:bodyPr/>
          <a:lstStyle/>
          <a:p>
            <a:endParaRPr lang="en-US"/>
          </a:p>
        </p:txBody>
      </p:sp>
      <p:sp>
        <p:nvSpPr>
          <p:cNvPr id="31752" name="Text Box 8"/>
          <p:cNvSpPr txBox="1">
            <a:spLocks noChangeArrowheads="1"/>
          </p:cNvSpPr>
          <p:nvPr/>
        </p:nvSpPr>
        <p:spPr bwMode="auto">
          <a:xfrm>
            <a:off x="5353050" y="3263900"/>
            <a:ext cx="1008907"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libc.a</a:t>
            </a:r>
          </a:p>
        </p:txBody>
      </p:sp>
      <p:sp>
        <p:nvSpPr>
          <p:cNvPr id="31753" name="Line 9"/>
          <p:cNvSpPr>
            <a:spLocks noChangeShapeType="1"/>
          </p:cNvSpPr>
          <p:nvPr/>
        </p:nvSpPr>
        <p:spPr bwMode="auto">
          <a:xfrm>
            <a:off x="3981451" y="3649663"/>
            <a:ext cx="1587" cy="1022350"/>
          </a:xfrm>
          <a:prstGeom prst="line">
            <a:avLst/>
          </a:prstGeom>
          <a:noFill/>
          <a:ln w="28440">
            <a:solidFill>
              <a:srgbClr val="000066"/>
            </a:solidFill>
            <a:miter lim="800000"/>
            <a:tailEnd type="triangle" w="med" len="med"/>
          </a:ln>
          <a:effectLst/>
        </p:spPr>
        <p:txBody>
          <a:bodyPr/>
          <a:lstStyle/>
          <a:p>
            <a:endParaRPr lang="en-US"/>
          </a:p>
        </p:txBody>
      </p:sp>
      <p:sp>
        <p:nvSpPr>
          <p:cNvPr id="31754" name="Rectangle 10"/>
          <p:cNvSpPr>
            <a:spLocks noChangeArrowheads="1"/>
          </p:cNvSpPr>
          <p:nvPr/>
        </p:nvSpPr>
        <p:spPr bwMode="auto">
          <a:xfrm>
            <a:off x="2497138" y="4672013"/>
            <a:ext cx="2971800" cy="360909"/>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latin typeface="Calibri" panose="020F0502020204030204" pitchFamily="34" charset="0"/>
                <a:ea typeface="msgothic" charset="0"/>
                <a:cs typeface="msgothic" charset="0"/>
              </a:rPr>
              <a:t>链接器</a:t>
            </a:r>
            <a:r>
              <a:rPr lang="en-GB" sz="1800" b="1">
                <a:latin typeface="Calibri" panose="020F0502020204030204" pitchFamily="34" charset="0"/>
                <a:ea typeface="msgothic" charset="0"/>
                <a:cs typeface="msgothic" charset="0"/>
              </a:rPr>
              <a:t> </a:t>
            </a:r>
            <a:r>
              <a:rPr lang="en-GB" sz="1800" b="1" dirty="0">
                <a:latin typeface="Calibri" panose="020F0502020204030204" pitchFamily="34" charset="0"/>
                <a:ea typeface="msgothic" charset="0"/>
                <a:cs typeface="msgothic" charset="0"/>
              </a:rPr>
              <a:t>(</a:t>
            </a:r>
            <a:r>
              <a:rPr lang="en-GB" sz="1800" b="1" dirty="0">
                <a:latin typeface="Courier New" panose="02070309020205020404" pitchFamily="49" charset="0"/>
                <a:ea typeface="msgothic" charset="0"/>
                <a:cs typeface="msgothic" charset="0"/>
              </a:rPr>
              <a:t>ld</a:t>
            </a:r>
            <a:r>
              <a:rPr lang="en-GB" sz="1800" b="1" dirty="0">
                <a:latin typeface="Calibri" panose="020F0502020204030204" pitchFamily="34" charset="0"/>
                <a:ea typeface="msgothic" charset="0"/>
                <a:cs typeface="msgothic" charset="0"/>
              </a:rPr>
              <a:t>)</a:t>
            </a:r>
          </a:p>
        </p:txBody>
      </p:sp>
      <p:sp>
        <p:nvSpPr>
          <p:cNvPr id="31755" name="Text Box 11"/>
          <p:cNvSpPr txBox="1">
            <a:spLocks noChangeArrowheads="1"/>
          </p:cNvSpPr>
          <p:nvPr/>
        </p:nvSpPr>
        <p:spPr bwMode="auto">
          <a:xfrm>
            <a:off x="3519593" y="5518150"/>
            <a:ext cx="1012890" cy="35766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anose="02070309020205020404" pitchFamily="49" charset="0"/>
                <a:ea typeface="msgothic" charset="0"/>
                <a:cs typeface="msgothic" charset="0"/>
              </a:rPr>
              <a:t>prog2c</a:t>
            </a:r>
          </a:p>
        </p:txBody>
      </p:sp>
      <p:sp>
        <p:nvSpPr>
          <p:cNvPr id="31756" name="Line 12"/>
          <p:cNvSpPr>
            <a:spLocks noChangeShapeType="1"/>
          </p:cNvSpPr>
          <p:nvPr/>
        </p:nvSpPr>
        <p:spPr bwMode="auto">
          <a:xfrm>
            <a:off x="3981450" y="5047191"/>
            <a:ext cx="1588" cy="414338"/>
          </a:xfrm>
          <a:prstGeom prst="line">
            <a:avLst/>
          </a:prstGeom>
          <a:noFill/>
          <a:ln w="28440">
            <a:solidFill>
              <a:srgbClr val="000066"/>
            </a:solidFill>
            <a:miter lim="800000"/>
            <a:tailEnd type="triangle" w="med" len="med"/>
          </a:ln>
          <a:effectLst/>
        </p:spPr>
        <p:txBody>
          <a:bodyPr/>
          <a:lstStyle/>
          <a:p>
            <a:endParaRPr lang="en-US"/>
          </a:p>
        </p:txBody>
      </p:sp>
      <p:sp>
        <p:nvSpPr>
          <p:cNvPr id="31757" name="Text Box 13"/>
          <p:cNvSpPr txBox="1">
            <a:spLocks noChangeArrowheads="1"/>
          </p:cNvSpPr>
          <p:nvPr/>
        </p:nvSpPr>
        <p:spPr bwMode="auto">
          <a:xfrm>
            <a:off x="5739270" y="3605098"/>
            <a:ext cx="3177771" cy="619401"/>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anose="02070309020205020404" pitchFamily="49" charset="0"/>
                <a:ea typeface="msgothic" charset="0"/>
                <a:cs typeface="msgothic" charset="0"/>
              </a:rPr>
              <a:t>printf.o</a:t>
            </a:r>
            <a:r>
              <a:rPr lang="en-GB" sz="1800" b="1" i="1">
                <a:solidFill>
                  <a:schemeClr val="tx1">
                    <a:lumMod val="50000"/>
                    <a:lumOff val="50000"/>
                  </a:schemeClr>
                </a:solidFill>
                <a:latin typeface="Courier New" panose="02070309020205020404" pitchFamily="49" charset="0"/>
                <a:ea typeface="msgothic" charset="0"/>
                <a:cs typeface="msgothic" charset="0"/>
              </a:rPr>
              <a:t> </a:t>
            </a:r>
            <a:r>
              <a:rPr lang="zh-CN" altLang="en-US" sz="1800" i="1">
                <a:solidFill>
                  <a:schemeClr val="tx1">
                    <a:lumMod val="50000"/>
                    <a:lumOff val="50000"/>
                  </a:schemeClr>
                </a:solidFill>
                <a:latin typeface="Courier New" panose="02070309020205020404" pitchFamily="49" charset="0"/>
                <a:ea typeface="msgothic" charset="0"/>
                <a:cs typeface="msgothic" charset="0"/>
              </a:rPr>
              <a:t>和由</a:t>
            </a:r>
            <a:r>
              <a:rPr lang="en-GB" sz="1800" b="1" i="1">
                <a:solidFill>
                  <a:schemeClr val="tx1">
                    <a:lumMod val="50000"/>
                    <a:lumOff val="50000"/>
                  </a:schemeClr>
                </a:solidFill>
                <a:latin typeface="Calibri" panose="020F0502020204030204" pitchFamily="34" charset="0"/>
                <a:ea typeface="msgothic" charset="0"/>
                <a:cs typeface="msgothic" charset="0"/>
              </a:rPr>
              <a:t> </a:t>
            </a:r>
            <a:r>
              <a:rPr lang="en-GB" sz="1800" b="1" i="1" err="1">
                <a:solidFill>
                  <a:schemeClr val="tx1">
                    <a:lumMod val="50000"/>
                    <a:lumOff val="50000"/>
                  </a:schemeClr>
                </a:solidFill>
                <a:latin typeface="Courier New" panose="02070309020205020404" pitchFamily="49" charset="0"/>
                <a:ea typeface="msgothic" charset="0"/>
                <a:cs typeface="msgothic" charset="0"/>
              </a:rPr>
              <a:t>printf.o</a:t>
            </a:r>
            <a:r>
              <a:rPr lang="en-GB" sz="1800" b="1" i="1">
                <a:solidFill>
                  <a:schemeClr val="tx1">
                    <a:lumMod val="50000"/>
                    <a:lumOff val="50000"/>
                  </a:schemeClr>
                </a:solidFill>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i="1">
                <a:solidFill>
                  <a:schemeClr val="tx1">
                    <a:lumMod val="50000"/>
                    <a:lumOff val="50000"/>
                  </a:schemeClr>
                </a:solidFill>
                <a:latin typeface="Courier New" panose="02070309020205020404" pitchFamily="49" charset="0"/>
                <a:ea typeface="msgothic" charset="0"/>
                <a:cs typeface="msgothic" charset="0"/>
              </a:rPr>
              <a:t>调用的其他模块</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31758" name="Text Box 14"/>
          <p:cNvSpPr txBox="1">
            <a:spLocks noChangeArrowheads="1"/>
          </p:cNvSpPr>
          <p:nvPr/>
        </p:nvSpPr>
        <p:spPr bwMode="auto">
          <a:xfrm>
            <a:off x="3187700" y="3263900"/>
            <a:ext cx="1698199"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libvector.a</a:t>
            </a:r>
          </a:p>
        </p:txBody>
      </p:sp>
      <p:sp>
        <p:nvSpPr>
          <p:cNvPr id="31759" name="Text Box 15"/>
          <p:cNvSpPr txBox="1">
            <a:spLocks noChangeArrowheads="1"/>
          </p:cNvSpPr>
          <p:nvPr/>
        </p:nvSpPr>
        <p:spPr bwMode="auto">
          <a:xfrm>
            <a:off x="3992563" y="3994150"/>
            <a:ext cx="1284624"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addvec.o</a:t>
            </a:r>
          </a:p>
        </p:txBody>
      </p:sp>
      <p:sp>
        <p:nvSpPr>
          <p:cNvPr id="31760" name="Line 16"/>
          <p:cNvSpPr>
            <a:spLocks noChangeShapeType="1"/>
          </p:cNvSpPr>
          <p:nvPr/>
        </p:nvSpPr>
        <p:spPr bwMode="auto">
          <a:xfrm flipH="1">
            <a:off x="4981575" y="3590397"/>
            <a:ext cx="841375" cy="1066800"/>
          </a:xfrm>
          <a:prstGeom prst="line">
            <a:avLst/>
          </a:prstGeom>
          <a:noFill/>
          <a:ln w="28440">
            <a:solidFill>
              <a:srgbClr val="000066"/>
            </a:solidFill>
            <a:miter lim="800000"/>
            <a:tailEnd type="triangle" w="med" len="med"/>
          </a:ln>
          <a:effectLst/>
        </p:spPr>
        <p:txBody>
          <a:bodyPr/>
          <a:lstStyle/>
          <a:p>
            <a:endParaRPr lang="en-US"/>
          </a:p>
        </p:txBody>
      </p:sp>
      <p:sp>
        <p:nvSpPr>
          <p:cNvPr id="31761" name="Text Box 17"/>
          <p:cNvSpPr txBox="1">
            <a:spLocks noChangeArrowheads="1"/>
          </p:cNvSpPr>
          <p:nvPr/>
        </p:nvSpPr>
        <p:spPr bwMode="auto">
          <a:xfrm>
            <a:off x="6929438" y="3206750"/>
            <a:ext cx="874255"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i="1">
                <a:solidFill>
                  <a:srgbClr val="C00000"/>
                </a:solidFill>
                <a:latin typeface="Calibri" panose="020F0502020204030204" pitchFamily="34" charset="0"/>
                <a:ea typeface="msgothic" charset="0"/>
                <a:cs typeface="msgothic" charset="0"/>
              </a:rPr>
              <a:t>静态库</a:t>
            </a:r>
            <a:endParaRPr lang="en-GB" sz="1800" b="1" i="1" dirty="0">
              <a:solidFill>
                <a:srgbClr val="C00000"/>
              </a:solidFill>
              <a:latin typeface="Calibri" panose="020F0502020204030204" pitchFamily="34" charset="0"/>
              <a:ea typeface="msgothic" charset="0"/>
              <a:cs typeface="msgothic" charset="0"/>
            </a:endParaRPr>
          </a:p>
        </p:txBody>
      </p:sp>
      <p:sp>
        <p:nvSpPr>
          <p:cNvPr id="31762" name="Text Box 18"/>
          <p:cNvSpPr txBox="1">
            <a:spLocks noChangeArrowheads="1"/>
          </p:cNvSpPr>
          <p:nvPr/>
        </p:nvSpPr>
        <p:spPr bwMode="auto">
          <a:xfrm>
            <a:off x="225425" y="3883025"/>
            <a:ext cx="1105088" cy="63748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i="1">
                <a:solidFill>
                  <a:srgbClr val="C00000"/>
                </a:solidFill>
                <a:latin typeface="Calibri" panose="020F0502020204030204" pitchFamily="34" charset="0"/>
                <a:ea typeface="msgothic" charset="0"/>
                <a:cs typeface="msgothic" charset="0"/>
              </a:rPr>
              <a:t>可重定位</a:t>
            </a:r>
            <a:endParaRPr lang="en-US" altLang="zh-CN" sz="1800" b="1" i="1">
              <a:solidFill>
                <a:srgbClr val="C00000"/>
              </a:solidFill>
              <a:latin typeface="Calibri" panose="020F0502020204030204"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i="1">
                <a:solidFill>
                  <a:srgbClr val="C00000"/>
                </a:solidFill>
                <a:latin typeface="Calibri" panose="020F0502020204030204" pitchFamily="34" charset="0"/>
                <a:ea typeface="msgothic" charset="0"/>
                <a:cs typeface="msgothic" charset="0"/>
              </a:rPr>
              <a:t>目标文件</a:t>
            </a:r>
            <a:endParaRPr lang="en-GB" sz="1800" b="1" i="1" dirty="0">
              <a:solidFill>
                <a:srgbClr val="C00000"/>
              </a:solidFill>
              <a:latin typeface="Calibri" panose="020F0502020204030204" pitchFamily="34" charset="0"/>
              <a:ea typeface="msgothic" charset="0"/>
              <a:cs typeface="msgothic" charset="0"/>
            </a:endParaRPr>
          </a:p>
        </p:txBody>
      </p:sp>
      <p:sp>
        <p:nvSpPr>
          <p:cNvPr id="31763" name="Text Box 19"/>
          <p:cNvSpPr txBox="1">
            <a:spLocks noChangeArrowheads="1"/>
          </p:cNvSpPr>
          <p:nvPr/>
        </p:nvSpPr>
        <p:spPr bwMode="auto">
          <a:xfrm>
            <a:off x="4648251" y="5378450"/>
            <a:ext cx="1797585" cy="63748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i="1">
                <a:solidFill>
                  <a:srgbClr val="C00000"/>
                </a:solidFill>
                <a:latin typeface="Calibri" panose="020F0502020204030204" pitchFamily="34" charset="0"/>
                <a:ea typeface="msgothic" charset="0"/>
                <a:cs typeface="msgothic" charset="0"/>
              </a:rPr>
              <a:t>完全连接的</a:t>
            </a:r>
            <a:endParaRPr lang="en-US" altLang="zh-CN" sz="1800" i="1">
              <a:solidFill>
                <a:srgbClr val="C00000"/>
              </a:solidFill>
              <a:latin typeface="Calibri" panose="020F0502020204030204"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i="1">
                <a:solidFill>
                  <a:srgbClr val="C00000"/>
                </a:solidFill>
                <a:latin typeface="Calibri" panose="020F0502020204030204" pitchFamily="34" charset="0"/>
                <a:ea typeface="msgothic" charset="0"/>
                <a:cs typeface="msgothic" charset="0"/>
              </a:rPr>
              <a:t>可执行目标文件</a:t>
            </a:r>
            <a:endParaRPr lang="en-GB" sz="1800" b="1" i="1" dirty="0">
              <a:solidFill>
                <a:srgbClr val="C00000"/>
              </a:solidFill>
              <a:latin typeface="Calibri" panose="020F0502020204030204" pitchFamily="34" charset="0"/>
              <a:ea typeface="msgothic" charset="0"/>
              <a:cs typeface="msgothic" charset="0"/>
            </a:endParaRPr>
          </a:p>
        </p:txBody>
      </p:sp>
      <p:sp>
        <p:nvSpPr>
          <p:cNvPr id="31764" name="Text Box 20"/>
          <p:cNvSpPr txBox="1">
            <a:spLocks noChangeArrowheads="1"/>
          </p:cNvSpPr>
          <p:nvPr/>
        </p:nvSpPr>
        <p:spPr bwMode="auto">
          <a:xfrm>
            <a:off x="1260475" y="2286000"/>
            <a:ext cx="1284624"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vector.h</a:t>
            </a:r>
          </a:p>
        </p:txBody>
      </p:sp>
      <p:sp>
        <p:nvSpPr>
          <p:cNvPr id="31765" name="Line 21"/>
          <p:cNvSpPr>
            <a:spLocks noChangeShapeType="1"/>
          </p:cNvSpPr>
          <p:nvPr/>
        </p:nvSpPr>
        <p:spPr bwMode="auto">
          <a:xfrm>
            <a:off x="1882775" y="2582862"/>
            <a:ext cx="1587" cy="381000"/>
          </a:xfrm>
          <a:prstGeom prst="line">
            <a:avLst/>
          </a:prstGeom>
          <a:noFill/>
          <a:ln w="28440">
            <a:solidFill>
              <a:srgbClr val="000066"/>
            </a:solidFill>
            <a:miter lim="800000"/>
            <a:tailEnd type="triangle" w="med" len="med"/>
          </a:ln>
          <a:effectLst/>
        </p:spPr>
        <p:txBody>
          <a:bodyPr/>
          <a:lstStyle/>
          <a:p>
            <a:endParaRPr lang="en-US"/>
          </a:p>
        </p:txBody>
      </p:sp>
      <p:sp>
        <p:nvSpPr>
          <p:cNvPr id="31766" name="Rectangle 22"/>
          <p:cNvSpPr>
            <a:spLocks noChangeArrowheads="1"/>
          </p:cNvSpPr>
          <p:nvPr/>
        </p:nvSpPr>
        <p:spPr bwMode="auto">
          <a:xfrm>
            <a:off x="3328988" y="2289175"/>
            <a:ext cx="1304925" cy="644525"/>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latin typeface="Calibri" panose="020F0502020204030204" pitchFamily="34" charset="0"/>
                <a:ea typeface="msgothic" charset="0"/>
                <a:cs typeface="msgothic" charset="0"/>
              </a:rPr>
              <a:t>归档器</a:t>
            </a:r>
            <a:endParaRPr lang="en-GB" sz="1800" b="1" dirty="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anose="020F0502020204030204" pitchFamily="34" charset="0"/>
                <a:ea typeface="msgothic" charset="0"/>
                <a:cs typeface="msgothic" charset="0"/>
              </a:rPr>
              <a:t>(</a:t>
            </a:r>
            <a:r>
              <a:rPr lang="en-GB" sz="1800" b="1" dirty="0" err="1">
                <a:latin typeface="Courier New" panose="02070309020205020404" pitchFamily="49" charset="0"/>
                <a:ea typeface="msgothic" charset="0"/>
                <a:cs typeface="msgothic" charset="0"/>
              </a:rPr>
              <a:t>ar</a:t>
            </a:r>
            <a:r>
              <a:rPr lang="en-GB" sz="1800" b="1" dirty="0">
                <a:latin typeface="Calibri" panose="020F0502020204030204" pitchFamily="34" charset="0"/>
                <a:ea typeface="msgothic" charset="0"/>
                <a:cs typeface="msgothic" charset="0"/>
              </a:rPr>
              <a:t>)</a:t>
            </a:r>
          </a:p>
        </p:txBody>
      </p:sp>
      <p:sp>
        <p:nvSpPr>
          <p:cNvPr id="31767" name="Line 23"/>
          <p:cNvSpPr>
            <a:spLocks noChangeShapeType="1"/>
          </p:cNvSpPr>
          <p:nvPr/>
        </p:nvSpPr>
        <p:spPr bwMode="auto">
          <a:xfrm>
            <a:off x="3981451" y="2955925"/>
            <a:ext cx="1587" cy="411163"/>
          </a:xfrm>
          <a:prstGeom prst="line">
            <a:avLst/>
          </a:prstGeom>
          <a:noFill/>
          <a:ln w="28440">
            <a:solidFill>
              <a:srgbClr val="000066"/>
            </a:solidFill>
            <a:miter lim="800000"/>
            <a:tailEnd type="triangle" w="med" len="med"/>
          </a:ln>
          <a:effectLst/>
        </p:spPr>
        <p:txBody>
          <a:bodyPr/>
          <a:lstStyle/>
          <a:p>
            <a:endParaRPr lang="en-US"/>
          </a:p>
        </p:txBody>
      </p:sp>
      <p:sp>
        <p:nvSpPr>
          <p:cNvPr id="31768" name="Line 24"/>
          <p:cNvSpPr>
            <a:spLocks noChangeShapeType="1"/>
          </p:cNvSpPr>
          <p:nvPr/>
        </p:nvSpPr>
        <p:spPr bwMode="auto">
          <a:xfrm>
            <a:off x="3429000" y="1874837"/>
            <a:ext cx="1588" cy="411163"/>
          </a:xfrm>
          <a:prstGeom prst="line">
            <a:avLst/>
          </a:prstGeom>
          <a:noFill/>
          <a:ln w="28440">
            <a:solidFill>
              <a:srgbClr val="000066"/>
            </a:solidFill>
            <a:miter lim="800000"/>
            <a:tailEnd type="triangle" w="med" len="med"/>
          </a:ln>
          <a:effectLst/>
        </p:spPr>
        <p:txBody>
          <a:bodyPr/>
          <a:lstStyle/>
          <a:p>
            <a:endParaRPr lang="en-US"/>
          </a:p>
        </p:txBody>
      </p:sp>
      <p:sp>
        <p:nvSpPr>
          <p:cNvPr id="31769" name="Line 25"/>
          <p:cNvSpPr>
            <a:spLocks noChangeShapeType="1"/>
          </p:cNvSpPr>
          <p:nvPr/>
        </p:nvSpPr>
        <p:spPr bwMode="auto">
          <a:xfrm>
            <a:off x="4572000" y="1874837"/>
            <a:ext cx="1588" cy="411163"/>
          </a:xfrm>
          <a:prstGeom prst="line">
            <a:avLst/>
          </a:prstGeom>
          <a:noFill/>
          <a:ln w="28440">
            <a:solidFill>
              <a:srgbClr val="000066"/>
            </a:solidFill>
            <a:miter lim="800000"/>
            <a:tailEnd type="triangle" w="med" len="med"/>
          </a:ln>
          <a:effectLst/>
        </p:spPr>
        <p:txBody>
          <a:bodyPr/>
          <a:lstStyle/>
          <a:p>
            <a:endParaRPr lang="en-US"/>
          </a:p>
        </p:txBody>
      </p:sp>
      <p:sp>
        <p:nvSpPr>
          <p:cNvPr id="31770" name="Text Box 26"/>
          <p:cNvSpPr txBox="1">
            <a:spLocks noChangeArrowheads="1"/>
          </p:cNvSpPr>
          <p:nvPr/>
        </p:nvSpPr>
        <p:spPr bwMode="auto">
          <a:xfrm>
            <a:off x="2601913" y="1538288"/>
            <a:ext cx="1284624"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addvec.o</a:t>
            </a:r>
          </a:p>
        </p:txBody>
      </p:sp>
      <p:sp>
        <p:nvSpPr>
          <p:cNvPr id="31771" name="Text Box 27"/>
          <p:cNvSpPr txBox="1">
            <a:spLocks noChangeArrowheads="1"/>
          </p:cNvSpPr>
          <p:nvPr/>
        </p:nvSpPr>
        <p:spPr bwMode="auto">
          <a:xfrm>
            <a:off x="3925888" y="1524000"/>
            <a:ext cx="1422483"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multvec.o</a:t>
            </a:r>
          </a:p>
        </p:txBody>
      </p:sp>
      <p:sp>
        <p:nvSpPr>
          <p:cNvPr id="2" name="TextBox 1"/>
          <p:cNvSpPr txBox="1"/>
          <p:nvPr/>
        </p:nvSpPr>
        <p:spPr>
          <a:xfrm>
            <a:off x="2895600" y="6347379"/>
            <a:ext cx="2738827" cy="338554"/>
          </a:xfrm>
          <a:prstGeom prst="rect">
            <a:avLst/>
          </a:prstGeom>
          <a:noFill/>
        </p:spPr>
        <p:txBody>
          <a:bodyPr wrap="none" rtlCol="0">
            <a:spAutoFit/>
          </a:bodyPr>
          <a:lstStyle/>
          <a:p>
            <a:r>
              <a:rPr lang="en-US" sz="1600" i="1" dirty="0">
                <a:latin typeface="Calibri" panose="020F0502020204030204" pitchFamily="34" charset="0"/>
              </a:rPr>
              <a:t>“c” </a:t>
            </a:r>
            <a:r>
              <a:rPr lang="en-US" sz="1600" i="1">
                <a:latin typeface="Calibri" panose="020F0502020204030204" pitchFamily="34" charset="0"/>
              </a:rPr>
              <a:t>for “</a:t>
            </a:r>
            <a:r>
              <a:rPr lang="zh-CN" altLang="en-US" sz="1600" i="1">
                <a:latin typeface="Calibri" panose="020F0502020204030204" pitchFamily="34" charset="0"/>
              </a:rPr>
              <a:t>编译时 </a:t>
            </a:r>
            <a:r>
              <a:rPr lang="en-US" sz="1600" i="1">
                <a:latin typeface="Calibri" panose="020F0502020204030204" pitchFamily="34" charset="0"/>
              </a:rPr>
              <a:t>compile-time</a:t>
            </a:r>
            <a:r>
              <a:rPr lang="en-US" sz="1600" i="1" dirty="0">
                <a:latin typeface="Calibri" panose="020F0502020204030204" pitchFamily="34" charset="0"/>
              </a:rPr>
              <a:t>”</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457200" y="3603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使用静态库</a:t>
            </a:r>
            <a:endParaRPr lang="en-GB"/>
          </a:p>
        </p:txBody>
      </p:sp>
      <p:sp>
        <p:nvSpPr>
          <p:cNvPr id="32770" name="Rectangle 2"/>
          <p:cNvSpPr>
            <a:spLocks noGrp="1" noChangeArrowheads="1"/>
          </p:cNvSpPr>
          <p:nvPr>
            <p:ph type="body" idx="1"/>
          </p:nvPr>
        </p:nvSpPr>
        <p:spPr>
          <a:xfrm>
            <a:off x="455613" y="1428750"/>
            <a:ext cx="8307387" cy="5048250"/>
          </a:xfrm>
        </p:spPr>
        <p:txBody>
          <a:bodyPr/>
          <a:lstStyle/>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链接器的解析外部引用的算法</a:t>
            </a:r>
            <a:r>
              <a:rPr lang="en-GB" dirty="0"/>
              <a:t>:</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按照在命令行的顺序扫描</a:t>
            </a:r>
            <a:r>
              <a:rPr lang="en-GB" dirty="0"/>
              <a:t>.o</a:t>
            </a:r>
            <a:r>
              <a:rPr lang="zh-CN" altLang="en-US" dirty="0"/>
              <a:t>与</a:t>
            </a:r>
            <a:r>
              <a:rPr lang="en-GB" dirty="0"/>
              <a:t> .a</a:t>
            </a:r>
            <a:r>
              <a:rPr lang="zh-CN" altLang="en-US" dirty="0"/>
              <a:t>文件</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在扫描期间，保持一个当前未解析的引用列表</a:t>
            </a:r>
            <a:r>
              <a:rPr lang="en-GB" dirty="0"/>
              <a:t>.</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扫到每一个新的</a:t>
            </a:r>
            <a:r>
              <a:rPr lang="en-GB" b="1" dirty="0">
                <a:latin typeface="Courier New" panose="02070309020205020404" pitchFamily="49" charset="0"/>
              </a:rPr>
              <a:t>.o</a:t>
            </a:r>
            <a:r>
              <a:rPr lang="zh-CN" altLang="en-US" b="1" dirty="0">
                <a:latin typeface="Courier New" panose="02070309020205020404" pitchFamily="49" charset="0"/>
              </a:rPr>
              <a:t>或</a:t>
            </a:r>
            <a:r>
              <a:rPr lang="en-GB" dirty="0"/>
              <a:t> </a:t>
            </a:r>
            <a:r>
              <a:rPr lang="en-GB" b="1" dirty="0">
                <a:latin typeface="Courier New" panose="02070309020205020404" pitchFamily="49" charset="0"/>
              </a:rPr>
              <a:t>.a</a:t>
            </a:r>
            <a:r>
              <a:rPr lang="zh-CN" altLang="en-US" b="1" dirty="0">
                <a:latin typeface="Courier New" panose="02070309020205020404" pitchFamily="49" charset="0"/>
              </a:rPr>
              <a:t>文件</a:t>
            </a:r>
            <a:r>
              <a:rPr lang="en-GB" dirty="0"/>
              <a:t>, </a:t>
            </a:r>
            <a:r>
              <a:rPr lang="zh-CN" altLang="en-US" dirty="0"/>
              <a:t>遇到目标 </a:t>
            </a:r>
            <a:r>
              <a:rPr lang="en-GB" i="1" dirty="0" err="1"/>
              <a:t>obj</a:t>
            </a:r>
            <a:r>
              <a:rPr lang="en-GB" dirty="0"/>
              <a:t>,</a:t>
            </a:r>
            <a:r>
              <a:rPr lang="zh-CN" altLang="en-US" dirty="0"/>
              <a:t>尝试解析列表中每个未解析的符号引用，而不是在</a:t>
            </a:r>
            <a:r>
              <a:rPr lang="en-GB" dirty="0" err="1"/>
              <a:t>obj</a:t>
            </a:r>
            <a:r>
              <a:rPr lang="zh-CN" altLang="en-US" dirty="0"/>
              <a:t>中定义的符号。</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如果在扫描结束时，在未解析符号列表中仍存在任一条目，那么就报错！</a:t>
            </a:r>
            <a:endParaRPr lang="en-GB" dirty="0"/>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问题</a:t>
            </a:r>
            <a:r>
              <a:rPr lang="en-GB" dirty="0"/>
              <a:t>:</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命令行中的顺序很重要</a:t>
            </a:r>
            <a:r>
              <a:rPr lang="en-GB" dirty="0"/>
              <a:t>!</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准则</a:t>
            </a:r>
            <a:r>
              <a:rPr lang="en-US" altLang="zh-CN" dirty="0"/>
              <a:t>:</a:t>
            </a:r>
            <a:r>
              <a:rPr lang="zh-CN" altLang="en-US" dirty="0"/>
              <a:t>将库放在命令行的末尾</a:t>
            </a:r>
            <a:endParaRPr lang="en-GB" dirty="0"/>
          </a:p>
        </p:txBody>
      </p:sp>
      <p:sp>
        <p:nvSpPr>
          <p:cNvPr id="32771" name="Rectangle 3"/>
          <p:cNvSpPr>
            <a:spLocks noChangeArrowheads="1"/>
          </p:cNvSpPr>
          <p:nvPr/>
        </p:nvSpPr>
        <p:spPr bwMode="auto">
          <a:xfrm>
            <a:off x="990600" y="5105400"/>
            <a:ext cx="6847044" cy="1024064"/>
          </a:xfrm>
          <a:prstGeom prst="rect">
            <a:avLst/>
          </a:prstGeom>
          <a:solidFill>
            <a:srgbClr val="E6E6E6"/>
          </a:solidFill>
          <a:ln w="648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unix</a:t>
            </a:r>
            <a:r>
              <a:rPr lang="en-GB" sz="1600" b="1" dirty="0">
                <a:latin typeface="Courier New" panose="02070309020205020404" pitchFamily="49" charset="0"/>
                <a:ea typeface="msgothic" charset="0"/>
                <a:cs typeface="msgothic" charset="0"/>
              </a:rPr>
              <a:t>&gt; </a:t>
            </a:r>
            <a:r>
              <a:rPr lang="en-GB" sz="1600" b="1" dirty="0" err="1">
                <a:latin typeface="Courier New" panose="02070309020205020404" pitchFamily="49" charset="0"/>
                <a:ea typeface="msgothic" charset="0"/>
                <a:cs typeface="msgothic" charset="0"/>
              </a:rPr>
              <a:t>gcc</a:t>
            </a:r>
            <a:r>
              <a:rPr lang="en-GB" sz="1600" b="1" dirty="0">
                <a:latin typeface="Courier New" panose="02070309020205020404" pitchFamily="49" charset="0"/>
                <a:ea typeface="msgothic" charset="0"/>
                <a:cs typeface="msgothic" charset="0"/>
              </a:rPr>
              <a:t> -L. </a:t>
            </a:r>
            <a:r>
              <a:rPr lang="en-GB" sz="1600" b="1" dirty="0" err="1">
                <a:latin typeface="Courier New" panose="02070309020205020404" pitchFamily="49" charset="0"/>
                <a:ea typeface="msgothic" charset="0"/>
                <a:cs typeface="msgothic" charset="0"/>
              </a:rPr>
              <a:t>libtest.o</a:t>
            </a:r>
            <a:r>
              <a:rPr lang="en-GB" sz="1600" b="1" dirty="0">
                <a:latin typeface="Courier New" panose="02070309020205020404" pitchFamily="49" charset="0"/>
                <a:ea typeface="msgothic" charset="0"/>
                <a:cs typeface="msgothic" charset="0"/>
              </a:rPr>
              <a:t> -</a:t>
            </a:r>
            <a:r>
              <a:rPr lang="en-GB" sz="1600" b="1" dirty="0" err="1">
                <a:latin typeface="Courier New" panose="02070309020205020404" pitchFamily="49" charset="0"/>
                <a:ea typeface="msgothic" charset="0"/>
                <a:cs typeface="msgothic" charset="0"/>
              </a:rPr>
              <a:t>lmine</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unix</a:t>
            </a:r>
            <a:r>
              <a:rPr lang="en-GB" sz="1600" b="1" dirty="0">
                <a:latin typeface="Courier New" panose="02070309020205020404" pitchFamily="49" charset="0"/>
                <a:ea typeface="msgothic" charset="0"/>
                <a:cs typeface="msgothic" charset="0"/>
              </a:rPr>
              <a:t>&gt; </a:t>
            </a:r>
            <a:r>
              <a:rPr lang="en-GB" sz="1600" b="1" dirty="0" err="1">
                <a:latin typeface="Courier New" panose="02070309020205020404" pitchFamily="49" charset="0"/>
                <a:ea typeface="msgothic" charset="0"/>
                <a:cs typeface="msgothic" charset="0"/>
              </a:rPr>
              <a:t>gcc</a:t>
            </a:r>
            <a:r>
              <a:rPr lang="en-GB" sz="1600" b="1" dirty="0">
                <a:latin typeface="Courier New" panose="02070309020205020404" pitchFamily="49" charset="0"/>
                <a:ea typeface="msgothic" charset="0"/>
                <a:cs typeface="msgothic" charset="0"/>
              </a:rPr>
              <a:t> -L. -</a:t>
            </a:r>
            <a:r>
              <a:rPr lang="en-GB" sz="1600" b="1" dirty="0" err="1">
                <a:latin typeface="Courier New" panose="02070309020205020404" pitchFamily="49" charset="0"/>
                <a:ea typeface="msgothic" charset="0"/>
                <a:cs typeface="msgothic" charset="0"/>
              </a:rPr>
              <a:t>lmine</a:t>
            </a:r>
            <a:r>
              <a:rPr lang="en-GB" sz="1600" b="1" dirty="0">
                <a:latin typeface="Courier New" panose="02070309020205020404" pitchFamily="49" charset="0"/>
                <a:ea typeface="msgothic" charset="0"/>
                <a:cs typeface="msgothic" charset="0"/>
              </a:rPr>
              <a:t> </a:t>
            </a:r>
            <a:r>
              <a:rPr lang="en-GB" sz="1600" b="1" dirty="0" err="1">
                <a:latin typeface="Courier New" panose="02070309020205020404" pitchFamily="49" charset="0"/>
                <a:ea typeface="msgothic" charset="0"/>
                <a:cs typeface="msgothic" charset="0"/>
              </a:rPr>
              <a:t>libtest.o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libtest.o</a:t>
            </a:r>
            <a:r>
              <a:rPr lang="en-GB" sz="1600" b="1" dirty="0">
                <a:latin typeface="Courier New" panose="02070309020205020404" pitchFamily="49" charset="0"/>
                <a:ea typeface="msgothic" charset="0"/>
                <a:cs typeface="msgothic" charset="0"/>
              </a:rPr>
              <a:t>: In function `main':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libtest.o</a:t>
            </a:r>
            <a:r>
              <a:rPr lang="en-GB" sz="1600" b="1" dirty="0">
                <a:latin typeface="Courier New" panose="02070309020205020404" pitchFamily="49" charset="0"/>
                <a:ea typeface="msgothic" charset="0"/>
                <a:cs typeface="msgothic" charset="0"/>
              </a:rPr>
              <a:t>(.text+0x4): undefined reference to `</a:t>
            </a:r>
            <a:r>
              <a:rPr lang="en-GB" sz="1600" b="1" dirty="0" err="1">
                <a:latin typeface="Courier New" panose="02070309020205020404" pitchFamily="49" charset="0"/>
                <a:ea typeface="msgothic" charset="0"/>
                <a:cs typeface="msgothic" charset="0"/>
              </a:rPr>
              <a:t>libfun</a:t>
            </a:r>
            <a:r>
              <a:rPr lang="en-GB" sz="1600" b="1" dirty="0">
                <a:latin typeface="Courier New" panose="02070309020205020404" pitchFamily="49" charset="0"/>
                <a:ea typeface="msgothic" charset="0"/>
                <a:cs typeface="msgothic" charset="0"/>
              </a:rPr>
              <a:t>' </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idx="4294967295"/>
          </p:nvPr>
        </p:nvSpPr>
        <p:spPr>
          <a:xfrm>
            <a:off x="350838" y="381000"/>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现代的解决方案</a:t>
            </a:r>
            <a:r>
              <a:rPr lang="en-GB"/>
              <a:t>:</a:t>
            </a:r>
            <a:r>
              <a:rPr lang="zh-CN" altLang="en-US"/>
              <a:t>共享库</a:t>
            </a:r>
            <a:endParaRPr lang="en-GB" dirty="0"/>
          </a:p>
        </p:txBody>
      </p:sp>
      <p:sp>
        <p:nvSpPr>
          <p:cNvPr id="34818" name="Rectangle 2"/>
          <p:cNvSpPr>
            <a:spLocks noGrp="1" noChangeArrowheads="1"/>
          </p:cNvSpPr>
          <p:nvPr>
            <p:ph type="body" idx="1"/>
          </p:nvPr>
        </p:nvSpPr>
        <p:spPr>
          <a:xfrm>
            <a:off x="379413" y="1344613"/>
            <a:ext cx="8307387" cy="4979987"/>
          </a:xfrm>
        </p:spPr>
        <p:txBody>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800" dirty="0"/>
              <a:t>静态库有以下缺点</a:t>
            </a:r>
            <a:r>
              <a:rPr lang="en-GB" sz="2800"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t>在保存的可执行文件中存在重复</a:t>
            </a:r>
            <a:r>
              <a:rPr lang="en-GB" sz="2400" dirty="0"/>
              <a:t> (</a:t>
            </a:r>
            <a:r>
              <a:rPr lang="zh-CN" altLang="en-US" sz="2400" dirty="0"/>
              <a:t>每个函数都需要</a:t>
            </a:r>
            <a:r>
              <a:rPr lang="en-GB" sz="2400" dirty="0" err="1"/>
              <a:t>libc</a:t>
            </a:r>
            <a:r>
              <a:rPr lang="en-GB" sz="2400"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t>在运行的可执行文件中重复</a:t>
            </a:r>
            <a:endParaRPr lang="en-GB" sz="2400"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t>系统库的小错误修复要求每个应用程序显式地重新链接</a:t>
            </a:r>
            <a:endParaRPr lang="en-GB" sz="2400" dirty="0"/>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800" dirty="0">
              <a:solidFill>
                <a:srgbClr val="000004"/>
              </a:solidFill>
            </a:endParaRPr>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800" dirty="0"/>
              <a:t>现代的解决方案</a:t>
            </a:r>
            <a:r>
              <a:rPr lang="en-GB" altLang="zh-CN" sz="2800" dirty="0"/>
              <a:t>:</a:t>
            </a:r>
            <a:r>
              <a:rPr lang="zh-CN" altLang="en-US" sz="2800" dirty="0"/>
              <a:t>共享库</a:t>
            </a:r>
            <a:endParaRPr lang="en-GB" sz="2800" dirty="0">
              <a:solidFill>
                <a:srgbClr val="000004"/>
              </a:solidFill>
            </a:endParaRP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t>包含代码和数据的目标文件，在它们的加载时或运行时，被动态地加载并链接到应用程序中</a:t>
            </a:r>
            <a:endParaRPr lang="en-GB" sz="2400" i="1"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t>也称</a:t>
            </a:r>
            <a:r>
              <a:rPr lang="en-GB" sz="2400" dirty="0"/>
              <a:t>: </a:t>
            </a:r>
            <a:r>
              <a:rPr lang="zh-CN" altLang="en-US" sz="2400" dirty="0"/>
              <a:t>动态链接库</a:t>
            </a:r>
            <a:r>
              <a:rPr lang="en-GB" sz="2400" dirty="0"/>
              <a:t>, DLLs, </a:t>
            </a:r>
            <a:r>
              <a:rPr lang="en-GB" sz="2400" dirty="0">
                <a:latin typeface="Courier New" panose="02070309020205020404"/>
                <a:cs typeface="Courier New" panose="02070309020205020404"/>
              </a:rPr>
              <a:t>.so </a:t>
            </a:r>
            <a:r>
              <a:rPr lang="zh-CN" altLang="en-US" sz="2400" dirty="0">
                <a:cs typeface="Courier New" panose="02070309020205020404"/>
              </a:rPr>
              <a:t>文件</a:t>
            </a:r>
            <a:endParaRPr lang="en-GB" sz="2400" dirty="0"/>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800" i="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404813" y="4365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共享库</a:t>
            </a:r>
            <a:r>
              <a:rPr lang="en-GB"/>
              <a:t> </a:t>
            </a:r>
            <a:r>
              <a:rPr lang="en-GB" dirty="0"/>
              <a:t>(cont.)</a:t>
            </a:r>
          </a:p>
        </p:txBody>
      </p:sp>
      <p:sp>
        <p:nvSpPr>
          <p:cNvPr id="35842" name="Rectangle 2"/>
          <p:cNvSpPr>
            <a:spLocks noGrp="1" noChangeArrowheads="1"/>
          </p:cNvSpPr>
          <p:nvPr>
            <p:ph type="body" idx="1"/>
          </p:nvPr>
        </p:nvSpPr>
        <p:spPr>
          <a:xfrm>
            <a:off x="396347" y="1295400"/>
            <a:ext cx="8307387" cy="5486400"/>
          </a:xfrm>
        </p:spPr>
        <p:txBody>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当执行文件第一次加载和运行时</a:t>
            </a:r>
            <a:r>
              <a:rPr lang="en-US" altLang="zh-CN" dirty="0"/>
              <a:t>(</a:t>
            </a:r>
            <a:r>
              <a:rPr lang="zh-CN" altLang="en-US" dirty="0"/>
              <a:t>加载时链接</a:t>
            </a:r>
            <a:r>
              <a:rPr lang="en-US" altLang="zh-CN" dirty="0"/>
              <a:t>)</a:t>
            </a:r>
            <a:r>
              <a:rPr lang="zh-CN" altLang="en-US" dirty="0"/>
              <a:t>，动态链接就会出现</a:t>
            </a:r>
            <a:r>
              <a:rPr lang="en-GB"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US" altLang="zh-CN" dirty="0"/>
              <a:t>Linux</a:t>
            </a:r>
            <a:r>
              <a:rPr lang="zh-CN" altLang="en-US" dirty="0"/>
              <a:t>的常见情况是，由动态链接器</a:t>
            </a:r>
            <a:r>
              <a:rPr lang="en-GB" altLang="zh-CN" dirty="0"/>
              <a:t>(</a:t>
            </a:r>
            <a:r>
              <a:rPr lang="en-GB" altLang="zh-CN" b="1" dirty="0">
                <a:latin typeface="Courier New" panose="02070309020205020404" pitchFamily="49" charset="0"/>
              </a:rPr>
              <a:t>ld-linux.so</a:t>
            </a:r>
            <a:r>
              <a:rPr lang="en-GB" altLang="zh-CN" dirty="0">
                <a:latin typeface="Courier New" panose="02070309020205020404" pitchFamily="49" charset="0"/>
              </a:rPr>
              <a:t>)</a:t>
            </a:r>
            <a:r>
              <a:rPr lang="zh-CN" altLang="en-US" dirty="0"/>
              <a:t>自动处理</a:t>
            </a:r>
            <a:r>
              <a:rPr lang="en-GB"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标准</a:t>
            </a:r>
            <a:r>
              <a:rPr lang="en-GB" dirty="0"/>
              <a:t>C </a:t>
            </a:r>
            <a:r>
              <a:rPr lang="zh-CN" altLang="en-US" dirty="0"/>
              <a:t>库</a:t>
            </a:r>
            <a:r>
              <a:rPr lang="en-GB" dirty="0"/>
              <a:t> (</a:t>
            </a:r>
            <a:r>
              <a:rPr lang="en-GB" b="1" dirty="0">
                <a:latin typeface="Courier New" panose="02070309020205020404" pitchFamily="49" charset="0"/>
              </a:rPr>
              <a:t>libc.so</a:t>
            </a:r>
            <a:r>
              <a:rPr lang="en-GB" dirty="0"/>
              <a:t>)</a:t>
            </a:r>
            <a:r>
              <a:rPr lang="zh-CN" altLang="en-US" dirty="0"/>
              <a:t>通常是动态链接的</a:t>
            </a:r>
            <a:r>
              <a:rPr lang="en-GB" dirty="0"/>
              <a:t>. </a:t>
            </a:r>
          </a:p>
          <a:p>
            <a:pPr>
              <a:spcBef>
                <a:spcPts val="180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动态链接也可以在程序启动后进行</a:t>
            </a:r>
            <a:r>
              <a:rPr lang="en-GB" dirty="0"/>
              <a:t>(</a:t>
            </a:r>
            <a:r>
              <a:rPr lang="zh-CN" altLang="en-US" dirty="0"/>
              <a:t>运行时链接</a:t>
            </a:r>
            <a:r>
              <a:rPr lang="en-GB"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在</a:t>
            </a:r>
            <a:r>
              <a:rPr lang="en-GB" dirty="0"/>
              <a:t>Linux</a:t>
            </a:r>
            <a:r>
              <a:rPr lang="zh-CN" altLang="en-US" dirty="0"/>
              <a:t>中，这是通过调用</a:t>
            </a:r>
            <a:r>
              <a:rPr lang="en-GB" dirty="0" err="1"/>
              <a:t>dlopen</a:t>
            </a:r>
            <a:r>
              <a:rPr lang="en-GB" dirty="0"/>
              <a:t>()</a:t>
            </a:r>
            <a:r>
              <a:rPr lang="zh-CN" altLang="en-US" dirty="0"/>
              <a:t>接口完成的</a:t>
            </a:r>
            <a:r>
              <a:rPr lang="en-GB" dirty="0">
                <a:latin typeface="Courier New" panose="02070309020205020404" pitchFamily="49" charset="0"/>
              </a:rPr>
              <a:t>.</a:t>
            </a:r>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分布式软件</a:t>
            </a:r>
            <a:r>
              <a:rPr lang="en-GB" dirty="0"/>
              <a:t>.</a:t>
            </a:r>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高性能</a:t>
            </a:r>
            <a:r>
              <a:rPr lang="en-GB" dirty="0"/>
              <a:t>web</a:t>
            </a:r>
            <a:r>
              <a:rPr lang="zh-CN" altLang="en-US" dirty="0"/>
              <a:t>服务器</a:t>
            </a:r>
            <a:r>
              <a:rPr lang="en-GB" dirty="0"/>
              <a:t>. </a:t>
            </a:r>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运行时库打桩</a:t>
            </a:r>
            <a:r>
              <a:rPr lang="en-GB" dirty="0"/>
              <a:t>.</a:t>
            </a:r>
          </a:p>
          <a:p>
            <a:pPr>
              <a:spcBef>
                <a:spcPts val="180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共享库的例程可以由多个进程共享</a:t>
            </a:r>
            <a:r>
              <a:rPr lang="en-GB"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当我们学习虚拟内存时有更多关于这个的内容</a:t>
            </a:r>
            <a:endParaRPr lang="en-GB"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350838" y="285750"/>
            <a:ext cx="8716962" cy="78105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在加载时的动态链接</a:t>
            </a:r>
            <a:endParaRPr lang="en-GB"/>
          </a:p>
        </p:txBody>
      </p:sp>
      <p:sp>
        <p:nvSpPr>
          <p:cNvPr id="36866" name="Line 2"/>
          <p:cNvSpPr>
            <a:spLocks noChangeShapeType="1"/>
          </p:cNvSpPr>
          <p:nvPr/>
        </p:nvSpPr>
        <p:spPr bwMode="auto">
          <a:xfrm>
            <a:off x="2620963" y="1247500"/>
            <a:ext cx="1587" cy="381000"/>
          </a:xfrm>
          <a:prstGeom prst="line">
            <a:avLst/>
          </a:prstGeom>
          <a:noFill/>
          <a:ln w="3240">
            <a:solidFill>
              <a:srgbClr val="000066"/>
            </a:solidFill>
            <a:miter lim="800000"/>
            <a:tailEnd type="triangle" w="med" len="med"/>
          </a:ln>
          <a:effectLst/>
        </p:spPr>
        <p:txBody>
          <a:bodyPr/>
          <a:lstStyle/>
          <a:p>
            <a:endParaRPr lang="en-US"/>
          </a:p>
        </p:txBody>
      </p:sp>
      <p:sp>
        <p:nvSpPr>
          <p:cNvPr id="36867" name="Rectangle 3"/>
          <p:cNvSpPr>
            <a:spLocks noChangeArrowheads="1"/>
          </p:cNvSpPr>
          <p:nvPr/>
        </p:nvSpPr>
        <p:spPr bwMode="auto">
          <a:xfrm>
            <a:off x="2454275" y="1657075"/>
            <a:ext cx="1676400" cy="574675"/>
          </a:xfrm>
          <a:prstGeom prst="rect">
            <a:avLst/>
          </a:prstGeom>
          <a:solidFill>
            <a:schemeClr val="accent2">
              <a:lumMod val="20000"/>
              <a:lumOff val="80000"/>
            </a:schemeClr>
          </a:solidFill>
          <a:ln w="32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翻译器</a:t>
            </a:r>
            <a:r>
              <a:rPr lang="en-GB" sz="1600" b="1">
                <a:latin typeface="Calibri" panose="020F0502020204030204" pitchFamily="34" charset="0"/>
                <a:ea typeface="msgothic" charset="0"/>
                <a:cs typeface="msgothic" charset="0"/>
              </a:rPr>
              <a:t> </a:t>
            </a:r>
            <a:endParaRPr lang="en-GB" sz="1600" b="1" dirty="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err="1">
                <a:latin typeface="Courier New" panose="02070309020205020404" pitchFamily="49" charset="0"/>
                <a:ea typeface="msgothic" charset="0"/>
                <a:cs typeface="msgothic" charset="0"/>
              </a:rPr>
              <a:t>cpp</a:t>
            </a:r>
            <a:r>
              <a:rPr lang="en-GB" sz="1600" b="1" dirty="0">
                <a:latin typeface="Calibri" panose="020F0502020204030204" pitchFamily="34" charset="0"/>
                <a:ea typeface="msgothic" charset="0"/>
                <a:cs typeface="msgothic" charset="0"/>
              </a:rPr>
              <a:t>, </a:t>
            </a:r>
            <a:r>
              <a:rPr lang="en-GB" sz="1600" b="1" dirty="0">
                <a:latin typeface="Courier New" panose="02070309020205020404" pitchFamily="49" charset="0"/>
                <a:ea typeface="msgothic" charset="0"/>
                <a:cs typeface="msgothic" charset="0"/>
              </a:rPr>
              <a:t>cc1</a:t>
            </a:r>
            <a:r>
              <a:rPr lang="en-GB" sz="1600" b="1" dirty="0">
                <a:latin typeface="Calibri" panose="020F0502020204030204" pitchFamily="34" charset="0"/>
                <a:ea typeface="msgothic" charset="0"/>
                <a:cs typeface="msgothic" charset="0"/>
              </a:rPr>
              <a:t>, </a:t>
            </a:r>
            <a:r>
              <a:rPr lang="en-GB" sz="1600" b="1" dirty="0">
                <a:latin typeface="Courier New" panose="02070309020205020404" pitchFamily="49" charset="0"/>
                <a:ea typeface="msgothic" charset="0"/>
                <a:cs typeface="msgothic" charset="0"/>
              </a:rPr>
              <a:t>as</a:t>
            </a:r>
            <a:r>
              <a:rPr lang="en-GB" sz="1600" b="1" dirty="0">
                <a:latin typeface="Calibri" panose="020F0502020204030204" pitchFamily="34" charset="0"/>
                <a:ea typeface="msgothic" charset="0"/>
                <a:cs typeface="msgothic" charset="0"/>
              </a:rPr>
              <a:t>)</a:t>
            </a:r>
          </a:p>
        </p:txBody>
      </p:sp>
      <p:sp>
        <p:nvSpPr>
          <p:cNvPr id="36868" name="Text Box 4"/>
          <p:cNvSpPr txBox="1">
            <a:spLocks noChangeArrowheads="1"/>
          </p:cNvSpPr>
          <p:nvPr/>
        </p:nvSpPr>
        <p:spPr bwMode="auto">
          <a:xfrm>
            <a:off x="2081213" y="1010963"/>
            <a:ext cx="1045777" cy="32964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main2.c</a:t>
            </a:r>
          </a:p>
        </p:txBody>
      </p:sp>
      <p:sp>
        <p:nvSpPr>
          <p:cNvPr id="36869" name="Text Box 5"/>
          <p:cNvSpPr txBox="1">
            <a:spLocks noChangeArrowheads="1"/>
          </p:cNvSpPr>
          <p:nvPr/>
        </p:nvSpPr>
        <p:spPr bwMode="auto">
          <a:xfrm>
            <a:off x="2757488" y="2568300"/>
            <a:ext cx="1045777" cy="32964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main2.o</a:t>
            </a:r>
          </a:p>
        </p:txBody>
      </p:sp>
      <p:sp>
        <p:nvSpPr>
          <p:cNvPr id="36870" name="Line 6"/>
          <p:cNvSpPr>
            <a:spLocks noChangeShapeType="1"/>
          </p:cNvSpPr>
          <p:nvPr/>
        </p:nvSpPr>
        <p:spPr bwMode="auto">
          <a:xfrm>
            <a:off x="3292475" y="2238100"/>
            <a:ext cx="1588" cy="381000"/>
          </a:xfrm>
          <a:prstGeom prst="line">
            <a:avLst/>
          </a:prstGeom>
          <a:noFill/>
          <a:ln w="3240">
            <a:solidFill>
              <a:srgbClr val="000066"/>
            </a:solidFill>
            <a:miter lim="800000"/>
            <a:tailEnd type="triangle" w="med" len="med"/>
          </a:ln>
          <a:effectLst/>
        </p:spPr>
        <p:txBody>
          <a:bodyPr/>
          <a:lstStyle/>
          <a:p>
            <a:endParaRPr lang="en-US"/>
          </a:p>
        </p:txBody>
      </p:sp>
      <p:sp>
        <p:nvSpPr>
          <p:cNvPr id="36871" name="Text Box 7"/>
          <p:cNvSpPr txBox="1">
            <a:spLocks noChangeArrowheads="1"/>
          </p:cNvSpPr>
          <p:nvPr/>
        </p:nvSpPr>
        <p:spPr bwMode="auto">
          <a:xfrm>
            <a:off x="4359275" y="1949175"/>
            <a:ext cx="1662934" cy="561117"/>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libc.so</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libvector.so</a:t>
            </a:r>
          </a:p>
        </p:txBody>
      </p:sp>
      <p:sp>
        <p:nvSpPr>
          <p:cNvPr id="36872" name="Rectangle 8"/>
          <p:cNvSpPr>
            <a:spLocks noChangeArrowheads="1"/>
          </p:cNvSpPr>
          <p:nvPr/>
        </p:nvSpPr>
        <p:spPr bwMode="auto">
          <a:xfrm>
            <a:off x="2454275" y="3225525"/>
            <a:ext cx="3028950" cy="341313"/>
          </a:xfrm>
          <a:prstGeom prst="rect">
            <a:avLst/>
          </a:prstGeom>
          <a:solidFill>
            <a:schemeClr val="accent2">
              <a:lumMod val="20000"/>
              <a:lumOff val="80000"/>
            </a:schemeClr>
          </a:solidFill>
          <a:ln w="32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链接器</a:t>
            </a:r>
            <a:r>
              <a:rPr lang="en-GB" sz="1600" b="1">
                <a:latin typeface="Calibri" panose="020F0502020204030204" pitchFamily="34" charset="0"/>
                <a:ea typeface="msgothic" charset="0"/>
                <a:cs typeface="msgothic" charset="0"/>
              </a:rPr>
              <a:t> </a:t>
            </a:r>
            <a:r>
              <a:rPr lang="en-GB" sz="1600" b="1" dirty="0">
                <a:latin typeface="Calibri" panose="020F0502020204030204" pitchFamily="34" charset="0"/>
                <a:ea typeface="msgothic" charset="0"/>
                <a:cs typeface="msgothic" charset="0"/>
              </a:rPr>
              <a:t>(</a:t>
            </a:r>
            <a:r>
              <a:rPr lang="en-GB" sz="1600" b="1" dirty="0">
                <a:latin typeface="Courier New" panose="02070309020205020404" pitchFamily="49" charset="0"/>
                <a:ea typeface="msgothic" charset="0"/>
                <a:cs typeface="msgothic" charset="0"/>
              </a:rPr>
              <a:t>ld</a:t>
            </a:r>
            <a:r>
              <a:rPr lang="en-GB" sz="1600" b="1" dirty="0">
                <a:latin typeface="Calibri" panose="020F0502020204030204" pitchFamily="34" charset="0"/>
                <a:ea typeface="msgothic" charset="0"/>
                <a:cs typeface="msgothic" charset="0"/>
              </a:rPr>
              <a:t>)</a:t>
            </a:r>
          </a:p>
        </p:txBody>
      </p:sp>
      <p:sp>
        <p:nvSpPr>
          <p:cNvPr id="36873" name="Text Box 9"/>
          <p:cNvSpPr txBox="1">
            <a:spLocks noChangeArrowheads="1"/>
          </p:cNvSpPr>
          <p:nvPr/>
        </p:nvSpPr>
        <p:spPr bwMode="auto">
          <a:xfrm>
            <a:off x="2795691" y="3974825"/>
            <a:ext cx="920542" cy="328424"/>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prog2l</a:t>
            </a:r>
          </a:p>
        </p:txBody>
      </p:sp>
      <p:sp>
        <p:nvSpPr>
          <p:cNvPr id="36874" name="Line 10"/>
          <p:cNvSpPr>
            <a:spLocks noChangeShapeType="1"/>
          </p:cNvSpPr>
          <p:nvPr/>
        </p:nvSpPr>
        <p:spPr bwMode="auto">
          <a:xfrm>
            <a:off x="3292475" y="3609700"/>
            <a:ext cx="1588" cy="381000"/>
          </a:xfrm>
          <a:prstGeom prst="line">
            <a:avLst/>
          </a:prstGeom>
          <a:noFill/>
          <a:ln w="3240">
            <a:solidFill>
              <a:srgbClr val="000066"/>
            </a:solidFill>
            <a:miter lim="800000"/>
            <a:tailEnd type="triangle" w="med" len="med"/>
          </a:ln>
          <a:effectLst/>
        </p:spPr>
        <p:txBody>
          <a:bodyPr/>
          <a:lstStyle/>
          <a:p>
            <a:endParaRPr lang="en-US"/>
          </a:p>
        </p:txBody>
      </p:sp>
      <p:sp>
        <p:nvSpPr>
          <p:cNvPr id="36875" name="Line 11"/>
          <p:cNvSpPr>
            <a:spLocks noChangeShapeType="1"/>
          </p:cNvSpPr>
          <p:nvPr/>
        </p:nvSpPr>
        <p:spPr bwMode="auto">
          <a:xfrm>
            <a:off x="3292475" y="4295500"/>
            <a:ext cx="1588" cy="457200"/>
          </a:xfrm>
          <a:prstGeom prst="line">
            <a:avLst/>
          </a:prstGeom>
          <a:noFill/>
          <a:ln w="3240">
            <a:solidFill>
              <a:srgbClr val="000066"/>
            </a:solidFill>
            <a:miter lim="800000"/>
            <a:tailEnd type="triangle" w="med" len="med"/>
          </a:ln>
          <a:effectLst/>
        </p:spPr>
        <p:txBody>
          <a:bodyPr/>
          <a:lstStyle/>
          <a:p>
            <a:endParaRPr lang="en-US"/>
          </a:p>
        </p:txBody>
      </p:sp>
      <p:sp>
        <p:nvSpPr>
          <p:cNvPr id="36876" name="Rectangle 12"/>
          <p:cNvSpPr>
            <a:spLocks noChangeArrowheads="1"/>
          </p:cNvSpPr>
          <p:nvPr/>
        </p:nvSpPr>
        <p:spPr bwMode="auto">
          <a:xfrm>
            <a:off x="2454275" y="6124300"/>
            <a:ext cx="3200400" cy="341313"/>
          </a:xfrm>
          <a:prstGeom prst="rect">
            <a:avLst/>
          </a:prstGeom>
          <a:solidFill>
            <a:schemeClr val="accent2">
              <a:lumMod val="20000"/>
              <a:lumOff val="80000"/>
            </a:schemeClr>
          </a:solidFill>
          <a:ln w="32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动态链接器</a:t>
            </a:r>
            <a:r>
              <a:rPr lang="en-GB" sz="1600" b="1">
                <a:latin typeface="Calibri" panose="020F0502020204030204" pitchFamily="34" charset="0"/>
                <a:ea typeface="msgothic" charset="0"/>
                <a:cs typeface="msgothic" charset="0"/>
              </a:rPr>
              <a:t>(</a:t>
            </a:r>
            <a:r>
              <a:rPr lang="en-GB" sz="1600" b="1">
                <a:latin typeface="Courier New" panose="02070309020205020404" pitchFamily="49" charset="0"/>
                <a:ea typeface="msgothic" charset="0"/>
                <a:cs typeface="msgothic" charset="0"/>
              </a:rPr>
              <a:t>ld-linux.so</a:t>
            </a:r>
            <a:r>
              <a:rPr lang="en-GB" sz="1600" b="1" dirty="0">
                <a:latin typeface="Calibri" panose="020F0502020204030204" pitchFamily="34" charset="0"/>
                <a:ea typeface="msgothic" charset="0"/>
                <a:cs typeface="msgothic" charset="0"/>
              </a:rPr>
              <a:t>)</a:t>
            </a:r>
          </a:p>
        </p:txBody>
      </p:sp>
      <p:sp>
        <p:nvSpPr>
          <p:cNvPr id="36877" name="Line 13"/>
          <p:cNvSpPr>
            <a:spLocks noChangeShapeType="1"/>
          </p:cNvSpPr>
          <p:nvPr/>
        </p:nvSpPr>
        <p:spPr bwMode="auto">
          <a:xfrm>
            <a:off x="3292475" y="5133700"/>
            <a:ext cx="1588" cy="990600"/>
          </a:xfrm>
          <a:prstGeom prst="line">
            <a:avLst/>
          </a:prstGeom>
          <a:noFill/>
          <a:ln w="3240">
            <a:solidFill>
              <a:srgbClr val="000066"/>
            </a:solidFill>
            <a:miter lim="800000"/>
            <a:tailEnd type="triangle" w="med" len="med"/>
          </a:ln>
          <a:effectLst/>
        </p:spPr>
        <p:txBody>
          <a:bodyPr/>
          <a:lstStyle/>
          <a:p>
            <a:endParaRPr lang="en-US"/>
          </a:p>
        </p:txBody>
      </p:sp>
      <p:sp>
        <p:nvSpPr>
          <p:cNvPr id="36878" name="Line 14"/>
          <p:cNvSpPr>
            <a:spLocks noChangeShapeType="1"/>
          </p:cNvSpPr>
          <p:nvPr/>
        </p:nvSpPr>
        <p:spPr bwMode="auto">
          <a:xfrm>
            <a:off x="3292475" y="2847700"/>
            <a:ext cx="1588" cy="381000"/>
          </a:xfrm>
          <a:prstGeom prst="line">
            <a:avLst/>
          </a:prstGeom>
          <a:noFill/>
          <a:ln w="3240">
            <a:solidFill>
              <a:srgbClr val="000066"/>
            </a:solidFill>
            <a:miter lim="800000"/>
            <a:tailEnd type="triangle" w="med" len="med"/>
          </a:ln>
          <a:effectLst/>
        </p:spPr>
        <p:txBody>
          <a:bodyPr/>
          <a:lstStyle/>
          <a:p>
            <a:endParaRPr lang="en-US"/>
          </a:p>
        </p:txBody>
      </p:sp>
      <p:sp>
        <p:nvSpPr>
          <p:cNvPr id="36879" name="Text Box 15"/>
          <p:cNvSpPr txBox="1">
            <a:spLocks noChangeArrowheads="1"/>
          </p:cNvSpPr>
          <p:nvPr/>
        </p:nvSpPr>
        <p:spPr bwMode="auto">
          <a:xfrm>
            <a:off x="5254625" y="2542900"/>
            <a:ext cx="2609850" cy="335799"/>
          </a:xfrm>
          <a:prstGeom prst="rect">
            <a:avLst/>
          </a:prstGeom>
          <a:noFill/>
          <a:ln w="9525">
            <a:noFill/>
            <a:rou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a:solidFill>
                  <a:schemeClr val="tx1">
                    <a:lumMod val="50000"/>
                    <a:lumOff val="50000"/>
                  </a:schemeClr>
                </a:solidFill>
                <a:latin typeface="Calibri" panose="020F0502020204030204" pitchFamily="34" charset="0"/>
                <a:ea typeface="msgothic" charset="0"/>
                <a:cs typeface="msgothic" charset="0"/>
              </a:rPr>
              <a:t>重定位与符号表信息</a:t>
            </a:r>
            <a:endParaRPr lang="en-GB" sz="1600" b="1" i="1" dirty="0">
              <a:solidFill>
                <a:schemeClr val="tx1">
                  <a:lumMod val="50000"/>
                  <a:lumOff val="50000"/>
                </a:schemeClr>
              </a:solidFill>
              <a:latin typeface="Calibri" panose="020F0502020204030204" pitchFamily="34" charset="0"/>
              <a:ea typeface="msgothic" charset="0"/>
              <a:cs typeface="msgothic" charset="0"/>
            </a:endParaRPr>
          </a:p>
        </p:txBody>
      </p:sp>
      <p:sp>
        <p:nvSpPr>
          <p:cNvPr id="36880" name="Line 16"/>
          <p:cNvSpPr>
            <a:spLocks noChangeShapeType="1"/>
          </p:cNvSpPr>
          <p:nvPr/>
        </p:nvSpPr>
        <p:spPr bwMode="auto">
          <a:xfrm>
            <a:off x="5180013" y="2542900"/>
            <a:ext cx="1587" cy="685800"/>
          </a:xfrm>
          <a:prstGeom prst="line">
            <a:avLst/>
          </a:prstGeom>
          <a:noFill/>
          <a:ln w="3240">
            <a:solidFill>
              <a:srgbClr val="000066"/>
            </a:solidFill>
            <a:miter lim="800000"/>
            <a:tailEnd type="triangle" w="med" len="med"/>
          </a:ln>
          <a:effectLst/>
        </p:spPr>
        <p:txBody>
          <a:bodyPr/>
          <a:lstStyle/>
          <a:p>
            <a:endParaRPr lang="en-US"/>
          </a:p>
        </p:txBody>
      </p:sp>
      <p:sp>
        <p:nvSpPr>
          <p:cNvPr id="36881" name="Text Box 17"/>
          <p:cNvSpPr txBox="1">
            <a:spLocks noChangeArrowheads="1"/>
          </p:cNvSpPr>
          <p:nvPr/>
        </p:nvSpPr>
        <p:spPr bwMode="auto">
          <a:xfrm>
            <a:off x="4352925" y="4844775"/>
            <a:ext cx="1662934" cy="561117"/>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libc.so</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libvector.so</a:t>
            </a:r>
          </a:p>
        </p:txBody>
      </p:sp>
      <p:sp>
        <p:nvSpPr>
          <p:cNvPr id="36882" name="Text Box 18"/>
          <p:cNvSpPr txBox="1">
            <a:spLocks noChangeArrowheads="1"/>
          </p:cNvSpPr>
          <p:nvPr/>
        </p:nvSpPr>
        <p:spPr bwMode="auto">
          <a:xfrm>
            <a:off x="5254625" y="5559150"/>
            <a:ext cx="1771650" cy="335799"/>
          </a:xfrm>
          <a:prstGeom prst="rect">
            <a:avLst/>
          </a:prstGeom>
          <a:noFill/>
          <a:ln w="9525">
            <a:noFill/>
            <a:rou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a:solidFill>
                  <a:schemeClr val="tx1">
                    <a:lumMod val="50000"/>
                    <a:lumOff val="50000"/>
                  </a:schemeClr>
                </a:solidFill>
                <a:latin typeface="Calibri" panose="020F0502020204030204" pitchFamily="34" charset="0"/>
                <a:ea typeface="msgothic" charset="0"/>
                <a:cs typeface="msgothic" charset="0"/>
              </a:rPr>
              <a:t>代码和数据</a:t>
            </a:r>
            <a:endParaRPr lang="en-GB" sz="1600" b="1" i="1" dirty="0">
              <a:solidFill>
                <a:schemeClr val="tx1">
                  <a:lumMod val="50000"/>
                  <a:lumOff val="50000"/>
                </a:schemeClr>
              </a:solidFill>
              <a:latin typeface="Calibri" panose="020F0502020204030204" pitchFamily="34" charset="0"/>
              <a:ea typeface="msgothic" charset="0"/>
              <a:cs typeface="msgothic" charset="0"/>
            </a:endParaRPr>
          </a:p>
        </p:txBody>
      </p:sp>
      <p:sp>
        <p:nvSpPr>
          <p:cNvPr id="36883" name="Line 19"/>
          <p:cNvSpPr>
            <a:spLocks noChangeShapeType="1"/>
          </p:cNvSpPr>
          <p:nvPr/>
        </p:nvSpPr>
        <p:spPr bwMode="auto">
          <a:xfrm>
            <a:off x="5173663" y="5438500"/>
            <a:ext cx="1587" cy="685800"/>
          </a:xfrm>
          <a:prstGeom prst="line">
            <a:avLst/>
          </a:prstGeom>
          <a:noFill/>
          <a:ln w="3240">
            <a:solidFill>
              <a:srgbClr val="000066"/>
            </a:solidFill>
            <a:miter lim="800000"/>
            <a:tailEnd type="triangle" w="med" len="med"/>
          </a:ln>
          <a:effectLst/>
        </p:spPr>
        <p:txBody>
          <a:bodyPr/>
          <a:lstStyle/>
          <a:p>
            <a:endParaRPr lang="en-US"/>
          </a:p>
        </p:txBody>
      </p:sp>
      <p:sp>
        <p:nvSpPr>
          <p:cNvPr id="36884" name="Text Box 20"/>
          <p:cNvSpPr txBox="1">
            <a:spLocks noChangeArrowheads="1"/>
          </p:cNvSpPr>
          <p:nvPr/>
        </p:nvSpPr>
        <p:spPr bwMode="auto">
          <a:xfrm>
            <a:off x="-228600" y="3873224"/>
            <a:ext cx="2514600" cy="577082"/>
          </a:xfrm>
          <a:prstGeom prst="rect">
            <a:avLst/>
          </a:prstGeom>
          <a:noFill/>
          <a:ln w="9525">
            <a:noFill/>
            <a:rou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a:solidFill>
                  <a:srgbClr val="990000"/>
                </a:solidFill>
                <a:latin typeface="Calibri" panose="020F0502020204030204" pitchFamily="34" charset="0"/>
                <a:ea typeface="msgothic" charset="0"/>
                <a:cs typeface="msgothic" charset="0"/>
              </a:rPr>
              <a:t>可执行目标文</a:t>
            </a:r>
            <a:endParaRPr lang="en-US" altLang="zh-CN" sz="1600" b="1" i="1">
              <a:solidFill>
                <a:srgbClr val="990000"/>
              </a:solidFill>
              <a:latin typeface="Calibri" panose="020F0502020204030204" pitchFamily="34" charset="0"/>
              <a:ea typeface="msgothic" charset="0"/>
              <a:cs typeface="msgothic" charset="0"/>
            </a:endParaRP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a:solidFill>
                  <a:srgbClr val="990000"/>
                </a:solidFill>
                <a:latin typeface="Calibri" panose="020F0502020204030204" pitchFamily="34" charset="0"/>
                <a:ea typeface="msgothic" charset="0"/>
                <a:cs typeface="msgothic" charset="0"/>
              </a:rPr>
              <a:t>件部分被链接</a:t>
            </a:r>
            <a:endParaRPr lang="en-GB" sz="1600" b="1" i="1" dirty="0">
              <a:solidFill>
                <a:srgbClr val="990000"/>
              </a:solidFill>
              <a:latin typeface="Calibri" panose="020F0502020204030204" pitchFamily="34" charset="0"/>
              <a:ea typeface="msgothic" charset="0"/>
              <a:cs typeface="msgothic" charset="0"/>
            </a:endParaRPr>
          </a:p>
        </p:txBody>
      </p:sp>
      <p:sp>
        <p:nvSpPr>
          <p:cNvPr id="36885" name="Text Box 21"/>
          <p:cNvSpPr txBox="1">
            <a:spLocks noChangeArrowheads="1"/>
          </p:cNvSpPr>
          <p:nvPr/>
        </p:nvSpPr>
        <p:spPr bwMode="auto">
          <a:xfrm>
            <a:off x="914400" y="2451355"/>
            <a:ext cx="1371600" cy="577082"/>
          </a:xfrm>
          <a:prstGeom prst="rect">
            <a:avLst/>
          </a:prstGeom>
          <a:noFill/>
          <a:ln w="9525">
            <a:noFill/>
            <a:rou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a:solidFill>
                  <a:srgbClr val="990000"/>
                </a:solidFill>
                <a:latin typeface="Calibri" panose="020F0502020204030204" pitchFamily="34" charset="0"/>
                <a:ea typeface="msgothic" charset="0"/>
                <a:cs typeface="msgothic" charset="0"/>
              </a:rPr>
              <a:t>可重定位</a:t>
            </a:r>
            <a:endParaRPr lang="en-US" altLang="zh-CN" sz="1600" b="1" i="1">
              <a:solidFill>
                <a:srgbClr val="990000"/>
              </a:solidFill>
              <a:latin typeface="Calibri" panose="020F0502020204030204" pitchFamily="34" charset="0"/>
              <a:ea typeface="msgothic" charset="0"/>
              <a:cs typeface="msgothic" charset="0"/>
            </a:endParaRP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i="1">
                <a:solidFill>
                  <a:srgbClr val="990000"/>
                </a:solidFill>
                <a:latin typeface="Calibri" panose="020F0502020204030204" pitchFamily="34" charset="0"/>
                <a:ea typeface="msgothic" charset="0"/>
                <a:cs typeface="msgothic" charset="0"/>
              </a:rPr>
              <a:t>目标</a:t>
            </a:r>
            <a:r>
              <a:rPr lang="zh-CN" altLang="en-US" sz="1600" b="1" i="1">
                <a:solidFill>
                  <a:srgbClr val="990000"/>
                </a:solidFill>
                <a:latin typeface="Calibri" panose="020F0502020204030204" pitchFamily="34" charset="0"/>
                <a:ea typeface="msgothic" charset="0"/>
                <a:cs typeface="msgothic" charset="0"/>
              </a:rPr>
              <a:t>文件</a:t>
            </a:r>
            <a:endParaRPr lang="en-GB" sz="1600" b="1" i="1" dirty="0">
              <a:solidFill>
                <a:srgbClr val="990000"/>
              </a:solidFill>
              <a:latin typeface="Calibri" panose="020F0502020204030204" pitchFamily="34" charset="0"/>
              <a:ea typeface="msgothic" charset="0"/>
              <a:cs typeface="msgothic" charset="0"/>
            </a:endParaRPr>
          </a:p>
        </p:txBody>
      </p:sp>
      <p:sp>
        <p:nvSpPr>
          <p:cNvPr id="36886" name="Text Box 22"/>
          <p:cNvSpPr txBox="1">
            <a:spLocks noChangeArrowheads="1"/>
          </p:cNvSpPr>
          <p:nvPr/>
        </p:nvSpPr>
        <p:spPr bwMode="auto">
          <a:xfrm>
            <a:off x="533400" y="5887233"/>
            <a:ext cx="1752600" cy="577082"/>
          </a:xfrm>
          <a:prstGeom prst="rect">
            <a:avLst/>
          </a:prstGeom>
          <a:noFill/>
          <a:ln w="9525">
            <a:noFill/>
            <a:rou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i="1">
                <a:solidFill>
                  <a:srgbClr val="990000"/>
                </a:solidFill>
                <a:latin typeface="Calibri" panose="020F0502020204030204" pitchFamily="34" charset="0"/>
                <a:ea typeface="msgothic" charset="0"/>
                <a:cs typeface="msgothic" charset="0"/>
              </a:rPr>
              <a:t>可执行程序在内存中被完全链接</a:t>
            </a:r>
            <a:endParaRPr lang="en-GB" sz="1600" b="1" i="1" dirty="0">
              <a:solidFill>
                <a:srgbClr val="990000"/>
              </a:solidFill>
              <a:latin typeface="Calibri" panose="020F0502020204030204" pitchFamily="34" charset="0"/>
              <a:ea typeface="msgothic" charset="0"/>
              <a:cs typeface="msgothic" charset="0"/>
            </a:endParaRPr>
          </a:p>
        </p:txBody>
      </p:sp>
      <p:sp>
        <p:nvSpPr>
          <p:cNvPr id="36887" name="Line 23"/>
          <p:cNvSpPr>
            <a:spLocks noChangeShapeType="1"/>
          </p:cNvSpPr>
          <p:nvPr/>
        </p:nvSpPr>
        <p:spPr bwMode="auto">
          <a:xfrm>
            <a:off x="3783013" y="1247500"/>
            <a:ext cx="1587" cy="381000"/>
          </a:xfrm>
          <a:prstGeom prst="line">
            <a:avLst/>
          </a:prstGeom>
          <a:noFill/>
          <a:ln w="3240">
            <a:solidFill>
              <a:srgbClr val="000066"/>
            </a:solidFill>
            <a:miter lim="800000"/>
            <a:tailEnd type="triangle" w="med" len="med"/>
          </a:ln>
          <a:effectLst/>
        </p:spPr>
        <p:txBody>
          <a:bodyPr/>
          <a:lstStyle/>
          <a:p>
            <a:endParaRPr lang="en-US"/>
          </a:p>
        </p:txBody>
      </p:sp>
      <p:sp>
        <p:nvSpPr>
          <p:cNvPr id="36888" name="Text Box 24"/>
          <p:cNvSpPr txBox="1">
            <a:spLocks noChangeArrowheads="1"/>
          </p:cNvSpPr>
          <p:nvPr/>
        </p:nvSpPr>
        <p:spPr bwMode="auto">
          <a:xfrm>
            <a:off x="3184525" y="1010963"/>
            <a:ext cx="1169209" cy="32964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vector.h</a:t>
            </a:r>
          </a:p>
        </p:txBody>
      </p:sp>
      <p:sp>
        <p:nvSpPr>
          <p:cNvPr id="36889" name="Rectangle 25"/>
          <p:cNvSpPr>
            <a:spLocks noChangeArrowheads="1"/>
          </p:cNvSpPr>
          <p:nvPr/>
        </p:nvSpPr>
        <p:spPr bwMode="auto">
          <a:xfrm>
            <a:off x="2454275" y="4749525"/>
            <a:ext cx="1657350" cy="571993"/>
          </a:xfrm>
          <a:prstGeom prst="rect">
            <a:avLst/>
          </a:prstGeom>
          <a:solidFill>
            <a:schemeClr val="accent2">
              <a:lumMod val="20000"/>
              <a:lumOff val="80000"/>
            </a:schemeClr>
          </a:solidFill>
          <a:ln w="32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加载器</a:t>
            </a:r>
            <a:r>
              <a:rPr lang="en-GB" sz="1600" b="1">
                <a:latin typeface="Calibri" panose="020F0502020204030204" pitchFamily="34" charset="0"/>
                <a:ea typeface="msgothic" charset="0"/>
                <a:cs typeface="msgothic" charset="0"/>
              </a:rPr>
              <a:t> </a:t>
            </a:r>
            <a:r>
              <a:rPr lang="en-GB" sz="1600" b="1" dirty="0">
                <a:latin typeface="Calibri" panose="020F0502020204030204" pitchFamily="34" charset="0"/>
                <a:ea typeface="msgothic" charset="0"/>
                <a:cs typeface="msgothic" charset="0"/>
              </a:rPr>
              <a:t>(</a:t>
            </a:r>
            <a:r>
              <a:rPr lang="en-GB" sz="1600" b="1" dirty="0" err="1">
                <a:latin typeface="Courier New" panose="02070309020205020404" pitchFamily="49" charset="0"/>
                <a:ea typeface="msgothic" charset="0"/>
                <a:cs typeface="msgothic" charset="0"/>
              </a:rPr>
              <a:t>execve</a:t>
            </a:r>
            <a:r>
              <a:rPr lang="en-GB" sz="1600" b="1" dirty="0">
                <a:latin typeface="Calibri" panose="020F0502020204030204" pitchFamily="34" charset="0"/>
                <a:ea typeface="msgothic" charset="0"/>
                <a:cs typeface="msgothic" charset="0"/>
              </a:rPr>
              <a:t>)</a:t>
            </a:r>
          </a:p>
        </p:txBody>
      </p:sp>
      <p:sp>
        <p:nvSpPr>
          <p:cNvPr id="36890" name="Text Box 26"/>
          <p:cNvSpPr txBox="1">
            <a:spLocks noChangeArrowheads="1"/>
          </p:cNvSpPr>
          <p:nvPr/>
        </p:nvSpPr>
        <p:spPr bwMode="auto">
          <a:xfrm>
            <a:off x="4689475" y="1047475"/>
            <a:ext cx="4501851" cy="561117"/>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990000"/>
                </a:solidFill>
                <a:latin typeface="Courier New" panose="02070309020205020404" pitchFamily="49" charset="0"/>
                <a:ea typeface="msgothic" charset="0"/>
                <a:cs typeface="msgothic" charset="0"/>
              </a:rPr>
              <a:t>unix&gt; gcc -shared -o libvector.so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990000"/>
                </a:solidFill>
                <a:latin typeface="Courier New" panose="02070309020205020404" pitchFamily="49" charset="0"/>
                <a:ea typeface="msgothic" charset="0"/>
                <a:cs typeface="msgothic" charset="0"/>
              </a:rPr>
              <a:t>     addvec.c multvec.c</a:t>
            </a:r>
          </a:p>
        </p:txBody>
      </p:sp>
      <p:sp>
        <p:nvSpPr>
          <p:cNvPr id="36891" name="Line 27"/>
          <p:cNvSpPr>
            <a:spLocks noChangeShapeType="1"/>
          </p:cNvSpPr>
          <p:nvPr/>
        </p:nvSpPr>
        <p:spPr bwMode="auto">
          <a:xfrm flipH="1">
            <a:off x="5715000" y="1574799"/>
            <a:ext cx="460375" cy="609600"/>
          </a:xfrm>
          <a:prstGeom prst="line">
            <a:avLst/>
          </a:prstGeom>
          <a:noFill/>
          <a:ln w="25560">
            <a:solidFill>
              <a:schemeClr val="tx1"/>
            </a:solidFill>
            <a:miter lim="800000"/>
            <a:tailEnd type="triangle" w="med" len="med"/>
          </a:ln>
          <a:effectLst/>
        </p:spPr>
        <p:txBody>
          <a:bodyPr/>
          <a:lstStyle/>
          <a:p>
            <a:endParaRPr lang="en-US"/>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427038" y="3603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在运行时的动态链接</a:t>
            </a:r>
            <a:endParaRPr lang="en-GB" dirty="0"/>
          </a:p>
        </p:txBody>
      </p:sp>
      <p:sp>
        <p:nvSpPr>
          <p:cNvPr id="37890" name="Text Box 2"/>
          <p:cNvSpPr txBox="1">
            <a:spLocks noChangeArrowheads="1"/>
          </p:cNvSpPr>
          <p:nvPr/>
        </p:nvSpPr>
        <p:spPr bwMode="auto">
          <a:xfrm>
            <a:off x="304800" y="1323975"/>
            <a:ext cx="8610600" cy="5018939"/>
          </a:xfrm>
          <a:prstGeom prst="rect">
            <a:avLst/>
          </a:prstGeom>
          <a:solidFill>
            <a:srgbClr val="F6F5BD"/>
          </a:solidFill>
          <a:ln w="12600">
            <a:solidFill>
              <a:srgbClr val="000066"/>
            </a:solidFill>
            <a:miter lim="800000"/>
          </a:ln>
          <a:effectLst/>
        </p:spPr>
        <p:txBody>
          <a:bodyPr wrap="square" lIns="90000" tIns="46800" rIns="90000" bIns="46800">
            <a:spAutoFit/>
          </a:bodyPr>
          <a:lstStyle/>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stdio.h</a:t>
            </a:r>
            <a:r>
              <a:rPr lang="en-US" sz="1600" dirty="0">
                <a:solidFill>
                  <a:srgbClr val="9D206F"/>
                </a:solidFill>
                <a:latin typeface="Menlo-Regular"/>
              </a:rPr>
              <a:t>&gt;</a:t>
            </a:r>
            <a:endParaRPr lang="en-US" sz="1600" dirty="0">
              <a:solidFill>
                <a:srgbClr val="000000"/>
              </a:solidFill>
              <a:latin typeface="Menlo-Regular"/>
            </a:endParaRPr>
          </a:p>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stdlib.h</a:t>
            </a:r>
            <a:r>
              <a:rPr lang="en-US" sz="1600" dirty="0">
                <a:solidFill>
                  <a:srgbClr val="9D206F"/>
                </a:solidFill>
                <a:latin typeface="Menlo-Regular"/>
              </a:rPr>
              <a:t>&gt;</a:t>
            </a:r>
            <a:endParaRPr lang="en-US" sz="1600" dirty="0">
              <a:solidFill>
                <a:srgbClr val="000000"/>
              </a:solidFill>
              <a:latin typeface="Menlo-Regular"/>
            </a:endParaRPr>
          </a:p>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dlfcn.h</a:t>
            </a:r>
            <a:r>
              <a:rPr lang="en-US" sz="1600" dirty="0">
                <a:solidFill>
                  <a:srgbClr val="9D206F"/>
                </a:solidFill>
                <a:latin typeface="Menlo-Regular"/>
              </a:rPr>
              <a:t>&gt;</a:t>
            </a:r>
            <a:endParaRPr lang="en-US" sz="1600" dirty="0">
              <a:solidFill>
                <a:srgbClr val="000000"/>
              </a:solidFill>
              <a:latin typeface="Menlo-Regular"/>
            </a:endParaRPr>
          </a:p>
          <a:p>
            <a:endParaRPr lang="en-US" sz="1600" dirty="0">
              <a:solidFill>
                <a:srgbClr val="000000"/>
              </a:solidFill>
              <a:latin typeface="Menlo-Regular"/>
            </a:endParaRPr>
          </a:p>
          <a:p>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x</a:t>
            </a:r>
            <a:r>
              <a:rPr lang="fr-FR" sz="1600" dirty="0">
                <a:solidFill>
                  <a:srgbClr val="000000"/>
                </a:solidFill>
                <a:latin typeface="Menlo-Regular"/>
              </a:rPr>
              <a:t>[2] = {1, 2};</a:t>
            </a:r>
          </a:p>
          <a:p>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y</a:t>
            </a:r>
            <a:r>
              <a:rPr lang="fr-FR" sz="1600" dirty="0">
                <a:solidFill>
                  <a:srgbClr val="000000"/>
                </a:solidFill>
                <a:latin typeface="Menlo-Regular"/>
              </a:rPr>
              <a:t>[2] = {3, 4};</a:t>
            </a:r>
          </a:p>
          <a:p>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C1651C"/>
                </a:solidFill>
                <a:latin typeface="Menlo-Regular"/>
              </a:rPr>
              <a:t>z</a:t>
            </a:r>
            <a:r>
              <a:rPr lang="nl-NL" sz="1600" dirty="0">
                <a:solidFill>
                  <a:srgbClr val="000000"/>
                </a:solidFill>
                <a:latin typeface="Menlo-Regular"/>
              </a:rPr>
              <a:t>[2];</a:t>
            </a:r>
          </a:p>
          <a:p>
            <a:endParaRPr lang="nl-NL" sz="1600" dirty="0">
              <a:solidFill>
                <a:srgbClr val="000000"/>
              </a:solidFill>
              <a:latin typeface="Menlo-Regular"/>
            </a:endParaRPr>
          </a:p>
          <a:p>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4A00FF"/>
                </a:solidFill>
                <a:latin typeface="Menlo-Regular"/>
              </a:rPr>
              <a:t>main</a:t>
            </a:r>
            <a:r>
              <a:rPr lang="nl-NL" sz="1600" dirty="0">
                <a:solidFill>
                  <a:srgbClr val="000000"/>
                </a:solidFill>
                <a:latin typeface="Menlo-Regular"/>
              </a:rPr>
              <a:t>()</a:t>
            </a:r>
          </a:p>
          <a:p>
            <a:r>
              <a:rPr lang="nl-NL" sz="1600" dirty="0">
                <a:solidFill>
                  <a:srgbClr val="000000"/>
                </a:solidFill>
                <a:latin typeface="Menlo-Regular"/>
              </a:rPr>
              <a:t>{</a:t>
            </a:r>
          </a:p>
          <a:p>
            <a:r>
              <a:rPr lang="nl-NL" sz="1600" dirty="0">
                <a:solidFill>
                  <a:srgbClr val="000000"/>
                </a:solidFill>
                <a:latin typeface="Menlo-Regular"/>
              </a:rPr>
              <a:t>    </a:t>
            </a:r>
            <a:r>
              <a:rPr lang="nl-NL" sz="1600" dirty="0" err="1">
                <a:solidFill>
                  <a:srgbClr val="2D961E"/>
                </a:solidFill>
                <a:latin typeface="Menlo-Regular"/>
              </a:rPr>
              <a:t>void</a:t>
            </a:r>
            <a:r>
              <a:rPr lang="nl-NL" sz="1600" dirty="0">
                <a:solidFill>
                  <a:srgbClr val="000000"/>
                </a:solidFill>
                <a:latin typeface="Menlo-Regular"/>
              </a:rPr>
              <a:t> *</a:t>
            </a:r>
            <a:r>
              <a:rPr lang="nl-NL" sz="1600" dirty="0">
                <a:solidFill>
                  <a:srgbClr val="C1651C"/>
                </a:solidFill>
                <a:latin typeface="Menlo-Regular"/>
              </a:rPr>
              <a:t>handle</a:t>
            </a:r>
            <a:r>
              <a:rPr lang="nl-NL" sz="1600" dirty="0">
                <a:solidFill>
                  <a:srgbClr val="000000"/>
                </a:solidFill>
                <a:latin typeface="Menlo-Regular"/>
              </a:rPr>
              <a:t>;</a:t>
            </a:r>
          </a:p>
          <a:p>
            <a:r>
              <a:rPr lang="fi-FI" sz="1600" dirty="0">
                <a:solidFill>
                  <a:srgbClr val="000000"/>
                </a:solidFill>
                <a:latin typeface="Menlo-Regular"/>
              </a:rPr>
              <a:t>    </a:t>
            </a:r>
            <a:r>
              <a:rPr lang="fi-FI" sz="1600" dirty="0" err="1">
                <a:solidFill>
                  <a:srgbClr val="2D961E"/>
                </a:solidFill>
                <a:latin typeface="Menlo-Regular"/>
              </a:rPr>
              <a:t>void</a:t>
            </a:r>
            <a:r>
              <a:rPr lang="fi-FI" sz="1600" dirty="0">
                <a:solidFill>
                  <a:srgbClr val="000000"/>
                </a:solidFill>
                <a:latin typeface="Menlo-Regular"/>
              </a:rPr>
              <a:t> (*</a:t>
            </a:r>
            <a:r>
              <a:rPr lang="fi-FI" sz="1600" dirty="0" err="1">
                <a:solidFill>
                  <a:srgbClr val="C1651C"/>
                </a:solidFill>
                <a:latin typeface="Menlo-Regular"/>
              </a:rPr>
              <a:t>addvec</a:t>
            </a:r>
            <a:r>
              <a:rPr lang="fi-FI" sz="1600" dirty="0" err="1">
                <a:solidFill>
                  <a:srgbClr val="000000"/>
                </a:solidFill>
                <a:latin typeface="Menlo-Regular"/>
              </a:rPr>
              <a:t>)(</a:t>
            </a:r>
            <a:r>
              <a:rPr lang="fi-FI" sz="1600" dirty="0" err="1">
                <a:solidFill>
                  <a:srgbClr val="2D961E"/>
                </a:solidFill>
                <a:latin typeface="Menlo-Regular"/>
              </a:rPr>
              <a:t>int</a:t>
            </a:r>
            <a:r>
              <a:rPr lang="fi-FI" sz="1600" dirty="0">
                <a:solidFill>
                  <a:srgbClr val="000000"/>
                </a:solidFill>
                <a:latin typeface="Menlo-Regular"/>
              </a:rPr>
              <a:t> *, </a:t>
            </a:r>
            <a:r>
              <a:rPr lang="fi-FI" sz="1600" dirty="0" err="1">
                <a:solidFill>
                  <a:srgbClr val="2D961E"/>
                </a:solidFill>
                <a:latin typeface="Menlo-Regular"/>
              </a:rPr>
              <a:t>int</a:t>
            </a:r>
            <a:r>
              <a:rPr lang="fi-FI" sz="1600" dirty="0">
                <a:solidFill>
                  <a:srgbClr val="000000"/>
                </a:solidFill>
                <a:latin typeface="Menlo-Regular"/>
              </a:rPr>
              <a:t> *, </a:t>
            </a:r>
            <a:r>
              <a:rPr lang="fi-FI" sz="1600" dirty="0" err="1">
                <a:solidFill>
                  <a:srgbClr val="2D961E"/>
                </a:solidFill>
                <a:latin typeface="Menlo-Regular"/>
              </a:rPr>
              <a:t>int</a:t>
            </a:r>
            <a:r>
              <a:rPr lang="fi-FI" sz="1600" dirty="0">
                <a:solidFill>
                  <a:srgbClr val="000000"/>
                </a:solidFill>
                <a:latin typeface="Menlo-Regular"/>
              </a:rPr>
              <a:t> *, </a:t>
            </a:r>
            <a:r>
              <a:rPr lang="fi-FI" sz="1600" dirty="0" err="1">
                <a:solidFill>
                  <a:srgbClr val="2D961E"/>
                </a:solidFill>
                <a:latin typeface="Menlo-Regular"/>
              </a:rPr>
              <a:t>int</a:t>
            </a:r>
            <a:r>
              <a:rPr lang="fi-FI" sz="1600" dirty="0">
                <a:solidFill>
                  <a:srgbClr val="000000"/>
                </a:solidFill>
                <a:latin typeface="Menlo-Regular"/>
              </a:rPr>
              <a:t>);</a:t>
            </a:r>
          </a:p>
          <a:p>
            <a:r>
              <a:rPr lang="fi-FI" sz="1600" dirty="0">
                <a:solidFill>
                  <a:srgbClr val="000000"/>
                </a:solidFill>
                <a:latin typeface="Menlo-Regular"/>
              </a:rPr>
              <a:t>    </a:t>
            </a:r>
            <a:r>
              <a:rPr lang="fi-FI" sz="1600" dirty="0" err="1">
                <a:solidFill>
                  <a:srgbClr val="2D961E"/>
                </a:solidFill>
                <a:latin typeface="Menlo-Regular"/>
              </a:rPr>
              <a:t>char</a:t>
            </a:r>
            <a:r>
              <a:rPr lang="fi-FI" sz="1600" dirty="0">
                <a:solidFill>
                  <a:srgbClr val="000000"/>
                </a:solidFill>
                <a:latin typeface="Menlo-Regular"/>
              </a:rPr>
              <a:t> *</a:t>
            </a:r>
            <a:r>
              <a:rPr lang="fi-FI" sz="1600" dirty="0" err="1">
                <a:solidFill>
                  <a:srgbClr val="C1651C"/>
                </a:solidFill>
                <a:latin typeface="Menlo-Regular"/>
              </a:rPr>
              <a:t>error</a:t>
            </a:r>
            <a:r>
              <a:rPr lang="fi-FI" sz="1600" dirty="0">
                <a:solidFill>
                  <a:srgbClr val="000000"/>
                </a:solidFill>
                <a:latin typeface="Menlo-Regular"/>
              </a:rPr>
              <a:t>;</a:t>
            </a:r>
          </a:p>
          <a:p>
            <a:endParaRPr lang="fi-FI" sz="1600" dirty="0">
              <a:solidFill>
                <a:srgbClr val="000000"/>
              </a:solidFill>
              <a:latin typeface="Menlo-Regular"/>
            </a:endParaRPr>
          </a:p>
          <a:p>
            <a:r>
              <a:rPr lang="fi-FI" sz="1600">
                <a:solidFill>
                  <a:srgbClr val="000000"/>
                </a:solidFill>
                <a:latin typeface="Menlo-Regular"/>
              </a:rPr>
              <a:t>    </a:t>
            </a:r>
            <a:r>
              <a:rPr lang="fi-FI" sz="1600">
                <a:solidFill>
                  <a:srgbClr val="CB2418"/>
                </a:solidFill>
                <a:latin typeface="Menlo-Regular"/>
              </a:rPr>
              <a:t>/*</a:t>
            </a:r>
            <a:r>
              <a:rPr lang="zh-CN" altLang="en-US" sz="1600">
                <a:solidFill>
                  <a:srgbClr val="CB2418"/>
                </a:solidFill>
                <a:latin typeface="Menlo-Regular"/>
              </a:rPr>
              <a:t>动态加载包含</a:t>
            </a:r>
            <a:r>
              <a:rPr lang="fi-FI" sz="1600">
                <a:solidFill>
                  <a:srgbClr val="CB2418"/>
                </a:solidFill>
                <a:latin typeface="Menlo-Regular"/>
              </a:rPr>
              <a:t>addvec()</a:t>
            </a:r>
            <a:r>
              <a:rPr lang="zh-CN" altLang="en-US" sz="1600">
                <a:solidFill>
                  <a:srgbClr val="CB2418"/>
                </a:solidFill>
                <a:latin typeface="Menlo-Regular"/>
              </a:rPr>
              <a:t>的共享库</a:t>
            </a:r>
            <a:r>
              <a:rPr lang="fi-FI" sz="1600">
                <a:solidFill>
                  <a:srgbClr val="CB2418"/>
                </a:solidFill>
                <a:latin typeface="Menlo-Regular"/>
              </a:rPr>
              <a:t>*/</a:t>
            </a:r>
            <a:endParaRPr lang="fi-FI" sz="1600" dirty="0">
              <a:solidFill>
                <a:srgbClr val="000000"/>
              </a:solidFill>
              <a:latin typeface="Menlo-Regular"/>
            </a:endParaRPr>
          </a:p>
          <a:p>
            <a:r>
              <a:rPr lang="fi-FI" sz="1600" dirty="0">
                <a:solidFill>
                  <a:srgbClr val="000000"/>
                </a:solidFill>
                <a:latin typeface="Menlo-Regular"/>
              </a:rPr>
              <a:t>    </a:t>
            </a:r>
            <a:r>
              <a:rPr lang="fi-FI" sz="1600" dirty="0" err="1">
                <a:solidFill>
                  <a:srgbClr val="000000"/>
                </a:solidFill>
                <a:latin typeface="Menlo-Regular"/>
              </a:rPr>
              <a:t>handle</a:t>
            </a:r>
            <a:r>
              <a:rPr lang="fi-FI" sz="1600" dirty="0">
                <a:solidFill>
                  <a:srgbClr val="000000"/>
                </a:solidFill>
                <a:latin typeface="Menlo-Regular"/>
              </a:rPr>
              <a:t> = </a:t>
            </a:r>
            <a:r>
              <a:rPr lang="fi-FI" sz="1600" dirty="0" err="1">
                <a:solidFill>
                  <a:srgbClr val="000000"/>
                </a:solidFill>
                <a:latin typeface="Menlo-Regular"/>
              </a:rPr>
              <a:t>dlopen(</a:t>
            </a:r>
            <a:r>
              <a:rPr lang="fi-FI" sz="1600" dirty="0" err="1">
                <a:solidFill>
                  <a:srgbClr val="9D206F"/>
                </a:solidFill>
                <a:latin typeface="Menlo-Regular"/>
              </a:rPr>
              <a:t>"./libvector.so</a:t>
            </a:r>
            <a:r>
              <a:rPr lang="fi-FI" sz="1600" dirty="0">
                <a:solidFill>
                  <a:srgbClr val="9D206F"/>
                </a:solidFill>
                <a:latin typeface="Menlo-Regular"/>
              </a:rPr>
              <a:t>"</a:t>
            </a:r>
            <a:r>
              <a:rPr lang="fi-FI" sz="1600" dirty="0">
                <a:solidFill>
                  <a:srgbClr val="000000"/>
                </a:solidFill>
                <a:latin typeface="Menlo-Regular"/>
              </a:rPr>
              <a:t>, RTLD_LAZY);</a:t>
            </a: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(!handle) {</a:t>
            </a:r>
          </a:p>
          <a:p>
            <a:r>
              <a:rPr lang="pl-PL" sz="1600" dirty="0">
                <a:solidFill>
                  <a:srgbClr val="000000"/>
                </a:solidFill>
                <a:latin typeface="Menlo-Regular"/>
              </a:rPr>
              <a:t>        </a:t>
            </a:r>
            <a:r>
              <a:rPr lang="pl-PL" sz="1600" dirty="0" err="1">
                <a:solidFill>
                  <a:srgbClr val="000000"/>
                </a:solidFill>
                <a:latin typeface="Menlo-Regular"/>
              </a:rPr>
              <a:t>fprintf</a:t>
            </a:r>
            <a:r>
              <a:rPr lang="pl-PL" sz="1600" dirty="0">
                <a:solidFill>
                  <a:srgbClr val="000000"/>
                </a:solidFill>
                <a:latin typeface="Menlo-Regular"/>
              </a:rPr>
              <a:t>(</a:t>
            </a:r>
            <a:r>
              <a:rPr lang="pl-PL" sz="1600" dirty="0" err="1">
                <a:solidFill>
                  <a:srgbClr val="000000"/>
                </a:solidFill>
                <a:latin typeface="Menlo-Regular"/>
              </a:rPr>
              <a:t>stderr</a:t>
            </a:r>
            <a:r>
              <a:rPr lang="pl-PL" sz="1600" dirty="0">
                <a:solidFill>
                  <a:srgbClr val="000000"/>
                </a:solidFill>
                <a:latin typeface="Menlo-Regular"/>
              </a:rPr>
              <a:t>, </a:t>
            </a:r>
            <a:r>
              <a:rPr lang="pl-PL" sz="1600" dirty="0">
                <a:solidFill>
                  <a:srgbClr val="9D206F"/>
                </a:solidFill>
                <a:latin typeface="Menlo-Regular"/>
              </a:rPr>
              <a:t>"%s\n"</a:t>
            </a:r>
            <a:r>
              <a:rPr lang="pl-PL" sz="1600" dirty="0">
                <a:solidFill>
                  <a:srgbClr val="000000"/>
                </a:solidFill>
                <a:latin typeface="Menlo-Regular"/>
              </a:rPr>
              <a:t>, </a:t>
            </a:r>
            <a:r>
              <a:rPr lang="pl-PL" sz="1600" dirty="0" err="1">
                <a:solidFill>
                  <a:srgbClr val="000000"/>
                </a:solidFill>
                <a:latin typeface="Menlo-Regular"/>
              </a:rPr>
              <a:t>dlerror</a:t>
            </a:r>
            <a:r>
              <a:rPr lang="pl-PL" sz="1600" dirty="0">
                <a:solidFill>
                  <a:srgbClr val="000000"/>
                </a:solidFill>
                <a:latin typeface="Menlo-Regular"/>
              </a:rPr>
              <a:t>());</a:t>
            </a:r>
          </a:p>
          <a:p>
            <a:r>
              <a:rPr lang="pl-PL" sz="1600" dirty="0">
                <a:solidFill>
                  <a:srgbClr val="000000"/>
                </a:solidFill>
                <a:latin typeface="Menlo-Regular"/>
              </a:rPr>
              <a:t>        </a:t>
            </a:r>
            <a:r>
              <a:rPr lang="pl-PL" sz="1600" dirty="0" err="1">
                <a:solidFill>
                  <a:srgbClr val="000000"/>
                </a:solidFill>
                <a:latin typeface="Menlo-Regular"/>
              </a:rPr>
              <a:t>exit</a:t>
            </a:r>
            <a:r>
              <a:rPr lang="pl-PL" sz="1600" dirty="0">
                <a:solidFill>
                  <a:srgbClr val="000000"/>
                </a:solidFill>
                <a:latin typeface="Menlo-Regular"/>
              </a:rPr>
              <a:t>(1);</a:t>
            </a:r>
          </a:p>
          <a:p>
            <a:r>
              <a:rPr lang="pl-PL" sz="1600" dirty="0">
                <a:solidFill>
                  <a:srgbClr val="000000"/>
                </a:solidFill>
                <a:latin typeface="Menlo-Regular"/>
              </a:rPr>
              <a:t>    }</a:t>
            </a:r>
          </a:p>
        </p:txBody>
      </p:sp>
      <p:sp>
        <p:nvSpPr>
          <p:cNvPr id="4" name="Rectangle 3"/>
          <p:cNvSpPr>
            <a:spLocks noChangeArrowheads="1"/>
          </p:cNvSpPr>
          <p:nvPr/>
        </p:nvSpPr>
        <p:spPr bwMode="auto">
          <a:xfrm>
            <a:off x="7910428" y="6019800"/>
            <a:ext cx="928772"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dll.c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idx="4294967295"/>
          </p:nvPr>
        </p:nvSpPr>
        <p:spPr>
          <a:xfrm>
            <a:off x="404813" y="381000"/>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在运行时的动态链接</a:t>
            </a:r>
            <a:endParaRPr lang="en-GB" dirty="0"/>
          </a:p>
        </p:txBody>
      </p:sp>
      <p:sp>
        <p:nvSpPr>
          <p:cNvPr id="38914" name="Text Box 2"/>
          <p:cNvSpPr txBox="1">
            <a:spLocks noChangeArrowheads="1"/>
          </p:cNvSpPr>
          <p:nvPr/>
        </p:nvSpPr>
        <p:spPr bwMode="auto">
          <a:xfrm>
            <a:off x="510981" y="1371600"/>
            <a:ext cx="5261675" cy="5004191"/>
          </a:xfrm>
          <a:prstGeom prst="rect">
            <a:avLst/>
          </a:prstGeom>
          <a:solidFill>
            <a:srgbClr val="F6F5BD"/>
          </a:solidFill>
          <a:ln w="1260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    ...</a:t>
            </a:r>
          </a:p>
          <a:p>
            <a:endParaRPr lang="en-US" sz="1600" dirty="0">
              <a:solidFill>
                <a:srgbClr val="000000"/>
              </a:solidFill>
              <a:latin typeface="Menlo-Regular"/>
            </a:endParaRPr>
          </a:p>
          <a:p>
            <a:r>
              <a:rPr lang="en-US" sz="1600">
                <a:solidFill>
                  <a:srgbClr val="000000"/>
                </a:solidFill>
                <a:latin typeface="Menlo-Regular"/>
              </a:rPr>
              <a:t>    </a:t>
            </a:r>
            <a:r>
              <a:rPr lang="en-US" sz="1600">
                <a:solidFill>
                  <a:srgbClr val="CB2418"/>
                </a:solidFill>
                <a:latin typeface="Menlo-Regular"/>
              </a:rPr>
              <a:t>/* </a:t>
            </a:r>
            <a:r>
              <a:rPr lang="zh-CN" altLang="en-US" sz="1600">
                <a:solidFill>
                  <a:srgbClr val="CB2418"/>
                </a:solidFill>
                <a:latin typeface="Menlo-Regular"/>
              </a:rPr>
              <a:t>获取我们刚刚加载的</a:t>
            </a:r>
            <a:r>
              <a:rPr lang="en-US" sz="1600">
                <a:solidFill>
                  <a:srgbClr val="CB2418"/>
                </a:solidFill>
                <a:latin typeface="Menlo-Regular"/>
              </a:rPr>
              <a:t>addvec()</a:t>
            </a:r>
            <a:r>
              <a:rPr lang="zh-CN" altLang="en-US" sz="1600">
                <a:solidFill>
                  <a:srgbClr val="CB2418"/>
                </a:solidFill>
                <a:latin typeface="Menlo-Regular"/>
              </a:rPr>
              <a:t>函数的指针 </a:t>
            </a:r>
            <a:r>
              <a:rPr lang="en-US" sz="1600">
                <a:solidFill>
                  <a:srgbClr val="CB2418"/>
                </a:solidFill>
                <a:latin typeface="Menlo-Regular"/>
              </a:rPr>
              <a:t>*/</a:t>
            </a:r>
            <a:endParaRPr lang="en-US" sz="1600" dirty="0">
              <a:solidFill>
                <a:srgbClr val="000000"/>
              </a:solidFill>
              <a:latin typeface="Menlo-Regular"/>
            </a:endParaRPr>
          </a:p>
          <a:p>
            <a:r>
              <a:rPr lang="en-US" sz="1600" dirty="0">
                <a:solidFill>
                  <a:srgbClr val="000000"/>
                </a:solidFill>
                <a:latin typeface="Menlo-Regular"/>
              </a:rPr>
              <a:t>    </a:t>
            </a:r>
            <a:r>
              <a:rPr lang="en-US" sz="1600" dirty="0" err="1">
                <a:solidFill>
                  <a:srgbClr val="000000"/>
                </a:solidFill>
                <a:latin typeface="Menlo-Regular"/>
              </a:rPr>
              <a:t>addvec</a:t>
            </a:r>
            <a:r>
              <a:rPr lang="en-US" sz="1600" dirty="0">
                <a:solidFill>
                  <a:srgbClr val="000000"/>
                </a:solidFill>
                <a:latin typeface="Menlo-Regular"/>
              </a:rPr>
              <a:t> = </a:t>
            </a:r>
            <a:r>
              <a:rPr lang="en-US" sz="1600" dirty="0" err="1">
                <a:solidFill>
                  <a:srgbClr val="000000"/>
                </a:solidFill>
                <a:latin typeface="Menlo-Regular"/>
              </a:rPr>
              <a:t>dlsym</a:t>
            </a:r>
            <a:r>
              <a:rPr lang="en-US" sz="1600" dirty="0">
                <a:solidFill>
                  <a:srgbClr val="000000"/>
                </a:solidFill>
                <a:latin typeface="Menlo-Regular"/>
              </a:rPr>
              <a:t>(handle, </a:t>
            </a:r>
            <a:r>
              <a:rPr lang="en-US" sz="1600" dirty="0">
                <a:solidFill>
                  <a:srgbClr val="9D206F"/>
                </a:solidFill>
                <a:latin typeface="Menlo-Regular"/>
              </a:rPr>
              <a:t>"</a:t>
            </a:r>
            <a:r>
              <a:rPr lang="en-US" sz="1600" dirty="0" err="1">
                <a:solidFill>
                  <a:srgbClr val="9D206F"/>
                </a:solidFill>
                <a:latin typeface="Menlo-Regular"/>
              </a:rPr>
              <a:t>addvec</a:t>
            </a:r>
            <a:r>
              <a:rPr lang="en-US" sz="1600" dirty="0">
                <a:solidFill>
                  <a:srgbClr val="9D206F"/>
                </a:solidFill>
                <a:latin typeface="Menlo-Regular"/>
              </a:rPr>
              <a:t>"</a:t>
            </a:r>
            <a:r>
              <a:rPr lang="en-US" sz="1600" dirty="0">
                <a:solidFill>
                  <a:srgbClr val="000000"/>
                </a:solidFill>
                <a:latin typeface="Menlo-Regular"/>
              </a:rPr>
              <a:t>);</a:t>
            </a: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((error = </a:t>
            </a:r>
            <a:r>
              <a:rPr lang="en-US" sz="1600" dirty="0" err="1">
                <a:solidFill>
                  <a:srgbClr val="000000"/>
                </a:solidFill>
                <a:latin typeface="Menlo-Regular"/>
              </a:rPr>
              <a:t>dlerror</a:t>
            </a:r>
            <a:r>
              <a:rPr lang="en-US" sz="1600" dirty="0">
                <a:solidFill>
                  <a:srgbClr val="000000"/>
                </a:solidFill>
                <a:latin typeface="Menlo-Regular"/>
              </a:rPr>
              <a:t>()) != </a:t>
            </a:r>
            <a:r>
              <a:rPr lang="en-US" sz="1600" dirty="0">
                <a:solidFill>
                  <a:srgbClr val="2C9290"/>
                </a:solidFill>
                <a:latin typeface="Menlo-Regular"/>
              </a:rPr>
              <a:t>NULL</a:t>
            </a:r>
            <a:r>
              <a:rPr lang="en-US" sz="1600" dirty="0">
                <a:solidFill>
                  <a:srgbClr val="000000"/>
                </a:solidFill>
                <a:latin typeface="Menlo-Regular"/>
              </a:rPr>
              <a:t>) {</a:t>
            </a:r>
          </a:p>
          <a:p>
            <a:r>
              <a:rPr lang="en-US" sz="1600" dirty="0">
                <a:solidFill>
                  <a:srgbClr val="000000"/>
                </a:solidFill>
                <a:latin typeface="Menlo-Regular"/>
              </a:rPr>
              <a:t>        </a:t>
            </a:r>
            <a:r>
              <a:rPr lang="en-US" sz="1600" dirty="0" err="1">
                <a:solidFill>
                  <a:srgbClr val="000000"/>
                </a:solidFill>
                <a:latin typeface="Menlo-Regular"/>
              </a:rPr>
              <a:t>fprintf</a:t>
            </a:r>
            <a:r>
              <a:rPr lang="en-US" sz="1600" dirty="0">
                <a:solidFill>
                  <a:srgbClr val="000000"/>
                </a:solidFill>
                <a:latin typeface="Menlo-Regular"/>
              </a:rPr>
              <a:t>(</a:t>
            </a:r>
            <a:r>
              <a:rPr lang="en-US" sz="1600" dirty="0" err="1">
                <a:solidFill>
                  <a:srgbClr val="000000"/>
                </a:solidFill>
                <a:latin typeface="Menlo-Regular"/>
              </a:rPr>
              <a:t>stderr</a:t>
            </a:r>
            <a:r>
              <a:rPr lang="en-US" sz="1600" dirty="0">
                <a:solidFill>
                  <a:srgbClr val="000000"/>
                </a:solidFill>
                <a:latin typeface="Menlo-Regular"/>
              </a:rPr>
              <a:t>, </a:t>
            </a:r>
            <a:r>
              <a:rPr lang="en-US" sz="1600" dirty="0">
                <a:solidFill>
                  <a:srgbClr val="9D206F"/>
                </a:solidFill>
                <a:latin typeface="Menlo-Regular"/>
              </a:rPr>
              <a:t>"%s\n"</a:t>
            </a:r>
            <a:r>
              <a:rPr lang="en-US" sz="1600" dirty="0">
                <a:solidFill>
                  <a:srgbClr val="000000"/>
                </a:solidFill>
                <a:latin typeface="Menlo-Regular"/>
              </a:rPr>
              <a:t>, error);</a:t>
            </a:r>
          </a:p>
          <a:p>
            <a:r>
              <a:rPr lang="en-US" sz="1600" dirty="0">
                <a:solidFill>
                  <a:srgbClr val="000000"/>
                </a:solidFill>
                <a:latin typeface="Menlo-Regular"/>
              </a:rPr>
              <a:t>        exit(1);</a:t>
            </a:r>
          </a:p>
          <a:p>
            <a:r>
              <a:rPr lang="en-US" sz="1600" dirty="0">
                <a:solidFill>
                  <a:srgbClr val="000000"/>
                </a:solidFill>
                <a:latin typeface="Menlo-Regular"/>
              </a:rPr>
              <a:t>    }</a:t>
            </a:r>
          </a:p>
          <a:p>
            <a:endParaRPr lang="en-US" sz="1600" dirty="0">
              <a:solidFill>
                <a:srgbClr val="000000"/>
              </a:solidFill>
              <a:latin typeface="Menlo-Regular"/>
            </a:endParaRPr>
          </a:p>
          <a:p>
            <a:r>
              <a:rPr lang="en-US" sz="1600">
                <a:solidFill>
                  <a:srgbClr val="000000"/>
                </a:solidFill>
                <a:latin typeface="Menlo-Regular"/>
              </a:rPr>
              <a:t>    </a:t>
            </a:r>
            <a:r>
              <a:rPr lang="en-US" sz="1600">
                <a:solidFill>
                  <a:srgbClr val="CB2418"/>
                </a:solidFill>
                <a:latin typeface="Menlo-Regular"/>
              </a:rPr>
              <a:t>/*</a:t>
            </a:r>
            <a:r>
              <a:rPr lang="zh-CN" altLang="en-US" sz="1600">
                <a:solidFill>
                  <a:srgbClr val="CB2418"/>
                </a:solidFill>
                <a:latin typeface="Menlo-Regular"/>
              </a:rPr>
              <a:t>现在我们就可以像其他函数一样调用</a:t>
            </a:r>
            <a:r>
              <a:rPr lang="en-US" sz="1600">
                <a:solidFill>
                  <a:srgbClr val="CB2418"/>
                </a:solidFill>
                <a:latin typeface="Menlo-Regular"/>
              </a:rPr>
              <a:t>addvec()</a:t>
            </a:r>
            <a:r>
              <a:rPr lang="zh-CN" altLang="en-US" sz="1600">
                <a:solidFill>
                  <a:srgbClr val="CB2418"/>
                </a:solidFill>
                <a:latin typeface="Menlo-Regular"/>
              </a:rPr>
              <a:t> </a:t>
            </a:r>
            <a:r>
              <a:rPr lang="en-US" sz="1600">
                <a:solidFill>
                  <a:srgbClr val="CB2418"/>
                </a:solidFill>
                <a:latin typeface="Menlo-Regular"/>
              </a:rPr>
              <a:t>*/</a:t>
            </a:r>
            <a:endParaRPr lang="en-US" sz="1600" dirty="0">
              <a:solidFill>
                <a:srgbClr val="000000"/>
              </a:solidFill>
              <a:latin typeface="Menlo-Regular"/>
            </a:endParaRPr>
          </a:p>
          <a:p>
            <a:r>
              <a:rPr lang="en-US" sz="1600" dirty="0">
                <a:solidFill>
                  <a:srgbClr val="000000"/>
                </a:solidFill>
                <a:latin typeface="Menlo-Regular"/>
              </a:rPr>
              <a:t>    </a:t>
            </a:r>
            <a:r>
              <a:rPr lang="en-US" sz="1600" dirty="0" err="1">
                <a:solidFill>
                  <a:srgbClr val="000000"/>
                </a:solidFill>
                <a:latin typeface="Menlo-Regular"/>
              </a:rPr>
              <a:t>addvec</a:t>
            </a:r>
            <a:r>
              <a:rPr lang="en-US" sz="1600" dirty="0">
                <a:solidFill>
                  <a:srgbClr val="000000"/>
                </a:solidFill>
                <a:latin typeface="Menlo-Regular"/>
              </a:rPr>
              <a:t>(x, y, z, 2);</a:t>
            </a:r>
          </a:p>
          <a:p>
            <a:r>
              <a:rPr lang="ro-RO" sz="1600" dirty="0">
                <a:solidFill>
                  <a:srgbClr val="000000"/>
                </a:solidFill>
                <a:latin typeface="Menlo-Regular"/>
              </a:rPr>
              <a:t>    printf(</a:t>
            </a:r>
            <a:r>
              <a:rPr lang="ro-RO" sz="1600" dirty="0">
                <a:solidFill>
                  <a:srgbClr val="9D206F"/>
                </a:solidFill>
                <a:latin typeface="Menlo-Regular"/>
              </a:rPr>
              <a:t>"z = [%d %d]\n"</a:t>
            </a:r>
            <a:r>
              <a:rPr lang="ro-RO" sz="1600" dirty="0">
                <a:solidFill>
                  <a:srgbClr val="000000"/>
                </a:solidFill>
                <a:latin typeface="Menlo-Regular"/>
              </a:rPr>
              <a:t>, z[0], z[1]);</a:t>
            </a:r>
          </a:p>
          <a:p>
            <a:endParaRPr lang="ro-RO" sz="1600" dirty="0">
              <a:solidFill>
                <a:srgbClr val="000000"/>
              </a:solidFill>
              <a:latin typeface="Menlo-Regular"/>
            </a:endParaRPr>
          </a:p>
          <a:p>
            <a:r>
              <a:rPr lang="ro-RO" sz="1600">
                <a:solidFill>
                  <a:srgbClr val="000000"/>
                </a:solidFill>
                <a:latin typeface="Menlo-Regular"/>
              </a:rPr>
              <a:t>    </a:t>
            </a:r>
            <a:r>
              <a:rPr lang="ro-RO" sz="1600">
                <a:solidFill>
                  <a:srgbClr val="CB2418"/>
                </a:solidFill>
                <a:latin typeface="Menlo-Regular"/>
              </a:rPr>
              <a:t>/*</a:t>
            </a:r>
            <a:r>
              <a:rPr lang="zh-CN" altLang="en-US" sz="1600">
                <a:solidFill>
                  <a:srgbClr val="CB2418"/>
                </a:solidFill>
                <a:latin typeface="Menlo-Regular"/>
              </a:rPr>
              <a:t>卸载共享库</a:t>
            </a:r>
            <a:r>
              <a:rPr lang="ro-RO" sz="1600">
                <a:solidFill>
                  <a:srgbClr val="CB2418"/>
                </a:solidFill>
                <a:latin typeface="Menlo-Regular"/>
              </a:rPr>
              <a:t>*/</a:t>
            </a:r>
            <a:endParaRPr lang="ro-RO" sz="1600" dirty="0">
              <a:solidFill>
                <a:srgbClr val="000000"/>
              </a:solidFill>
              <a:latin typeface="Menlo-Regular"/>
            </a:endParaRP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a:t>
            </a:r>
            <a:r>
              <a:rPr lang="en-US" sz="1600" dirty="0" err="1">
                <a:solidFill>
                  <a:srgbClr val="000000"/>
                </a:solidFill>
                <a:latin typeface="Menlo-Regular"/>
              </a:rPr>
              <a:t>dlclose</a:t>
            </a:r>
            <a:r>
              <a:rPr lang="en-US" sz="1600" dirty="0">
                <a:solidFill>
                  <a:srgbClr val="000000"/>
                </a:solidFill>
                <a:latin typeface="Menlo-Regular"/>
              </a:rPr>
              <a:t>(handle) &lt; 0) {</a:t>
            </a:r>
          </a:p>
          <a:p>
            <a:r>
              <a:rPr lang="pl-PL" sz="1600" dirty="0">
                <a:solidFill>
                  <a:srgbClr val="000000"/>
                </a:solidFill>
                <a:latin typeface="Menlo-Regular"/>
              </a:rPr>
              <a:t>        </a:t>
            </a:r>
            <a:r>
              <a:rPr lang="pl-PL" sz="1600" dirty="0" err="1">
                <a:solidFill>
                  <a:srgbClr val="000000"/>
                </a:solidFill>
                <a:latin typeface="Menlo-Regular"/>
              </a:rPr>
              <a:t>fprintf</a:t>
            </a:r>
            <a:r>
              <a:rPr lang="pl-PL" sz="1600" dirty="0">
                <a:solidFill>
                  <a:srgbClr val="000000"/>
                </a:solidFill>
                <a:latin typeface="Menlo-Regular"/>
              </a:rPr>
              <a:t>(</a:t>
            </a:r>
            <a:r>
              <a:rPr lang="pl-PL" sz="1600" dirty="0" err="1">
                <a:solidFill>
                  <a:srgbClr val="000000"/>
                </a:solidFill>
                <a:latin typeface="Menlo-Regular"/>
              </a:rPr>
              <a:t>stderr</a:t>
            </a:r>
            <a:r>
              <a:rPr lang="pl-PL" sz="1600" dirty="0">
                <a:solidFill>
                  <a:srgbClr val="000000"/>
                </a:solidFill>
                <a:latin typeface="Menlo-Regular"/>
              </a:rPr>
              <a:t>, </a:t>
            </a:r>
            <a:r>
              <a:rPr lang="pl-PL" sz="1600" dirty="0">
                <a:solidFill>
                  <a:srgbClr val="9D206F"/>
                </a:solidFill>
                <a:latin typeface="Menlo-Regular"/>
              </a:rPr>
              <a:t>"%s\n"</a:t>
            </a:r>
            <a:r>
              <a:rPr lang="pl-PL" sz="1600" dirty="0">
                <a:solidFill>
                  <a:srgbClr val="000000"/>
                </a:solidFill>
                <a:latin typeface="Menlo-Regular"/>
              </a:rPr>
              <a:t>, </a:t>
            </a:r>
            <a:r>
              <a:rPr lang="pl-PL" sz="1600" dirty="0" err="1">
                <a:solidFill>
                  <a:srgbClr val="000000"/>
                </a:solidFill>
                <a:latin typeface="Menlo-Regular"/>
              </a:rPr>
              <a:t>dlerror</a:t>
            </a:r>
            <a:r>
              <a:rPr lang="pl-PL" sz="1600" dirty="0">
                <a:solidFill>
                  <a:srgbClr val="000000"/>
                </a:solidFill>
                <a:latin typeface="Menlo-Regular"/>
              </a:rPr>
              <a:t>());</a:t>
            </a:r>
          </a:p>
          <a:p>
            <a:r>
              <a:rPr lang="pl-PL" sz="1600" dirty="0">
                <a:solidFill>
                  <a:srgbClr val="000000"/>
                </a:solidFill>
                <a:latin typeface="Menlo-Regular"/>
              </a:rPr>
              <a:t>        </a:t>
            </a:r>
            <a:r>
              <a:rPr lang="pl-PL" sz="1600" dirty="0" err="1">
                <a:solidFill>
                  <a:srgbClr val="000000"/>
                </a:solidFill>
                <a:latin typeface="Menlo-Regular"/>
              </a:rPr>
              <a:t>exit</a:t>
            </a:r>
            <a:r>
              <a:rPr lang="pl-PL" sz="1600" dirty="0">
                <a:solidFill>
                  <a:srgbClr val="000000"/>
                </a:solidFill>
                <a:latin typeface="Menlo-Regular"/>
              </a:rPr>
              <a:t>(1);</a:t>
            </a:r>
          </a:p>
          <a:p>
            <a:r>
              <a:rPr lang="pl-PL" sz="1600" dirty="0">
                <a:solidFill>
                  <a:srgbClr val="000000"/>
                </a:solidFill>
                <a:latin typeface="Menlo-Regular"/>
              </a:rPr>
              <a:t>    }</a:t>
            </a:r>
          </a:p>
          <a:p>
            <a:r>
              <a:rPr lang="is-IS" sz="1600" dirty="0">
                <a:solidFill>
                  <a:srgbClr val="000000"/>
                </a:solidFill>
                <a:latin typeface="Menlo-Regular"/>
              </a:rPr>
              <a:t>    </a:t>
            </a:r>
            <a:r>
              <a:rPr lang="is-IS" sz="1600" dirty="0">
                <a:solidFill>
                  <a:srgbClr val="C200FF"/>
                </a:solidFill>
                <a:latin typeface="Menlo-Regular"/>
              </a:rPr>
              <a:t>return</a:t>
            </a:r>
            <a:r>
              <a:rPr lang="is-IS" sz="1600" dirty="0">
                <a:solidFill>
                  <a:srgbClr val="000000"/>
                </a:solidFill>
                <a:latin typeface="Menlo-Regular"/>
              </a:rPr>
              <a:t> 0;</a:t>
            </a:r>
          </a:p>
          <a:p>
            <a:r>
              <a:rPr lang="is-IS" sz="1600" dirty="0">
                <a:solidFill>
                  <a:srgbClr val="000000"/>
                </a:solidFill>
                <a:latin typeface="Menlo-Regular"/>
              </a:rPr>
              <a:t>}</a:t>
            </a:r>
            <a:endParaRPr lang="en-GB" sz="1600" b="1" dirty="0">
              <a:latin typeface="Courier New" panose="02070309020205020404" pitchFamily="49" charset="0"/>
              <a:ea typeface="msgothic" charset="0"/>
              <a:cs typeface="msgothic" charset="0"/>
            </a:endParaRPr>
          </a:p>
        </p:txBody>
      </p:sp>
      <p:sp>
        <p:nvSpPr>
          <p:cNvPr id="4" name="Rectangle 3"/>
          <p:cNvSpPr>
            <a:spLocks noChangeArrowheads="1"/>
          </p:cNvSpPr>
          <p:nvPr/>
        </p:nvSpPr>
        <p:spPr bwMode="auto">
          <a:xfrm>
            <a:off x="7605628" y="6019800"/>
            <a:ext cx="928772"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dll.c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链接汇总</a:t>
            </a:r>
            <a:r>
              <a:rPr lang="en-US" dirty="0"/>
              <a:t>	</a:t>
            </a:r>
          </a:p>
        </p:txBody>
      </p:sp>
      <p:sp>
        <p:nvSpPr>
          <p:cNvPr id="3" name="Content Placeholder 2"/>
          <p:cNvSpPr>
            <a:spLocks noGrp="1"/>
          </p:cNvSpPr>
          <p:nvPr>
            <p:ph idx="1"/>
          </p:nvPr>
        </p:nvSpPr>
        <p:spPr/>
        <p:txBody>
          <a:bodyPr/>
          <a:lstStyle/>
          <a:p>
            <a:r>
              <a:rPr lang="zh-CN" altLang="en-US"/>
              <a:t>链接是一个技术：</a:t>
            </a:r>
            <a:r>
              <a:rPr lang="en-US"/>
              <a:t> </a:t>
            </a:r>
            <a:r>
              <a:rPr lang="zh-CN" altLang="en-US"/>
              <a:t>允许从多个目标文件创建程序</a:t>
            </a:r>
            <a:r>
              <a:rPr lang="en-US"/>
              <a:t>. </a:t>
            </a:r>
            <a:endParaRPr lang="en-US" dirty="0"/>
          </a:p>
          <a:p>
            <a:endParaRPr lang="en-US" dirty="0"/>
          </a:p>
          <a:p>
            <a:r>
              <a:rPr lang="zh-CN" altLang="en-US"/>
              <a:t>链接可以在程序的生命周期的不同时间发生</a:t>
            </a:r>
            <a:r>
              <a:rPr lang="en-US"/>
              <a:t>:</a:t>
            </a:r>
            <a:endParaRPr lang="en-US" dirty="0"/>
          </a:p>
          <a:p>
            <a:pPr lvl="1"/>
            <a:r>
              <a:rPr lang="zh-CN" altLang="en-US"/>
              <a:t>链接时</a:t>
            </a:r>
            <a:r>
              <a:rPr lang="en-US" altLang="zh-CN"/>
              <a:t>(</a:t>
            </a:r>
            <a:r>
              <a:rPr lang="zh-CN" altLang="en-US"/>
              <a:t>当程序被链接时</a:t>
            </a:r>
            <a:r>
              <a:rPr lang="en-US" altLang="zh-CN"/>
              <a:t>)  /GCC</a:t>
            </a:r>
            <a:r>
              <a:rPr lang="zh-CN" altLang="en-US"/>
              <a:t>时（编译时）</a:t>
            </a:r>
            <a:endParaRPr lang="en-US" altLang="zh-CN"/>
          </a:p>
          <a:p>
            <a:pPr lvl="1"/>
            <a:r>
              <a:rPr lang="zh-CN" altLang="en-US"/>
              <a:t>加载时</a:t>
            </a:r>
            <a:r>
              <a:rPr lang="en-US" altLang="zh-CN"/>
              <a:t>(</a:t>
            </a:r>
            <a:r>
              <a:rPr lang="zh-CN" altLang="en-US"/>
              <a:t>将程序加载到内存中</a:t>
            </a:r>
            <a:r>
              <a:rPr lang="en-US" altLang="zh-CN"/>
              <a:t>)</a:t>
            </a:r>
          </a:p>
          <a:p>
            <a:pPr lvl="1"/>
            <a:r>
              <a:rPr lang="zh-CN" altLang="en-US"/>
              <a:t>运行时</a:t>
            </a:r>
            <a:r>
              <a:rPr lang="en-US" altLang="zh-CN"/>
              <a:t>(</a:t>
            </a:r>
            <a:r>
              <a:rPr lang="zh-CN" altLang="en-US"/>
              <a:t>当程序正在执行时</a:t>
            </a:r>
            <a:r>
              <a:rPr lang="en-US" altLang="zh-CN"/>
              <a:t>)</a:t>
            </a:r>
            <a:endParaRPr lang="en-US"/>
          </a:p>
          <a:p>
            <a:pPr lvl="1"/>
            <a:endParaRPr lang="en-US"/>
          </a:p>
          <a:p>
            <a:r>
              <a:rPr lang="zh-CN" altLang="en-US"/>
              <a:t>理解链接可以帮助你避免讨厌的错误，让你成为一个更优秀的程序员。</a:t>
            </a:r>
            <a:r>
              <a:rPr lang="en-US"/>
              <a:t> </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要点</a:t>
            </a:r>
            <a:endParaRPr lang="en-US" dirty="0"/>
          </a:p>
        </p:txBody>
      </p:sp>
      <p:sp>
        <p:nvSpPr>
          <p:cNvPr id="3" name="Content Placeholder 2"/>
          <p:cNvSpPr>
            <a:spLocks noGrp="1"/>
          </p:cNvSpPr>
          <p:nvPr>
            <p:ph idx="1"/>
          </p:nvPr>
        </p:nvSpPr>
        <p:spPr/>
        <p:txBody>
          <a:bodyPr/>
          <a:lstStyle/>
          <a:p>
            <a:r>
              <a:rPr lang="en-US" dirty="0">
                <a:solidFill>
                  <a:schemeClr val="bg1">
                    <a:lumMod val="75000"/>
                  </a:schemeClr>
                </a:solidFill>
              </a:rPr>
              <a:t>Linking</a:t>
            </a:r>
          </a:p>
          <a:p>
            <a:r>
              <a:rPr lang="zh-CN" altLang="en-US"/>
              <a:t>案例学习</a:t>
            </a:r>
            <a:r>
              <a:rPr lang="en-US" altLang="zh-CN"/>
              <a:t>: </a:t>
            </a:r>
            <a:r>
              <a:rPr lang="zh-CN" altLang="en-US"/>
              <a:t>库打桩机制</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案例学习</a:t>
            </a:r>
            <a:r>
              <a:rPr lang="en-US" altLang="zh-CN"/>
              <a:t>: </a:t>
            </a:r>
            <a:r>
              <a:rPr lang="zh-CN" altLang="en-US"/>
              <a:t>库打桩机制</a:t>
            </a:r>
            <a:endParaRPr lang="zh-CN" altLang="en-US" dirty="0"/>
          </a:p>
        </p:txBody>
      </p:sp>
      <p:sp>
        <p:nvSpPr>
          <p:cNvPr id="3" name="Content Placeholder 2"/>
          <p:cNvSpPr>
            <a:spLocks noGrp="1"/>
          </p:cNvSpPr>
          <p:nvPr>
            <p:ph idx="1"/>
          </p:nvPr>
        </p:nvSpPr>
        <p:spPr/>
        <p:txBody>
          <a:bodyPr/>
          <a:lstStyle/>
          <a:p>
            <a:r>
              <a:rPr lang="zh-CN" altLang="en-US" sz="2800" dirty="0"/>
              <a:t>库打桩机制</a:t>
            </a:r>
            <a:r>
              <a:rPr lang="en-GB" sz="2800" dirty="0"/>
              <a:t>:   </a:t>
            </a:r>
            <a:r>
              <a:rPr lang="zh-CN" altLang="en-US" sz="2800" dirty="0"/>
              <a:t>强大的链接技术</a:t>
            </a:r>
            <a:r>
              <a:rPr lang="en-US" altLang="zh-CN" sz="2800" dirty="0"/>
              <a:t>---</a:t>
            </a:r>
            <a:r>
              <a:rPr lang="en-GB" sz="2800" dirty="0"/>
              <a:t> </a:t>
            </a:r>
            <a:r>
              <a:rPr lang="zh-CN" altLang="en-US" sz="2800" dirty="0"/>
              <a:t>允许程序员拦截对任意函数的调用</a:t>
            </a:r>
            <a:endParaRPr lang="en-GB" sz="2800" dirty="0"/>
          </a:p>
          <a:p>
            <a:r>
              <a:rPr lang="zh-CN" altLang="en-US" sz="2800" dirty="0"/>
              <a:t>打桩可出现在</a:t>
            </a:r>
            <a:r>
              <a:rPr lang="en-GB" sz="2800" dirty="0"/>
              <a:t>:</a:t>
            </a:r>
          </a:p>
          <a:p>
            <a:pPr lvl="1"/>
            <a:r>
              <a:rPr lang="zh-CN" altLang="en-US" sz="2400" dirty="0"/>
              <a:t>编译时</a:t>
            </a:r>
            <a:r>
              <a:rPr lang="en-US" altLang="zh-CN" sz="2400" dirty="0"/>
              <a:t>:</a:t>
            </a:r>
            <a:r>
              <a:rPr lang="zh-CN" altLang="en-US" sz="2400" dirty="0"/>
              <a:t>源代码被编译时</a:t>
            </a:r>
            <a:r>
              <a:rPr lang="en-GB" sz="2400" dirty="0"/>
              <a:t>	</a:t>
            </a:r>
          </a:p>
          <a:p>
            <a:pPr lvl="1"/>
            <a:r>
              <a:rPr lang="zh-CN" altLang="en-US" sz="2400" dirty="0"/>
              <a:t>链接时</a:t>
            </a:r>
            <a:r>
              <a:rPr lang="en-US" altLang="zh-CN" sz="2400" dirty="0"/>
              <a:t>:</a:t>
            </a:r>
            <a:r>
              <a:rPr lang="zh-CN" altLang="en-US" sz="2400" dirty="0"/>
              <a:t>当可重定位目标文件被静态链接来形成一个可执行目标文件时</a:t>
            </a:r>
            <a:endParaRPr lang="en-GB" sz="2400" dirty="0"/>
          </a:p>
          <a:p>
            <a:pPr lvl="1"/>
            <a:r>
              <a:rPr lang="zh-CN" altLang="en-US" sz="2400" dirty="0"/>
              <a:t>加载</a:t>
            </a:r>
            <a:r>
              <a:rPr lang="en-US" altLang="zh-CN" sz="2400" dirty="0"/>
              <a:t>/</a:t>
            </a:r>
            <a:r>
              <a:rPr lang="zh-CN" altLang="en-US" sz="2400" dirty="0"/>
              <a:t>运行时</a:t>
            </a:r>
            <a:r>
              <a:rPr lang="en-US" altLang="zh-CN" sz="2400" dirty="0"/>
              <a:t>:</a:t>
            </a:r>
            <a:r>
              <a:rPr lang="zh-CN" altLang="en-US" sz="2400" dirty="0"/>
              <a:t>当一个可执行目标文件被加载到内存中，动态链接，然后执行时</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zh-CN" altLang="en-US"/>
              <a:t>静态链接</a:t>
            </a:r>
            <a:endParaRPr lang="en-US"/>
          </a:p>
        </p:txBody>
      </p:sp>
      <p:sp>
        <p:nvSpPr>
          <p:cNvPr id="228355" name="Rectangle 3"/>
          <p:cNvSpPr>
            <a:spLocks noGrp="1" noChangeArrowheads="1"/>
          </p:cNvSpPr>
          <p:nvPr>
            <p:ph type="body" idx="1"/>
          </p:nvPr>
        </p:nvSpPr>
        <p:spPr>
          <a:xfrm>
            <a:off x="404813" y="1219200"/>
            <a:ext cx="7772400" cy="1143000"/>
          </a:xfrm>
          <a:solidFill>
            <a:srgbClr val="E0E0E0"/>
          </a:solidFill>
          <a:ln>
            <a:solidFill>
              <a:srgbClr val="000004"/>
            </a:solidFill>
          </a:ln>
        </p:spPr>
        <p:txBody>
          <a:bodyPr/>
          <a:lstStyle/>
          <a:p>
            <a:r>
              <a:rPr lang="zh-CN" altLang="en-US" sz="2000">
                <a:latin typeface="Calibri" panose="020F0502020204030204"/>
                <a:cs typeface="Calibri" panose="020F0502020204030204"/>
              </a:rPr>
              <a:t>使用编译器驱动程序</a:t>
            </a:r>
            <a:r>
              <a:rPr lang="en-US" altLang="zh-CN" sz="2000" i="1">
                <a:latin typeface="Calibri" panose="020F0502020204030204"/>
                <a:cs typeface="Calibri" panose="020F0502020204030204"/>
              </a:rPr>
              <a:t>compiler driver</a:t>
            </a:r>
            <a:r>
              <a:rPr lang="zh-CN" altLang="en-US" sz="2000">
                <a:latin typeface="Calibri" panose="020F0502020204030204"/>
                <a:cs typeface="Calibri" panose="020F0502020204030204"/>
              </a:rPr>
              <a:t>进行程序的翻译和链接</a:t>
            </a:r>
            <a:r>
              <a:rPr lang="en-US" sz="2000">
                <a:latin typeface="Calibri" panose="020F0502020204030204"/>
                <a:cs typeface="Calibri" panose="020F0502020204030204"/>
              </a:rPr>
              <a:t>:</a:t>
            </a:r>
            <a:endParaRPr lang="en-US" sz="2000" dirty="0">
              <a:latin typeface="Calibri" panose="020F0502020204030204"/>
              <a:cs typeface="Calibri" panose="020F0502020204030204"/>
            </a:endParaRPr>
          </a:p>
          <a:p>
            <a:pPr lvl="1"/>
            <a:r>
              <a:rPr lang="en-US" sz="1800" dirty="0" err="1">
                <a:latin typeface="Courier New" panose="02070309020205020404" pitchFamily="49" charset="0"/>
              </a:rPr>
              <a:t>linux</a:t>
            </a:r>
            <a:r>
              <a:rPr lang="en-US" sz="1800" dirty="0">
                <a:latin typeface="Courier New" panose="02070309020205020404" pitchFamily="49" charset="0"/>
              </a:rPr>
              <a:t>&gt; </a:t>
            </a:r>
            <a:r>
              <a:rPr lang="en-US" sz="1800" i="1" dirty="0" err="1">
                <a:latin typeface="Courier New" panose="02070309020205020404" pitchFamily="49" charset="0"/>
              </a:rPr>
              <a:t>gcc</a:t>
            </a:r>
            <a:r>
              <a:rPr lang="en-US" sz="1800" i="1" dirty="0">
                <a:latin typeface="Courier New" panose="02070309020205020404" pitchFamily="49" charset="0"/>
              </a:rPr>
              <a:t> -</a:t>
            </a:r>
            <a:r>
              <a:rPr lang="en-US" sz="1800" i="1" dirty="0" err="1">
                <a:latin typeface="Courier New" panose="02070309020205020404" pitchFamily="49" charset="0"/>
              </a:rPr>
              <a:t>Og</a:t>
            </a:r>
            <a:r>
              <a:rPr lang="en-US" sz="1800" i="1" dirty="0">
                <a:latin typeface="Courier New" panose="02070309020205020404" pitchFamily="49" charset="0"/>
              </a:rPr>
              <a:t> -o </a:t>
            </a:r>
            <a:r>
              <a:rPr lang="en-US" sz="1800" i="1" dirty="0" err="1">
                <a:latin typeface="Courier New" panose="02070309020205020404" pitchFamily="49" charset="0"/>
              </a:rPr>
              <a:t>prog</a:t>
            </a:r>
            <a:r>
              <a:rPr lang="en-US" sz="1800" i="1" dirty="0">
                <a:latin typeface="Courier New" panose="02070309020205020404" pitchFamily="49" charset="0"/>
              </a:rPr>
              <a:t> </a:t>
            </a:r>
            <a:r>
              <a:rPr lang="en-US" sz="1800" i="1" dirty="0" err="1">
                <a:latin typeface="Courier New" panose="02070309020205020404" pitchFamily="49" charset="0"/>
              </a:rPr>
              <a:t>main.c</a:t>
            </a:r>
            <a:r>
              <a:rPr lang="en-US" sz="1800" i="1" dirty="0">
                <a:latin typeface="Courier New" panose="02070309020205020404" pitchFamily="49" charset="0"/>
              </a:rPr>
              <a:t> </a:t>
            </a:r>
            <a:r>
              <a:rPr lang="en-US" sz="1800" i="1" dirty="0" err="1">
                <a:latin typeface="Courier New" panose="02070309020205020404" pitchFamily="49" charset="0"/>
              </a:rPr>
              <a:t>sum.c</a:t>
            </a:r>
            <a:endParaRPr lang="en-US" sz="1800" i="1" dirty="0">
              <a:latin typeface="Courier New" panose="02070309020205020404" pitchFamily="49" charset="0"/>
            </a:endParaRPr>
          </a:p>
          <a:p>
            <a:pPr lvl="1"/>
            <a:r>
              <a:rPr lang="en-US" sz="1800" dirty="0" err="1">
                <a:latin typeface="Courier New" panose="02070309020205020404" pitchFamily="49" charset="0"/>
              </a:rPr>
              <a:t>linux</a:t>
            </a:r>
            <a:r>
              <a:rPr lang="en-US" sz="1800" dirty="0">
                <a:latin typeface="Courier New" panose="02070309020205020404" pitchFamily="49" charset="0"/>
              </a:rPr>
              <a:t>&gt; </a:t>
            </a:r>
            <a:r>
              <a:rPr lang="en-US" sz="1800" i="1" dirty="0">
                <a:latin typeface="Courier New" panose="02070309020205020404" pitchFamily="49" charset="0"/>
              </a:rPr>
              <a:t>./</a:t>
            </a:r>
            <a:r>
              <a:rPr lang="en-US" sz="1800" i="1" dirty="0" err="1">
                <a:latin typeface="Courier New" panose="02070309020205020404" pitchFamily="49" charset="0"/>
              </a:rPr>
              <a:t>prog</a:t>
            </a:r>
            <a:endParaRPr lang="en-US" sz="1800" i="1" dirty="0">
              <a:latin typeface="Courier New" panose="02070309020205020404" pitchFamily="49" charset="0"/>
            </a:endParaRPr>
          </a:p>
        </p:txBody>
      </p:sp>
      <p:sp>
        <p:nvSpPr>
          <p:cNvPr id="228356" name="Line 4"/>
          <p:cNvSpPr>
            <a:spLocks noChangeShapeType="1"/>
          </p:cNvSpPr>
          <p:nvPr/>
        </p:nvSpPr>
        <p:spPr bwMode="auto">
          <a:xfrm>
            <a:off x="2667000" y="304006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57" name="Rectangle 5"/>
          <p:cNvSpPr>
            <a:spLocks noChangeArrowheads="1"/>
          </p:cNvSpPr>
          <p:nvPr/>
        </p:nvSpPr>
        <p:spPr bwMode="auto">
          <a:xfrm>
            <a:off x="2057400" y="5097463"/>
            <a:ext cx="2971800" cy="366767"/>
          </a:xfrm>
          <a:prstGeom prst="rect">
            <a:avLst/>
          </a:prstGeom>
          <a:solidFill>
            <a:srgbClr val="DEDFF5"/>
          </a:solidFill>
          <a:ln w="28575">
            <a:solidFill>
              <a:schemeClr val="tx1"/>
            </a:solidFill>
            <a:miter lim="800000"/>
          </a:ln>
          <a:effectLst/>
        </p:spPr>
        <p:txBody>
          <a:bodyPr lIns="90487" tIns="44450" rIns="90487" bIns="44450">
            <a:spAutoFit/>
          </a:bodyPr>
          <a:lstStyle/>
          <a:p>
            <a:pPr algn="ctr"/>
            <a:r>
              <a:rPr lang="en-US" sz="1800">
                <a:latin typeface="Calibri" panose="020F0502020204030204"/>
                <a:cs typeface="Calibri" panose="020F0502020204030204"/>
              </a:rPr>
              <a:t>Linker (ld)</a:t>
            </a:r>
          </a:p>
        </p:txBody>
      </p:sp>
      <p:sp>
        <p:nvSpPr>
          <p:cNvPr id="228358" name="Rectangle 6"/>
          <p:cNvSpPr>
            <a:spLocks noChangeArrowheads="1"/>
          </p:cNvSpPr>
          <p:nvPr/>
        </p:nvSpPr>
        <p:spPr bwMode="auto">
          <a:xfrm>
            <a:off x="1828800" y="3409950"/>
            <a:ext cx="1752600" cy="666750"/>
          </a:xfrm>
          <a:prstGeom prst="rect">
            <a:avLst/>
          </a:prstGeom>
          <a:solidFill>
            <a:srgbClr val="DEDFF5"/>
          </a:solidFill>
          <a:ln w="28575">
            <a:solidFill>
              <a:schemeClr val="tx1"/>
            </a:solidFill>
            <a:miter lim="800000"/>
          </a:ln>
          <a:effectLst/>
        </p:spPr>
        <p:txBody>
          <a:bodyPr lIns="90487" tIns="44450" rIns="90487" bIns="44450">
            <a:spAutoFit/>
          </a:bodyPr>
          <a:lstStyle/>
          <a:p>
            <a:pPr algn="ctr"/>
            <a:r>
              <a:rPr lang="en-US" sz="1800" dirty="0">
                <a:latin typeface="Calibri" panose="020F0502020204030204"/>
                <a:cs typeface="Calibri" panose="020F0502020204030204"/>
              </a:rPr>
              <a:t>Translators</a:t>
            </a:r>
          </a:p>
          <a:p>
            <a:pPr algn="ctr"/>
            <a:r>
              <a:rPr lang="en-US" sz="1800" dirty="0">
                <a:latin typeface="Calibri" panose="020F0502020204030204"/>
                <a:cs typeface="Calibri" panose="020F0502020204030204"/>
              </a:rPr>
              <a:t>(</a:t>
            </a:r>
            <a:r>
              <a:rPr lang="en-US" sz="1800" dirty="0" err="1">
                <a:latin typeface="Calibri" panose="020F0502020204030204"/>
                <a:cs typeface="Calibri" panose="020F0502020204030204"/>
              </a:rPr>
              <a:t>cpp</a:t>
            </a:r>
            <a:r>
              <a:rPr lang="en-US" sz="1800" dirty="0">
                <a:latin typeface="Calibri" panose="020F0502020204030204"/>
                <a:cs typeface="Calibri" panose="020F0502020204030204"/>
              </a:rPr>
              <a:t>, cc1, as)</a:t>
            </a:r>
          </a:p>
        </p:txBody>
      </p:sp>
      <p:sp>
        <p:nvSpPr>
          <p:cNvPr id="228359" name="Text Box 7"/>
          <p:cNvSpPr txBox="1">
            <a:spLocks noChangeArrowheads="1"/>
          </p:cNvSpPr>
          <p:nvPr/>
        </p:nvSpPr>
        <p:spPr bwMode="auto">
          <a:xfrm>
            <a:off x="2133600" y="2667000"/>
            <a:ext cx="1015798" cy="369332"/>
          </a:xfrm>
          <a:prstGeom prst="rect">
            <a:avLst/>
          </a:prstGeom>
          <a:noFill/>
          <a:ln w="25400">
            <a:noFill/>
            <a:miter lim="800000"/>
          </a:ln>
          <a:effectLst/>
        </p:spPr>
        <p:txBody>
          <a:bodyPr wrap="none">
            <a:spAutoFit/>
          </a:bodyPr>
          <a:lstStyle/>
          <a:p>
            <a:r>
              <a:rPr lang="en-US" sz="1800" dirty="0" err="1">
                <a:latin typeface="Courier New" panose="02070309020205020404"/>
                <a:cs typeface="Courier New" panose="02070309020205020404"/>
              </a:rPr>
              <a:t>main.c</a:t>
            </a:r>
            <a:endParaRPr lang="en-US" sz="1800" dirty="0">
              <a:latin typeface="Courier New" panose="02070309020205020404"/>
              <a:cs typeface="Courier New" panose="02070309020205020404"/>
            </a:endParaRPr>
          </a:p>
        </p:txBody>
      </p:sp>
      <p:sp>
        <p:nvSpPr>
          <p:cNvPr id="228360" name="Text Box 8"/>
          <p:cNvSpPr txBox="1">
            <a:spLocks noChangeArrowheads="1"/>
          </p:cNvSpPr>
          <p:nvPr/>
        </p:nvSpPr>
        <p:spPr bwMode="auto">
          <a:xfrm>
            <a:off x="2268538" y="4343400"/>
            <a:ext cx="1015798" cy="369332"/>
          </a:xfrm>
          <a:prstGeom prst="rect">
            <a:avLst/>
          </a:prstGeom>
          <a:noFill/>
          <a:ln w="25400">
            <a:noFill/>
            <a:miter lim="800000"/>
          </a:ln>
          <a:effectLst/>
        </p:spPr>
        <p:txBody>
          <a:bodyPr wrap="none">
            <a:spAutoFit/>
          </a:bodyPr>
          <a:lstStyle/>
          <a:p>
            <a:r>
              <a:rPr lang="en-US" sz="1800">
                <a:latin typeface="Courier New" panose="02070309020205020404"/>
                <a:cs typeface="Courier New" panose="02070309020205020404"/>
              </a:rPr>
              <a:t>main.o</a:t>
            </a:r>
          </a:p>
        </p:txBody>
      </p:sp>
      <p:sp>
        <p:nvSpPr>
          <p:cNvPr id="228361" name="Rectangle 9"/>
          <p:cNvSpPr>
            <a:spLocks noChangeArrowheads="1"/>
          </p:cNvSpPr>
          <p:nvPr/>
        </p:nvSpPr>
        <p:spPr bwMode="auto">
          <a:xfrm>
            <a:off x="3733800" y="3409950"/>
            <a:ext cx="1797050" cy="666750"/>
          </a:xfrm>
          <a:prstGeom prst="rect">
            <a:avLst/>
          </a:prstGeom>
          <a:solidFill>
            <a:srgbClr val="DEDFF5"/>
          </a:solidFill>
          <a:ln w="28575">
            <a:solidFill>
              <a:schemeClr val="tx1"/>
            </a:solidFill>
            <a:miter lim="800000"/>
          </a:ln>
          <a:effectLst/>
        </p:spPr>
        <p:txBody>
          <a:bodyPr lIns="90487" tIns="44450" rIns="90487" bIns="44450">
            <a:spAutoFit/>
          </a:bodyPr>
          <a:lstStyle/>
          <a:p>
            <a:pPr algn="ctr"/>
            <a:r>
              <a:rPr lang="en-US" sz="1800" dirty="0">
                <a:latin typeface="Calibri" panose="020F0502020204030204"/>
                <a:cs typeface="Calibri" panose="020F0502020204030204"/>
              </a:rPr>
              <a:t>Translators</a:t>
            </a:r>
          </a:p>
          <a:p>
            <a:pPr algn="ctr"/>
            <a:r>
              <a:rPr lang="en-US" sz="1800" dirty="0">
                <a:latin typeface="Calibri" panose="020F0502020204030204"/>
                <a:cs typeface="Calibri" panose="020F0502020204030204"/>
              </a:rPr>
              <a:t>(</a:t>
            </a:r>
            <a:r>
              <a:rPr lang="en-US" sz="1800" dirty="0" err="1">
                <a:latin typeface="Calibri" panose="020F0502020204030204"/>
                <a:cs typeface="Calibri" panose="020F0502020204030204"/>
              </a:rPr>
              <a:t>cpp</a:t>
            </a:r>
            <a:r>
              <a:rPr lang="en-US" sz="1800" dirty="0">
                <a:latin typeface="Calibri" panose="020F0502020204030204"/>
                <a:cs typeface="Calibri" panose="020F0502020204030204"/>
              </a:rPr>
              <a:t>, cc1, as)</a:t>
            </a:r>
          </a:p>
        </p:txBody>
      </p:sp>
      <p:sp>
        <p:nvSpPr>
          <p:cNvPr id="228362" name="Text Box 10"/>
          <p:cNvSpPr txBox="1">
            <a:spLocks noChangeArrowheads="1"/>
          </p:cNvSpPr>
          <p:nvPr/>
        </p:nvSpPr>
        <p:spPr bwMode="auto">
          <a:xfrm>
            <a:off x="4191000" y="2667000"/>
            <a:ext cx="877276" cy="369332"/>
          </a:xfrm>
          <a:prstGeom prst="rect">
            <a:avLst/>
          </a:prstGeom>
          <a:noFill/>
          <a:ln w="25400">
            <a:noFill/>
            <a:miter lim="800000"/>
          </a:ln>
          <a:effectLst/>
        </p:spPr>
        <p:txBody>
          <a:bodyPr wrap="none">
            <a:spAutoFit/>
          </a:bodyPr>
          <a:lstStyle/>
          <a:p>
            <a:r>
              <a:rPr lang="en-US" sz="1800" dirty="0" err="1">
                <a:latin typeface="Courier New" panose="02070309020205020404"/>
                <a:cs typeface="Courier New" panose="02070309020205020404"/>
              </a:rPr>
              <a:t>sum.c</a:t>
            </a:r>
            <a:endParaRPr lang="en-US" sz="1800" dirty="0">
              <a:latin typeface="Courier New" panose="02070309020205020404"/>
              <a:cs typeface="Courier New" panose="02070309020205020404"/>
            </a:endParaRPr>
          </a:p>
        </p:txBody>
      </p:sp>
      <p:sp>
        <p:nvSpPr>
          <p:cNvPr id="228363" name="Text Box 11"/>
          <p:cNvSpPr txBox="1">
            <a:spLocks noChangeArrowheads="1"/>
          </p:cNvSpPr>
          <p:nvPr/>
        </p:nvSpPr>
        <p:spPr bwMode="auto">
          <a:xfrm>
            <a:off x="4268300" y="4343400"/>
            <a:ext cx="877276" cy="369332"/>
          </a:xfrm>
          <a:prstGeom prst="rect">
            <a:avLst/>
          </a:prstGeom>
          <a:noFill/>
          <a:ln w="25400">
            <a:noFill/>
            <a:miter lim="800000"/>
          </a:ln>
          <a:effectLst/>
        </p:spPr>
        <p:txBody>
          <a:bodyPr wrap="none">
            <a:spAutoFit/>
          </a:bodyPr>
          <a:lstStyle/>
          <a:p>
            <a:pPr algn="ctr"/>
            <a:r>
              <a:rPr lang="en-US" sz="1800" dirty="0" err="1">
                <a:latin typeface="Courier New" panose="02070309020205020404"/>
                <a:cs typeface="Courier New" panose="02070309020205020404"/>
              </a:rPr>
              <a:t>sum.o</a:t>
            </a:r>
            <a:endParaRPr lang="en-US" sz="1800" dirty="0">
              <a:latin typeface="Courier New" panose="02070309020205020404"/>
              <a:cs typeface="Courier New" panose="02070309020205020404"/>
            </a:endParaRPr>
          </a:p>
        </p:txBody>
      </p:sp>
      <p:sp>
        <p:nvSpPr>
          <p:cNvPr id="228364" name="Text Box 12"/>
          <p:cNvSpPr txBox="1">
            <a:spLocks noChangeArrowheads="1"/>
          </p:cNvSpPr>
          <p:nvPr/>
        </p:nvSpPr>
        <p:spPr bwMode="auto">
          <a:xfrm>
            <a:off x="3200400" y="5789613"/>
            <a:ext cx="738754" cy="369332"/>
          </a:xfrm>
          <a:prstGeom prst="rect">
            <a:avLst/>
          </a:prstGeom>
          <a:noFill/>
          <a:ln w="25400">
            <a:noFill/>
            <a:miter lim="800000"/>
          </a:ln>
          <a:effectLst/>
        </p:spPr>
        <p:txBody>
          <a:bodyPr wrap="none">
            <a:spAutoFit/>
          </a:bodyPr>
          <a:lstStyle/>
          <a:p>
            <a:r>
              <a:rPr lang="en-US" sz="1800" dirty="0" err="1">
                <a:latin typeface="Courier New" panose="02070309020205020404"/>
                <a:cs typeface="Courier New" panose="02070309020205020404"/>
              </a:rPr>
              <a:t>prog</a:t>
            </a:r>
            <a:endParaRPr lang="en-US" sz="1800" dirty="0">
              <a:latin typeface="Courier New" panose="02070309020205020404"/>
              <a:cs typeface="Courier New" panose="02070309020205020404"/>
            </a:endParaRPr>
          </a:p>
        </p:txBody>
      </p:sp>
      <p:sp>
        <p:nvSpPr>
          <p:cNvPr id="228365" name="Line 13"/>
          <p:cNvSpPr>
            <a:spLocks noChangeShapeType="1"/>
          </p:cNvSpPr>
          <p:nvPr/>
        </p:nvSpPr>
        <p:spPr bwMode="auto">
          <a:xfrm>
            <a:off x="4659313" y="304006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66" name="Line 14"/>
          <p:cNvSpPr>
            <a:spLocks noChangeShapeType="1"/>
          </p:cNvSpPr>
          <p:nvPr/>
        </p:nvSpPr>
        <p:spPr bwMode="auto">
          <a:xfrm>
            <a:off x="2667000" y="410686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67" name="Line 15"/>
          <p:cNvSpPr>
            <a:spLocks noChangeShapeType="1"/>
          </p:cNvSpPr>
          <p:nvPr/>
        </p:nvSpPr>
        <p:spPr bwMode="auto">
          <a:xfrm>
            <a:off x="4659313" y="410686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68" name="Line 16"/>
          <p:cNvSpPr>
            <a:spLocks noChangeShapeType="1"/>
          </p:cNvSpPr>
          <p:nvPr/>
        </p:nvSpPr>
        <p:spPr bwMode="auto">
          <a:xfrm>
            <a:off x="4659313" y="471646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69" name="Line 17"/>
          <p:cNvSpPr>
            <a:spLocks noChangeShapeType="1"/>
          </p:cNvSpPr>
          <p:nvPr/>
        </p:nvSpPr>
        <p:spPr bwMode="auto">
          <a:xfrm>
            <a:off x="3559175" y="5489575"/>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70" name="Line 18"/>
          <p:cNvSpPr>
            <a:spLocks noChangeShapeType="1"/>
          </p:cNvSpPr>
          <p:nvPr/>
        </p:nvSpPr>
        <p:spPr bwMode="auto">
          <a:xfrm>
            <a:off x="2667000" y="471646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71" name="Text Box 19"/>
          <p:cNvSpPr txBox="1">
            <a:spLocks noChangeArrowheads="1"/>
          </p:cNvSpPr>
          <p:nvPr/>
        </p:nvSpPr>
        <p:spPr bwMode="auto">
          <a:xfrm>
            <a:off x="5683250" y="2719388"/>
            <a:ext cx="877163" cy="369332"/>
          </a:xfrm>
          <a:prstGeom prst="rect">
            <a:avLst/>
          </a:prstGeom>
          <a:noFill/>
          <a:ln w="25400">
            <a:noFill/>
            <a:miter lim="800000"/>
          </a:ln>
          <a:effectLst/>
        </p:spPr>
        <p:txBody>
          <a:bodyPr wrap="none">
            <a:spAutoFit/>
          </a:bodyPr>
          <a:lstStyle/>
          <a:p>
            <a:r>
              <a:rPr lang="zh-CN" altLang="en-US" sz="1800" i="1">
                <a:solidFill>
                  <a:srgbClr val="C00000"/>
                </a:solidFill>
                <a:latin typeface="Calibri" panose="020F0502020204030204"/>
                <a:cs typeface="Calibri" panose="020F0502020204030204"/>
              </a:rPr>
              <a:t>源程序</a:t>
            </a:r>
            <a:endParaRPr lang="en-US" sz="1800" i="1" dirty="0">
              <a:solidFill>
                <a:srgbClr val="C00000"/>
              </a:solidFill>
              <a:latin typeface="Calibri" panose="020F0502020204030204"/>
              <a:cs typeface="Calibri" panose="020F0502020204030204"/>
            </a:endParaRPr>
          </a:p>
        </p:txBody>
      </p:sp>
      <p:sp>
        <p:nvSpPr>
          <p:cNvPr id="228372" name="Text Box 20"/>
          <p:cNvSpPr txBox="1">
            <a:spLocks noChangeArrowheads="1"/>
          </p:cNvSpPr>
          <p:nvPr/>
        </p:nvSpPr>
        <p:spPr bwMode="auto">
          <a:xfrm>
            <a:off x="5619750" y="4264025"/>
            <a:ext cx="3185487" cy="369332"/>
          </a:xfrm>
          <a:prstGeom prst="rect">
            <a:avLst/>
          </a:prstGeom>
          <a:noFill/>
          <a:ln w="25400">
            <a:noFill/>
            <a:miter lim="800000"/>
          </a:ln>
          <a:effectLst/>
        </p:spPr>
        <p:txBody>
          <a:bodyPr wrap="none">
            <a:spAutoFit/>
          </a:bodyPr>
          <a:lstStyle/>
          <a:p>
            <a:r>
              <a:rPr lang="zh-CN" altLang="en-US" sz="1800" i="1">
                <a:solidFill>
                  <a:srgbClr val="C00000"/>
                </a:solidFill>
                <a:latin typeface="Calibri" panose="020F0502020204030204"/>
                <a:cs typeface="Calibri" panose="020F0502020204030204"/>
              </a:rPr>
              <a:t>分开编译成</a:t>
            </a:r>
            <a:r>
              <a:rPr lang="zh-CN" altLang="en-US" sz="1800" i="1" u="sng">
                <a:solidFill>
                  <a:srgbClr val="C00000"/>
                </a:solidFill>
                <a:latin typeface="Calibri" panose="020F0502020204030204"/>
                <a:cs typeface="Calibri" panose="020F0502020204030204"/>
              </a:rPr>
              <a:t>可重定位</a:t>
            </a:r>
            <a:r>
              <a:rPr lang="zh-CN" altLang="en-US" sz="1800" i="1">
                <a:solidFill>
                  <a:srgbClr val="C00000"/>
                </a:solidFill>
                <a:latin typeface="Calibri" panose="020F0502020204030204"/>
                <a:cs typeface="Calibri" panose="020F0502020204030204"/>
              </a:rPr>
              <a:t>目标文件</a:t>
            </a:r>
            <a:endParaRPr lang="en-US" sz="1800" i="1" dirty="0">
              <a:solidFill>
                <a:srgbClr val="C00000"/>
              </a:solidFill>
              <a:latin typeface="Calibri" panose="020F0502020204030204"/>
              <a:cs typeface="Calibri" panose="020F0502020204030204"/>
            </a:endParaRPr>
          </a:p>
        </p:txBody>
      </p:sp>
      <p:sp>
        <p:nvSpPr>
          <p:cNvPr id="228373" name="Text Box 21"/>
          <p:cNvSpPr txBox="1">
            <a:spLocks noChangeArrowheads="1"/>
          </p:cNvSpPr>
          <p:nvPr/>
        </p:nvSpPr>
        <p:spPr bwMode="auto">
          <a:xfrm>
            <a:off x="3999592" y="5607050"/>
            <a:ext cx="5187950" cy="645160"/>
          </a:xfrm>
          <a:prstGeom prst="rect">
            <a:avLst/>
          </a:prstGeom>
          <a:noFill/>
          <a:ln w="25400">
            <a:noFill/>
            <a:miter lim="800000"/>
          </a:ln>
          <a:effectLst/>
        </p:spPr>
        <p:txBody>
          <a:bodyPr wrap="none">
            <a:spAutoFit/>
          </a:bodyPr>
          <a:lstStyle/>
          <a:p>
            <a:r>
              <a:rPr lang="zh-CN" altLang="en-US" sz="1800" i="1">
                <a:solidFill>
                  <a:srgbClr val="C00000"/>
                </a:solidFill>
                <a:latin typeface="Calibri" panose="020F0502020204030204"/>
                <a:cs typeface="Calibri" panose="020F0502020204030204"/>
              </a:rPr>
              <a:t>完全连接的</a:t>
            </a:r>
            <a:r>
              <a:rPr lang="zh-CN" altLang="en-US" sz="1800" i="1" u="sng">
                <a:solidFill>
                  <a:srgbClr val="C00000"/>
                </a:solidFill>
                <a:latin typeface="Calibri" panose="020F0502020204030204"/>
                <a:cs typeface="Calibri" panose="020F0502020204030204"/>
              </a:rPr>
              <a:t>可执行的</a:t>
            </a:r>
            <a:r>
              <a:rPr lang="zh-CN" altLang="en-US" sz="1800" i="1">
                <a:solidFill>
                  <a:srgbClr val="C00000"/>
                </a:solidFill>
                <a:latin typeface="Calibri" panose="020F0502020204030204"/>
                <a:cs typeface="Calibri" panose="020F0502020204030204"/>
              </a:rPr>
              <a:t>目标文件</a:t>
            </a:r>
            <a:endParaRPr lang="en-US" sz="1800" i="1" dirty="0">
              <a:solidFill>
                <a:srgbClr val="C00000"/>
              </a:solidFill>
              <a:latin typeface="Calibri" panose="020F0502020204030204"/>
              <a:cs typeface="Calibri" panose="020F0502020204030204"/>
            </a:endParaRPr>
          </a:p>
          <a:p>
            <a:r>
              <a:rPr lang="en-US" sz="1800" i="1">
                <a:solidFill>
                  <a:srgbClr val="C00000"/>
                </a:solidFill>
                <a:latin typeface="Calibri" panose="020F0502020204030204"/>
                <a:cs typeface="Calibri" panose="020F0502020204030204"/>
              </a:rPr>
              <a:t>(</a:t>
            </a:r>
            <a:r>
              <a:rPr lang="zh-CN" altLang="en-US" sz="1800" i="1">
                <a:solidFill>
                  <a:srgbClr val="C00000"/>
                </a:solidFill>
                <a:latin typeface="Calibri" panose="020F0502020204030204"/>
                <a:cs typeface="Calibri" panose="020F0502020204030204"/>
              </a:rPr>
              <a:t>包括</a:t>
            </a:r>
            <a:r>
              <a:rPr lang="en-US" altLang="zh-CN" sz="1800" i="1">
                <a:solidFill>
                  <a:srgbClr val="C00000"/>
                </a:solidFill>
                <a:latin typeface="Calibri" panose="020F0502020204030204"/>
                <a:cs typeface="Calibri" panose="020F0502020204030204"/>
              </a:rPr>
              <a:t>main.c</a:t>
            </a:r>
            <a:r>
              <a:rPr lang="zh-CN" altLang="en-US" sz="1800" i="1">
                <a:solidFill>
                  <a:srgbClr val="C00000"/>
                </a:solidFill>
                <a:latin typeface="Calibri" panose="020F0502020204030204"/>
                <a:cs typeface="Calibri" panose="020F0502020204030204"/>
              </a:rPr>
              <a:t>与</a:t>
            </a:r>
            <a:r>
              <a:rPr lang="en-US" altLang="zh-CN" sz="1800" i="1">
                <a:solidFill>
                  <a:srgbClr val="C00000"/>
                </a:solidFill>
                <a:latin typeface="Calibri" panose="020F0502020204030204"/>
                <a:cs typeface="Calibri" panose="020F0502020204030204"/>
              </a:rPr>
              <a:t>sum.c</a:t>
            </a:r>
            <a:r>
              <a:rPr lang="zh-CN" altLang="en-US" sz="1800" i="1">
                <a:solidFill>
                  <a:srgbClr val="C00000"/>
                </a:solidFill>
                <a:latin typeface="Calibri" panose="020F0502020204030204"/>
                <a:cs typeface="Calibri" panose="020F0502020204030204"/>
              </a:rPr>
              <a:t>定义的所有函数的代码和数据</a:t>
            </a:r>
            <a:r>
              <a:rPr lang="en-US" sz="1800" i="1">
                <a:solidFill>
                  <a:srgbClr val="C00000"/>
                </a:solidFill>
                <a:latin typeface="Calibri" panose="020F0502020204030204"/>
                <a:cs typeface="Calibri" panose="020F0502020204030204"/>
              </a:rPr>
              <a:t>)</a:t>
            </a:r>
            <a:endParaRPr lang="en-US" sz="1800" i="1" dirty="0">
              <a:solidFill>
                <a:srgbClr val="C00000"/>
              </a:solidFill>
              <a:latin typeface="Calibri" panose="020F0502020204030204"/>
              <a:cs typeface="Calibri" panose="020F0502020204030204"/>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3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83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8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71" grpId="0"/>
      <p:bldP spid="228372" grpId="0"/>
      <p:bldP spid="228373"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一些打桩应用程序</a:t>
            </a:r>
            <a:endParaRPr lang="en-US" dirty="0"/>
          </a:p>
        </p:txBody>
      </p:sp>
      <p:sp>
        <p:nvSpPr>
          <p:cNvPr id="3" name="Content Placeholder 2"/>
          <p:cNvSpPr>
            <a:spLocks noGrp="1"/>
          </p:cNvSpPr>
          <p:nvPr>
            <p:ph idx="1"/>
          </p:nvPr>
        </p:nvSpPr>
        <p:spPr/>
        <p:txBody>
          <a:bodyPr/>
          <a:lstStyle/>
          <a:p>
            <a:r>
              <a:rPr lang="zh-CN" altLang="en-US" dirty="0"/>
              <a:t>安全</a:t>
            </a:r>
            <a:endParaRPr lang="en-GB" dirty="0"/>
          </a:p>
          <a:p>
            <a:pPr lvl="1"/>
            <a:r>
              <a:rPr lang="zh-CN" altLang="en-US" dirty="0"/>
              <a:t>监禁</a:t>
            </a:r>
            <a:r>
              <a:rPr lang="en-US" altLang="zh-CN" b="1" dirty="0"/>
              <a:t>confinement</a:t>
            </a:r>
            <a:r>
              <a:rPr lang="en-GB" dirty="0"/>
              <a:t> (</a:t>
            </a:r>
            <a:r>
              <a:rPr lang="zh-CN" altLang="en-US" dirty="0"/>
              <a:t>沙箱</a:t>
            </a:r>
            <a:r>
              <a:rPr lang="en-GB" dirty="0"/>
              <a:t>sandboxing)</a:t>
            </a:r>
          </a:p>
          <a:p>
            <a:pPr lvl="1"/>
            <a:r>
              <a:rPr lang="zh-CN" altLang="en-US" dirty="0"/>
              <a:t>在幕后加密</a:t>
            </a:r>
            <a:endParaRPr lang="en-GB" dirty="0"/>
          </a:p>
          <a:p>
            <a:r>
              <a:rPr lang="zh-CN" altLang="en-US" dirty="0"/>
              <a:t>调试</a:t>
            </a:r>
            <a:endParaRPr lang="en-US" dirty="0"/>
          </a:p>
          <a:p>
            <a:pPr lvl="1"/>
            <a:r>
              <a:rPr lang="en-US" altLang="zh-CN" dirty="0"/>
              <a:t>2014</a:t>
            </a:r>
            <a:r>
              <a:rPr lang="zh-CN" altLang="en-US" dirty="0"/>
              <a:t>年，两名</a:t>
            </a:r>
            <a:r>
              <a:rPr lang="en-US" dirty="0"/>
              <a:t>Facebook</a:t>
            </a:r>
            <a:r>
              <a:rPr lang="zh-CN" altLang="en-US" dirty="0"/>
              <a:t>工程师使用了打桩机制，调试了他们的</a:t>
            </a:r>
            <a:r>
              <a:rPr lang="en-US" dirty="0"/>
              <a:t>iPhone</a:t>
            </a:r>
            <a:r>
              <a:rPr lang="zh-CN" altLang="en-US" dirty="0"/>
              <a:t>应用程序中一个危险的</a:t>
            </a:r>
            <a:r>
              <a:rPr lang="en-US" altLang="zh-CN" dirty="0"/>
              <a:t>1</a:t>
            </a:r>
            <a:r>
              <a:rPr lang="zh-CN" altLang="en-US" dirty="0"/>
              <a:t>年之久的</a:t>
            </a:r>
            <a:r>
              <a:rPr lang="en-US" altLang="zh-CN" dirty="0"/>
              <a:t>bug</a:t>
            </a:r>
            <a:endParaRPr lang="en-US" dirty="0"/>
          </a:p>
          <a:p>
            <a:pPr lvl="1"/>
            <a:r>
              <a:rPr lang="en-US" altLang="zh-CN" dirty="0"/>
              <a:t>SPDY</a:t>
            </a:r>
            <a:r>
              <a:rPr lang="zh-CN" altLang="en-US" dirty="0"/>
              <a:t>网络堆栈中的代码正在写入错误的位置</a:t>
            </a:r>
            <a:endParaRPr lang="en-US" dirty="0"/>
          </a:p>
          <a:p>
            <a:pPr lvl="1"/>
            <a:r>
              <a:rPr lang="zh-CN" altLang="en-US" dirty="0"/>
              <a:t>通过拦截</a:t>
            </a:r>
            <a:r>
              <a:rPr lang="en-US" altLang="zh-CN" dirty="0" err="1"/>
              <a:t>Posix</a:t>
            </a:r>
            <a:r>
              <a:rPr lang="zh-CN" altLang="en-US" dirty="0"/>
              <a:t>的</a:t>
            </a:r>
            <a:r>
              <a:rPr lang="en-US" altLang="zh-CN" dirty="0"/>
              <a:t>write</a:t>
            </a:r>
            <a:r>
              <a:rPr lang="zh-CN" altLang="en-US" dirty="0"/>
              <a:t>函数</a:t>
            </a:r>
            <a:r>
              <a:rPr lang="en-US" altLang="zh-CN" dirty="0"/>
              <a:t>(write, </a:t>
            </a:r>
            <a:r>
              <a:rPr lang="en-US" altLang="zh-CN" dirty="0" err="1"/>
              <a:t>writev</a:t>
            </a:r>
            <a:r>
              <a:rPr lang="en-US" altLang="zh-CN" dirty="0"/>
              <a:t>, </a:t>
            </a:r>
            <a:r>
              <a:rPr lang="en-US" altLang="zh-CN" dirty="0" err="1"/>
              <a:t>pwrite</a:t>
            </a:r>
            <a:r>
              <a:rPr lang="en-US" altLang="zh-CN" dirty="0"/>
              <a:t>)</a:t>
            </a:r>
            <a:r>
              <a:rPr lang="zh-CN" altLang="en-US" dirty="0"/>
              <a:t>来解决</a:t>
            </a:r>
            <a:endParaRPr lang="en-US" altLang="zh-CN" dirty="0"/>
          </a:p>
          <a:p>
            <a:pPr marL="457200" lvl="1" indent="0">
              <a:buNone/>
            </a:pPr>
            <a:endParaRPr lang="en-US" dirty="0"/>
          </a:p>
          <a:p>
            <a:pPr marL="457200" lvl="1" indent="0">
              <a:buNone/>
            </a:pPr>
            <a:r>
              <a:rPr lang="zh-CN" altLang="en-US" sz="1600" dirty="0"/>
              <a:t>来源</a:t>
            </a:r>
            <a:r>
              <a:rPr lang="en-US" sz="1600" dirty="0"/>
              <a:t>:  Facebook engineering blog post at </a:t>
            </a:r>
            <a:r>
              <a:rPr lang="en-US" sz="1600" dirty="0">
                <a:latin typeface="Courier New" panose="02070309020205020404"/>
                <a:cs typeface="Courier New" panose="02070309020205020404"/>
              </a:rPr>
              <a:t>https://code.facebook.com/posts/313033472212144/debugging-file-corruption-on-ios/</a:t>
            </a:r>
          </a:p>
          <a:p>
            <a:pPr marL="0" indent="0">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一些打桩应用程序</a:t>
            </a:r>
            <a:endParaRPr lang="en-US" dirty="0"/>
          </a:p>
        </p:txBody>
      </p:sp>
      <p:sp>
        <p:nvSpPr>
          <p:cNvPr id="3" name="Content Placeholder 2"/>
          <p:cNvSpPr>
            <a:spLocks noGrp="1"/>
          </p:cNvSpPr>
          <p:nvPr>
            <p:ph idx="1"/>
          </p:nvPr>
        </p:nvSpPr>
        <p:spPr>
          <a:xfrm>
            <a:off x="396875" y="1362075"/>
            <a:ext cx="8213725" cy="4972050"/>
          </a:xfrm>
        </p:spPr>
        <p:txBody>
          <a:bodyPr/>
          <a:lstStyle/>
          <a:p>
            <a:r>
              <a:rPr lang="zh-CN" altLang="en-US" b="0" dirty="0"/>
              <a:t>监控和性能分析</a:t>
            </a:r>
            <a:r>
              <a:rPr lang="en-US" altLang="zh-CN" b="0" dirty="0"/>
              <a:t>---</a:t>
            </a:r>
            <a:r>
              <a:rPr lang="zh-CN" altLang="en-US" b="0" dirty="0"/>
              <a:t>各种监控与分析软件、生成日志等</a:t>
            </a:r>
            <a:endParaRPr lang="en-GB" dirty="0"/>
          </a:p>
          <a:p>
            <a:pPr lvl="1"/>
            <a:r>
              <a:rPr lang="zh-CN" altLang="en-US" dirty="0"/>
              <a:t>计算函数调用的次数</a:t>
            </a:r>
            <a:endParaRPr lang="en-GB" dirty="0"/>
          </a:p>
          <a:p>
            <a:pPr lvl="1"/>
            <a:r>
              <a:rPr lang="zh-CN" altLang="en-US" dirty="0"/>
              <a:t>描述个性化的调用地点</a:t>
            </a:r>
            <a:r>
              <a:rPr lang="en-GB" altLang="zh-CN" dirty="0"/>
              <a:t>sites</a:t>
            </a:r>
            <a:r>
              <a:rPr lang="zh-CN" altLang="en-US" dirty="0"/>
              <a:t>和函数的参数</a:t>
            </a:r>
            <a:endParaRPr lang="en-GB" dirty="0"/>
          </a:p>
          <a:p>
            <a:pPr lvl="1"/>
            <a:r>
              <a:rPr lang="en-GB" dirty="0" err="1"/>
              <a:t>Malloc</a:t>
            </a:r>
            <a:r>
              <a:rPr lang="en-GB" dirty="0"/>
              <a:t> </a:t>
            </a:r>
            <a:r>
              <a:rPr lang="zh-CN" altLang="en-US" dirty="0"/>
              <a:t>跟踪</a:t>
            </a:r>
            <a:endParaRPr lang="en-GB" dirty="0"/>
          </a:p>
          <a:p>
            <a:pPr lvl="2"/>
            <a:r>
              <a:rPr lang="zh-CN" altLang="en-US" dirty="0"/>
              <a:t>检测内存泄露</a:t>
            </a:r>
            <a:endParaRPr lang="en-GB" dirty="0"/>
          </a:p>
          <a:p>
            <a:pPr lvl="2"/>
            <a:r>
              <a:rPr lang="zh-CN" altLang="en-US" b="1" dirty="0">
                <a:solidFill>
                  <a:srgbClr val="C00000"/>
                </a:solidFill>
              </a:rPr>
              <a:t>生成地址痕迹</a:t>
            </a:r>
            <a:r>
              <a:rPr lang="en-GB" b="1" dirty="0">
                <a:solidFill>
                  <a:srgbClr val="C00000"/>
                </a:solidFill>
              </a:rPr>
              <a:t>traces</a:t>
            </a:r>
          </a:p>
          <a:p>
            <a:pPr marL="0" indent="0">
              <a:buNone/>
            </a:pPr>
            <a:endParaRPr lang="en-US" dirty="0">
              <a:latin typeface="Courier New" panose="02070309020205020404"/>
              <a:cs typeface="Courier New" panose="02070309020205020404"/>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程序实例</a:t>
            </a:r>
            <a:r>
              <a:rPr lang="en-US" dirty="0"/>
              <a:t>		</a:t>
            </a:r>
          </a:p>
        </p:txBody>
      </p:sp>
      <p:sp>
        <p:nvSpPr>
          <p:cNvPr id="3" name="Content Placeholder 2"/>
          <p:cNvSpPr>
            <a:spLocks noGrp="1"/>
          </p:cNvSpPr>
          <p:nvPr>
            <p:ph idx="1"/>
          </p:nvPr>
        </p:nvSpPr>
        <p:spPr>
          <a:xfrm>
            <a:off x="4800600" y="1410522"/>
            <a:ext cx="4114800" cy="4304478"/>
          </a:xfrm>
        </p:spPr>
        <p:txBody>
          <a:bodyPr/>
          <a:lstStyle/>
          <a:p>
            <a:r>
              <a:rPr lang="zh-CN" altLang="en-US"/>
              <a:t>目标</a:t>
            </a:r>
            <a:r>
              <a:rPr lang="en-US"/>
              <a:t>:</a:t>
            </a:r>
            <a:r>
              <a:rPr lang="zh-CN" altLang="en-US"/>
              <a:t>跟踪已分配和自由内存块的地址和大小，不破坏程序，也不修改源代码</a:t>
            </a:r>
            <a:endParaRPr lang="en-US" dirty="0"/>
          </a:p>
          <a:p>
            <a:endParaRPr lang="en-US" dirty="0"/>
          </a:p>
          <a:p>
            <a:r>
              <a:rPr lang="zh-CN" altLang="en-US"/>
              <a:t>三个解决方案</a:t>
            </a:r>
            <a:r>
              <a:rPr lang="en-US"/>
              <a:t>:  </a:t>
            </a:r>
            <a:r>
              <a:rPr lang="zh-CN" altLang="en-US" b="0"/>
              <a:t>在编译时、链接时和加载</a:t>
            </a:r>
            <a:r>
              <a:rPr lang="en-US" altLang="zh-CN" b="0"/>
              <a:t>/</a:t>
            </a:r>
            <a:r>
              <a:rPr lang="zh-CN" altLang="en-US" b="0"/>
              <a:t>运行时对</a:t>
            </a:r>
            <a:r>
              <a:rPr lang="en-US" altLang="zh-CN" b="0"/>
              <a:t>lib malloc</a:t>
            </a:r>
            <a:r>
              <a:rPr lang="zh-CN" altLang="en-US" b="0"/>
              <a:t>和</a:t>
            </a:r>
            <a:r>
              <a:rPr lang="en-US" altLang="zh-CN" b="0"/>
              <a:t>free</a:t>
            </a:r>
            <a:r>
              <a:rPr lang="zh-CN" altLang="en-US" b="0"/>
              <a:t>函数进行打桩</a:t>
            </a:r>
            <a:endParaRPr lang="en-US" dirty="0"/>
          </a:p>
        </p:txBody>
      </p:sp>
      <p:sp>
        <p:nvSpPr>
          <p:cNvPr id="5" name="Text Box 2"/>
          <p:cNvSpPr txBox="1">
            <a:spLocks noChangeArrowheads="1"/>
          </p:cNvSpPr>
          <p:nvPr/>
        </p:nvSpPr>
        <p:spPr bwMode="auto">
          <a:xfrm>
            <a:off x="521494" y="2172522"/>
            <a:ext cx="3517106" cy="2587504"/>
          </a:xfrm>
          <a:prstGeom prst="rect">
            <a:avLst/>
          </a:prstGeom>
          <a:solidFill>
            <a:srgbClr val="F6F5BD"/>
          </a:solidFill>
          <a:ln w="12600">
            <a:solidFill>
              <a:schemeClr val="tx1"/>
            </a:solidFill>
            <a:miter lim="800000"/>
          </a:ln>
          <a:effectLst/>
        </p:spPr>
        <p:txBody>
          <a:bodyPr wrap="none" lIns="90000" tIns="46800" rIns="90000" bIns="46800">
            <a:spAutoFit/>
          </a:bodyPr>
          <a:lstStyle/>
          <a:p>
            <a:r>
              <a:rPr lang="en-US" sz="1800" dirty="0">
                <a:solidFill>
                  <a:srgbClr val="926492"/>
                </a:solidFill>
                <a:latin typeface="Menlo-Regular"/>
              </a:rPr>
              <a:t>#include</a:t>
            </a:r>
            <a:r>
              <a:rPr lang="en-US" sz="1800" dirty="0">
                <a:solidFill>
                  <a:srgbClr val="000000"/>
                </a:solidFill>
                <a:latin typeface="Menlo-Regular"/>
              </a:rPr>
              <a:t> </a:t>
            </a:r>
            <a:r>
              <a:rPr lang="en-US" sz="1800" dirty="0">
                <a:solidFill>
                  <a:srgbClr val="9D206F"/>
                </a:solidFill>
                <a:latin typeface="Menlo-Regular"/>
              </a:rPr>
              <a:t>&lt;</a:t>
            </a:r>
            <a:r>
              <a:rPr lang="en-US" sz="1800" dirty="0" err="1">
                <a:solidFill>
                  <a:srgbClr val="9D206F"/>
                </a:solidFill>
                <a:latin typeface="Menlo-Regular"/>
              </a:rPr>
              <a:t>stdio.h</a:t>
            </a:r>
            <a:r>
              <a:rPr lang="en-US" sz="1800" dirty="0">
                <a:solidFill>
                  <a:srgbClr val="9D206F"/>
                </a:solidFill>
                <a:latin typeface="Menlo-Regular"/>
              </a:rPr>
              <a:t>&gt;</a:t>
            </a:r>
            <a:endParaRPr lang="en-US" sz="1800" dirty="0">
              <a:solidFill>
                <a:srgbClr val="000000"/>
              </a:solidFill>
              <a:latin typeface="Menlo-Regular"/>
            </a:endParaRPr>
          </a:p>
          <a:p>
            <a:r>
              <a:rPr lang="en-US" sz="1800" dirty="0">
                <a:solidFill>
                  <a:srgbClr val="926492"/>
                </a:solidFill>
                <a:latin typeface="Menlo-Regular"/>
              </a:rPr>
              <a:t>#include</a:t>
            </a:r>
            <a:r>
              <a:rPr lang="en-US" sz="1800" dirty="0">
                <a:solidFill>
                  <a:srgbClr val="000000"/>
                </a:solidFill>
                <a:latin typeface="Menlo-Regular"/>
              </a:rPr>
              <a:t> </a:t>
            </a:r>
            <a:r>
              <a:rPr lang="en-US" sz="1800" dirty="0">
                <a:solidFill>
                  <a:srgbClr val="9D206F"/>
                </a:solidFill>
                <a:latin typeface="Menlo-Regular"/>
              </a:rPr>
              <a:t>&lt;</a:t>
            </a:r>
            <a:r>
              <a:rPr lang="en-US" sz="1800" dirty="0" err="1">
                <a:solidFill>
                  <a:srgbClr val="9D206F"/>
                </a:solidFill>
                <a:latin typeface="Menlo-Regular"/>
              </a:rPr>
              <a:t>malloc.h</a:t>
            </a:r>
            <a:r>
              <a:rPr lang="en-US" sz="1800" dirty="0">
                <a:solidFill>
                  <a:srgbClr val="9D206F"/>
                </a:solidFill>
                <a:latin typeface="Menlo-Regular"/>
              </a:rPr>
              <a:t>&gt;</a:t>
            </a:r>
            <a:endParaRPr lang="en-US" sz="1800" dirty="0">
              <a:solidFill>
                <a:srgbClr val="000000"/>
              </a:solidFill>
              <a:latin typeface="Menlo-Regular"/>
            </a:endParaRPr>
          </a:p>
          <a:p>
            <a:endParaRPr lang="en-US" sz="1800" dirty="0">
              <a:solidFill>
                <a:srgbClr val="000000"/>
              </a:solidFill>
              <a:latin typeface="Menlo-Regular"/>
            </a:endParaRPr>
          </a:p>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main</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p</a:t>
            </a:r>
            <a:r>
              <a:rPr lang="en-US" sz="1800" dirty="0">
                <a:solidFill>
                  <a:srgbClr val="000000"/>
                </a:solidFill>
                <a:latin typeface="Menlo-Regular"/>
              </a:rPr>
              <a:t> = </a:t>
            </a:r>
            <a:r>
              <a:rPr lang="en-US" sz="1800" dirty="0" err="1">
                <a:solidFill>
                  <a:srgbClr val="000000"/>
                </a:solidFill>
                <a:latin typeface="Menlo-Regular"/>
              </a:rPr>
              <a:t>malloc</a:t>
            </a:r>
            <a:r>
              <a:rPr lang="en-US" sz="1800" dirty="0">
                <a:solidFill>
                  <a:srgbClr val="000000"/>
                </a:solidFill>
                <a:latin typeface="Menlo-Regular"/>
              </a:rPr>
              <a:t>(32);</a:t>
            </a:r>
          </a:p>
          <a:p>
            <a:r>
              <a:rPr lang="en-US" sz="1800" dirty="0">
                <a:solidFill>
                  <a:srgbClr val="000000"/>
                </a:solidFill>
                <a:latin typeface="Menlo-Regular"/>
              </a:rPr>
              <a:t>    free(p);</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(0);</a:t>
            </a:r>
          </a:p>
          <a:p>
            <a:r>
              <a:rPr lang="is-IS" sz="1800" dirty="0">
                <a:solidFill>
                  <a:srgbClr val="000000"/>
                </a:solidFill>
                <a:latin typeface="Menlo-Regular"/>
              </a:rPr>
              <a:t>}</a:t>
            </a:r>
            <a:endParaRPr lang="en-US" sz="1800" dirty="0">
              <a:latin typeface="Courier New" panose="02070309020205020404" pitchFamily="49" charset="0"/>
              <a:ea typeface="msgothic" charset="0"/>
              <a:cs typeface="msgothic" charset="0"/>
            </a:endParaRPr>
          </a:p>
        </p:txBody>
      </p:sp>
      <p:sp>
        <p:nvSpPr>
          <p:cNvPr id="6" name="TextBox 5"/>
          <p:cNvSpPr txBox="1"/>
          <p:nvPr/>
        </p:nvSpPr>
        <p:spPr>
          <a:xfrm>
            <a:off x="3157314" y="4431268"/>
            <a:ext cx="877276" cy="369332"/>
          </a:xfrm>
          <a:prstGeom prst="rect">
            <a:avLst/>
          </a:prstGeom>
          <a:noFill/>
        </p:spPr>
        <p:txBody>
          <a:bodyPr wrap="none" rtlCol="0">
            <a:spAutoFit/>
          </a:bodyPr>
          <a:lstStyle/>
          <a:p>
            <a:r>
              <a:rPr lang="en-US" sz="1800" dirty="0" err="1">
                <a:solidFill>
                  <a:srgbClr val="7F7F7F"/>
                </a:solidFill>
                <a:latin typeface="Courier New" panose="02070309020205020404"/>
                <a:cs typeface="Courier New" panose="02070309020205020404"/>
              </a:rPr>
              <a:t>int.c</a:t>
            </a:r>
            <a:endParaRPr lang="en-US" sz="1800" dirty="0">
              <a:solidFill>
                <a:srgbClr val="7F7F7F"/>
              </a:solidFill>
              <a:latin typeface="Courier New" panose="02070309020205020404"/>
              <a:cs typeface="Courier New" panose="02070309020205020404"/>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35678"/>
            <a:ext cx="7592093" cy="762000"/>
          </a:xfrm>
        </p:spPr>
        <p:txBody>
          <a:bodyPr/>
          <a:lstStyle/>
          <a:p>
            <a:r>
              <a:rPr lang="zh-CN" altLang="en-US" dirty="0"/>
              <a:t>编译时打桩</a:t>
            </a:r>
            <a:r>
              <a:rPr lang="en-US" altLang="zh-CN" dirty="0"/>
              <a:t>—</a:t>
            </a:r>
            <a:r>
              <a:rPr lang="zh-CN" altLang="en-US" dirty="0"/>
              <a:t>自己记录统计分析</a:t>
            </a:r>
            <a:endParaRPr lang="en-US" dirty="0"/>
          </a:p>
        </p:txBody>
      </p:sp>
      <p:sp>
        <p:nvSpPr>
          <p:cNvPr id="4" name="Rectangle 3"/>
          <p:cNvSpPr/>
          <p:nvPr/>
        </p:nvSpPr>
        <p:spPr>
          <a:xfrm>
            <a:off x="357018" y="1149488"/>
            <a:ext cx="8558382" cy="5632312"/>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sz="1800" dirty="0">
                <a:solidFill>
                  <a:srgbClr val="926492"/>
                </a:solidFill>
                <a:latin typeface="Menlo-Regular"/>
              </a:rPr>
              <a:t>#</a:t>
            </a:r>
            <a:r>
              <a:rPr lang="en-US" sz="1800" dirty="0" err="1">
                <a:solidFill>
                  <a:srgbClr val="926492"/>
                </a:solidFill>
                <a:latin typeface="Menlo-Regular"/>
              </a:rPr>
              <a:t>ifdef</a:t>
            </a:r>
            <a:r>
              <a:rPr lang="en-US" sz="1800" dirty="0">
                <a:solidFill>
                  <a:srgbClr val="000000"/>
                </a:solidFill>
                <a:latin typeface="Menlo-Regular"/>
              </a:rPr>
              <a:t> COMPILETIME</a:t>
            </a:r>
          </a:p>
          <a:p>
            <a:r>
              <a:rPr lang="en-US" sz="1800" dirty="0">
                <a:solidFill>
                  <a:srgbClr val="926492"/>
                </a:solidFill>
                <a:latin typeface="Menlo-Regular"/>
              </a:rPr>
              <a:t>#include</a:t>
            </a:r>
            <a:r>
              <a:rPr lang="en-US" sz="1800" dirty="0">
                <a:solidFill>
                  <a:srgbClr val="000000"/>
                </a:solidFill>
                <a:latin typeface="Menlo-Regular"/>
              </a:rPr>
              <a:t> </a:t>
            </a:r>
            <a:r>
              <a:rPr lang="en-US" sz="1800" dirty="0">
                <a:solidFill>
                  <a:srgbClr val="9D206F"/>
                </a:solidFill>
                <a:latin typeface="Menlo-Regular"/>
              </a:rPr>
              <a:t>&lt;</a:t>
            </a:r>
            <a:r>
              <a:rPr lang="en-US" sz="1800" dirty="0" err="1">
                <a:solidFill>
                  <a:srgbClr val="9D206F"/>
                </a:solidFill>
                <a:latin typeface="Menlo-Regular"/>
              </a:rPr>
              <a:t>stdio.h</a:t>
            </a:r>
            <a:r>
              <a:rPr lang="en-US" sz="1800" dirty="0">
                <a:solidFill>
                  <a:srgbClr val="9D206F"/>
                </a:solidFill>
                <a:latin typeface="Menlo-Regular"/>
              </a:rPr>
              <a:t>&gt;</a:t>
            </a:r>
            <a:endParaRPr lang="en-US" sz="1800" dirty="0">
              <a:solidFill>
                <a:srgbClr val="000000"/>
              </a:solidFill>
              <a:latin typeface="Menlo-Regular"/>
            </a:endParaRPr>
          </a:p>
          <a:p>
            <a:r>
              <a:rPr lang="en-US" sz="1800" dirty="0">
                <a:solidFill>
                  <a:srgbClr val="926492"/>
                </a:solidFill>
                <a:latin typeface="Menlo-Regular"/>
              </a:rPr>
              <a:t>#include</a:t>
            </a:r>
            <a:r>
              <a:rPr lang="en-US" sz="1800" dirty="0">
                <a:solidFill>
                  <a:srgbClr val="000000"/>
                </a:solidFill>
                <a:latin typeface="Menlo-Regular"/>
              </a:rPr>
              <a:t> </a:t>
            </a:r>
            <a:r>
              <a:rPr lang="en-US" sz="1800" dirty="0">
                <a:solidFill>
                  <a:srgbClr val="9D206F"/>
                </a:solidFill>
                <a:latin typeface="Menlo-Regular"/>
              </a:rPr>
              <a:t>&lt;</a:t>
            </a:r>
            <a:r>
              <a:rPr lang="en-US" sz="1800" dirty="0" err="1">
                <a:solidFill>
                  <a:srgbClr val="9D206F"/>
                </a:solidFill>
                <a:latin typeface="Menlo-Regular"/>
              </a:rPr>
              <a:t>malloc.h</a:t>
            </a:r>
            <a:r>
              <a:rPr lang="en-US" sz="1800" dirty="0">
                <a:solidFill>
                  <a:srgbClr val="9D206F"/>
                </a:solidFill>
                <a:latin typeface="Menlo-Regular"/>
              </a:rPr>
              <a:t>&gt;</a:t>
            </a:r>
            <a:endParaRPr lang="en-US" sz="1800" dirty="0">
              <a:solidFill>
                <a:srgbClr val="000000"/>
              </a:solidFill>
              <a:latin typeface="Menlo-Regular"/>
            </a:endParaRPr>
          </a:p>
          <a:p>
            <a:endParaRPr lang="en-US" sz="1800" dirty="0">
              <a:solidFill>
                <a:srgbClr val="000000"/>
              </a:solidFill>
              <a:latin typeface="Menlo-Regular"/>
            </a:endParaRPr>
          </a:p>
          <a:p>
            <a:r>
              <a:rPr lang="en-US" sz="1800" dirty="0">
                <a:solidFill>
                  <a:srgbClr val="CB2418"/>
                </a:solidFill>
                <a:latin typeface="Menlo-Regular"/>
              </a:rPr>
              <a:t>/* </a:t>
            </a:r>
            <a:r>
              <a:rPr lang="en-US" sz="1800" dirty="0" err="1">
                <a:solidFill>
                  <a:srgbClr val="CB2418"/>
                </a:solidFill>
                <a:latin typeface="Menlo-Regular"/>
              </a:rPr>
              <a:t>malloc</a:t>
            </a:r>
            <a:r>
              <a:rPr lang="en-US" sz="1800" dirty="0">
                <a:solidFill>
                  <a:srgbClr val="CB2418"/>
                </a:solidFill>
                <a:latin typeface="Menlo-Regular"/>
              </a:rPr>
              <a:t> wrapper function */</a:t>
            </a:r>
            <a:endParaRPr lang="en-US" sz="1800" dirty="0">
              <a:solidFill>
                <a:srgbClr val="000000"/>
              </a:solidFill>
              <a:latin typeface="Menlo-Regular"/>
            </a:endParaRPr>
          </a:p>
          <a:p>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4A00FF"/>
                </a:solidFill>
                <a:latin typeface="Menlo-Regular"/>
              </a:rPr>
              <a:t>mymalloc</a:t>
            </a:r>
            <a:r>
              <a:rPr lang="en-US" sz="1800" dirty="0">
                <a:solidFill>
                  <a:srgbClr val="000000"/>
                </a:solidFill>
                <a:latin typeface="Menlo-Regular"/>
              </a:rPr>
              <a:t>(</a:t>
            </a:r>
            <a:r>
              <a:rPr lang="en-US" sz="1800" dirty="0" err="1">
                <a:solidFill>
                  <a:srgbClr val="2D961E"/>
                </a:solidFill>
                <a:latin typeface="Menlo-Regular"/>
              </a:rPr>
              <a:t>size_t</a:t>
            </a:r>
            <a:r>
              <a:rPr lang="en-US" sz="1800" dirty="0">
                <a:solidFill>
                  <a:srgbClr val="000000"/>
                </a:solidFill>
                <a:latin typeface="Menlo-Regular"/>
              </a:rPr>
              <a:t> </a:t>
            </a:r>
            <a:r>
              <a:rPr lang="en-US" sz="1800" dirty="0">
                <a:solidFill>
                  <a:srgbClr val="C1651C"/>
                </a:solidFill>
                <a:latin typeface="Menlo-Regular"/>
              </a:rPr>
              <a:t>size</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C1651C"/>
                </a:solidFill>
                <a:latin typeface="Menlo-Regular"/>
              </a:rPr>
              <a:t>ptr</a:t>
            </a:r>
            <a:r>
              <a:rPr lang="en-US" sz="1800" dirty="0">
                <a:solidFill>
                  <a:srgbClr val="000000"/>
                </a:solidFill>
                <a:latin typeface="Menlo-Regular"/>
              </a:rPr>
              <a:t> = </a:t>
            </a:r>
            <a:r>
              <a:rPr lang="en-US" sz="1800" dirty="0" err="1">
                <a:solidFill>
                  <a:srgbClr val="000000"/>
                </a:solidFill>
                <a:latin typeface="Menlo-Regular"/>
              </a:rPr>
              <a:t>malloc</a:t>
            </a:r>
            <a:r>
              <a:rPr lang="en-US" sz="1800" dirty="0">
                <a:solidFill>
                  <a:srgbClr val="000000"/>
                </a:solidFill>
                <a:latin typeface="Menlo-Regular"/>
              </a:rPr>
              <a:t>(size);</a:t>
            </a: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a:t>
            </a:r>
            <a:r>
              <a:rPr lang="en-US" sz="1800" dirty="0" err="1">
                <a:solidFill>
                  <a:srgbClr val="9D206F"/>
                </a:solidFill>
                <a:latin typeface="Menlo-Regular"/>
              </a:rPr>
              <a:t>malloc</a:t>
            </a:r>
            <a:r>
              <a:rPr lang="en-US" sz="1800" dirty="0">
                <a:solidFill>
                  <a:srgbClr val="9D206F"/>
                </a:solidFill>
                <a:latin typeface="Menlo-Regular"/>
              </a:rPr>
              <a:t>(%d)=%p\n"</a:t>
            </a:r>
            <a:r>
              <a:rPr lang="en-US" sz="1800" dirty="0">
                <a:solidFill>
                  <a:srgbClr val="000000"/>
                </a:solidFill>
                <a:latin typeface="Menlo-Regular"/>
              </a:rPr>
              <a:t>,</a:t>
            </a:r>
          </a:p>
          <a:p>
            <a:r>
              <a:rPr lang="it-IT" sz="1800" dirty="0">
                <a:solidFill>
                  <a:srgbClr val="000000"/>
                </a:solidFill>
                <a:latin typeface="Menlo-Regular"/>
              </a:rPr>
              <a:t>           (</a:t>
            </a:r>
            <a:r>
              <a:rPr lang="it-IT" sz="1800" dirty="0" err="1">
                <a:solidFill>
                  <a:srgbClr val="2D961E"/>
                </a:solidFill>
                <a:latin typeface="Menlo-Regular"/>
              </a:rPr>
              <a:t>int</a:t>
            </a:r>
            <a:r>
              <a:rPr lang="it-IT" sz="1800" dirty="0">
                <a:solidFill>
                  <a:srgbClr val="000000"/>
                </a:solidFill>
                <a:latin typeface="Menlo-Regular"/>
              </a:rPr>
              <a:t>)</a:t>
            </a:r>
            <a:r>
              <a:rPr lang="it-IT" sz="1800" dirty="0" err="1">
                <a:solidFill>
                  <a:srgbClr val="000000"/>
                </a:solidFill>
                <a:latin typeface="Menlo-Regular"/>
              </a:rPr>
              <a:t>size</a:t>
            </a:r>
            <a:r>
              <a:rPr lang="it-IT" sz="1800" dirty="0">
                <a:solidFill>
                  <a:srgbClr val="000000"/>
                </a:solidFill>
                <a:latin typeface="Menlo-Regular"/>
              </a:rPr>
              <a:t>, </a:t>
            </a:r>
            <a:r>
              <a:rPr lang="it-IT" sz="1800" dirty="0" err="1">
                <a:solidFill>
                  <a:srgbClr val="000000"/>
                </a:solidFill>
                <a:latin typeface="Menlo-Regular"/>
              </a:rPr>
              <a:t>ptr</a:t>
            </a:r>
            <a:r>
              <a:rPr lang="it-IT" sz="1800" dirty="0">
                <a:solidFill>
                  <a:srgbClr val="000000"/>
                </a:solidFill>
                <a:latin typeface="Menlo-Regular"/>
              </a:rPr>
              <a:t>);</a:t>
            </a:r>
          </a:p>
          <a:p>
            <a:r>
              <a:rPr lang="it-IT" sz="1800" dirty="0">
                <a:solidFill>
                  <a:srgbClr val="000000"/>
                </a:solidFill>
                <a:latin typeface="Menlo-Regular"/>
              </a:rPr>
              <a:t>    </a:t>
            </a:r>
            <a:r>
              <a:rPr lang="it-IT" sz="1800" dirty="0" err="1">
                <a:solidFill>
                  <a:srgbClr val="C200FF"/>
                </a:solidFill>
                <a:latin typeface="Menlo-Regular"/>
              </a:rPr>
              <a:t>return</a:t>
            </a:r>
            <a:r>
              <a:rPr lang="it-IT" sz="1800" dirty="0">
                <a:solidFill>
                  <a:srgbClr val="000000"/>
                </a:solidFill>
                <a:latin typeface="Menlo-Regular"/>
              </a:rPr>
              <a:t> </a:t>
            </a:r>
            <a:r>
              <a:rPr lang="it-IT" sz="1800" dirty="0" err="1">
                <a:solidFill>
                  <a:srgbClr val="000000"/>
                </a:solidFill>
                <a:latin typeface="Menlo-Regular"/>
              </a:rPr>
              <a:t>ptr</a:t>
            </a:r>
            <a:r>
              <a:rPr lang="it-IT" sz="1800" dirty="0">
                <a:solidFill>
                  <a:srgbClr val="000000"/>
                </a:solidFill>
                <a:latin typeface="Menlo-Regular"/>
              </a:rPr>
              <a:t>;</a:t>
            </a:r>
          </a:p>
          <a:p>
            <a:r>
              <a:rPr lang="it-IT" sz="1800" dirty="0">
                <a:solidFill>
                  <a:srgbClr val="000000"/>
                </a:solidFill>
                <a:latin typeface="Menlo-Regular"/>
              </a:rPr>
              <a:t>}</a:t>
            </a:r>
          </a:p>
          <a:p>
            <a:endParaRPr lang="it-IT" sz="1800" dirty="0">
              <a:solidFill>
                <a:srgbClr val="000000"/>
              </a:solidFill>
              <a:latin typeface="Menlo-Regular"/>
            </a:endParaRPr>
          </a:p>
          <a:p>
            <a:r>
              <a:rPr lang="it-IT" sz="1800" dirty="0">
                <a:solidFill>
                  <a:srgbClr val="CB2418"/>
                </a:solidFill>
                <a:latin typeface="Menlo-Regular"/>
              </a:rPr>
              <a:t>/* free </a:t>
            </a:r>
            <a:r>
              <a:rPr lang="it-IT" sz="1800" dirty="0" err="1">
                <a:solidFill>
                  <a:srgbClr val="CB2418"/>
                </a:solidFill>
                <a:latin typeface="Menlo-Regular"/>
              </a:rPr>
              <a:t>wrapper</a:t>
            </a:r>
            <a:r>
              <a:rPr lang="it-IT" sz="1800" dirty="0">
                <a:solidFill>
                  <a:srgbClr val="CB2418"/>
                </a:solidFill>
                <a:latin typeface="Menlo-Regular"/>
              </a:rPr>
              <a:t> </a:t>
            </a:r>
            <a:r>
              <a:rPr lang="it-IT" sz="1800" dirty="0" err="1">
                <a:solidFill>
                  <a:srgbClr val="CB2418"/>
                </a:solidFill>
                <a:latin typeface="Menlo-Regular"/>
              </a:rPr>
              <a:t>function</a:t>
            </a:r>
            <a:r>
              <a:rPr lang="it-IT" sz="1800" dirty="0">
                <a:solidFill>
                  <a:srgbClr val="CB2418"/>
                </a:solidFill>
                <a:latin typeface="Menlo-Regular"/>
              </a:rPr>
              <a:t> */</a:t>
            </a:r>
            <a:endParaRPr lang="it-IT" sz="1800" dirty="0">
              <a:solidFill>
                <a:srgbClr val="000000"/>
              </a:solidFill>
              <a:latin typeface="Menlo-Regular"/>
            </a:endParaRPr>
          </a:p>
          <a:p>
            <a:r>
              <a:rPr lang="it-IT" sz="1800" dirty="0" err="1">
                <a:solidFill>
                  <a:srgbClr val="2D961E"/>
                </a:solidFill>
                <a:latin typeface="Menlo-Regular"/>
              </a:rPr>
              <a:t>void</a:t>
            </a:r>
            <a:r>
              <a:rPr lang="it-IT" sz="1800" dirty="0">
                <a:solidFill>
                  <a:srgbClr val="000000"/>
                </a:solidFill>
                <a:latin typeface="Menlo-Regular"/>
              </a:rPr>
              <a:t> </a:t>
            </a:r>
            <a:r>
              <a:rPr lang="it-IT" sz="1800" dirty="0" err="1">
                <a:solidFill>
                  <a:srgbClr val="4A00FF"/>
                </a:solidFill>
                <a:latin typeface="Menlo-Regular"/>
              </a:rPr>
              <a:t>myfree</a:t>
            </a:r>
            <a:r>
              <a:rPr lang="it-IT" sz="1800" dirty="0">
                <a:solidFill>
                  <a:srgbClr val="000000"/>
                </a:solidFill>
                <a:latin typeface="Menlo-Regular"/>
              </a:rPr>
              <a:t>(</a:t>
            </a:r>
            <a:r>
              <a:rPr lang="it-IT" sz="1800" dirty="0" err="1">
                <a:solidFill>
                  <a:srgbClr val="2D961E"/>
                </a:solidFill>
                <a:latin typeface="Menlo-Regular"/>
              </a:rPr>
              <a:t>void</a:t>
            </a:r>
            <a:r>
              <a:rPr lang="it-IT" sz="1800" dirty="0">
                <a:solidFill>
                  <a:srgbClr val="000000"/>
                </a:solidFill>
                <a:latin typeface="Menlo-Regular"/>
              </a:rPr>
              <a:t> *</a:t>
            </a:r>
            <a:r>
              <a:rPr lang="it-IT" sz="1800" dirty="0" err="1">
                <a:solidFill>
                  <a:srgbClr val="C1651C"/>
                </a:solidFill>
                <a:latin typeface="Menlo-Regular"/>
              </a:rPr>
              <a:t>ptr</a:t>
            </a:r>
            <a:r>
              <a:rPr lang="it-IT" sz="1800" dirty="0">
                <a:solidFill>
                  <a:srgbClr val="000000"/>
                </a:solidFill>
                <a:latin typeface="Menlo-Regular"/>
              </a:rPr>
              <a:t>)</a:t>
            </a:r>
          </a:p>
          <a:p>
            <a:r>
              <a:rPr lang="it-IT" sz="1800" dirty="0">
                <a:solidFill>
                  <a:srgbClr val="000000"/>
                </a:solidFill>
                <a:latin typeface="Menlo-Regular"/>
              </a:rPr>
              <a:t>{</a:t>
            </a:r>
          </a:p>
          <a:p>
            <a:r>
              <a:rPr lang="en-US" sz="1800" dirty="0">
                <a:solidFill>
                  <a:srgbClr val="000000"/>
                </a:solidFill>
                <a:latin typeface="Menlo-Regular"/>
              </a:rPr>
              <a:t>    free(</a:t>
            </a:r>
            <a:r>
              <a:rPr lang="en-US" sz="1800" dirty="0" err="1">
                <a:solidFill>
                  <a:srgbClr val="000000"/>
                </a:solidFill>
                <a:latin typeface="Menlo-Regular"/>
              </a:rPr>
              <a:t>ptr</a:t>
            </a:r>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"free(%p)\n"</a:t>
            </a:r>
            <a:r>
              <a:rPr lang="en-US" sz="1800" dirty="0">
                <a:solidFill>
                  <a:srgbClr val="000000"/>
                </a:solidFill>
                <a:latin typeface="Menlo-Regular"/>
              </a:rPr>
              <a:t>, </a:t>
            </a:r>
            <a:r>
              <a:rPr lang="en-US" sz="1800" dirty="0" err="1">
                <a:solidFill>
                  <a:srgbClr val="000000"/>
                </a:solidFill>
                <a:latin typeface="Menlo-Regular"/>
              </a:rPr>
              <a:t>ptr</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926492"/>
                </a:solidFill>
                <a:latin typeface="Menlo-Regular"/>
              </a:rPr>
              <a:t>#</a:t>
            </a:r>
            <a:r>
              <a:rPr lang="en-US" sz="1800" dirty="0" err="1">
                <a:solidFill>
                  <a:srgbClr val="926492"/>
                </a:solidFill>
                <a:latin typeface="Menlo-Regular"/>
              </a:rPr>
              <a:t>endif</a:t>
            </a:r>
            <a:endParaRPr lang="en-US" sz="1800" dirty="0">
              <a:latin typeface="Courier New" panose="02070309020205020404"/>
              <a:cs typeface="Courier New" panose="02070309020205020404"/>
            </a:endParaRPr>
          </a:p>
        </p:txBody>
      </p:sp>
      <p:sp>
        <p:nvSpPr>
          <p:cNvPr id="5" name="TextBox 4"/>
          <p:cNvSpPr txBox="1"/>
          <p:nvPr/>
        </p:nvSpPr>
        <p:spPr>
          <a:xfrm>
            <a:off x="7345514" y="6412468"/>
            <a:ext cx="1569886" cy="369332"/>
          </a:xfrm>
          <a:prstGeom prst="rect">
            <a:avLst/>
          </a:prstGeom>
          <a:noFill/>
        </p:spPr>
        <p:txBody>
          <a:bodyPr wrap="none" rtlCol="0">
            <a:spAutoFit/>
          </a:bodyPr>
          <a:lstStyle/>
          <a:p>
            <a:r>
              <a:rPr lang="en-US" sz="1800" dirty="0" err="1">
                <a:solidFill>
                  <a:srgbClr val="7F7F7F"/>
                </a:solidFill>
                <a:latin typeface="Courier New" panose="02070309020205020404"/>
                <a:cs typeface="Courier New" panose="02070309020205020404"/>
              </a:rPr>
              <a:t>mymalloc.c</a:t>
            </a:r>
            <a:endParaRPr lang="en-US" sz="1800" dirty="0">
              <a:solidFill>
                <a:srgbClr val="7F7F7F"/>
              </a:solidFill>
              <a:latin typeface="Courier New" panose="02070309020205020404"/>
              <a:cs typeface="Courier New" panose="02070309020205020404"/>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编译时打桩</a:t>
            </a:r>
            <a:endParaRPr lang="en-US" dirty="0"/>
          </a:p>
        </p:txBody>
      </p:sp>
      <p:sp>
        <p:nvSpPr>
          <p:cNvPr id="4" name="Rectangle 3"/>
          <p:cNvSpPr/>
          <p:nvPr/>
        </p:nvSpPr>
        <p:spPr>
          <a:xfrm>
            <a:off x="357018" y="1522273"/>
            <a:ext cx="8558382" cy="1754327"/>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sz="1800" dirty="0">
                <a:solidFill>
                  <a:srgbClr val="926492"/>
                </a:solidFill>
                <a:latin typeface="Menlo-Regular"/>
              </a:rPr>
              <a:t>#define</a:t>
            </a:r>
            <a:r>
              <a:rPr lang="en-US" sz="1800" dirty="0">
                <a:solidFill>
                  <a:srgbClr val="000000"/>
                </a:solidFill>
                <a:latin typeface="Menlo-Regular"/>
              </a:rPr>
              <a:t> </a:t>
            </a:r>
            <a:r>
              <a:rPr lang="en-US" sz="1800" dirty="0" err="1">
                <a:solidFill>
                  <a:srgbClr val="4A00FF"/>
                </a:solidFill>
                <a:latin typeface="Menlo-Regular"/>
              </a:rPr>
              <a:t>malloc</a:t>
            </a:r>
            <a:r>
              <a:rPr lang="en-US" sz="1800" dirty="0">
                <a:solidFill>
                  <a:srgbClr val="000000"/>
                </a:solidFill>
                <a:latin typeface="Menlo-Regular"/>
              </a:rPr>
              <a:t>(</a:t>
            </a:r>
            <a:r>
              <a:rPr lang="en-US" sz="1800" dirty="0">
                <a:solidFill>
                  <a:srgbClr val="C1651C"/>
                </a:solidFill>
                <a:latin typeface="Menlo-Regular"/>
              </a:rPr>
              <a:t>size</a:t>
            </a:r>
            <a:r>
              <a:rPr lang="en-US" sz="1800" dirty="0">
                <a:solidFill>
                  <a:srgbClr val="000000"/>
                </a:solidFill>
                <a:latin typeface="Menlo-Regular"/>
              </a:rPr>
              <a:t>) </a:t>
            </a:r>
            <a:r>
              <a:rPr lang="en-US" sz="1800" dirty="0" err="1">
                <a:solidFill>
                  <a:srgbClr val="000000"/>
                </a:solidFill>
                <a:latin typeface="Menlo-Regular"/>
              </a:rPr>
              <a:t>mymalloc</a:t>
            </a:r>
            <a:r>
              <a:rPr lang="en-US" sz="1800" dirty="0">
                <a:solidFill>
                  <a:srgbClr val="000000"/>
                </a:solidFill>
                <a:latin typeface="Menlo-Regular"/>
              </a:rPr>
              <a:t>(size)</a:t>
            </a:r>
          </a:p>
          <a:p>
            <a:r>
              <a:rPr lang="en-US" sz="1800" dirty="0">
                <a:solidFill>
                  <a:srgbClr val="926492"/>
                </a:solidFill>
                <a:latin typeface="Menlo-Regular"/>
              </a:rPr>
              <a:t>#define</a:t>
            </a:r>
            <a:r>
              <a:rPr lang="en-US" sz="1800" dirty="0">
                <a:solidFill>
                  <a:srgbClr val="000000"/>
                </a:solidFill>
                <a:latin typeface="Menlo-Regular"/>
              </a:rPr>
              <a:t> </a:t>
            </a:r>
            <a:r>
              <a:rPr lang="en-US" sz="1800" dirty="0">
                <a:solidFill>
                  <a:srgbClr val="4A00FF"/>
                </a:solidFill>
                <a:latin typeface="Menlo-Regular"/>
              </a:rPr>
              <a:t>free</a:t>
            </a:r>
            <a:r>
              <a:rPr lang="en-US" sz="1800" dirty="0">
                <a:solidFill>
                  <a:srgbClr val="000000"/>
                </a:solidFill>
                <a:latin typeface="Menlo-Regular"/>
              </a:rPr>
              <a:t>(</a:t>
            </a:r>
            <a:r>
              <a:rPr lang="en-US" sz="1800" dirty="0" err="1">
                <a:solidFill>
                  <a:srgbClr val="C1651C"/>
                </a:solidFill>
                <a:latin typeface="Menlo-Regular"/>
              </a:rPr>
              <a:t>ptr</a:t>
            </a:r>
            <a:r>
              <a:rPr lang="en-US" sz="1800" dirty="0">
                <a:solidFill>
                  <a:srgbClr val="000000"/>
                </a:solidFill>
                <a:latin typeface="Menlo-Regular"/>
              </a:rPr>
              <a:t>) </a:t>
            </a:r>
            <a:r>
              <a:rPr lang="en-US" sz="1800" dirty="0" err="1">
                <a:solidFill>
                  <a:srgbClr val="000000"/>
                </a:solidFill>
                <a:latin typeface="Menlo-Regular"/>
              </a:rPr>
              <a:t>myfree</a:t>
            </a:r>
            <a:r>
              <a:rPr lang="en-US" sz="1800" dirty="0">
                <a:solidFill>
                  <a:srgbClr val="000000"/>
                </a:solidFill>
                <a:latin typeface="Menlo-Regular"/>
              </a:rPr>
              <a:t>(</a:t>
            </a:r>
            <a:r>
              <a:rPr lang="en-US" sz="1800" dirty="0" err="1">
                <a:solidFill>
                  <a:srgbClr val="000000"/>
                </a:solidFill>
                <a:latin typeface="Menlo-Regular"/>
              </a:rPr>
              <a:t>ptr</a:t>
            </a:r>
            <a:r>
              <a:rPr lang="en-US" sz="1800" dirty="0">
                <a:solidFill>
                  <a:srgbClr val="000000"/>
                </a:solidFill>
                <a:latin typeface="Menlo-Regular"/>
              </a:rPr>
              <a:t>)</a:t>
            </a:r>
          </a:p>
          <a:p>
            <a:endParaRPr lang="en-US" sz="1800" dirty="0">
              <a:solidFill>
                <a:srgbClr val="000000"/>
              </a:solidFill>
              <a:latin typeface="Menlo-Regular"/>
            </a:endParaRPr>
          </a:p>
          <a:p>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4A00FF"/>
                </a:solidFill>
                <a:latin typeface="Menlo-Regular"/>
              </a:rPr>
              <a:t>mymalloc</a:t>
            </a:r>
            <a:r>
              <a:rPr lang="en-US" sz="1800" dirty="0">
                <a:solidFill>
                  <a:srgbClr val="000000"/>
                </a:solidFill>
                <a:latin typeface="Menlo-Regular"/>
              </a:rPr>
              <a:t>(</a:t>
            </a:r>
            <a:r>
              <a:rPr lang="en-US" sz="1800" dirty="0" err="1">
                <a:solidFill>
                  <a:srgbClr val="2D961E"/>
                </a:solidFill>
                <a:latin typeface="Menlo-Regular"/>
              </a:rPr>
              <a:t>size_t</a:t>
            </a:r>
            <a:r>
              <a:rPr lang="en-US" sz="1800" dirty="0">
                <a:solidFill>
                  <a:srgbClr val="000000"/>
                </a:solidFill>
                <a:latin typeface="Menlo-Regular"/>
              </a:rPr>
              <a:t> </a:t>
            </a:r>
            <a:r>
              <a:rPr lang="en-US" sz="1800" dirty="0">
                <a:solidFill>
                  <a:srgbClr val="C1651C"/>
                </a:solidFill>
                <a:latin typeface="Menlo-Regular"/>
              </a:rPr>
              <a:t>size</a:t>
            </a:r>
            <a:r>
              <a:rPr lang="en-US" sz="1800" dirty="0">
                <a:solidFill>
                  <a:srgbClr val="000000"/>
                </a:solidFill>
                <a:latin typeface="Menlo-Regular"/>
              </a:rPr>
              <a:t>);</a:t>
            </a:r>
          </a:p>
          <a:p>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4A00FF"/>
                </a:solidFill>
                <a:latin typeface="Menlo-Regular"/>
              </a:rPr>
              <a:t>myfree</a:t>
            </a:r>
            <a:r>
              <a:rPr lang="en-US" sz="1800" dirty="0">
                <a:solidFill>
                  <a:srgbClr val="000000"/>
                </a:solidFill>
                <a:latin typeface="Menlo-Regular"/>
              </a:rPr>
              <a:t>(</a:t>
            </a:r>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C1651C"/>
                </a:solidFill>
                <a:latin typeface="Menlo-Regular"/>
              </a:rPr>
              <a:t>ptr</a:t>
            </a:r>
            <a:r>
              <a:rPr lang="en-US" sz="1800" dirty="0">
                <a:solidFill>
                  <a:srgbClr val="000000"/>
                </a:solidFill>
                <a:latin typeface="Menlo-Regular"/>
              </a:rPr>
              <a:t>);</a:t>
            </a:r>
          </a:p>
          <a:p>
            <a:endParaRPr lang="en-US" sz="1800" dirty="0">
              <a:latin typeface="Courier New" panose="02070309020205020404"/>
              <a:cs typeface="Courier New" panose="02070309020205020404"/>
            </a:endParaRPr>
          </a:p>
        </p:txBody>
      </p:sp>
      <p:sp>
        <p:nvSpPr>
          <p:cNvPr id="5" name="TextBox 4"/>
          <p:cNvSpPr txBox="1"/>
          <p:nvPr/>
        </p:nvSpPr>
        <p:spPr>
          <a:xfrm>
            <a:off x="7622558" y="2907268"/>
            <a:ext cx="1292842" cy="369332"/>
          </a:xfrm>
          <a:prstGeom prst="rect">
            <a:avLst/>
          </a:prstGeom>
          <a:noFill/>
        </p:spPr>
        <p:txBody>
          <a:bodyPr wrap="none" rtlCol="0">
            <a:spAutoFit/>
          </a:bodyPr>
          <a:lstStyle/>
          <a:p>
            <a:r>
              <a:rPr lang="en-US" sz="1800" dirty="0" err="1">
                <a:solidFill>
                  <a:srgbClr val="7F7F7F"/>
                </a:solidFill>
                <a:latin typeface="Courier New" panose="02070309020205020404"/>
                <a:cs typeface="Courier New" panose="02070309020205020404"/>
              </a:rPr>
              <a:t>malloc.h</a:t>
            </a:r>
            <a:endParaRPr lang="en-US" sz="1800" dirty="0">
              <a:solidFill>
                <a:srgbClr val="7F7F7F"/>
              </a:solidFill>
              <a:latin typeface="Courier New" panose="02070309020205020404"/>
              <a:cs typeface="Courier New" panose="02070309020205020404"/>
            </a:endParaRPr>
          </a:p>
        </p:txBody>
      </p:sp>
      <p:sp>
        <p:nvSpPr>
          <p:cNvPr id="7" name="Rectangle 6"/>
          <p:cNvSpPr/>
          <p:nvPr/>
        </p:nvSpPr>
        <p:spPr>
          <a:xfrm>
            <a:off x="357017" y="3657600"/>
            <a:ext cx="7592093" cy="2585323"/>
          </a:xfrm>
          <a:prstGeom prst="rect">
            <a:avLst/>
          </a:prstGeom>
          <a:solidFill>
            <a:srgbClr val="E6E6E6"/>
          </a:solidFill>
          <a:ln w="28575" cap="flat" cmpd="sng" algn="ctr">
            <a:solidFill>
              <a:srgbClr val="000000"/>
            </a:solidFill>
            <a:prstDash val="solid"/>
            <a:round/>
            <a:headEnd type="none" w="med" len="med"/>
            <a:tailEnd type="none" w="med" len="med"/>
          </a:ln>
        </p:spPr>
        <p:txBody>
          <a:bodyPr wrap="square">
            <a:spAutoFit/>
          </a:bodyPr>
          <a:lstStyle/>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 make </a:t>
            </a:r>
            <a:r>
              <a:rPr lang="en-US" sz="1800" dirty="0" err="1">
                <a:latin typeface="Courier New" panose="02070309020205020404"/>
                <a:cs typeface="Courier New" panose="02070309020205020404"/>
              </a:rPr>
              <a:t>intc</a:t>
            </a:r>
            <a:endParaRPr lang="en-US" sz="1800" b="0" dirty="0">
              <a:latin typeface="Courier New" panose="02070309020205020404"/>
              <a:cs typeface="Courier New" panose="02070309020205020404"/>
            </a:endParaRPr>
          </a:p>
          <a:p>
            <a:r>
              <a:rPr lang="en-US" sz="1800" b="0" dirty="0" err="1">
                <a:latin typeface="Courier New" panose="02070309020205020404"/>
                <a:cs typeface="Courier New" panose="02070309020205020404"/>
              </a:rPr>
              <a:t>gcc</a:t>
            </a:r>
            <a:r>
              <a:rPr lang="en-US" sz="1800" b="0" dirty="0">
                <a:latin typeface="Courier New" panose="02070309020205020404"/>
                <a:cs typeface="Courier New" panose="02070309020205020404"/>
              </a:rPr>
              <a:t> -Wall -DCOMPILETIME -c </a:t>
            </a:r>
            <a:r>
              <a:rPr lang="en-US" sz="1800" b="0" dirty="0" err="1">
                <a:latin typeface="Courier New" panose="02070309020205020404"/>
                <a:cs typeface="Courier New" panose="02070309020205020404"/>
              </a:rPr>
              <a:t>mymalloc.c</a:t>
            </a:r>
            <a:endParaRPr lang="en-US" sz="1800" b="0" dirty="0">
              <a:latin typeface="Courier New" panose="02070309020205020404"/>
              <a:cs typeface="Courier New" panose="02070309020205020404"/>
            </a:endParaRPr>
          </a:p>
          <a:p>
            <a:r>
              <a:rPr lang="en-US" sz="1800" b="0" dirty="0" err="1">
                <a:latin typeface="Courier New" panose="02070309020205020404"/>
                <a:cs typeface="Courier New" panose="02070309020205020404"/>
              </a:rPr>
              <a:t>gcc</a:t>
            </a:r>
            <a:r>
              <a:rPr lang="en-US" sz="1800" b="0" dirty="0">
                <a:latin typeface="Courier New" panose="02070309020205020404"/>
                <a:cs typeface="Courier New" panose="02070309020205020404"/>
              </a:rPr>
              <a:t> -Wall -I. -o </a:t>
            </a:r>
            <a:r>
              <a:rPr lang="en-US" sz="1800" b="0" dirty="0" err="1">
                <a:latin typeface="Courier New" panose="02070309020205020404"/>
                <a:cs typeface="Courier New" panose="02070309020205020404"/>
              </a:rPr>
              <a:t>intc</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int.c</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mymalloc.o</a:t>
            </a:r>
            <a:endParaRPr lang="en-US" sz="1800" b="0" dirty="0">
              <a:latin typeface="Courier New" panose="02070309020205020404"/>
              <a:cs typeface="Courier New" panose="02070309020205020404"/>
            </a:endParaRPr>
          </a:p>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 make </a:t>
            </a:r>
            <a:r>
              <a:rPr lang="en-US" sz="1800" dirty="0" err="1">
                <a:latin typeface="Courier New" panose="02070309020205020404"/>
                <a:cs typeface="Courier New" panose="02070309020205020404"/>
              </a:rPr>
              <a:t>runc</a:t>
            </a:r>
            <a:endParaRPr lang="en-US" sz="1800" b="0" dirty="0">
              <a:latin typeface="Courier New" panose="02070309020205020404"/>
              <a:cs typeface="Courier New" panose="02070309020205020404"/>
            </a:endParaRPr>
          </a:p>
          <a:p>
            <a:r>
              <a:rPr lang="en-US" sz="1800" b="0" dirty="0">
                <a:latin typeface="Courier New" panose="02070309020205020404"/>
                <a:cs typeface="Courier New" panose="02070309020205020404"/>
              </a:rPr>
              <a:t>./</a:t>
            </a:r>
            <a:r>
              <a:rPr lang="en-US" sz="1800" b="0" dirty="0" err="1">
                <a:latin typeface="Courier New" panose="02070309020205020404"/>
                <a:cs typeface="Courier New" panose="02070309020205020404"/>
              </a:rPr>
              <a:t>intc</a:t>
            </a:r>
            <a:endParaRPr lang="en-US" sz="1800" b="0" dirty="0">
              <a:latin typeface="Courier New" panose="02070309020205020404"/>
              <a:cs typeface="Courier New" panose="02070309020205020404"/>
            </a:endParaRPr>
          </a:p>
          <a:p>
            <a:r>
              <a:rPr lang="en-US" sz="1800" b="0" dirty="0" err="1">
                <a:latin typeface="Courier New" panose="02070309020205020404"/>
                <a:cs typeface="Courier New" panose="02070309020205020404"/>
              </a:rPr>
              <a:t>malloc</a:t>
            </a:r>
            <a:r>
              <a:rPr lang="en-US" sz="1800" b="0" dirty="0">
                <a:latin typeface="Courier New" panose="02070309020205020404"/>
                <a:cs typeface="Courier New" panose="02070309020205020404"/>
              </a:rPr>
              <a:t>(32)=0x1edc010</a:t>
            </a:r>
          </a:p>
          <a:p>
            <a:r>
              <a:rPr lang="en-US" sz="1800" b="0" dirty="0">
                <a:latin typeface="Courier New" panose="02070309020205020404"/>
                <a:cs typeface="Courier New" panose="02070309020205020404"/>
              </a:rPr>
              <a:t>free(0x1edc010)</a:t>
            </a:r>
          </a:p>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a:t>
            </a:r>
          </a:p>
          <a:p>
            <a:endParaRPr lang="en-US" sz="1800" dirty="0">
              <a:latin typeface="Courier New" panose="02070309020205020404"/>
              <a:cs typeface="Courier New" panose="020703090202050204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152400"/>
            <a:ext cx="7592093" cy="762000"/>
          </a:xfrm>
        </p:spPr>
        <p:txBody>
          <a:bodyPr/>
          <a:lstStyle/>
          <a:p>
            <a:r>
              <a:rPr lang="zh-CN" altLang="en-US" dirty="0"/>
              <a:t>链接时打桩</a:t>
            </a:r>
            <a:endParaRPr lang="en-US" dirty="0"/>
          </a:p>
        </p:txBody>
      </p:sp>
      <p:sp>
        <p:nvSpPr>
          <p:cNvPr id="4" name="Rectangle 3"/>
          <p:cNvSpPr/>
          <p:nvPr/>
        </p:nvSpPr>
        <p:spPr>
          <a:xfrm>
            <a:off x="357018" y="838200"/>
            <a:ext cx="8558382" cy="5909311"/>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sz="1800" dirty="0">
                <a:solidFill>
                  <a:srgbClr val="926492"/>
                </a:solidFill>
                <a:latin typeface="Menlo-Regular"/>
              </a:rPr>
              <a:t>#</a:t>
            </a:r>
            <a:r>
              <a:rPr lang="en-US" sz="1800" dirty="0" err="1">
                <a:solidFill>
                  <a:srgbClr val="926492"/>
                </a:solidFill>
                <a:latin typeface="Menlo-Regular"/>
              </a:rPr>
              <a:t>ifdef</a:t>
            </a:r>
            <a:r>
              <a:rPr lang="en-US" sz="1800" dirty="0">
                <a:solidFill>
                  <a:srgbClr val="000000"/>
                </a:solidFill>
                <a:latin typeface="Menlo-Regular"/>
              </a:rPr>
              <a:t> LINKTIME</a:t>
            </a:r>
          </a:p>
          <a:p>
            <a:r>
              <a:rPr lang="en-US" sz="1800" dirty="0">
                <a:solidFill>
                  <a:srgbClr val="926492"/>
                </a:solidFill>
                <a:latin typeface="Menlo-Regular"/>
              </a:rPr>
              <a:t>#include</a:t>
            </a:r>
            <a:r>
              <a:rPr lang="en-US" sz="1800" dirty="0">
                <a:solidFill>
                  <a:srgbClr val="000000"/>
                </a:solidFill>
                <a:latin typeface="Menlo-Regular"/>
              </a:rPr>
              <a:t> </a:t>
            </a:r>
            <a:r>
              <a:rPr lang="en-US" sz="1800" dirty="0">
                <a:solidFill>
                  <a:srgbClr val="9D206F"/>
                </a:solidFill>
                <a:latin typeface="Menlo-Regular"/>
              </a:rPr>
              <a:t>&lt;</a:t>
            </a:r>
            <a:r>
              <a:rPr lang="en-US" sz="1800" dirty="0" err="1">
                <a:solidFill>
                  <a:srgbClr val="9D206F"/>
                </a:solidFill>
                <a:latin typeface="Menlo-Regular"/>
              </a:rPr>
              <a:t>stdio.h</a:t>
            </a:r>
            <a:r>
              <a:rPr lang="en-US" sz="1800" dirty="0">
                <a:solidFill>
                  <a:srgbClr val="9D206F"/>
                </a:solidFill>
                <a:latin typeface="Menlo-Regular"/>
              </a:rPr>
              <a:t>&gt;</a:t>
            </a:r>
            <a:endParaRPr lang="en-US" sz="1800" dirty="0">
              <a:solidFill>
                <a:srgbClr val="000000"/>
              </a:solidFill>
              <a:latin typeface="Menlo-Regular"/>
            </a:endParaRPr>
          </a:p>
          <a:p>
            <a:endParaRPr lang="en-US" sz="1800" dirty="0">
              <a:solidFill>
                <a:srgbClr val="000000"/>
              </a:solidFill>
              <a:latin typeface="Menlo-Regular"/>
            </a:endParaRPr>
          </a:p>
          <a:p>
            <a:r>
              <a:rPr lang="en-US" sz="1800" dirty="0">
                <a:solidFill>
                  <a:srgbClr val="2D961E"/>
                </a:solidFill>
                <a:latin typeface="Menlo-Regular"/>
              </a:rPr>
              <a:t>void</a:t>
            </a:r>
            <a:r>
              <a:rPr lang="en-US" sz="1800" dirty="0">
                <a:solidFill>
                  <a:srgbClr val="000000"/>
                </a:solidFill>
                <a:latin typeface="Menlo-Regular"/>
              </a:rPr>
              <a:t> *</a:t>
            </a:r>
            <a:r>
              <a:rPr lang="en-US" sz="1800" dirty="0">
                <a:solidFill>
                  <a:srgbClr val="4A00FF"/>
                </a:solidFill>
                <a:latin typeface="Menlo-Regular"/>
              </a:rPr>
              <a:t>__</a:t>
            </a:r>
            <a:r>
              <a:rPr lang="en-US" sz="1800" dirty="0" err="1">
                <a:solidFill>
                  <a:srgbClr val="4A00FF"/>
                </a:solidFill>
                <a:latin typeface="Menlo-Regular"/>
              </a:rPr>
              <a:t>real_malloc</a:t>
            </a:r>
            <a:r>
              <a:rPr lang="en-US" sz="1800" dirty="0">
                <a:solidFill>
                  <a:srgbClr val="000000"/>
                </a:solidFill>
                <a:latin typeface="Menlo-Regular"/>
              </a:rPr>
              <a:t>(</a:t>
            </a:r>
            <a:r>
              <a:rPr lang="en-US" sz="1800" dirty="0" err="1">
                <a:solidFill>
                  <a:srgbClr val="2D961E"/>
                </a:solidFill>
                <a:latin typeface="Menlo-Regular"/>
              </a:rPr>
              <a:t>size_t</a:t>
            </a:r>
            <a:r>
              <a:rPr lang="en-US" sz="1800" dirty="0">
                <a:solidFill>
                  <a:srgbClr val="000000"/>
                </a:solidFill>
                <a:latin typeface="Menlo-Regular"/>
              </a:rPr>
              <a:t> </a:t>
            </a:r>
            <a:r>
              <a:rPr lang="en-US" sz="1800" dirty="0">
                <a:solidFill>
                  <a:srgbClr val="C1651C"/>
                </a:solidFill>
                <a:latin typeface="Menlo-Regular"/>
              </a:rPr>
              <a:t>size</a:t>
            </a:r>
            <a:r>
              <a:rPr lang="en-US" sz="1800" dirty="0">
                <a:solidFill>
                  <a:srgbClr val="000000"/>
                </a:solidFill>
                <a:latin typeface="Menlo-Regular"/>
              </a:rPr>
              <a:t>);</a:t>
            </a:r>
          </a:p>
          <a:p>
            <a:r>
              <a:rPr lang="en-US" sz="1800" dirty="0">
                <a:solidFill>
                  <a:srgbClr val="2D961E"/>
                </a:solidFill>
                <a:latin typeface="Menlo-Regular"/>
              </a:rPr>
              <a:t>void</a:t>
            </a:r>
            <a:r>
              <a:rPr lang="en-US" sz="1800" dirty="0">
                <a:solidFill>
                  <a:srgbClr val="000000"/>
                </a:solidFill>
                <a:latin typeface="Menlo-Regular"/>
              </a:rPr>
              <a:t> </a:t>
            </a:r>
            <a:r>
              <a:rPr lang="en-US" sz="1800" dirty="0">
                <a:solidFill>
                  <a:srgbClr val="4A00FF"/>
                </a:solidFill>
                <a:latin typeface="Menlo-Regular"/>
              </a:rPr>
              <a:t>__</a:t>
            </a:r>
            <a:r>
              <a:rPr lang="en-US" sz="1800" dirty="0" err="1">
                <a:solidFill>
                  <a:srgbClr val="4A00FF"/>
                </a:solidFill>
                <a:latin typeface="Menlo-Regular"/>
              </a:rPr>
              <a:t>real_free</a:t>
            </a:r>
            <a:r>
              <a:rPr lang="en-US" sz="1800" dirty="0">
                <a:solidFill>
                  <a:srgbClr val="000000"/>
                </a:solidFill>
                <a:latin typeface="Menlo-Regular"/>
              </a:rPr>
              <a:t>(</a:t>
            </a:r>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C1651C"/>
                </a:solidFill>
                <a:latin typeface="Menlo-Regular"/>
              </a:rPr>
              <a:t>ptr</a:t>
            </a:r>
            <a:r>
              <a:rPr lang="en-US" sz="1800" dirty="0">
                <a:solidFill>
                  <a:srgbClr val="000000"/>
                </a:solidFill>
                <a:latin typeface="Menlo-Regular"/>
              </a:rPr>
              <a:t>);</a:t>
            </a:r>
          </a:p>
          <a:p>
            <a:endParaRPr lang="en-US" sz="1800" dirty="0">
              <a:solidFill>
                <a:srgbClr val="000000"/>
              </a:solidFill>
              <a:latin typeface="Menlo-Regular"/>
            </a:endParaRPr>
          </a:p>
          <a:p>
            <a:r>
              <a:rPr lang="en-US" sz="1800" dirty="0">
                <a:solidFill>
                  <a:srgbClr val="CB2418"/>
                </a:solidFill>
                <a:latin typeface="Menlo-Regular"/>
              </a:rPr>
              <a:t>/* </a:t>
            </a:r>
            <a:r>
              <a:rPr lang="en-US" sz="1800" dirty="0" err="1">
                <a:solidFill>
                  <a:srgbClr val="CB2418"/>
                </a:solidFill>
                <a:latin typeface="Menlo-Regular"/>
              </a:rPr>
              <a:t>malloc</a:t>
            </a:r>
            <a:r>
              <a:rPr lang="en-US" sz="1800" dirty="0">
                <a:solidFill>
                  <a:srgbClr val="CB2418"/>
                </a:solidFill>
                <a:latin typeface="Menlo-Regular"/>
              </a:rPr>
              <a:t> wrapper function */</a:t>
            </a:r>
            <a:endParaRPr lang="en-US" sz="1800" dirty="0">
              <a:solidFill>
                <a:srgbClr val="000000"/>
              </a:solidFill>
              <a:latin typeface="Menlo-Regular"/>
            </a:endParaRPr>
          </a:p>
          <a:p>
            <a:r>
              <a:rPr lang="en-US" sz="1800" dirty="0">
                <a:solidFill>
                  <a:srgbClr val="2D961E"/>
                </a:solidFill>
                <a:latin typeface="Menlo-Regular"/>
              </a:rPr>
              <a:t>void</a:t>
            </a:r>
            <a:r>
              <a:rPr lang="en-US" sz="1800" dirty="0">
                <a:solidFill>
                  <a:srgbClr val="000000"/>
                </a:solidFill>
                <a:latin typeface="Menlo-Regular"/>
              </a:rPr>
              <a:t> *</a:t>
            </a:r>
            <a:r>
              <a:rPr lang="en-US" sz="1800" dirty="0">
                <a:solidFill>
                  <a:srgbClr val="4A00FF"/>
                </a:solidFill>
                <a:latin typeface="Menlo-Regular"/>
              </a:rPr>
              <a:t>__</a:t>
            </a:r>
            <a:r>
              <a:rPr lang="en-US" sz="1800" dirty="0" err="1">
                <a:solidFill>
                  <a:srgbClr val="4A00FF"/>
                </a:solidFill>
                <a:latin typeface="Menlo-Regular"/>
              </a:rPr>
              <a:t>wrap_malloc</a:t>
            </a:r>
            <a:r>
              <a:rPr lang="en-US" sz="1800" dirty="0">
                <a:solidFill>
                  <a:srgbClr val="000000"/>
                </a:solidFill>
                <a:latin typeface="Menlo-Regular"/>
              </a:rPr>
              <a:t>(</a:t>
            </a:r>
            <a:r>
              <a:rPr lang="en-US" sz="1800" dirty="0" err="1">
                <a:solidFill>
                  <a:srgbClr val="2D961E"/>
                </a:solidFill>
                <a:latin typeface="Menlo-Regular"/>
              </a:rPr>
              <a:t>size_t</a:t>
            </a:r>
            <a:r>
              <a:rPr lang="en-US" sz="1800" dirty="0">
                <a:solidFill>
                  <a:srgbClr val="000000"/>
                </a:solidFill>
                <a:latin typeface="Menlo-Regular"/>
              </a:rPr>
              <a:t> </a:t>
            </a:r>
            <a:r>
              <a:rPr lang="en-US" sz="1800" dirty="0">
                <a:solidFill>
                  <a:srgbClr val="C1651C"/>
                </a:solidFill>
                <a:latin typeface="Menlo-Regular"/>
              </a:rPr>
              <a:t>size</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C1651C"/>
                </a:solidFill>
                <a:latin typeface="Menlo-Regular"/>
              </a:rPr>
              <a:t>ptr</a:t>
            </a:r>
            <a:r>
              <a:rPr lang="en-US" sz="1800" dirty="0">
                <a:solidFill>
                  <a:srgbClr val="000000"/>
                </a:solidFill>
                <a:latin typeface="Menlo-Regular"/>
              </a:rPr>
              <a:t> = __</a:t>
            </a:r>
            <a:r>
              <a:rPr lang="en-US" sz="1800" dirty="0" err="1">
                <a:solidFill>
                  <a:srgbClr val="000000"/>
                </a:solidFill>
                <a:latin typeface="Menlo-Regular"/>
              </a:rPr>
              <a:t>real_malloc</a:t>
            </a:r>
            <a:r>
              <a:rPr lang="en-US" sz="1800" dirty="0">
                <a:solidFill>
                  <a:srgbClr val="000000"/>
                </a:solidFill>
                <a:latin typeface="Menlo-Regular"/>
              </a:rPr>
              <a:t>(size); </a:t>
            </a:r>
            <a:r>
              <a:rPr lang="en-US" sz="1800" dirty="0">
                <a:solidFill>
                  <a:srgbClr val="CB2418"/>
                </a:solidFill>
                <a:latin typeface="Menlo-Regular"/>
              </a:rPr>
              <a:t>/* Call </a:t>
            </a:r>
            <a:r>
              <a:rPr lang="en-US" sz="1800" dirty="0" err="1">
                <a:solidFill>
                  <a:srgbClr val="CB2418"/>
                </a:solidFill>
                <a:latin typeface="Menlo-Regular"/>
              </a:rPr>
              <a:t>libc</a:t>
            </a:r>
            <a:r>
              <a:rPr lang="en-US" sz="1800" dirty="0">
                <a:solidFill>
                  <a:srgbClr val="CB2418"/>
                </a:solidFill>
                <a:latin typeface="Menlo-Regular"/>
              </a:rPr>
              <a:t> </a:t>
            </a:r>
            <a:r>
              <a:rPr lang="en-US" sz="1800" dirty="0" err="1">
                <a:solidFill>
                  <a:srgbClr val="CB2418"/>
                </a:solidFill>
                <a:latin typeface="Menlo-Regular"/>
              </a:rPr>
              <a:t>malloc</a:t>
            </a:r>
            <a:r>
              <a:rPr lang="en-US" sz="1800" dirty="0">
                <a:solidFill>
                  <a:srgbClr val="CB2418"/>
                </a:solidFill>
                <a:latin typeface="Menlo-Regular"/>
              </a:rPr>
              <a:t> */</a:t>
            </a:r>
            <a:endParaRPr lang="en-US" sz="1800" dirty="0">
              <a:solidFill>
                <a:srgbClr val="000000"/>
              </a:solidFill>
              <a:latin typeface="Menlo-Regular"/>
            </a:endParaRP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a:t>
            </a:r>
            <a:r>
              <a:rPr lang="en-US" sz="1800" dirty="0" err="1">
                <a:solidFill>
                  <a:srgbClr val="9D206F"/>
                </a:solidFill>
                <a:latin typeface="Menlo-Regular"/>
              </a:rPr>
              <a:t>malloc</a:t>
            </a:r>
            <a:r>
              <a:rPr lang="en-US" sz="1800" dirty="0">
                <a:solidFill>
                  <a:srgbClr val="9D206F"/>
                </a:solidFill>
                <a:latin typeface="Menlo-Regular"/>
              </a:rPr>
              <a:t>(%d) = %p\n"</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)size, </a:t>
            </a:r>
            <a:r>
              <a:rPr lang="en-US" sz="1800" dirty="0" err="1">
                <a:solidFill>
                  <a:srgbClr val="000000"/>
                </a:solidFill>
                <a:latin typeface="Menlo-Regular"/>
              </a:rPr>
              <a:t>ptr</a:t>
            </a:r>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return</a:t>
            </a:r>
            <a:r>
              <a:rPr lang="en-US" sz="1800" dirty="0">
                <a:solidFill>
                  <a:srgbClr val="000000"/>
                </a:solidFill>
                <a:latin typeface="Menlo-Regular"/>
              </a:rPr>
              <a:t> </a:t>
            </a:r>
            <a:r>
              <a:rPr lang="en-US" sz="1800" dirty="0" err="1">
                <a:solidFill>
                  <a:srgbClr val="000000"/>
                </a:solidFill>
                <a:latin typeface="Menlo-Regular"/>
              </a:rPr>
              <a:t>ptr</a:t>
            </a:r>
            <a:r>
              <a:rPr lang="en-US" sz="1800" dirty="0">
                <a:solidFill>
                  <a:srgbClr val="000000"/>
                </a:solidFill>
                <a:latin typeface="Menlo-Regular"/>
              </a:rPr>
              <a:t>;</a:t>
            </a:r>
          </a:p>
          <a:p>
            <a:r>
              <a:rPr lang="en-US" sz="1800" dirty="0">
                <a:solidFill>
                  <a:srgbClr val="000000"/>
                </a:solidFill>
                <a:latin typeface="Menlo-Regular"/>
              </a:rPr>
              <a:t>}</a:t>
            </a:r>
          </a:p>
          <a:p>
            <a:endParaRPr lang="en-US" sz="1800" dirty="0">
              <a:solidFill>
                <a:srgbClr val="000000"/>
              </a:solidFill>
              <a:latin typeface="Menlo-Regular"/>
            </a:endParaRPr>
          </a:p>
          <a:p>
            <a:r>
              <a:rPr lang="en-US" sz="1800" dirty="0">
                <a:solidFill>
                  <a:srgbClr val="CB2418"/>
                </a:solidFill>
                <a:latin typeface="Menlo-Regular"/>
              </a:rPr>
              <a:t>/* free wrapper function */</a:t>
            </a:r>
            <a:endParaRPr lang="en-US" sz="1800" dirty="0">
              <a:solidFill>
                <a:srgbClr val="000000"/>
              </a:solidFill>
              <a:latin typeface="Menlo-Regular"/>
            </a:endParaRPr>
          </a:p>
          <a:p>
            <a:r>
              <a:rPr lang="en-US" sz="1800" dirty="0">
                <a:solidFill>
                  <a:srgbClr val="2D961E"/>
                </a:solidFill>
                <a:latin typeface="Menlo-Regular"/>
              </a:rPr>
              <a:t>void</a:t>
            </a:r>
            <a:r>
              <a:rPr lang="en-US" sz="1800" dirty="0">
                <a:solidFill>
                  <a:srgbClr val="000000"/>
                </a:solidFill>
                <a:latin typeface="Menlo-Regular"/>
              </a:rPr>
              <a:t> </a:t>
            </a:r>
            <a:r>
              <a:rPr lang="en-US" sz="1800" dirty="0">
                <a:solidFill>
                  <a:srgbClr val="4A00FF"/>
                </a:solidFill>
                <a:latin typeface="Menlo-Regular"/>
              </a:rPr>
              <a:t>__</a:t>
            </a:r>
            <a:r>
              <a:rPr lang="en-US" sz="1800" dirty="0" err="1">
                <a:solidFill>
                  <a:srgbClr val="4A00FF"/>
                </a:solidFill>
                <a:latin typeface="Menlo-Regular"/>
              </a:rPr>
              <a:t>wrap_free</a:t>
            </a:r>
            <a:r>
              <a:rPr lang="en-US" sz="1800" dirty="0">
                <a:solidFill>
                  <a:srgbClr val="000000"/>
                </a:solidFill>
                <a:latin typeface="Menlo-Regular"/>
              </a:rPr>
              <a:t>(</a:t>
            </a:r>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C1651C"/>
                </a:solidFill>
                <a:latin typeface="Menlo-Regular"/>
              </a:rPr>
              <a:t>ptr</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000000"/>
                </a:solidFill>
                <a:latin typeface="Menlo-Regular"/>
              </a:rPr>
              <a:t>    __</a:t>
            </a:r>
            <a:r>
              <a:rPr lang="en-US" sz="1800" dirty="0" err="1">
                <a:solidFill>
                  <a:srgbClr val="000000"/>
                </a:solidFill>
                <a:latin typeface="Menlo-Regular"/>
              </a:rPr>
              <a:t>real_free</a:t>
            </a:r>
            <a:r>
              <a:rPr lang="en-US" sz="1800" dirty="0">
                <a:solidFill>
                  <a:srgbClr val="000000"/>
                </a:solidFill>
                <a:latin typeface="Menlo-Regular"/>
              </a:rPr>
              <a:t>(</a:t>
            </a:r>
            <a:r>
              <a:rPr lang="en-US" sz="1800" dirty="0" err="1">
                <a:solidFill>
                  <a:srgbClr val="000000"/>
                </a:solidFill>
                <a:latin typeface="Menlo-Regular"/>
              </a:rPr>
              <a:t>ptr</a:t>
            </a:r>
            <a:r>
              <a:rPr lang="en-US" sz="1800" dirty="0">
                <a:solidFill>
                  <a:srgbClr val="000000"/>
                </a:solidFill>
                <a:latin typeface="Menlo-Regular"/>
              </a:rPr>
              <a:t>); </a:t>
            </a:r>
            <a:r>
              <a:rPr lang="en-US" sz="1800" dirty="0">
                <a:solidFill>
                  <a:srgbClr val="CB2418"/>
                </a:solidFill>
                <a:latin typeface="Menlo-Regular"/>
              </a:rPr>
              <a:t>/* Call </a:t>
            </a:r>
            <a:r>
              <a:rPr lang="en-US" sz="1800" dirty="0" err="1">
                <a:solidFill>
                  <a:srgbClr val="CB2418"/>
                </a:solidFill>
                <a:latin typeface="Menlo-Regular"/>
              </a:rPr>
              <a:t>libc</a:t>
            </a:r>
            <a:r>
              <a:rPr lang="en-US" sz="1800" dirty="0">
                <a:solidFill>
                  <a:srgbClr val="CB2418"/>
                </a:solidFill>
                <a:latin typeface="Menlo-Regular"/>
              </a:rPr>
              <a:t> free */</a:t>
            </a:r>
            <a:endParaRPr lang="en-US" sz="1800" dirty="0">
              <a:solidFill>
                <a:srgbClr val="000000"/>
              </a:solidFill>
              <a:latin typeface="Menlo-Regular"/>
            </a:endParaRP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"free(%p)\n"</a:t>
            </a:r>
            <a:r>
              <a:rPr lang="en-US" sz="1800" dirty="0">
                <a:solidFill>
                  <a:srgbClr val="000000"/>
                </a:solidFill>
                <a:latin typeface="Menlo-Regular"/>
              </a:rPr>
              <a:t>, </a:t>
            </a:r>
            <a:r>
              <a:rPr lang="en-US" sz="1800" dirty="0" err="1">
                <a:solidFill>
                  <a:srgbClr val="000000"/>
                </a:solidFill>
                <a:latin typeface="Menlo-Regular"/>
              </a:rPr>
              <a:t>ptr</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926492"/>
                </a:solidFill>
                <a:latin typeface="Menlo-Regular"/>
              </a:rPr>
              <a:t>#</a:t>
            </a:r>
            <a:r>
              <a:rPr lang="en-US" sz="1800" dirty="0" err="1">
                <a:solidFill>
                  <a:srgbClr val="926492"/>
                </a:solidFill>
                <a:latin typeface="Menlo-Regular"/>
              </a:rPr>
              <a:t>endif</a:t>
            </a:r>
            <a:endParaRPr lang="en-US" sz="1800" dirty="0">
              <a:latin typeface="Courier New" panose="02070309020205020404"/>
              <a:cs typeface="Courier New" panose="02070309020205020404"/>
            </a:endParaRPr>
          </a:p>
        </p:txBody>
      </p:sp>
      <p:sp>
        <p:nvSpPr>
          <p:cNvPr id="5" name="TextBox 4"/>
          <p:cNvSpPr txBox="1"/>
          <p:nvPr/>
        </p:nvSpPr>
        <p:spPr>
          <a:xfrm>
            <a:off x="7345514" y="6336268"/>
            <a:ext cx="1569886" cy="369332"/>
          </a:xfrm>
          <a:prstGeom prst="rect">
            <a:avLst/>
          </a:prstGeom>
          <a:noFill/>
        </p:spPr>
        <p:txBody>
          <a:bodyPr wrap="none" rtlCol="0">
            <a:spAutoFit/>
          </a:bodyPr>
          <a:lstStyle/>
          <a:p>
            <a:r>
              <a:rPr lang="en-US" sz="1800" dirty="0" err="1">
                <a:solidFill>
                  <a:srgbClr val="7F7F7F"/>
                </a:solidFill>
                <a:latin typeface="Courier New" panose="02070309020205020404"/>
                <a:cs typeface="Courier New" panose="02070309020205020404"/>
              </a:rPr>
              <a:t>mymalloc.c</a:t>
            </a:r>
            <a:endParaRPr lang="en-US" sz="1800" dirty="0">
              <a:solidFill>
                <a:srgbClr val="7F7F7F"/>
              </a:solidFill>
              <a:latin typeface="Courier New" panose="02070309020205020404"/>
              <a:cs typeface="Courier New" panose="0207030902020502040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链接时打桩</a:t>
            </a:r>
            <a:endParaRPr lang="en-US" dirty="0"/>
          </a:p>
        </p:txBody>
      </p:sp>
      <p:sp>
        <p:nvSpPr>
          <p:cNvPr id="3" name="Content Placeholder 2"/>
          <p:cNvSpPr>
            <a:spLocks noGrp="1"/>
          </p:cNvSpPr>
          <p:nvPr>
            <p:ph idx="1"/>
          </p:nvPr>
        </p:nvSpPr>
        <p:spPr>
          <a:xfrm>
            <a:off x="152401" y="4191000"/>
            <a:ext cx="8305799" cy="2438400"/>
          </a:xfrm>
        </p:spPr>
        <p:txBody>
          <a:bodyPr/>
          <a:lstStyle/>
          <a:p>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Wl</a:t>
            </a:r>
            <a:r>
              <a:rPr lang="en-US" dirty="0"/>
              <a:t>” </a:t>
            </a:r>
            <a:r>
              <a:rPr lang="zh-CN" altLang="en-US" dirty="0"/>
              <a:t>标志将参数传递给链接器，将每个逗号替换为空格</a:t>
            </a:r>
            <a:endParaRPr lang="en-US" dirty="0"/>
          </a:p>
          <a:p>
            <a:r>
              <a:rPr lang="en-US" dirty="0"/>
              <a:t> “</a:t>
            </a:r>
            <a:r>
              <a:rPr lang="en-US" dirty="0">
                <a:latin typeface="Courier New" panose="02070309020205020404"/>
                <a:cs typeface="Courier New" panose="02070309020205020404"/>
              </a:rPr>
              <a:t>--</a:t>
            </a:r>
            <a:r>
              <a:rPr lang="en-US" dirty="0" err="1">
                <a:latin typeface="Courier New" panose="02070309020205020404"/>
                <a:cs typeface="Courier New" panose="02070309020205020404"/>
              </a:rPr>
              <a:t>wrap,malloc</a:t>
            </a:r>
            <a:r>
              <a:rPr lang="en-US" dirty="0"/>
              <a:t> ”</a:t>
            </a:r>
            <a:r>
              <a:rPr lang="en-US" dirty="0">
                <a:latin typeface="Courier New" panose="02070309020205020404"/>
                <a:cs typeface="Courier New" panose="02070309020205020404"/>
              </a:rPr>
              <a:t> </a:t>
            </a:r>
            <a:r>
              <a:rPr lang="zh-CN" altLang="en-US" dirty="0">
                <a:latin typeface="Courier New" panose="02070309020205020404"/>
                <a:cs typeface="Courier New" panose="02070309020205020404"/>
              </a:rPr>
              <a:t>参数 </a:t>
            </a:r>
            <a:r>
              <a:rPr lang="zh-CN" altLang="en-US" b="0" dirty="0"/>
              <a:t>指示链接器以一种特殊的方式解析引用</a:t>
            </a:r>
            <a:r>
              <a:rPr lang="en-US" dirty="0"/>
              <a:t>:</a:t>
            </a:r>
          </a:p>
          <a:p>
            <a:pPr lvl="1"/>
            <a:r>
              <a:rPr lang="zh-CN" altLang="en-US" dirty="0"/>
              <a:t>对</a:t>
            </a:r>
            <a:r>
              <a:rPr lang="en-US" dirty="0"/>
              <a:t> </a:t>
            </a:r>
            <a:r>
              <a:rPr lang="en-US" dirty="0" err="1">
                <a:latin typeface="Courier New" panose="02070309020205020404"/>
                <a:cs typeface="Courier New" panose="02070309020205020404"/>
              </a:rPr>
              <a:t>malloc</a:t>
            </a:r>
            <a:r>
              <a:rPr lang="en-US" dirty="0"/>
              <a:t> </a:t>
            </a:r>
            <a:r>
              <a:rPr lang="zh-CN" altLang="en-US" dirty="0"/>
              <a:t>的引用，必须被解析为</a:t>
            </a:r>
            <a:r>
              <a:rPr lang="en-US" dirty="0"/>
              <a:t> </a:t>
            </a:r>
            <a:r>
              <a:rPr lang="en-US" dirty="0">
                <a:latin typeface="Courier New" panose="02070309020205020404"/>
                <a:cs typeface="Courier New" panose="02070309020205020404"/>
              </a:rPr>
              <a:t>__</a:t>
            </a:r>
            <a:r>
              <a:rPr lang="en-US" dirty="0" err="1">
                <a:latin typeface="Courier New" panose="02070309020205020404"/>
                <a:cs typeface="Courier New" panose="02070309020205020404"/>
              </a:rPr>
              <a:t>wrap_malloc</a:t>
            </a:r>
            <a:endParaRPr lang="en-US" dirty="0">
              <a:latin typeface="Courier New" panose="02070309020205020404"/>
              <a:cs typeface="Courier New" panose="02070309020205020404"/>
            </a:endParaRPr>
          </a:p>
          <a:p>
            <a:pPr lvl="1"/>
            <a:r>
              <a:rPr lang="zh-CN" altLang="en-US" dirty="0">
                <a:latin typeface="Calibri" panose="020F0502020204030204"/>
                <a:cs typeface="Calibri" panose="020F0502020204030204"/>
              </a:rPr>
              <a:t>对</a:t>
            </a:r>
            <a:r>
              <a:rPr lang="en-US" dirty="0"/>
              <a:t> </a:t>
            </a:r>
            <a:r>
              <a:rPr lang="en-US" dirty="0">
                <a:latin typeface="Courier New" panose="02070309020205020404"/>
                <a:cs typeface="Courier New" panose="02070309020205020404"/>
              </a:rPr>
              <a:t>__</a:t>
            </a:r>
            <a:r>
              <a:rPr lang="en-US" dirty="0" err="1">
                <a:latin typeface="Courier New" panose="02070309020205020404"/>
                <a:cs typeface="Courier New" panose="02070309020205020404"/>
              </a:rPr>
              <a:t>real_malloc</a:t>
            </a:r>
            <a:r>
              <a:rPr lang="en-US" dirty="0"/>
              <a:t> </a:t>
            </a:r>
            <a:r>
              <a:rPr lang="zh-CN" altLang="en-US" dirty="0"/>
              <a:t>必须被解析为 </a:t>
            </a:r>
            <a:r>
              <a:rPr lang="en-US" dirty="0"/>
              <a:t> </a:t>
            </a:r>
            <a:r>
              <a:rPr lang="en-US" dirty="0" err="1">
                <a:latin typeface="Courier New" panose="02070309020205020404"/>
                <a:cs typeface="Courier New" panose="02070309020205020404"/>
              </a:rPr>
              <a:t>malloc</a:t>
            </a:r>
            <a:endParaRPr lang="en-US" dirty="0"/>
          </a:p>
        </p:txBody>
      </p:sp>
      <p:sp>
        <p:nvSpPr>
          <p:cNvPr id="6" name="Rectangle 5"/>
          <p:cNvSpPr/>
          <p:nvPr/>
        </p:nvSpPr>
        <p:spPr>
          <a:xfrm>
            <a:off x="357018" y="1300877"/>
            <a:ext cx="7896225" cy="2862323"/>
          </a:xfrm>
          <a:prstGeom prst="rect">
            <a:avLst/>
          </a:prstGeom>
          <a:solidFill>
            <a:srgbClr val="E6E6E6"/>
          </a:solidFill>
          <a:ln w="28575" cap="flat" cmpd="sng" algn="ctr">
            <a:solidFill>
              <a:schemeClr val="tx1"/>
            </a:solidFill>
            <a:prstDash val="solid"/>
            <a:round/>
            <a:headEnd type="none" w="med" len="med"/>
            <a:tailEnd type="none" w="med" len="med"/>
          </a:ln>
        </p:spPr>
        <p:txBody>
          <a:bodyPr wrap="square">
            <a:spAutoFit/>
          </a:bodyPr>
          <a:lstStyle/>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 make </a:t>
            </a:r>
            <a:r>
              <a:rPr lang="en-US" sz="1800" dirty="0" err="1">
                <a:latin typeface="Courier New" panose="02070309020205020404"/>
                <a:cs typeface="Courier New" panose="02070309020205020404"/>
              </a:rPr>
              <a:t>intl</a:t>
            </a:r>
            <a:endParaRPr lang="en-US" sz="1800" b="0" dirty="0">
              <a:latin typeface="Courier New" panose="02070309020205020404"/>
              <a:cs typeface="Courier New" panose="02070309020205020404"/>
            </a:endParaRPr>
          </a:p>
          <a:p>
            <a:r>
              <a:rPr lang="en-US" sz="1800" b="0" dirty="0" err="1">
                <a:latin typeface="Courier New" panose="02070309020205020404"/>
                <a:cs typeface="Courier New" panose="02070309020205020404"/>
              </a:rPr>
              <a:t>gcc</a:t>
            </a:r>
            <a:r>
              <a:rPr lang="en-US" sz="1800" b="0" dirty="0">
                <a:latin typeface="Courier New" panose="02070309020205020404"/>
                <a:cs typeface="Courier New" panose="02070309020205020404"/>
              </a:rPr>
              <a:t> -Wall -DLINKTIME -c </a:t>
            </a:r>
            <a:r>
              <a:rPr lang="en-US" sz="1800" b="0" dirty="0" err="1">
                <a:latin typeface="Courier New" panose="02070309020205020404"/>
                <a:cs typeface="Courier New" panose="02070309020205020404"/>
              </a:rPr>
              <a:t>mymalloc.c</a:t>
            </a:r>
            <a:endParaRPr lang="en-US" sz="1800" b="0" dirty="0">
              <a:latin typeface="Courier New" panose="02070309020205020404"/>
              <a:cs typeface="Courier New" panose="02070309020205020404"/>
            </a:endParaRPr>
          </a:p>
          <a:p>
            <a:r>
              <a:rPr lang="en-US" sz="1800" b="0" dirty="0" err="1">
                <a:latin typeface="Courier New" panose="02070309020205020404"/>
                <a:cs typeface="Courier New" panose="02070309020205020404"/>
              </a:rPr>
              <a:t>gcc</a:t>
            </a:r>
            <a:r>
              <a:rPr lang="en-US" sz="1800" b="0" dirty="0">
                <a:latin typeface="Courier New" panose="02070309020205020404"/>
                <a:cs typeface="Courier New" panose="02070309020205020404"/>
              </a:rPr>
              <a:t> -Wall -c </a:t>
            </a:r>
            <a:r>
              <a:rPr lang="en-US" sz="1800" b="0" dirty="0" err="1">
                <a:latin typeface="Courier New" panose="02070309020205020404"/>
                <a:cs typeface="Courier New" panose="02070309020205020404"/>
              </a:rPr>
              <a:t>int.c</a:t>
            </a:r>
            <a:endParaRPr lang="en-US" sz="1800" b="0" dirty="0">
              <a:latin typeface="Courier New" panose="02070309020205020404"/>
              <a:cs typeface="Courier New" panose="02070309020205020404"/>
            </a:endParaRPr>
          </a:p>
          <a:p>
            <a:r>
              <a:rPr lang="en-US" sz="1800" b="0" dirty="0" err="1">
                <a:latin typeface="Courier New" panose="02070309020205020404"/>
                <a:cs typeface="Courier New" panose="02070309020205020404"/>
              </a:rPr>
              <a:t>gcc</a:t>
            </a:r>
            <a:r>
              <a:rPr lang="en-US" sz="1800" b="0" dirty="0">
                <a:latin typeface="Courier New" panose="02070309020205020404"/>
                <a:cs typeface="Courier New" panose="02070309020205020404"/>
              </a:rPr>
              <a:t> -Wall -</a:t>
            </a:r>
            <a:r>
              <a:rPr lang="en-US" sz="1800" b="0" dirty="0" err="1">
                <a:latin typeface="Courier New" panose="02070309020205020404"/>
                <a:cs typeface="Courier New" panose="02070309020205020404"/>
              </a:rPr>
              <a:t>Wl</a:t>
            </a:r>
            <a:r>
              <a:rPr lang="en-US" sz="1800" b="0" dirty="0">
                <a:latin typeface="Courier New" panose="02070309020205020404"/>
                <a:cs typeface="Courier New" panose="02070309020205020404"/>
              </a:rPr>
              <a:t>,--</a:t>
            </a:r>
            <a:r>
              <a:rPr lang="en-US" sz="1800" b="0" dirty="0" err="1">
                <a:latin typeface="Courier New" panose="02070309020205020404"/>
                <a:cs typeface="Courier New" panose="02070309020205020404"/>
              </a:rPr>
              <a:t>wrap,malloc</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Wl</a:t>
            </a:r>
            <a:r>
              <a:rPr lang="en-US" sz="1800" b="0" dirty="0">
                <a:latin typeface="Courier New" panose="02070309020205020404"/>
                <a:cs typeface="Courier New" panose="02070309020205020404"/>
              </a:rPr>
              <a:t>,--</a:t>
            </a:r>
            <a:r>
              <a:rPr lang="en-US" sz="1800" b="0" dirty="0" err="1">
                <a:latin typeface="Courier New" panose="02070309020205020404"/>
                <a:cs typeface="Courier New" panose="02070309020205020404"/>
              </a:rPr>
              <a:t>wrap,free</a:t>
            </a:r>
            <a:r>
              <a:rPr lang="en-US" sz="1800" b="0" dirty="0">
                <a:latin typeface="Courier New" panose="02070309020205020404"/>
                <a:cs typeface="Courier New" panose="02070309020205020404"/>
              </a:rPr>
              <a:t> -o </a:t>
            </a:r>
            <a:r>
              <a:rPr lang="en-US" sz="1800" b="0" dirty="0" err="1">
                <a:latin typeface="Courier New" panose="02070309020205020404"/>
                <a:cs typeface="Courier New" panose="02070309020205020404"/>
              </a:rPr>
              <a:t>intl</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int.o</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mymalloc.o</a:t>
            </a:r>
            <a:endParaRPr lang="en-US" sz="1800" b="0" dirty="0">
              <a:latin typeface="Courier New" panose="02070309020205020404"/>
              <a:cs typeface="Courier New" panose="02070309020205020404"/>
            </a:endParaRPr>
          </a:p>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 make </a:t>
            </a:r>
            <a:r>
              <a:rPr lang="en-US" sz="1800" dirty="0" err="1">
                <a:latin typeface="Courier New" panose="02070309020205020404"/>
                <a:cs typeface="Courier New" panose="02070309020205020404"/>
              </a:rPr>
              <a:t>runl</a:t>
            </a:r>
            <a:endParaRPr lang="en-US" sz="1800" b="0" dirty="0">
              <a:latin typeface="Courier New" panose="02070309020205020404"/>
              <a:cs typeface="Courier New" panose="02070309020205020404"/>
            </a:endParaRPr>
          </a:p>
          <a:p>
            <a:r>
              <a:rPr lang="en-US" sz="1800" b="0" dirty="0">
                <a:latin typeface="Courier New" panose="02070309020205020404"/>
                <a:cs typeface="Courier New" panose="02070309020205020404"/>
              </a:rPr>
              <a:t>./</a:t>
            </a:r>
            <a:r>
              <a:rPr lang="en-US" sz="1800" b="0" dirty="0" err="1">
                <a:latin typeface="Courier New" panose="02070309020205020404"/>
                <a:cs typeface="Courier New" panose="02070309020205020404"/>
              </a:rPr>
              <a:t>intl</a:t>
            </a:r>
            <a:endParaRPr lang="en-US" sz="1800" b="0" dirty="0">
              <a:latin typeface="Courier New" panose="02070309020205020404"/>
              <a:cs typeface="Courier New" panose="02070309020205020404"/>
            </a:endParaRPr>
          </a:p>
          <a:p>
            <a:r>
              <a:rPr lang="fi-FI" sz="1800" b="0" dirty="0">
                <a:latin typeface="Courier New" panose="02070309020205020404"/>
                <a:cs typeface="Courier New" panose="02070309020205020404"/>
              </a:rPr>
              <a:t>malloc(32) = 0x1aa0010</a:t>
            </a:r>
          </a:p>
          <a:p>
            <a:r>
              <a:rPr lang="en-US" sz="1800" b="0" dirty="0">
                <a:latin typeface="Courier New" panose="02070309020205020404"/>
                <a:cs typeface="Courier New" panose="02070309020205020404"/>
              </a:rPr>
              <a:t>free(0x1aa0010)</a:t>
            </a:r>
          </a:p>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99" y="914400"/>
            <a:ext cx="8915401" cy="5262980"/>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sz="1600" dirty="0">
                <a:solidFill>
                  <a:srgbClr val="926492"/>
                </a:solidFill>
                <a:latin typeface="Menlo-Regular"/>
              </a:rPr>
              <a:t>#</a:t>
            </a:r>
            <a:r>
              <a:rPr lang="en-US" sz="1600" dirty="0" err="1">
                <a:solidFill>
                  <a:srgbClr val="926492"/>
                </a:solidFill>
                <a:latin typeface="Menlo-Regular"/>
              </a:rPr>
              <a:t>ifdef</a:t>
            </a:r>
            <a:r>
              <a:rPr lang="en-US" sz="1600" dirty="0">
                <a:solidFill>
                  <a:srgbClr val="000000"/>
                </a:solidFill>
                <a:latin typeface="Menlo-Regular"/>
              </a:rPr>
              <a:t> RUNTIME</a:t>
            </a:r>
          </a:p>
          <a:p>
            <a:r>
              <a:rPr lang="en-US" sz="1600" dirty="0">
                <a:solidFill>
                  <a:srgbClr val="926492"/>
                </a:solidFill>
                <a:latin typeface="Menlo-Regular"/>
              </a:rPr>
              <a:t>#define</a:t>
            </a:r>
            <a:r>
              <a:rPr lang="en-US" sz="1600" dirty="0">
                <a:solidFill>
                  <a:srgbClr val="000000"/>
                </a:solidFill>
                <a:latin typeface="Menlo-Regular"/>
              </a:rPr>
              <a:t> </a:t>
            </a:r>
            <a:r>
              <a:rPr lang="en-US" sz="1600" dirty="0">
                <a:solidFill>
                  <a:srgbClr val="C1651C"/>
                </a:solidFill>
                <a:latin typeface="Menlo-Regular"/>
              </a:rPr>
              <a:t>_GNU_SOURCE</a:t>
            </a:r>
            <a:endParaRPr lang="en-US" sz="1600" dirty="0">
              <a:solidFill>
                <a:srgbClr val="000000"/>
              </a:solidFill>
              <a:latin typeface="Menlo-Regular"/>
            </a:endParaRPr>
          </a:p>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stdio.h</a:t>
            </a:r>
            <a:r>
              <a:rPr lang="en-US" sz="1600" dirty="0">
                <a:solidFill>
                  <a:srgbClr val="9D206F"/>
                </a:solidFill>
                <a:latin typeface="Menlo-Regular"/>
              </a:rPr>
              <a:t>&gt;</a:t>
            </a:r>
            <a:endParaRPr lang="en-US" sz="1600" dirty="0">
              <a:solidFill>
                <a:srgbClr val="000000"/>
              </a:solidFill>
              <a:latin typeface="Menlo-Regular"/>
            </a:endParaRPr>
          </a:p>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stdlib.h</a:t>
            </a:r>
            <a:r>
              <a:rPr lang="en-US" sz="1600" dirty="0">
                <a:solidFill>
                  <a:srgbClr val="9D206F"/>
                </a:solidFill>
                <a:latin typeface="Menlo-Regular"/>
              </a:rPr>
              <a:t>&gt;</a:t>
            </a:r>
            <a:endParaRPr lang="en-US" sz="1600" dirty="0">
              <a:solidFill>
                <a:srgbClr val="000000"/>
              </a:solidFill>
              <a:latin typeface="Menlo-Regular"/>
            </a:endParaRPr>
          </a:p>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dlfcn.h</a:t>
            </a:r>
            <a:r>
              <a:rPr lang="en-US" sz="1600" dirty="0">
                <a:solidFill>
                  <a:srgbClr val="9D206F"/>
                </a:solidFill>
                <a:latin typeface="Menlo-Regular"/>
              </a:rPr>
              <a:t>&gt;</a:t>
            </a:r>
            <a:endParaRPr lang="en-US" sz="1600" dirty="0">
              <a:solidFill>
                <a:srgbClr val="000000"/>
              </a:solidFill>
              <a:latin typeface="Menlo-Regular"/>
            </a:endParaRPr>
          </a:p>
          <a:p>
            <a:endParaRPr lang="en-US" sz="1600" dirty="0">
              <a:solidFill>
                <a:srgbClr val="000000"/>
              </a:solidFill>
              <a:latin typeface="Menlo-Regular"/>
            </a:endParaRPr>
          </a:p>
          <a:p>
            <a:r>
              <a:rPr lang="en-US" sz="1600" dirty="0">
                <a:solidFill>
                  <a:srgbClr val="CB2418"/>
                </a:solidFill>
                <a:latin typeface="Menlo-Regular"/>
              </a:rPr>
              <a:t>/* </a:t>
            </a:r>
            <a:r>
              <a:rPr lang="en-US" sz="1600" dirty="0" err="1">
                <a:solidFill>
                  <a:srgbClr val="CB2418"/>
                </a:solidFill>
                <a:latin typeface="Menlo-Regular"/>
              </a:rPr>
              <a:t>malloc</a:t>
            </a:r>
            <a:r>
              <a:rPr lang="en-US" sz="1600" dirty="0">
                <a:solidFill>
                  <a:srgbClr val="CB2418"/>
                </a:solidFill>
                <a:latin typeface="Menlo-Regular"/>
              </a:rPr>
              <a:t> wrapper function */</a:t>
            </a:r>
            <a:endParaRPr lang="en-US" sz="1600" dirty="0">
              <a:solidFill>
                <a:srgbClr val="000000"/>
              </a:solidFill>
              <a:latin typeface="Menlo-Regular"/>
            </a:endParaRPr>
          </a:p>
          <a:p>
            <a:r>
              <a:rPr lang="en-US" sz="1600" dirty="0">
                <a:solidFill>
                  <a:srgbClr val="2D961E"/>
                </a:solidFill>
                <a:latin typeface="Menlo-Regular"/>
              </a:rPr>
              <a:t>void</a:t>
            </a:r>
            <a:r>
              <a:rPr lang="en-US" sz="1600" dirty="0">
                <a:solidFill>
                  <a:srgbClr val="000000"/>
                </a:solidFill>
                <a:latin typeface="Menlo-Regular"/>
              </a:rPr>
              <a:t> *</a:t>
            </a:r>
            <a:r>
              <a:rPr lang="en-US" sz="1600" dirty="0" err="1">
                <a:solidFill>
                  <a:srgbClr val="4A00FF"/>
                </a:solidFill>
                <a:latin typeface="Menlo-Regular"/>
              </a:rPr>
              <a:t>malloc</a:t>
            </a:r>
            <a:r>
              <a:rPr lang="en-US" sz="1600" dirty="0">
                <a:solidFill>
                  <a:srgbClr val="000000"/>
                </a:solidFill>
                <a:latin typeface="Menlo-Regular"/>
              </a:rPr>
              <a:t>(</a:t>
            </a:r>
            <a:r>
              <a:rPr lang="en-US" sz="1600" dirty="0" err="1">
                <a:solidFill>
                  <a:srgbClr val="2D961E"/>
                </a:solidFill>
                <a:latin typeface="Menlo-Regular"/>
              </a:rPr>
              <a:t>size_t</a:t>
            </a:r>
            <a:r>
              <a:rPr lang="en-US" sz="1600" dirty="0">
                <a:solidFill>
                  <a:srgbClr val="000000"/>
                </a:solidFill>
                <a:latin typeface="Menlo-Regular"/>
              </a:rPr>
              <a:t> </a:t>
            </a:r>
            <a:r>
              <a:rPr lang="en-US" sz="1600" dirty="0">
                <a:solidFill>
                  <a:srgbClr val="C1651C"/>
                </a:solidFill>
                <a:latin typeface="Menlo-Regular"/>
              </a:rPr>
              <a:t>size</a:t>
            </a:r>
            <a:r>
              <a:rPr lang="en-US" sz="1600" dirty="0">
                <a:solidFill>
                  <a:srgbClr val="000000"/>
                </a:solidFill>
                <a:latin typeface="Menlo-Regular"/>
              </a:rPr>
              <a:t>)</a:t>
            </a:r>
          </a:p>
          <a:p>
            <a:r>
              <a:rPr lang="en-US" sz="1600" dirty="0">
                <a:solidFill>
                  <a:srgbClr val="000000"/>
                </a:solidFill>
                <a:latin typeface="Menlo-Regular"/>
              </a:rPr>
              <a:t>{</a:t>
            </a:r>
          </a:p>
          <a:p>
            <a:r>
              <a:rPr lang="en-US" sz="1600" dirty="0">
                <a:solidFill>
                  <a:srgbClr val="000000"/>
                </a:solidFill>
                <a:latin typeface="Menlo-Regular"/>
              </a:rPr>
              <a:t>    </a:t>
            </a:r>
            <a:r>
              <a:rPr lang="en-US" sz="1600" dirty="0">
                <a:solidFill>
                  <a:srgbClr val="2D961E"/>
                </a:solidFill>
                <a:latin typeface="Menlo-Regular"/>
              </a:rPr>
              <a:t>void</a:t>
            </a:r>
            <a:r>
              <a:rPr lang="en-US" sz="1600" dirty="0">
                <a:solidFill>
                  <a:srgbClr val="000000"/>
                </a:solidFill>
                <a:latin typeface="Menlo-Regular"/>
              </a:rPr>
              <a:t> *(*</a:t>
            </a:r>
            <a:r>
              <a:rPr lang="en-US" sz="1600" dirty="0" err="1">
                <a:solidFill>
                  <a:srgbClr val="C1651C"/>
                </a:solidFill>
                <a:latin typeface="Menlo-Regular"/>
              </a:rPr>
              <a:t>mallocp</a:t>
            </a:r>
            <a:r>
              <a:rPr lang="en-US" sz="1600" dirty="0">
                <a:solidFill>
                  <a:srgbClr val="000000"/>
                </a:solidFill>
                <a:latin typeface="Menlo-Regular"/>
              </a:rPr>
              <a:t>)(</a:t>
            </a:r>
            <a:r>
              <a:rPr lang="en-US" sz="1600" dirty="0" err="1">
                <a:solidFill>
                  <a:srgbClr val="2D961E"/>
                </a:solidFill>
                <a:latin typeface="Menlo-Regular"/>
              </a:rPr>
              <a:t>size_t</a:t>
            </a:r>
            <a:r>
              <a:rPr lang="en-US" sz="1600" dirty="0">
                <a:solidFill>
                  <a:srgbClr val="000000"/>
                </a:solidFill>
                <a:latin typeface="Menlo-Regular"/>
              </a:rPr>
              <a:t> </a:t>
            </a:r>
            <a:r>
              <a:rPr lang="en-US" sz="1600" dirty="0">
                <a:solidFill>
                  <a:srgbClr val="C1651C"/>
                </a:solidFill>
                <a:latin typeface="Menlo-Regular"/>
              </a:rPr>
              <a:t>size</a:t>
            </a:r>
            <a:r>
              <a:rPr lang="en-US" sz="1600" dirty="0">
                <a:solidFill>
                  <a:srgbClr val="000000"/>
                </a:solidFill>
                <a:latin typeface="Menlo-Regular"/>
              </a:rPr>
              <a:t>);</a:t>
            </a:r>
          </a:p>
          <a:p>
            <a:r>
              <a:rPr lang="en-US" sz="1600" dirty="0">
                <a:solidFill>
                  <a:srgbClr val="000000"/>
                </a:solidFill>
                <a:latin typeface="Menlo-Regular"/>
              </a:rPr>
              <a:t>    </a:t>
            </a:r>
            <a:r>
              <a:rPr lang="en-US" sz="1600" dirty="0">
                <a:solidFill>
                  <a:srgbClr val="2D961E"/>
                </a:solidFill>
                <a:latin typeface="Menlo-Regular"/>
              </a:rPr>
              <a:t>char</a:t>
            </a:r>
            <a:r>
              <a:rPr lang="en-US" sz="1600" dirty="0">
                <a:solidFill>
                  <a:srgbClr val="000000"/>
                </a:solidFill>
                <a:latin typeface="Menlo-Regular"/>
              </a:rPr>
              <a:t> *</a:t>
            </a:r>
            <a:r>
              <a:rPr lang="en-US" sz="1600" dirty="0">
                <a:solidFill>
                  <a:srgbClr val="C1651C"/>
                </a:solidFill>
                <a:latin typeface="Menlo-Regular"/>
              </a:rPr>
              <a:t>error</a:t>
            </a:r>
            <a:r>
              <a:rPr lang="en-US" sz="1600" dirty="0">
                <a:solidFill>
                  <a:srgbClr val="000000"/>
                </a:solidFill>
                <a:latin typeface="Menlo-Regular"/>
              </a:rPr>
              <a:t>;</a:t>
            </a:r>
          </a:p>
          <a:p>
            <a:endParaRPr lang="en-US" sz="1600" dirty="0">
              <a:solidFill>
                <a:srgbClr val="000000"/>
              </a:solidFill>
              <a:latin typeface="Menlo-Regular"/>
            </a:endParaRPr>
          </a:p>
          <a:p>
            <a:r>
              <a:rPr lang="en-US" sz="1600" dirty="0">
                <a:solidFill>
                  <a:srgbClr val="000000"/>
                </a:solidFill>
                <a:latin typeface="Menlo-Regular"/>
              </a:rPr>
              <a:t>    </a:t>
            </a:r>
            <a:r>
              <a:rPr lang="en-US" sz="1600" dirty="0" err="1">
                <a:solidFill>
                  <a:srgbClr val="000000"/>
                </a:solidFill>
                <a:latin typeface="Menlo-Regular"/>
              </a:rPr>
              <a:t>mallocp</a:t>
            </a:r>
            <a:r>
              <a:rPr lang="en-US" sz="1600" dirty="0">
                <a:solidFill>
                  <a:srgbClr val="000000"/>
                </a:solidFill>
                <a:latin typeface="Menlo-Regular"/>
              </a:rPr>
              <a:t> = </a:t>
            </a:r>
            <a:r>
              <a:rPr lang="en-US" sz="1600" dirty="0" err="1">
                <a:solidFill>
                  <a:srgbClr val="000000"/>
                </a:solidFill>
                <a:latin typeface="Menlo-Regular"/>
              </a:rPr>
              <a:t>dlsym</a:t>
            </a:r>
            <a:r>
              <a:rPr lang="en-US" sz="1600" dirty="0">
                <a:solidFill>
                  <a:srgbClr val="000000"/>
                </a:solidFill>
                <a:latin typeface="Menlo-Regular"/>
              </a:rPr>
              <a:t>(RTLD_NEXT, </a:t>
            </a:r>
            <a:r>
              <a:rPr lang="en-US" sz="1600" dirty="0">
                <a:solidFill>
                  <a:srgbClr val="9D206F"/>
                </a:solidFill>
                <a:latin typeface="Menlo-Regular"/>
              </a:rPr>
              <a:t>"</a:t>
            </a:r>
            <a:r>
              <a:rPr lang="en-US" sz="1600" dirty="0" err="1">
                <a:solidFill>
                  <a:srgbClr val="9D206F"/>
                </a:solidFill>
                <a:latin typeface="Menlo-Regular"/>
              </a:rPr>
              <a:t>malloc</a:t>
            </a:r>
            <a:r>
              <a:rPr lang="en-US" sz="1600" dirty="0">
                <a:solidFill>
                  <a:srgbClr val="9D206F"/>
                </a:solidFill>
                <a:latin typeface="Menlo-Regular"/>
              </a:rPr>
              <a:t>"</a:t>
            </a:r>
            <a:r>
              <a:rPr lang="en-US" sz="1600" dirty="0">
                <a:solidFill>
                  <a:srgbClr val="000000"/>
                </a:solidFill>
                <a:latin typeface="Menlo-Regular"/>
              </a:rPr>
              <a:t>); </a:t>
            </a:r>
            <a:r>
              <a:rPr lang="en-US" sz="1600" dirty="0">
                <a:solidFill>
                  <a:srgbClr val="CB2418"/>
                </a:solidFill>
                <a:latin typeface="Menlo-Regular"/>
              </a:rPr>
              <a:t>/* Get </a:t>
            </a:r>
            <a:r>
              <a:rPr lang="en-US" sz="1600" dirty="0" err="1">
                <a:solidFill>
                  <a:srgbClr val="CB2418"/>
                </a:solidFill>
                <a:latin typeface="Menlo-Regular"/>
              </a:rPr>
              <a:t>addr</a:t>
            </a:r>
            <a:r>
              <a:rPr lang="en-US" sz="1600" dirty="0">
                <a:solidFill>
                  <a:srgbClr val="CB2418"/>
                </a:solidFill>
                <a:latin typeface="Menlo-Regular"/>
              </a:rPr>
              <a:t> of </a:t>
            </a:r>
            <a:r>
              <a:rPr lang="en-US" sz="1600" dirty="0" err="1">
                <a:solidFill>
                  <a:srgbClr val="CB2418"/>
                </a:solidFill>
                <a:latin typeface="Menlo-Regular"/>
              </a:rPr>
              <a:t>libc</a:t>
            </a:r>
            <a:r>
              <a:rPr lang="en-US" sz="1600" dirty="0">
                <a:solidFill>
                  <a:srgbClr val="CB2418"/>
                </a:solidFill>
                <a:latin typeface="Menlo-Regular"/>
              </a:rPr>
              <a:t> </a:t>
            </a:r>
            <a:r>
              <a:rPr lang="en-US" sz="1600" dirty="0" err="1">
                <a:solidFill>
                  <a:srgbClr val="CB2418"/>
                </a:solidFill>
                <a:latin typeface="Menlo-Regular"/>
              </a:rPr>
              <a:t>malloc</a:t>
            </a:r>
            <a:r>
              <a:rPr lang="en-US" sz="1600" dirty="0">
                <a:solidFill>
                  <a:srgbClr val="CB2418"/>
                </a:solidFill>
                <a:latin typeface="Menlo-Regular"/>
              </a:rPr>
              <a:t> */</a:t>
            </a:r>
            <a:endParaRPr lang="en-US" sz="1600" dirty="0">
              <a:solidFill>
                <a:srgbClr val="000000"/>
              </a:solidFill>
              <a:latin typeface="Menlo-Regular"/>
            </a:endParaRP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((error = </a:t>
            </a:r>
            <a:r>
              <a:rPr lang="en-US" sz="1600" dirty="0" err="1">
                <a:solidFill>
                  <a:srgbClr val="000000"/>
                </a:solidFill>
                <a:latin typeface="Menlo-Regular"/>
              </a:rPr>
              <a:t>dlerror</a:t>
            </a:r>
            <a:r>
              <a:rPr lang="en-US" sz="1600" dirty="0">
                <a:solidFill>
                  <a:srgbClr val="000000"/>
                </a:solidFill>
                <a:latin typeface="Menlo-Regular"/>
              </a:rPr>
              <a:t>()) != </a:t>
            </a:r>
            <a:r>
              <a:rPr lang="en-US" sz="1600" dirty="0">
                <a:solidFill>
                  <a:srgbClr val="2C9290"/>
                </a:solidFill>
                <a:latin typeface="Menlo-Regular"/>
              </a:rPr>
              <a:t>NULL</a:t>
            </a:r>
            <a:r>
              <a:rPr lang="en-US" sz="1600" dirty="0">
                <a:solidFill>
                  <a:srgbClr val="000000"/>
                </a:solidFill>
                <a:latin typeface="Menlo-Regular"/>
              </a:rPr>
              <a:t>) {</a:t>
            </a:r>
          </a:p>
          <a:p>
            <a:r>
              <a:rPr lang="en-US" sz="1600" dirty="0">
                <a:solidFill>
                  <a:srgbClr val="000000"/>
                </a:solidFill>
                <a:latin typeface="Menlo-Regular"/>
              </a:rPr>
              <a:t>        </a:t>
            </a:r>
            <a:r>
              <a:rPr lang="en-US" sz="1600" dirty="0" err="1">
                <a:solidFill>
                  <a:srgbClr val="000000"/>
                </a:solidFill>
                <a:latin typeface="Menlo-Regular"/>
              </a:rPr>
              <a:t>fputs</a:t>
            </a:r>
            <a:r>
              <a:rPr lang="en-US" sz="1600" dirty="0">
                <a:solidFill>
                  <a:srgbClr val="000000"/>
                </a:solidFill>
                <a:latin typeface="Menlo-Regular"/>
              </a:rPr>
              <a:t>(error, </a:t>
            </a:r>
            <a:r>
              <a:rPr lang="en-US" sz="1600" dirty="0" err="1">
                <a:solidFill>
                  <a:srgbClr val="000000"/>
                </a:solidFill>
                <a:latin typeface="Menlo-Regular"/>
              </a:rPr>
              <a:t>stderr</a:t>
            </a:r>
            <a:r>
              <a:rPr lang="en-US" sz="1600" dirty="0">
                <a:solidFill>
                  <a:srgbClr val="000000"/>
                </a:solidFill>
                <a:latin typeface="Menlo-Regular"/>
              </a:rPr>
              <a:t>);</a:t>
            </a:r>
          </a:p>
          <a:p>
            <a:r>
              <a:rPr lang="en-US" sz="1600" dirty="0">
                <a:solidFill>
                  <a:srgbClr val="000000"/>
                </a:solidFill>
                <a:latin typeface="Menlo-Regular"/>
              </a:rPr>
              <a:t>        exit(1);</a:t>
            </a:r>
          </a:p>
          <a:p>
            <a:r>
              <a:rPr lang="en-US" sz="1600" dirty="0">
                <a:solidFill>
                  <a:srgbClr val="000000"/>
                </a:solidFill>
                <a:latin typeface="Menlo-Regular"/>
              </a:rPr>
              <a:t>    }</a:t>
            </a:r>
          </a:p>
          <a:p>
            <a:r>
              <a:rPr lang="en-US" sz="1600" dirty="0">
                <a:solidFill>
                  <a:srgbClr val="000000"/>
                </a:solidFill>
                <a:latin typeface="Menlo-Regular"/>
              </a:rPr>
              <a:t>    </a:t>
            </a:r>
            <a:r>
              <a:rPr lang="en-US" sz="1600" dirty="0">
                <a:solidFill>
                  <a:srgbClr val="2D961E"/>
                </a:solidFill>
                <a:latin typeface="Menlo-Regular"/>
              </a:rPr>
              <a:t>char</a:t>
            </a:r>
            <a:r>
              <a:rPr lang="en-US" sz="1600" dirty="0">
                <a:solidFill>
                  <a:srgbClr val="000000"/>
                </a:solidFill>
                <a:latin typeface="Menlo-Regular"/>
              </a:rPr>
              <a:t> *</a:t>
            </a:r>
            <a:r>
              <a:rPr lang="en-US" sz="1600" dirty="0" err="1">
                <a:solidFill>
                  <a:srgbClr val="C1651C"/>
                </a:solidFill>
                <a:latin typeface="Menlo-Regular"/>
              </a:rPr>
              <a:t>ptr</a:t>
            </a:r>
            <a:r>
              <a:rPr lang="en-US" sz="1600" dirty="0">
                <a:solidFill>
                  <a:srgbClr val="000000"/>
                </a:solidFill>
                <a:latin typeface="Menlo-Regular"/>
              </a:rPr>
              <a:t> = </a:t>
            </a:r>
            <a:r>
              <a:rPr lang="en-US" sz="1600" dirty="0" err="1">
                <a:solidFill>
                  <a:srgbClr val="000000"/>
                </a:solidFill>
                <a:latin typeface="Menlo-Regular"/>
              </a:rPr>
              <a:t>mallocp</a:t>
            </a:r>
            <a:r>
              <a:rPr lang="en-US" sz="1600" dirty="0">
                <a:solidFill>
                  <a:srgbClr val="000000"/>
                </a:solidFill>
                <a:latin typeface="Menlo-Regular"/>
              </a:rPr>
              <a:t>(size); </a:t>
            </a:r>
            <a:r>
              <a:rPr lang="en-US" sz="1600" dirty="0">
                <a:solidFill>
                  <a:srgbClr val="CB2418"/>
                </a:solidFill>
                <a:latin typeface="Menlo-Regular"/>
              </a:rPr>
              <a:t>/* Call </a:t>
            </a:r>
            <a:r>
              <a:rPr lang="en-US" sz="1600" dirty="0" err="1">
                <a:solidFill>
                  <a:srgbClr val="CB2418"/>
                </a:solidFill>
                <a:latin typeface="Menlo-Regular"/>
              </a:rPr>
              <a:t>libc</a:t>
            </a:r>
            <a:r>
              <a:rPr lang="en-US" sz="1600" dirty="0">
                <a:solidFill>
                  <a:srgbClr val="CB2418"/>
                </a:solidFill>
                <a:latin typeface="Menlo-Regular"/>
              </a:rPr>
              <a:t> </a:t>
            </a:r>
            <a:r>
              <a:rPr lang="en-US" sz="1600" dirty="0" err="1">
                <a:solidFill>
                  <a:srgbClr val="CB2418"/>
                </a:solidFill>
                <a:latin typeface="Menlo-Regular"/>
              </a:rPr>
              <a:t>malloc</a:t>
            </a:r>
            <a:r>
              <a:rPr lang="en-US" sz="1600" dirty="0">
                <a:solidFill>
                  <a:srgbClr val="CB2418"/>
                </a:solidFill>
                <a:latin typeface="Menlo-Regular"/>
              </a:rPr>
              <a:t> */</a:t>
            </a:r>
            <a:endParaRPr lang="en-US" sz="1600" dirty="0">
              <a:solidFill>
                <a:srgbClr val="000000"/>
              </a:solidFill>
              <a:latin typeface="Menlo-Regular"/>
            </a:endParaRPr>
          </a:p>
          <a:p>
            <a:r>
              <a:rPr lang="en-US" sz="1600" dirty="0">
                <a:solidFill>
                  <a:srgbClr val="000000"/>
                </a:solidFill>
                <a:latin typeface="Menlo-Regular"/>
              </a:rPr>
              <a:t>    </a:t>
            </a:r>
            <a:r>
              <a:rPr lang="en-US" sz="1600" dirty="0" err="1">
                <a:solidFill>
                  <a:srgbClr val="000000"/>
                </a:solidFill>
                <a:latin typeface="Menlo-Regular"/>
              </a:rPr>
              <a:t>printf</a:t>
            </a:r>
            <a:r>
              <a:rPr lang="en-US" sz="1600" dirty="0">
                <a:solidFill>
                  <a:srgbClr val="000000"/>
                </a:solidFill>
                <a:latin typeface="Menlo-Regular"/>
              </a:rPr>
              <a:t>(</a:t>
            </a:r>
            <a:r>
              <a:rPr lang="en-US" sz="1600" dirty="0">
                <a:solidFill>
                  <a:srgbClr val="9D206F"/>
                </a:solidFill>
                <a:latin typeface="Menlo-Regular"/>
              </a:rPr>
              <a:t>"</a:t>
            </a:r>
            <a:r>
              <a:rPr lang="en-US" sz="1600" dirty="0" err="1">
                <a:solidFill>
                  <a:srgbClr val="9D206F"/>
                </a:solidFill>
                <a:latin typeface="Menlo-Regular"/>
              </a:rPr>
              <a:t>malloc</a:t>
            </a:r>
            <a:r>
              <a:rPr lang="en-US" sz="1600" dirty="0">
                <a:solidFill>
                  <a:srgbClr val="9D206F"/>
                </a:solidFill>
                <a:latin typeface="Menlo-Regular"/>
              </a:rPr>
              <a:t>(%d) = %p\n"</a:t>
            </a:r>
            <a:r>
              <a:rPr lang="en-US" sz="1600" dirty="0">
                <a:solidFill>
                  <a:srgbClr val="000000"/>
                </a:solidFill>
                <a:latin typeface="Menlo-Regular"/>
              </a:rPr>
              <a:t>, (</a:t>
            </a:r>
            <a:r>
              <a:rPr lang="en-US" sz="1600" dirty="0" err="1">
                <a:solidFill>
                  <a:srgbClr val="2D961E"/>
                </a:solidFill>
                <a:latin typeface="Menlo-Regular"/>
              </a:rPr>
              <a:t>int</a:t>
            </a:r>
            <a:r>
              <a:rPr lang="en-US" sz="1600" dirty="0">
                <a:solidFill>
                  <a:srgbClr val="000000"/>
                </a:solidFill>
                <a:latin typeface="Menlo-Regular"/>
              </a:rPr>
              <a:t>)size, </a:t>
            </a:r>
            <a:r>
              <a:rPr lang="en-US" sz="1600" dirty="0" err="1">
                <a:solidFill>
                  <a:srgbClr val="000000"/>
                </a:solidFill>
                <a:latin typeface="Menlo-Regular"/>
              </a:rPr>
              <a:t>ptr</a:t>
            </a:r>
            <a:r>
              <a:rPr lang="en-US" sz="1600" dirty="0">
                <a:solidFill>
                  <a:srgbClr val="000000"/>
                </a:solidFill>
                <a:latin typeface="Menlo-Regular"/>
              </a:rPr>
              <a:t>);</a:t>
            </a:r>
          </a:p>
          <a:p>
            <a:r>
              <a:rPr lang="en-US" sz="1600" dirty="0">
                <a:solidFill>
                  <a:srgbClr val="000000"/>
                </a:solidFill>
                <a:latin typeface="Menlo-Regular"/>
              </a:rPr>
              <a:t>    </a:t>
            </a:r>
            <a:r>
              <a:rPr lang="en-US" sz="1600" dirty="0">
                <a:solidFill>
                  <a:srgbClr val="C200FF"/>
                </a:solidFill>
                <a:latin typeface="Menlo-Regular"/>
              </a:rPr>
              <a:t>return</a:t>
            </a:r>
            <a:r>
              <a:rPr lang="en-US" sz="1600" dirty="0">
                <a:solidFill>
                  <a:srgbClr val="000000"/>
                </a:solidFill>
                <a:latin typeface="Menlo-Regular"/>
              </a:rPr>
              <a:t> </a:t>
            </a:r>
            <a:r>
              <a:rPr lang="en-US" sz="1600" dirty="0" err="1">
                <a:solidFill>
                  <a:srgbClr val="000000"/>
                </a:solidFill>
                <a:latin typeface="Menlo-Regular"/>
              </a:rPr>
              <a:t>ptr</a:t>
            </a:r>
            <a:r>
              <a:rPr lang="en-US" sz="1600" dirty="0">
                <a:solidFill>
                  <a:srgbClr val="000000"/>
                </a:solidFill>
                <a:latin typeface="Menlo-Regular"/>
              </a:rPr>
              <a:t>;</a:t>
            </a:r>
          </a:p>
          <a:p>
            <a:r>
              <a:rPr lang="en-US" sz="1600" dirty="0">
                <a:solidFill>
                  <a:srgbClr val="000000"/>
                </a:solidFill>
                <a:latin typeface="Menlo-Regular"/>
              </a:rPr>
              <a:t>}</a:t>
            </a:r>
            <a:endParaRPr lang="en-US" sz="1600" dirty="0">
              <a:latin typeface="Courier New" panose="02070309020205020404"/>
              <a:cs typeface="Courier New" panose="02070309020205020404"/>
            </a:endParaRPr>
          </a:p>
        </p:txBody>
      </p:sp>
      <p:sp>
        <p:nvSpPr>
          <p:cNvPr id="2" name="Title 1"/>
          <p:cNvSpPr>
            <a:spLocks noGrp="1"/>
          </p:cNvSpPr>
          <p:nvPr>
            <p:ph type="title"/>
          </p:nvPr>
        </p:nvSpPr>
        <p:spPr>
          <a:xfrm>
            <a:off x="5181600" y="533400"/>
            <a:ext cx="3657599" cy="1219200"/>
          </a:xfrm>
          <a:solidFill>
            <a:schemeClr val="bg1"/>
          </a:solidFill>
          <a:ln w="28575" cap="flat" cmpd="sng" algn="ctr">
            <a:solidFill>
              <a:schemeClr val="tx1"/>
            </a:solidFill>
            <a:prstDash val="solid"/>
            <a:miter lim="800000"/>
            <a:headEnd type="none" w="med" len="med"/>
            <a:tailEnd type="none" w="med" len="med"/>
          </a:ln>
        </p:spPr>
        <p:txBody>
          <a:bodyPr/>
          <a:lstStyle/>
          <a:p>
            <a:pPr algn="ctr"/>
            <a:r>
              <a:rPr lang="zh-CN" altLang="en-US"/>
              <a:t>加载</a:t>
            </a:r>
            <a:r>
              <a:rPr lang="en-US" altLang="zh-CN"/>
              <a:t>/</a:t>
            </a:r>
            <a:r>
              <a:rPr lang="zh-CN" altLang="en-US"/>
              <a:t>运行时打桩</a:t>
            </a:r>
            <a:endParaRPr lang="en-US" dirty="0"/>
          </a:p>
        </p:txBody>
      </p:sp>
      <p:sp>
        <p:nvSpPr>
          <p:cNvPr id="5" name="TextBox 4"/>
          <p:cNvSpPr txBox="1"/>
          <p:nvPr/>
        </p:nvSpPr>
        <p:spPr>
          <a:xfrm>
            <a:off x="7466627" y="5766890"/>
            <a:ext cx="1569886" cy="369332"/>
          </a:xfrm>
          <a:prstGeom prst="rect">
            <a:avLst/>
          </a:prstGeom>
          <a:noFill/>
        </p:spPr>
        <p:txBody>
          <a:bodyPr wrap="none" rtlCol="0">
            <a:spAutoFit/>
          </a:bodyPr>
          <a:lstStyle/>
          <a:p>
            <a:r>
              <a:rPr lang="en-US" sz="1800" dirty="0" err="1">
                <a:solidFill>
                  <a:srgbClr val="7F7F7F"/>
                </a:solidFill>
                <a:latin typeface="Courier New" panose="02070309020205020404"/>
                <a:cs typeface="Courier New" panose="02070309020205020404"/>
              </a:rPr>
              <a:t>mymalloc.c</a:t>
            </a:r>
            <a:endParaRPr lang="en-US" sz="1800" dirty="0">
              <a:solidFill>
                <a:srgbClr val="7F7F7F"/>
              </a:solidFill>
              <a:latin typeface="Courier New" panose="02070309020205020404"/>
              <a:cs typeface="Courier New" panose="020703090202050204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加载</a:t>
            </a:r>
            <a:r>
              <a:rPr lang="en-US" altLang="zh-CN" dirty="0"/>
              <a:t>/</a:t>
            </a:r>
            <a:r>
              <a:rPr lang="zh-CN" altLang="en-US" dirty="0"/>
              <a:t>运行时打桩</a:t>
            </a:r>
            <a:endParaRPr lang="en-US" dirty="0"/>
          </a:p>
        </p:txBody>
      </p:sp>
      <p:sp>
        <p:nvSpPr>
          <p:cNvPr id="4" name="Rectangle 3"/>
          <p:cNvSpPr/>
          <p:nvPr/>
        </p:nvSpPr>
        <p:spPr>
          <a:xfrm>
            <a:off x="152400" y="1524000"/>
            <a:ext cx="8763000" cy="4524316"/>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sz="1600" dirty="0">
                <a:solidFill>
                  <a:srgbClr val="CB2418"/>
                </a:solidFill>
                <a:latin typeface="Menlo-Regular"/>
              </a:rPr>
              <a:t>/* free wrapper function */</a:t>
            </a:r>
            <a:endParaRPr lang="en-US" sz="1600" dirty="0">
              <a:solidFill>
                <a:srgbClr val="000000"/>
              </a:solidFill>
              <a:latin typeface="Menlo-Regular"/>
            </a:endParaRPr>
          </a:p>
          <a:p>
            <a:r>
              <a:rPr lang="en-US" sz="1600" dirty="0">
                <a:solidFill>
                  <a:srgbClr val="2D961E"/>
                </a:solidFill>
                <a:latin typeface="Menlo-Regular"/>
              </a:rPr>
              <a:t>void</a:t>
            </a:r>
            <a:r>
              <a:rPr lang="en-US" sz="1600" dirty="0">
                <a:solidFill>
                  <a:srgbClr val="000000"/>
                </a:solidFill>
                <a:latin typeface="Menlo-Regular"/>
              </a:rPr>
              <a:t> </a:t>
            </a:r>
            <a:r>
              <a:rPr lang="en-US" sz="1600" dirty="0">
                <a:solidFill>
                  <a:srgbClr val="4A00FF"/>
                </a:solidFill>
                <a:latin typeface="Menlo-Regular"/>
              </a:rPr>
              <a:t>free</a:t>
            </a:r>
            <a:r>
              <a:rPr lang="en-US" sz="1600" dirty="0">
                <a:solidFill>
                  <a:srgbClr val="000000"/>
                </a:solidFill>
                <a:latin typeface="Menlo-Regular"/>
              </a:rPr>
              <a:t>(</a:t>
            </a:r>
            <a:r>
              <a:rPr lang="en-US" sz="1600" dirty="0">
                <a:solidFill>
                  <a:srgbClr val="2D961E"/>
                </a:solidFill>
                <a:latin typeface="Menlo-Regular"/>
              </a:rPr>
              <a:t>void</a:t>
            </a:r>
            <a:r>
              <a:rPr lang="en-US" sz="1600" dirty="0">
                <a:solidFill>
                  <a:srgbClr val="000000"/>
                </a:solidFill>
                <a:latin typeface="Menlo-Regular"/>
              </a:rPr>
              <a:t> *</a:t>
            </a:r>
            <a:r>
              <a:rPr lang="en-US" sz="1600" dirty="0" err="1">
                <a:solidFill>
                  <a:srgbClr val="C1651C"/>
                </a:solidFill>
                <a:latin typeface="Menlo-Regular"/>
              </a:rPr>
              <a:t>ptr</a:t>
            </a:r>
            <a:r>
              <a:rPr lang="en-US" sz="1600" dirty="0">
                <a:solidFill>
                  <a:srgbClr val="000000"/>
                </a:solidFill>
                <a:latin typeface="Menlo-Regular"/>
              </a:rPr>
              <a:t>)</a:t>
            </a:r>
          </a:p>
          <a:p>
            <a:r>
              <a:rPr lang="en-US" sz="1600" dirty="0">
                <a:solidFill>
                  <a:srgbClr val="000000"/>
                </a:solidFill>
                <a:latin typeface="Menlo-Regular"/>
              </a:rPr>
              <a:t>{</a:t>
            </a:r>
          </a:p>
          <a:p>
            <a:r>
              <a:rPr lang="fi-FI" sz="1600" dirty="0">
                <a:solidFill>
                  <a:srgbClr val="000000"/>
                </a:solidFill>
                <a:latin typeface="Menlo-Regular"/>
              </a:rPr>
              <a:t>    </a:t>
            </a:r>
            <a:r>
              <a:rPr lang="fi-FI" sz="1600" dirty="0" err="1">
                <a:solidFill>
                  <a:srgbClr val="2D961E"/>
                </a:solidFill>
                <a:latin typeface="Menlo-Regular"/>
              </a:rPr>
              <a:t>void</a:t>
            </a:r>
            <a:r>
              <a:rPr lang="fi-FI" sz="1600" dirty="0">
                <a:solidFill>
                  <a:srgbClr val="000000"/>
                </a:solidFill>
                <a:latin typeface="Menlo-Regular"/>
              </a:rPr>
              <a:t> (*</a:t>
            </a:r>
            <a:r>
              <a:rPr lang="fi-FI" sz="1600" dirty="0" err="1">
                <a:solidFill>
                  <a:srgbClr val="C1651C"/>
                </a:solidFill>
                <a:latin typeface="Menlo-Regular"/>
              </a:rPr>
              <a:t>freep</a:t>
            </a:r>
            <a:r>
              <a:rPr lang="fi-FI" sz="1600" dirty="0" err="1">
                <a:solidFill>
                  <a:srgbClr val="000000"/>
                </a:solidFill>
                <a:latin typeface="Menlo-Regular"/>
              </a:rPr>
              <a:t>)(</a:t>
            </a:r>
            <a:r>
              <a:rPr lang="fi-FI" sz="1600" dirty="0" err="1">
                <a:solidFill>
                  <a:srgbClr val="2D961E"/>
                </a:solidFill>
                <a:latin typeface="Menlo-Regular"/>
              </a:rPr>
              <a:t>void</a:t>
            </a:r>
            <a:r>
              <a:rPr lang="fi-FI" sz="1600" dirty="0">
                <a:solidFill>
                  <a:srgbClr val="000000"/>
                </a:solidFill>
                <a:latin typeface="Menlo-Regular"/>
              </a:rPr>
              <a:t> *) = </a:t>
            </a:r>
            <a:r>
              <a:rPr lang="fi-FI" sz="1600" dirty="0">
                <a:solidFill>
                  <a:srgbClr val="2C9290"/>
                </a:solidFill>
                <a:latin typeface="Menlo-Regular"/>
              </a:rPr>
              <a:t>NULL</a:t>
            </a:r>
            <a:r>
              <a:rPr lang="fi-FI" sz="1600" dirty="0">
                <a:solidFill>
                  <a:srgbClr val="000000"/>
                </a:solidFill>
                <a:latin typeface="Menlo-Regular"/>
              </a:rPr>
              <a:t>;</a:t>
            </a:r>
          </a:p>
          <a:p>
            <a:r>
              <a:rPr lang="fi-FI" sz="1600" dirty="0">
                <a:solidFill>
                  <a:srgbClr val="000000"/>
                </a:solidFill>
                <a:latin typeface="Menlo-Regular"/>
              </a:rPr>
              <a:t>    </a:t>
            </a:r>
            <a:r>
              <a:rPr lang="fi-FI" sz="1600" dirty="0" err="1">
                <a:solidFill>
                  <a:srgbClr val="2D961E"/>
                </a:solidFill>
                <a:latin typeface="Menlo-Regular"/>
              </a:rPr>
              <a:t>char</a:t>
            </a:r>
            <a:r>
              <a:rPr lang="fi-FI" sz="1600" dirty="0">
                <a:solidFill>
                  <a:srgbClr val="000000"/>
                </a:solidFill>
                <a:latin typeface="Menlo-Regular"/>
              </a:rPr>
              <a:t> *</a:t>
            </a:r>
            <a:r>
              <a:rPr lang="fi-FI" sz="1600" dirty="0" err="1">
                <a:solidFill>
                  <a:srgbClr val="C1651C"/>
                </a:solidFill>
                <a:latin typeface="Menlo-Regular"/>
              </a:rPr>
              <a:t>error</a:t>
            </a:r>
            <a:r>
              <a:rPr lang="fi-FI" sz="1600" dirty="0">
                <a:solidFill>
                  <a:srgbClr val="000000"/>
                </a:solidFill>
                <a:latin typeface="Menlo-Regular"/>
              </a:rPr>
              <a:t>;</a:t>
            </a:r>
          </a:p>
          <a:p>
            <a:endParaRPr lang="fi-FI" sz="1600" dirty="0">
              <a:solidFill>
                <a:srgbClr val="000000"/>
              </a:solidFill>
              <a:latin typeface="Menlo-Regular"/>
            </a:endParaRP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a:t>
            </a:r>
            <a:r>
              <a:rPr lang="en-US" sz="1600" dirty="0" err="1">
                <a:solidFill>
                  <a:srgbClr val="000000"/>
                </a:solidFill>
                <a:latin typeface="Menlo-Regular"/>
              </a:rPr>
              <a:t>ptr</a:t>
            </a:r>
            <a:r>
              <a:rPr lang="en-US" sz="1600" dirty="0">
                <a:solidFill>
                  <a:srgbClr val="000000"/>
                </a:solidFill>
                <a:latin typeface="Menlo-Regular"/>
              </a:rPr>
              <a:t>)</a:t>
            </a:r>
          </a:p>
          <a:p>
            <a:r>
              <a:rPr lang="is-IS" sz="1600" dirty="0">
                <a:solidFill>
                  <a:srgbClr val="000000"/>
                </a:solidFill>
                <a:latin typeface="Menlo-Regular"/>
              </a:rPr>
              <a:t>        </a:t>
            </a:r>
            <a:r>
              <a:rPr lang="is-IS" sz="1600" dirty="0">
                <a:solidFill>
                  <a:srgbClr val="C200FF"/>
                </a:solidFill>
                <a:latin typeface="Menlo-Regular"/>
              </a:rPr>
              <a:t>return</a:t>
            </a:r>
            <a:r>
              <a:rPr lang="is-IS" sz="1600" dirty="0">
                <a:solidFill>
                  <a:srgbClr val="000000"/>
                </a:solidFill>
                <a:latin typeface="Menlo-Regular"/>
              </a:rPr>
              <a:t>;</a:t>
            </a:r>
          </a:p>
          <a:p>
            <a:endParaRPr lang="is-IS" sz="1600" dirty="0">
              <a:solidFill>
                <a:srgbClr val="000000"/>
              </a:solidFill>
              <a:latin typeface="Menlo-Regular"/>
            </a:endParaRPr>
          </a:p>
          <a:p>
            <a:r>
              <a:rPr lang="en-US" sz="1600" dirty="0">
                <a:solidFill>
                  <a:srgbClr val="000000"/>
                </a:solidFill>
                <a:latin typeface="Menlo-Regular"/>
              </a:rPr>
              <a:t>    </a:t>
            </a:r>
            <a:r>
              <a:rPr lang="en-US" sz="1600" dirty="0" err="1">
                <a:solidFill>
                  <a:srgbClr val="000000"/>
                </a:solidFill>
                <a:latin typeface="Menlo-Regular"/>
              </a:rPr>
              <a:t>freep</a:t>
            </a:r>
            <a:r>
              <a:rPr lang="en-US" sz="1600" dirty="0">
                <a:solidFill>
                  <a:srgbClr val="000000"/>
                </a:solidFill>
                <a:latin typeface="Menlo-Regular"/>
              </a:rPr>
              <a:t> = </a:t>
            </a:r>
            <a:r>
              <a:rPr lang="en-US" sz="1600" dirty="0" err="1">
                <a:solidFill>
                  <a:srgbClr val="000000"/>
                </a:solidFill>
                <a:latin typeface="Menlo-Regular"/>
              </a:rPr>
              <a:t>dlsym</a:t>
            </a:r>
            <a:r>
              <a:rPr lang="en-US" sz="1600" dirty="0">
                <a:solidFill>
                  <a:srgbClr val="000000"/>
                </a:solidFill>
                <a:latin typeface="Menlo-Regular"/>
              </a:rPr>
              <a:t>(RTLD_NEXT, </a:t>
            </a:r>
            <a:r>
              <a:rPr lang="en-US" sz="1600" dirty="0">
                <a:solidFill>
                  <a:srgbClr val="9D206F"/>
                </a:solidFill>
                <a:latin typeface="Menlo-Regular"/>
              </a:rPr>
              <a:t>"free"</a:t>
            </a:r>
            <a:r>
              <a:rPr lang="en-US" sz="1600" dirty="0">
                <a:solidFill>
                  <a:srgbClr val="000000"/>
                </a:solidFill>
                <a:latin typeface="Menlo-Regular"/>
              </a:rPr>
              <a:t>); </a:t>
            </a:r>
            <a:r>
              <a:rPr lang="en-US" sz="1600" dirty="0">
                <a:solidFill>
                  <a:srgbClr val="CB2418"/>
                </a:solidFill>
                <a:latin typeface="Menlo-Regular"/>
              </a:rPr>
              <a:t>/* Get address of </a:t>
            </a:r>
            <a:r>
              <a:rPr lang="en-US" sz="1600" dirty="0" err="1">
                <a:solidFill>
                  <a:srgbClr val="CB2418"/>
                </a:solidFill>
                <a:latin typeface="Menlo-Regular"/>
              </a:rPr>
              <a:t>libc</a:t>
            </a:r>
            <a:r>
              <a:rPr lang="en-US" sz="1600" dirty="0">
                <a:solidFill>
                  <a:srgbClr val="CB2418"/>
                </a:solidFill>
                <a:latin typeface="Menlo-Regular"/>
              </a:rPr>
              <a:t> free */</a:t>
            </a:r>
            <a:endParaRPr lang="en-US" sz="1600" dirty="0">
              <a:solidFill>
                <a:srgbClr val="000000"/>
              </a:solidFill>
              <a:latin typeface="Menlo-Regular"/>
            </a:endParaRP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((error = </a:t>
            </a:r>
            <a:r>
              <a:rPr lang="en-US" sz="1600" dirty="0" err="1">
                <a:solidFill>
                  <a:srgbClr val="000000"/>
                </a:solidFill>
                <a:latin typeface="Menlo-Regular"/>
              </a:rPr>
              <a:t>dlerror</a:t>
            </a:r>
            <a:r>
              <a:rPr lang="en-US" sz="1600" dirty="0">
                <a:solidFill>
                  <a:srgbClr val="000000"/>
                </a:solidFill>
                <a:latin typeface="Menlo-Regular"/>
              </a:rPr>
              <a:t>()) != </a:t>
            </a:r>
            <a:r>
              <a:rPr lang="en-US" sz="1600" dirty="0">
                <a:solidFill>
                  <a:srgbClr val="2C9290"/>
                </a:solidFill>
                <a:latin typeface="Menlo-Regular"/>
              </a:rPr>
              <a:t>NULL</a:t>
            </a:r>
            <a:r>
              <a:rPr lang="en-US" sz="1600" dirty="0">
                <a:solidFill>
                  <a:srgbClr val="000000"/>
                </a:solidFill>
                <a:latin typeface="Menlo-Regular"/>
              </a:rPr>
              <a:t>) {</a:t>
            </a:r>
          </a:p>
          <a:p>
            <a:r>
              <a:rPr lang="en-US" sz="1600" dirty="0">
                <a:solidFill>
                  <a:srgbClr val="000000"/>
                </a:solidFill>
                <a:latin typeface="Menlo-Regular"/>
              </a:rPr>
              <a:t>        </a:t>
            </a:r>
            <a:r>
              <a:rPr lang="en-US" sz="1600" dirty="0" err="1">
                <a:solidFill>
                  <a:srgbClr val="000000"/>
                </a:solidFill>
                <a:latin typeface="Menlo-Regular"/>
              </a:rPr>
              <a:t>fputs</a:t>
            </a:r>
            <a:r>
              <a:rPr lang="en-US" sz="1600" dirty="0">
                <a:solidFill>
                  <a:srgbClr val="000000"/>
                </a:solidFill>
                <a:latin typeface="Menlo-Regular"/>
              </a:rPr>
              <a:t>(error, </a:t>
            </a:r>
            <a:r>
              <a:rPr lang="en-US" sz="1600" dirty="0" err="1">
                <a:solidFill>
                  <a:srgbClr val="000000"/>
                </a:solidFill>
                <a:latin typeface="Menlo-Regular"/>
              </a:rPr>
              <a:t>stderr</a:t>
            </a:r>
            <a:r>
              <a:rPr lang="en-US" sz="1600" dirty="0">
                <a:solidFill>
                  <a:srgbClr val="000000"/>
                </a:solidFill>
                <a:latin typeface="Menlo-Regular"/>
              </a:rPr>
              <a:t>);</a:t>
            </a:r>
          </a:p>
          <a:p>
            <a:r>
              <a:rPr lang="en-US" sz="1600" dirty="0">
                <a:solidFill>
                  <a:srgbClr val="000000"/>
                </a:solidFill>
                <a:latin typeface="Menlo-Regular"/>
              </a:rPr>
              <a:t>        exit(1);</a:t>
            </a:r>
          </a:p>
          <a:p>
            <a:r>
              <a:rPr lang="en-US" sz="1600" dirty="0">
                <a:solidFill>
                  <a:srgbClr val="000000"/>
                </a:solidFill>
                <a:latin typeface="Menlo-Regular"/>
              </a:rPr>
              <a:t>    }</a:t>
            </a:r>
          </a:p>
          <a:p>
            <a:r>
              <a:rPr lang="en-US" sz="1600" dirty="0">
                <a:solidFill>
                  <a:srgbClr val="000000"/>
                </a:solidFill>
                <a:latin typeface="Menlo-Regular"/>
              </a:rPr>
              <a:t>    </a:t>
            </a:r>
            <a:r>
              <a:rPr lang="en-US" sz="1600" dirty="0" err="1">
                <a:solidFill>
                  <a:srgbClr val="000000"/>
                </a:solidFill>
                <a:latin typeface="Menlo-Regular"/>
              </a:rPr>
              <a:t>freep</a:t>
            </a:r>
            <a:r>
              <a:rPr lang="en-US" sz="1600" dirty="0">
                <a:solidFill>
                  <a:srgbClr val="000000"/>
                </a:solidFill>
                <a:latin typeface="Menlo-Regular"/>
              </a:rPr>
              <a:t>(</a:t>
            </a:r>
            <a:r>
              <a:rPr lang="en-US" sz="1600" dirty="0" err="1">
                <a:solidFill>
                  <a:srgbClr val="000000"/>
                </a:solidFill>
                <a:latin typeface="Menlo-Regular"/>
              </a:rPr>
              <a:t>ptr</a:t>
            </a:r>
            <a:r>
              <a:rPr lang="en-US" sz="1600" dirty="0">
                <a:solidFill>
                  <a:srgbClr val="000000"/>
                </a:solidFill>
                <a:latin typeface="Menlo-Regular"/>
              </a:rPr>
              <a:t>); </a:t>
            </a:r>
            <a:r>
              <a:rPr lang="en-US" sz="1600" dirty="0">
                <a:solidFill>
                  <a:srgbClr val="CB2418"/>
                </a:solidFill>
                <a:latin typeface="Menlo-Regular"/>
              </a:rPr>
              <a:t>/* Call </a:t>
            </a:r>
            <a:r>
              <a:rPr lang="en-US" sz="1600" dirty="0" err="1">
                <a:solidFill>
                  <a:srgbClr val="CB2418"/>
                </a:solidFill>
                <a:latin typeface="Menlo-Regular"/>
              </a:rPr>
              <a:t>libc</a:t>
            </a:r>
            <a:r>
              <a:rPr lang="en-US" sz="1600" dirty="0">
                <a:solidFill>
                  <a:srgbClr val="CB2418"/>
                </a:solidFill>
                <a:latin typeface="Menlo-Regular"/>
              </a:rPr>
              <a:t> free */</a:t>
            </a:r>
            <a:endParaRPr lang="en-US" sz="1600" dirty="0">
              <a:solidFill>
                <a:srgbClr val="000000"/>
              </a:solidFill>
              <a:latin typeface="Menlo-Regular"/>
            </a:endParaRPr>
          </a:p>
          <a:p>
            <a:r>
              <a:rPr lang="en-US" sz="1600" dirty="0">
                <a:solidFill>
                  <a:srgbClr val="000000"/>
                </a:solidFill>
                <a:latin typeface="Menlo-Regular"/>
              </a:rPr>
              <a:t>    </a:t>
            </a:r>
            <a:r>
              <a:rPr lang="en-US" sz="1600" dirty="0" err="1">
                <a:solidFill>
                  <a:srgbClr val="000000"/>
                </a:solidFill>
                <a:latin typeface="Menlo-Regular"/>
              </a:rPr>
              <a:t>printf</a:t>
            </a:r>
            <a:r>
              <a:rPr lang="en-US" sz="1600" dirty="0">
                <a:solidFill>
                  <a:srgbClr val="000000"/>
                </a:solidFill>
                <a:latin typeface="Menlo-Regular"/>
              </a:rPr>
              <a:t>(</a:t>
            </a:r>
            <a:r>
              <a:rPr lang="en-US" sz="1600" dirty="0">
                <a:solidFill>
                  <a:srgbClr val="9D206F"/>
                </a:solidFill>
                <a:latin typeface="Menlo-Regular"/>
              </a:rPr>
              <a:t>"free(%p)\n"</a:t>
            </a:r>
            <a:r>
              <a:rPr lang="en-US" sz="1600" dirty="0">
                <a:solidFill>
                  <a:srgbClr val="000000"/>
                </a:solidFill>
                <a:latin typeface="Menlo-Regular"/>
              </a:rPr>
              <a:t>, </a:t>
            </a:r>
            <a:r>
              <a:rPr lang="en-US" sz="1600" dirty="0" err="1">
                <a:solidFill>
                  <a:srgbClr val="000000"/>
                </a:solidFill>
                <a:latin typeface="Menlo-Regular"/>
              </a:rPr>
              <a:t>ptr</a:t>
            </a:r>
            <a:r>
              <a:rPr lang="en-US" sz="1600" dirty="0">
                <a:solidFill>
                  <a:srgbClr val="000000"/>
                </a:solidFill>
                <a:latin typeface="Menlo-Regular"/>
              </a:rPr>
              <a:t>);</a:t>
            </a:r>
          </a:p>
          <a:p>
            <a:r>
              <a:rPr lang="en-US" sz="1600" dirty="0">
                <a:solidFill>
                  <a:srgbClr val="000000"/>
                </a:solidFill>
                <a:latin typeface="Menlo-Regular"/>
              </a:rPr>
              <a:t>}</a:t>
            </a:r>
          </a:p>
          <a:p>
            <a:r>
              <a:rPr lang="en-US" sz="1600" dirty="0">
                <a:solidFill>
                  <a:srgbClr val="926492"/>
                </a:solidFill>
                <a:latin typeface="Menlo-Regular"/>
              </a:rPr>
              <a:t>#</a:t>
            </a:r>
            <a:r>
              <a:rPr lang="en-US" sz="1600" dirty="0" err="1">
                <a:solidFill>
                  <a:srgbClr val="926492"/>
                </a:solidFill>
                <a:latin typeface="Menlo-Regular"/>
              </a:rPr>
              <a:t>endif</a:t>
            </a:r>
            <a:endParaRPr lang="en-US" sz="1600" dirty="0">
              <a:latin typeface="Courier New" panose="02070309020205020404"/>
              <a:cs typeface="Courier New" panose="02070309020205020404"/>
            </a:endParaRPr>
          </a:p>
        </p:txBody>
      </p:sp>
      <p:sp>
        <p:nvSpPr>
          <p:cNvPr id="6" name="TextBox 5"/>
          <p:cNvSpPr txBox="1"/>
          <p:nvPr/>
        </p:nvSpPr>
        <p:spPr>
          <a:xfrm>
            <a:off x="6812114" y="5955268"/>
            <a:ext cx="1569886" cy="369332"/>
          </a:xfrm>
          <a:prstGeom prst="rect">
            <a:avLst/>
          </a:prstGeom>
          <a:noFill/>
        </p:spPr>
        <p:txBody>
          <a:bodyPr wrap="none" rtlCol="0">
            <a:spAutoFit/>
          </a:bodyPr>
          <a:lstStyle/>
          <a:p>
            <a:r>
              <a:rPr lang="en-US" sz="1800" dirty="0" err="1">
                <a:solidFill>
                  <a:srgbClr val="7F7F7F"/>
                </a:solidFill>
                <a:latin typeface="Courier New" panose="02070309020205020404"/>
                <a:cs typeface="Courier New" panose="02070309020205020404"/>
              </a:rPr>
              <a:t>mymalloc.c</a:t>
            </a:r>
            <a:endParaRPr lang="en-US" sz="1800" dirty="0">
              <a:solidFill>
                <a:srgbClr val="7F7F7F"/>
              </a:solidFill>
              <a:latin typeface="Courier New" panose="02070309020205020404"/>
              <a:cs typeface="Courier New" panose="020703090202050204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加载</a:t>
            </a:r>
            <a:r>
              <a:rPr lang="en-US" altLang="zh-CN" dirty="0"/>
              <a:t>/</a:t>
            </a:r>
            <a:r>
              <a:rPr lang="zh-CN" altLang="en-US" dirty="0"/>
              <a:t>运行时打桩</a:t>
            </a:r>
            <a:endParaRPr lang="en-US" dirty="0"/>
          </a:p>
        </p:txBody>
      </p:sp>
      <p:sp>
        <p:nvSpPr>
          <p:cNvPr id="3" name="Content Placeholder 2"/>
          <p:cNvSpPr>
            <a:spLocks noGrp="1"/>
          </p:cNvSpPr>
          <p:nvPr>
            <p:ph idx="1"/>
          </p:nvPr>
        </p:nvSpPr>
        <p:spPr>
          <a:xfrm>
            <a:off x="152401" y="4114800"/>
            <a:ext cx="8762999" cy="1447800"/>
          </a:xfrm>
        </p:spPr>
        <p:txBody>
          <a:bodyPr/>
          <a:lstStyle/>
          <a:p>
            <a:r>
              <a:rPr lang="en-US" altLang="zh-CN" dirty="0">
                <a:latin typeface="Courier New" panose="02070309020205020404"/>
                <a:cs typeface="Courier New" panose="02070309020205020404"/>
              </a:rPr>
              <a:t>LD_PRELOAD</a:t>
            </a:r>
            <a:r>
              <a:rPr lang="zh-CN" altLang="en-US" dirty="0"/>
              <a:t>环境变量告诉动态链接器，首先通过查看</a:t>
            </a:r>
            <a:r>
              <a:rPr lang="en-US" altLang="zh-CN" dirty="0">
                <a:latin typeface="Courier New" panose="02070309020205020404"/>
                <a:cs typeface="Courier New" panose="02070309020205020404"/>
              </a:rPr>
              <a:t>mymalloc.so</a:t>
            </a:r>
            <a:r>
              <a:rPr lang="zh-CN" altLang="en-US" dirty="0"/>
              <a:t>，解析未解析的符号引用</a:t>
            </a:r>
            <a:r>
              <a:rPr lang="en-US" dirty="0"/>
              <a:t>(</a:t>
            </a:r>
            <a:r>
              <a:rPr lang="zh-CN" altLang="en-US" dirty="0"/>
              <a:t>例如</a:t>
            </a:r>
            <a:r>
              <a:rPr lang="en-US" altLang="zh-CN" dirty="0" err="1">
                <a:latin typeface="Courier New" panose="02070309020205020404"/>
                <a:cs typeface="Courier New" panose="02070309020205020404"/>
              </a:rPr>
              <a:t>malloc</a:t>
            </a:r>
            <a:r>
              <a:rPr lang="en-US" altLang="zh-CN" dirty="0">
                <a:latin typeface="Courier New" panose="02070309020205020404"/>
                <a:cs typeface="Courier New" panose="02070309020205020404"/>
              </a:rPr>
              <a:t>)</a:t>
            </a:r>
            <a:r>
              <a:rPr lang="en-US" altLang="zh-CN" dirty="0"/>
              <a:t> </a:t>
            </a:r>
            <a:r>
              <a:rPr lang="zh-CN" altLang="en-US" dirty="0"/>
              <a:t>。</a:t>
            </a:r>
            <a:endParaRPr lang="en-US" dirty="0"/>
          </a:p>
        </p:txBody>
      </p:sp>
      <p:sp>
        <p:nvSpPr>
          <p:cNvPr id="6" name="Rectangle 5"/>
          <p:cNvSpPr/>
          <p:nvPr/>
        </p:nvSpPr>
        <p:spPr>
          <a:xfrm>
            <a:off x="152402" y="1300877"/>
            <a:ext cx="8991598" cy="2308324"/>
          </a:xfrm>
          <a:prstGeom prst="rect">
            <a:avLst/>
          </a:prstGeom>
          <a:solidFill>
            <a:srgbClr val="E6E6E6"/>
          </a:solidFill>
          <a:ln w="28575" cap="flat" cmpd="sng" algn="ctr">
            <a:solidFill>
              <a:schemeClr val="tx1"/>
            </a:solidFill>
            <a:prstDash val="solid"/>
            <a:round/>
            <a:headEnd type="none" w="med" len="med"/>
            <a:tailEnd type="none" w="med" len="med"/>
          </a:ln>
        </p:spPr>
        <p:txBody>
          <a:bodyPr wrap="square">
            <a:spAutoFit/>
          </a:bodyPr>
          <a:lstStyle/>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 make </a:t>
            </a:r>
            <a:r>
              <a:rPr lang="en-US" sz="1800" dirty="0" err="1">
                <a:latin typeface="Courier New" panose="02070309020205020404"/>
                <a:cs typeface="Courier New" panose="02070309020205020404"/>
              </a:rPr>
              <a:t>intr</a:t>
            </a:r>
            <a:endParaRPr lang="en-US" sz="1800" b="0" dirty="0">
              <a:latin typeface="Courier New" panose="02070309020205020404"/>
              <a:cs typeface="Courier New" panose="02070309020205020404"/>
            </a:endParaRPr>
          </a:p>
          <a:p>
            <a:r>
              <a:rPr lang="en-US" sz="1800" b="0" dirty="0" err="1">
                <a:latin typeface="Courier New" panose="02070309020205020404"/>
                <a:cs typeface="Courier New" panose="02070309020205020404"/>
              </a:rPr>
              <a:t>gcc</a:t>
            </a:r>
            <a:r>
              <a:rPr lang="en-US" sz="1800" b="0" dirty="0">
                <a:latin typeface="Courier New" panose="02070309020205020404"/>
                <a:cs typeface="Courier New" panose="02070309020205020404"/>
              </a:rPr>
              <a:t> -Wall -DRUNTIME -shared -</a:t>
            </a:r>
            <a:r>
              <a:rPr lang="en-US" sz="1800" b="0" dirty="0" err="1">
                <a:latin typeface="Courier New" panose="02070309020205020404"/>
                <a:cs typeface="Courier New" panose="02070309020205020404"/>
              </a:rPr>
              <a:t>fpic</a:t>
            </a:r>
            <a:r>
              <a:rPr lang="en-US" sz="1800" b="0" dirty="0">
                <a:latin typeface="Courier New" panose="02070309020205020404"/>
                <a:cs typeface="Courier New" panose="02070309020205020404"/>
              </a:rPr>
              <a:t> -o </a:t>
            </a:r>
            <a:r>
              <a:rPr lang="en-US" sz="1800" b="0" dirty="0" err="1">
                <a:latin typeface="Courier New" panose="02070309020205020404"/>
                <a:cs typeface="Courier New" panose="02070309020205020404"/>
              </a:rPr>
              <a:t>mymalloc.so</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mymalloc.c</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ldl</a:t>
            </a:r>
            <a:endParaRPr lang="en-US" sz="1800" b="0" dirty="0">
              <a:latin typeface="Courier New" panose="02070309020205020404"/>
              <a:cs typeface="Courier New" panose="02070309020205020404"/>
            </a:endParaRPr>
          </a:p>
          <a:p>
            <a:r>
              <a:rPr lang="en-US" sz="1800" b="0" dirty="0" err="1">
                <a:latin typeface="Courier New" panose="02070309020205020404"/>
                <a:cs typeface="Courier New" panose="02070309020205020404"/>
              </a:rPr>
              <a:t>gcc</a:t>
            </a:r>
            <a:r>
              <a:rPr lang="en-US" sz="1800" b="0" dirty="0">
                <a:latin typeface="Courier New" panose="02070309020205020404"/>
                <a:cs typeface="Courier New" panose="02070309020205020404"/>
              </a:rPr>
              <a:t> -Wall -o </a:t>
            </a:r>
            <a:r>
              <a:rPr lang="en-US" sz="1800" b="0" dirty="0" err="1">
                <a:latin typeface="Courier New" panose="02070309020205020404"/>
                <a:cs typeface="Courier New" panose="02070309020205020404"/>
              </a:rPr>
              <a:t>intr</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int.c</a:t>
            </a:r>
            <a:endParaRPr lang="en-US" sz="1800" b="0" dirty="0">
              <a:latin typeface="Courier New" panose="02070309020205020404"/>
              <a:cs typeface="Courier New" panose="02070309020205020404"/>
            </a:endParaRPr>
          </a:p>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 make </a:t>
            </a:r>
            <a:r>
              <a:rPr lang="en-US" sz="1800" dirty="0" err="1">
                <a:latin typeface="Courier New" panose="02070309020205020404"/>
                <a:cs typeface="Courier New" panose="02070309020205020404"/>
              </a:rPr>
              <a:t>runr</a:t>
            </a:r>
            <a:endParaRPr lang="en-US" sz="1800" dirty="0">
              <a:latin typeface="Courier New" panose="02070309020205020404"/>
              <a:cs typeface="Courier New" panose="02070309020205020404"/>
            </a:endParaRPr>
          </a:p>
          <a:p>
            <a:r>
              <a:rPr lang="en-US" sz="1800" b="0" dirty="0">
                <a:latin typeface="Courier New" panose="02070309020205020404"/>
                <a:cs typeface="Courier New" panose="02070309020205020404"/>
              </a:rPr>
              <a:t>(LD_PRELOAD="./</a:t>
            </a:r>
            <a:r>
              <a:rPr lang="en-US" sz="1800" b="0" dirty="0" err="1">
                <a:latin typeface="Courier New" panose="02070309020205020404"/>
                <a:cs typeface="Courier New" panose="02070309020205020404"/>
              </a:rPr>
              <a:t>mymalloc.so</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intr</a:t>
            </a:r>
            <a:r>
              <a:rPr lang="en-US" sz="1800" b="0" dirty="0">
                <a:latin typeface="Courier New" panose="02070309020205020404"/>
                <a:cs typeface="Courier New" panose="02070309020205020404"/>
              </a:rPr>
              <a:t>)</a:t>
            </a:r>
          </a:p>
          <a:p>
            <a:r>
              <a:rPr lang="fi-FI" sz="1800" b="0" dirty="0">
                <a:latin typeface="Courier New" panose="02070309020205020404"/>
                <a:cs typeface="Courier New" panose="02070309020205020404"/>
              </a:rPr>
              <a:t>malloc(32) = 0xe60010</a:t>
            </a:r>
          </a:p>
          <a:p>
            <a:r>
              <a:rPr lang="en-US" sz="1800" b="0" dirty="0">
                <a:latin typeface="Courier New" panose="02070309020205020404"/>
                <a:cs typeface="Courier New" panose="02070309020205020404"/>
              </a:rPr>
              <a:t>free(0xe60010)</a:t>
            </a:r>
          </a:p>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6" name="Rectangle 4"/>
          <p:cNvSpPr>
            <a:spLocks noGrp="1" noChangeArrowheads="1"/>
          </p:cNvSpPr>
          <p:nvPr>
            <p:ph type="title"/>
          </p:nvPr>
        </p:nvSpPr>
        <p:spPr/>
        <p:txBody>
          <a:bodyPr/>
          <a:lstStyle/>
          <a:p>
            <a:r>
              <a:rPr lang="zh-CN" altLang="en-US"/>
              <a:t>为什么用链接器</a:t>
            </a:r>
            <a:r>
              <a:rPr lang="en-US"/>
              <a:t>?</a:t>
            </a:r>
          </a:p>
        </p:txBody>
      </p:sp>
      <p:sp>
        <p:nvSpPr>
          <p:cNvPr id="197637" name="Rectangle 5"/>
          <p:cNvSpPr>
            <a:spLocks noGrp="1" noChangeArrowheads="1"/>
          </p:cNvSpPr>
          <p:nvPr>
            <p:ph type="body" idx="1"/>
          </p:nvPr>
        </p:nvSpPr>
        <p:spPr>
          <a:xfrm>
            <a:off x="396875" y="1600199"/>
            <a:ext cx="7896225" cy="4733925"/>
          </a:xfrm>
        </p:spPr>
        <p:txBody>
          <a:bodyPr/>
          <a:lstStyle/>
          <a:p>
            <a:r>
              <a:rPr lang="zh-CN" altLang="en-US" sz="3200" dirty="0"/>
              <a:t>理由</a:t>
            </a:r>
            <a:r>
              <a:rPr lang="en-US" sz="3200" dirty="0"/>
              <a:t> 1: </a:t>
            </a:r>
            <a:r>
              <a:rPr lang="zh-CN" altLang="en-US" sz="3200" dirty="0"/>
              <a:t>模块化</a:t>
            </a:r>
            <a:endParaRPr lang="en-US" sz="3200" dirty="0"/>
          </a:p>
          <a:p>
            <a:endParaRPr lang="en-US" sz="3200" dirty="0"/>
          </a:p>
          <a:p>
            <a:pPr lvl="1"/>
            <a:r>
              <a:rPr lang="zh-CN" altLang="en-US" sz="2800" dirty="0"/>
              <a:t>程序可以编写为一个较小的源文件的集合，而不是一个整体巨大的一团</a:t>
            </a:r>
            <a:r>
              <a:rPr lang="en-US" sz="2800" dirty="0"/>
              <a:t>.</a:t>
            </a:r>
          </a:p>
          <a:p>
            <a:pPr lvl="1"/>
            <a:endParaRPr lang="en-US" sz="2800" dirty="0"/>
          </a:p>
          <a:p>
            <a:pPr lvl="1"/>
            <a:r>
              <a:rPr lang="zh-CN" altLang="en-US" sz="2800" dirty="0"/>
              <a:t>可以构建公共函数库</a:t>
            </a:r>
            <a:r>
              <a:rPr lang="en-US" sz="2800" dirty="0"/>
              <a:t> (</a:t>
            </a:r>
            <a:r>
              <a:rPr lang="zh-CN" altLang="en-US" sz="2800" dirty="0"/>
              <a:t>稍后详述</a:t>
            </a:r>
            <a:r>
              <a:rPr lang="en-US" sz="2800" dirty="0"/>
              <a:t>)</a:t>
            </a:r>
          </a:p>
          <a:p>
            <a:pPr lvl="2"/>
            <a:r>
              <a:rPr lang="zh-CN" altLang="en-US" sz="2800" dirty="0"/>
              <a:t>例如</a:t>
            </a:r>
            <a:r>
              <a:rPr lang="en-US" sz="2800" dirty="0"/>
              <a:t>, </a:t>
            </a:r>
            <a:r>
              <a:rPr lang="zh-CN" altLang="en-US" sz="2800" dirty="0"/>
              <a:t>数学运算库</a:t>
            </a:r>
            <a:r>
              <a:rPr lang="en-US" sz="2800" dirty="0"/>
              <a:t>, </a:t>
            </a:r>
            <a:r>
              <a:rPr lang="zh-CN" altLang="en-US" sz="2800" dirty="0"/>
              <a:t>标准</a:t>
            </a:r>
            <a:r>
              <a:rPr lang="en-US" altLang="zh-CN" sz="2800" dirty="0"/>
              <a:t>C</a:t>
            </a:r>
            <a:r>
              <a:rPr lang="zh-CN" altLang="en-US" sz="2800" dirty="0"/>
              <a:t>库</a:t>
            </a:r>
            <a:endParaRPr lang="en-US"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打桩回顾</a:t>
            </a:r>
            <a:endParaRPr lang="en-US" dirty="0"/>
          </a:p>
        </p:txBody>
      </p:sp>
      <p:sp>
        <p:nvSpPr>
          <p:cNvPr id="3" name="Content Placeholder 2"/>
          <p:cNvSpPr>
            <a:spLocks noGrp="1"/>
          </p:cNvSpPr>
          <p:nvPr>
            <p:ph idx="1"/>
          </p:nvPr>
        </p:nvSpPr>
        <p:spPr/>
        <p:txBody>
          <a:bodyPr/>
          <a:lstStyle/>
          <a:p>
            <a:r>
              <a:rPr lang="zh-CN" altLang="en-US" sz="2800" dirty="0"/>
              <a:t>编译时</a:t>
            </a:r>
            <a:endParaRPr lang="en-US" sz="2800" dirty="0"/>
          </a:p>
          <a:p>
            <a:pPr lvl="1"/>
            <a:r>
              <a:rPr lang="zh-CN" altLang="en-US" sz="2400" dirty="0"/>
              <a:t>对</a:t>
            </a:r>
            <a:r>
              <a:rPr lang="en-US" sz="2400" dirty="0" err="1"/>
              <a:t>malloc</a:t>
            </a:r>
            <a:r>
              <a:rPr lang="en-US" sz="2400" dirty="0"/>
              <a:t>/free</a:t>
            </a:r>
            <a:r>
              <a:rPr lang="zh-CN" altLang="en-US" sz="2400" dirty="0"/>
              <a:t>的显式调用将宏扩展到对</a:t>
            </a:r>
            <a:r>
              <a:rPr lang="en-US" sz="2400" dirty="0" err="1"/>
              <a:t>mymalloc</a:t>
            </a:r>
            <a:r>
              <a:rPr lang="en-US" sz="2400" dirty="0"/>
              <a:t>/</a:t>
            </a:r>
            <a:r>
              <a:rPr lang="en-US" sz="2400" dirty="0" err="1"/>
              <a:t>myfree</a:t>
            </a:r>
            <a:r>
              <a:rPr lang="zh-CN" altLang="en-US" sz="2400" dirty="0"/>
              <a:t>的调用</a:t>
            </a:r>
            <a:endParaRPr lang="en-US" sz="2400" dirty="0"/>
          </a:p>
          <a:p>
            <a:r>
              <a:rPr lang="zh-CN" altLang="en-US" sz="2800" dirty="0"/>
              <a:t>链接时</a:t>
            </a:r>
            <a:endParaRPr lang="en-US" sz="2800" dirty="0"/>
          </a:p>
          <a:p>
            <a:pPr lvl="1"/>
            <a:r>
              <a:rPr lang="zh-CN" altLang="en-US" sz="2400" dirty="0"/>
              <a:t>使用链接技巧</a:t>
            </a:r>
            <a:r>
              <a:rPr lang="en-US" altLang="zh-CN" sz="2400" dirty="0"/>
              <a:t>trick</a:t>
            </a:r>
            <a:r>
              <a:rPr lang="zh-CN" altLang="en-US" sz="2400" dirty="0"/>
              <a:t>来获得特殊的符号名解析</a:t>
            </a:r>
            <a:endParaRPr lang="en-US" sz="2400" dirty="0"/>
          </a:p>
          <a:p>
            <a:pPr lvl="2"/>
            <a:r>
              <a:rPr lang="en-US" sz="2400" dirty="0" err="1"/>
              <a:t>malloc</a:t>
            </a:r>
            <a:r>
              <a:rPr lang="en-US" sz="2400" dirty="0"/>
              <a:t> </a:t>
            </a:r>
            <a:r>
              <a:rPr lang="en-US" sz="2400" dirty="0">
                <a:sym typeface="Wingdings" panose="05000000000000000000" pitchFamily="2" charset="2"/>
              </a:rPr>
              <a:t> __</a:t>
            </a:r>
            <a:r>
              <a:rPr lang="en-US" sz="2400" dirty="0" err="1">
                <a:sym typeface="Wingdings" panose="05000000000000000000" pitchFamily="2" charset="2"/>
              </a:rPr>
              <a:t>wrap_malloc</a:t>
            </a:r>
            <a:endParaRPr lang="en-US" sz="2400" dirty="0">
              <a:sym typeface="Wingdings" panose="05000000000000000000" pitchFamily="2" charset="2"/>
            </a:endParaRPr>
          </a:p>
          <a:p>
            <a:pPr lvl="2"/>
            <a:r>
              <a:rPr lang="en-US" sz="2400" dirty="0">
                <a:sym typeface="Wingdings" panose="05000000000000000000" pitchFamily="2" charset="2"/>
              </a:rPr>
              <a:t>__</a:t>
            </a:r>
            <a:r>
              <a:rPr lang="en-US" sz="2400" dirty="0" err="1">
                <a:sym typeface="Wingdings" panose="05000000000000000000" pitchFamily="2" charset="2"/>
              </a:rPr>
              <a:t>real_malloc</a:t>
            </a:r>
            <a:r>
              <a:rPr lang="en-US" sz="2400" dirty="0">
                <a:sym typeface="Wingdings" panose="05000000000000000000" pitchFamily="2" charset="2"/>
              </a:rPr>
              <a:t>  </a:t>
            </a:r>
            <a:r>
              <a:rPr lang="en-US" sz="2400" dirty="0" err="1">
                <a:sym typeface="Wingdings" panose="05000000000000000000" pitchFamily="2" charset="2"/>
              </a:rPr>
              <a:t>malloc</a:t>
            </a:r>
            <a:endParaRPr lang="en-US" sz="2400" dirty="0">
              <a:sym typeface="Wingdings" panose="05000000000000000000" pitchFamily="2" charset="2"/>
            </a:endParaRPr>
          </a:p>
          <a:p>
            <a:r>
              <a:rPr lang="zh-CN" altLang="en-US" sz="2800" dirty="0">
                <a:sym typeface="Wingdings" panose="05000000000000000000" pitchFamily="2" charset="2"/>
              </a:rPr>
              <a:t>加载</a:t>
            </a:r>
            <a:r>
              <a:rPr lang="en-US" altLang="zh-CN" sz="2800" dirty="0">
                <a:sym typeface="Wingdings" panose="05000000000000000000" pitchFamily="2" charset="2"/>
              </a:rPr>
              <a:t>/</a:t>
            </a:r>
            <a:r>
              <a:rPr lang="zh-CN" altLang="en-US" sz="2800" dirty="0">
                <a:sym typeface="Wingdings" panose="05000000000000000000" pitchFamily="2" charset="2"/>
              </a:rPr>
              <a:t>运行时</a:t>
            </a:r>
            <a:endParaRPr lang="en-US" sz="2800" dirty="0">
              <a:sym typeface="Wingdings" panose="05000000000000000000" pitchFamily="2" charset="2"/>
            </a:endParaRPr>
          </a:p>
          <a:p>
            <a:pPr lvl="1"/>
            <a:r>
              <a:rPr lang="zh-CN" altLang="en-US" sz="2400" dirty="0">
                <a:sym typeface="Wingdings" panose="05000000000000000000" pitchFamily="2" charset="2"/>
              </a:rPr>
              <a:t>实现</a:t>
            </a:r>
            <a:r>
              <a:rPr lang="en-US" altLang="zh-CN" sz="2400" dirty="0" err="1">
                <a:sym typeface="Wingdings" panose="05000000000000000000" pitchFamily="2" charset="2"/>
              </a:rPr>
              <a:t>malloc</a:t>
            </a:r>
            <a:r>
              <a:rPr lang="en-US" altLang="zh-CN" sz="2400" dirty="0">
                <a:sym typeface="Wingdings" panose="05000000000000000000" pitchFamily="2" charset="2"/>
              </a:rPr>
              <a:t>/free</a:t>
            </a:r>
            <a:r>
              <a:rPr lang="zh-CN" altLang="en-US" sz="2400" dirty="0">
                <a:sym typeface="Wingdings" panose="05000000000000000000" pitchFamily="2" charset="2"/>
              </a:rPr>
              <a:t>的自定义版本：用不同的名字，使用动态链接来加载库</a:t>
            </a:r>
            <a:r>
              <a:rPr lang="en-US" altLang="zh-CN" sz="2400" dirty="0" err="1">
                <a:sym typeface="Wingdings" panose="05000000000000000000" pitchFamily="2" charset="2"/>
              </a:rPr>
              <a:t>malloc</a:t>
            </a:r>
            <a:r>
              <a:rPr lang="en-US" altLang="zh-CN" sz="2400" dirty="0">
                <a:sym typeface="Wingdings" panose="05000000000000000000" pitchFamily="2" charset="2"/>
              </a:rPr>
              <a:t>/free </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zh-CN" altLang="en-US"/>
              <a:t>为什么用链接器</a:t>
            </a:r>
            <a:r>
              <a:rPr lang="en-US" altLang="zh-CN"/>
              <a:t>?</a:t>
            </a:r>
            <a:r>
              <a:rPr lang="en-US"/>
              <a:t>(cont)</a:t>
            </a:r>
          </a:p>
        </p:txBody>
      </p:sp>
      <p:sp>
        <p:nvSpPr>
          <p:cNvPr id="281603" name="Rectangle 3"/>
          <p:cNvSpPr>
            <a:spLocks noGrp="1" noChangeArrowheads="1"/>
          </p:cNvSpPr>
          <p:nvPr>
            <p:ph type="body" idx="1"/>
          </p:nvPr>
        </p:nvSpPr>
        <p:spPr/>
        <p:txBody>
          <a:bodyPr/>
          <a:lstStyle/>
          <a:p>
            <a:r>
              <a:rPr lang="zh-CN" altLang="en-US" sz="2800" dirty="0"/>
              <a:t>理由</a:t>
            </a:r>
            <a:r>
              <a:rPr lang="en-US" sz="2800" dirty="0"/>
              <a:t> 2: </a:t>
            </a:r>
            <a:r>
              <a:rPr lang="zh-CN" altLang="en-US" sz="2800" dirty="0"/>
              <a:t>效率</a:t>
            </a:r>
            <a:endParaRPr lang="en-US" sz="2800" dirty="0"/>
          </a:p>
          <a:p>
            <a:endParaRPr lang="en-US" sz="2800" dirty="0"/>
          </a:p>
          <a:p>
            <a:pPr lvl="1"/>
            <a:r>
              <a:rPr lang="zh-CN" altLang="en-US" sz="2400" dirty="0"/>
              <a:t>时间</a:t>
            </a:r>
            <a:r>
              <a:rPr lang="en-US" sz="2400" dirty="0"/>
              <a:t>: </a:t>
            </a:r>
            <a:r>
              <a:rPr lang="zh-CN" altLang="en-US" sz="2400" dirty="0"/>
              <a:t>分开编译</a:t>
            </a:r>
            <a:endParaRPr lang="en-US" sz="2400" dirty="0"/>
          </a:p>
          <a:p>
            <a:pPr lvl="2"/>
            <a:r>
              <a:rPr lang="zh-CN" altLang="en-US" sz="2400" dirty="0"/>
              <a:t>更改一个源文件，编译，然后重新链接</a:t>
            </a:r>
            <a:r>
              <a:rPr lang="en-US" sz="2400" dirty="0"/>
              <a:t>.</a:t>
            </a:r>
          </a:p>
          <a:p>
            <a:pPr lvl="2"/>
            <a:r>
              <a:rPr lang="zh-CN" altLang="en-US" sz="2400" dirty="0"/>
              <a:t>不需要重新编译其他源文件</a:t>
            </a:r>
            <a:r>
              <a:rPr lang="en-US" sz="2400" dirty="0"/>
              <a:t>.</a:t>
            </a:r>
          </a:p>
          <a:p>
            <a:pPr lvl="2"/>
            <a:endParaRPr lang="en-US" sz="2400" dirty="0"/>
          </a:p>
          <a:p>
            <a:pPr lvl="1"/>
            <a:r>
              <a:rPr lang="zh-CN" altLang="en-US" sz="2400" dirty="0"/>
              <a:t>空间</a:t>
            </a:r>
            <a:r>
              <a:rPr lang="en-US" sz="2400" dirty="0"/>
              <a:t>: </a:t>
            </a:r>
            <a:r>
              <a:rPr lang="zh-CN" altLang="en-US" sz="2400" dirty="0"/>
              <a:t>库</a:t>
            </a:r>
            <a:r>
              <a:rPr lang="en-US" sz="2400" dirty="0"/>
              <a:t> </a:t>
            </a:r>
          </a:p>
          <a:p>
            <a:pPr lvl="2"/>
            <a:r>
              <a:rPr lang="zh-CN" altLang="en-US" sz="2400" dirty="0"/>
              <a:t>可以将公共函数聚合为单个文件</a:t>
            </a:r>
            <a:r>
              <a:rPr lang="en-US" sz="2400" dirty="0"/>
              <a:t>...</a:t>
            </a:r>
          </a:p>
          <a:p>
            <a:pPr lvl="2"/>
            <a:r>
              <a:rPr lang="zh-CN" altLang="en-US" sz="2400" dirty="0"/>
              <a:t>然而，可执行文件和运行内存映像只包含它们实际使用的函数的代码</a:t>
            </a:r>
            <a:r>
              <a:rPr lang="en-US" sz="2400" dirty="0"/>
              <a: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Rectangle 4"/>
          <p:cNvSpPr>
            <a:spLocks noGrp="1" noChangeArrowheads="1"/>
          </p:cNvSpPr>
          <p:nvPr>
            <p:ph type="title"/>
          </p:nvPr>
        </p:nvSpPr>
        <p:spPr>
          <a:xfrm>
            <a:off x="404813" y="304800"/>
            <a:ext cx="6986587" cy="781050"/>
          </a:xfrm>
        </p:spPr>
        <p:txBody>
          <a:bodyPr/>
          <a:lstStyle/>
          <a:p>
            <a:r>
              <a:rPr lang="zh-CN" altLang="en-US"/>
              <a:t>链接器干啥</a:t>
            </a:r>
            <a:r>
              <a:rPr lang="en-US"/>
              <a:t>?</a:t>
            </a:r>
            <a:endParaRPr lang="en-US" dirty="0"/>
          </a:p>
        </p:txBody>
      </p:sp>
      <p:sp>
        <p:nvSpPr>
          <p:cNvPr id="196613" name="Rectangle 5"/>
          <p:cNvSpPr>
            <a:spLocks noGrp="1" noChangeArrowheads="1"/>
          </p:cNvSpPr>
          <p:nvPr>
            <p:ph type="body" idx="1"/>
          </p:nvPr>
        </p:nvSpPr>
        <p:spPr>
          <a:xfrm>
            <a:off x="290513" y="1219200"/>
            <a:ext cx="8624887" cy="5562600"/>
          </a:xfrm>
        </p:spPr>
        <p:txBody>
          <a:bodyPr/>
          <a:lstStyle/>
          <a:p>
            <a:r>
              <a:rPr lang="zh-CN" altLang="en-US" sz="2800" dirty="0"/>
              <a:t>步骤</a:t>
            </a:r>
            <a:r>
              <a:rPr lang="en-US" sz="2800" dirty="0"/>
              <a:t> 1:</a:t>
            </a:r>
            <a:r>
              <a:rPr lang="zh-CN" altLang="en-US" sz="2800" dirty="0"/>
              <a:t>符号解析</a:t>
            </a:r>
            <a:endParaRPr lang="en-US" sz="2800" dirty="0"/>
          </a:p>
          <a:p>
            <a:pPr lvl="1"/>
            <a:r>
              <a:rPr lang="zh-CN" altLang="en-US" sz="2400" dirty="0"/>
              <a:t>程序定义和引用符号</a:t>
            </a:r>
            <a:r>
              <a:rPr lang="en-US" sz="2400" dirty="0"/>
              <a:t> (</a:t>
            </a:r>
            <a:r>
              <a:rPr lang="zh-CN" altLang="en-US" sz="2400" dirty="0"/>
              <a:t>全局变量和函数</a:t>
            </a:r>
            <a:r>
              <a:rPr lang="en-US" sz="2400" dirty="0"/>
              <a:t>):</a:t>
            </a:r>
          </a:p>
          <a:p>
            <a:pPr lvl="2"/>
            <a:r>
              <a:rPr lang="en-US" sz="1800" b="1" dirty="0">
                <a:latin typeface="Courier New" panose="02070309020205020404" pitchFamily="49" charset="0"/>
              </a:rPr>
              <a:t>void swap() {…}   /* define symbol swap */</a:t>
            </a:r>
          </a:p>
          <a:p>
            <a:pPr lvl="2"/>
            <a:r>
              <a:rPr lang="en-US" sz="1800" b="1" dirty="0">
                <a:latin typeface="Courier New" panose="02070309020205020404" pitchFamily="49" charset="0"/>
              </a:rPr>
              <a:t>swap();           /* reference symbol swap */</a:t>
            </a:r>
          </a:p>
          <a:p>
            <a:pPr lvl="2"/>
            <a:r>
              <a:rPr lang="en-US" sz="1800" b="1" dirty="0" err="1">
                <a:latin typeface="Courier New" panose="02070309020205020404" pitchFamily="49" charset="0"/>
              </a:rPr>
              <a:t>int</a:t>
            </a:r>
            <a:r>
              <a:rPr lang="en-US" sz="1800" b="1" dirty="0">
                <a:latin typeface="Courier New" panose="02070309020205020404" pitchFamily="49" charset="0"/>
              </a:rPr>
              <a:t> *</a:t>
            </a:r>
            <a:r>
              <a:rPr lang="en-US" sz="1800" b="1" dirty="0" err="1">
                <a:latin typeface="Courier New" panose="02070309020205020404" pitchFamily="49" charset="0"/>
              </a:rPr>
              <a:t>xp</a:t>
            </a:r>
            <a:r>
              <a:rPr lang="en-US" sz="1800" b="1" dirty="0">
                <a:latin typeface="Courier New" panose="02070309020205020404" pitchFamily="49" charset="0"/>
              </a:rPr>
              <a:t> = &amp;</a:t>
            </a:r>
            <a:r>
              <a:rPr lang="en-US" sz="1800" b="1" dirty="0" err="1">
                <a:latin typeface="Courier New" panose="02070309020205020404" pitchFamily="49" charset="0"/>
              </a:rPr>
              <a:t>x</a:t>
            </a:r>
            <a:r>
              <a:rPr lang="en-US" sz="1800" b="1" dirty="0">
                <a:latin typeface="Courier New" panose="02070309020205020404" pitchFamily="49" charset="0"/>
              </a:rPr>
              <a:t>;     /* define symbol </a:t>
            </a:r>
            <a:r>
              <a:rPr lang="en-US" sz="1800" b="1" dirty="0" err="1">
                <a:latin typeface="Courier New" panose="02070309020205020404" pitchFamily="49" charset="0"/>
              </a:rPr>
              <a:t>xp</a:t>
            </a:r>
            <a:r>
              <a:rPr lang="en-US" sz="1800" b="1" dirty="0">
                <a:latin typeface="Courier New" panose="02070309020205020404" pitchFamily="49" charset="0"/>
              </a:rPr>
              <a:t>, reference </a:t>
            </a:r>
            <a:r>
              <a:rPr lang="en-US" sz="1800" b="1" dirty="0" err="1">
                <a:latin typeface="Courier New" panose="02070309020205020404" pitchFamily="49" charset="0"/>
              </a:rPr>
              <a:t>x</a:t>
            </a:r>
            <a:r>
              <a:rPr lang="en-US" sz="1800" b="1" dirty="0">
                <a:latin typeface="Courier New" panose="02070309020205020404" pitchFamily="49" charset="0"/>
              </a:rPr>
              <a:t> */</a:t>
            </a:r>
            <a:endParaRPr lang="en-US" sz="1800" b="1" dirty="0"/>
          </a:p>
          <a:p>
            <a:pPr lvl="1"/>
            <a:r>
              <a:rPr lang="zh-CN" altLang="en-US" sz="2400" b="1" dirty="0">
                <a:solidFill>
                  <a:srgbClr val="FF0000"/>
                </a:solidFill>
              </a:rPr>
              <a:t>局部变量和参数等等经编译器处理后不再是符号了！！！！</a:t>
            </a:r>
            <a:endParaRPr lang="en-US" altLang="zh-CN" sz="2400" b="1" dirty="0">
              <a:solidFill>
                <a:srgbClr val="FF0000"/>
              </a:solidFill>
            </a:endParaRPr>
          </a:p>
          <a:p>
            <a:pPr lvl="1"/>
            <a:endParaRPr lang="en-US" sz="2400" dirty="0"/>
          </a:p>
          <a:p>
            <a:pPr lvl="1"/>
            <a:r>
              <a:rPr lang="zh-CN" altLang="en-US" sz="2400" dirty="0"/>
              <a:t>符号定义存储在目标文件中</a:t>
            </a:r>
            <a:r>
              <a:rPr lang="en-US" sz="2400" dirty="0"/>
              <a:t>(</a:t>
            </a:r>
            <a:r>
              <a:rPr lang="zh-CN" altLang="en-US" sz="2400" dirty="0"/>
              <a:t>由汇编器</a:t>
            </a:r>
            <a:r>
              <a:rPr lang="en-US" sz="2400" dirty="0"/>
              <a:t>) </a:t>
            </a:r>
            <a:r>
              <a:rPr lang="zh-CN" altLang="en-US" sz="2400" dirty="0"/>
              <a:t>的符号表中</a:t>
            </a:r>
            <a:r>
              <a:rPr lang="en-US" sz="2400" dirty="0"/>
              <a:t>.</a:t>
            </a:r>
          </a:p>
          <a:p>
            <a:pPr lvl="2"/>
            <a:r>
              <a:rPr lang="zh-CN" altLang="en-US" sz="2400" dirty="0"/>
              <a:t>符号表示一个结构型的数组</a:t>
            </a:r>
            <a:endParaRPr lang="en-US" sz="2400" dirty="0">
              <a:latin typeface="Courier New" panose="02070309020205020404"/>
              <a:cs typeface="Courier New" panose="02070309020205020404"/>
            </a:endParaRPr>
          </a:p>
          <a:p>
            <a:pPr lvl="2"/>
            <a:r>
              <a:rPr lang="zh-CN" altLang="en-US" sz="2400" dirty="0"/>
              <a:t>每个条目包括名称、大小和符号的位置</a:t>
            </a:r>
            <a:r>
              <a:rPr lang="en-US" sz="2400" dirty="0"/>
              <a:t>.</a:t>
            </a:r>
          </a:p>
          <a:p>
            <a:pPr lvl="1"/>
            <a:endParaRPr lang="en-US" sz="2400" dirty="0"/>
          </a:p>
          <a:p>
            <a:pPr lvl="1"/>
            <a:r>
              <a:rPr lang="zh-CN" altLang="en-US" sz="2400" b="1" dirty="0">
                <a:solidFill>
                  <a:srgbClr val="FF0000"/>
                </a:solidFill>
              </a:rPr>
              <a:t>在符号解析步骤中，链接器将每个符号引用正好与一个符号定义关联起来</a:t>
            </a:r>
            <a:r>
              <a:rPr lang="en-US" sz="2400" b="1" dirty="0">
                <a:solidFill>
                  <a:srgbClr val="FF0000"/>
                </a:solidFill>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zh-CN" altLang="en-US"/>
              <a:t>链接器干啥</a:t>
            </a:r>
            <a:r>
              <a:rPr lang="en-US" altLang="zh-CN"/>
              <a:t>?</a:t>
            </a:r>
            <a:r>
              <a:rPr lang="en-US"/>
              <a:t>(cont)</a:t>
            </a:r>
          </a:p>
        </p:txBody>
      </p:sp>
      <p:sp>
        <p:nvSpPr>
          <p:cNvPr id="280579" name="Rectangle 3"/>
          <p:cNvSpPr>
            <a:spLocks noGrp="1" noChangeArrowheads="1"/>
          </p:cNvSpPr>
          <p:nvPr>
            <p:ph type="body" idx="1"/>
          </p:nvPr>
        </p:nvSpPr>
        <p:spPr/>
        <p:txBody>
          <a:bodyPr/>
          <a:lstStyle/>
          <a:p>
            <a:r>
              <a:rPr lang="zh-CN" altLang="en-US" sz="2800" dirty="0"/>
              <a:t>步骤</a:t>
            </a:r>
            <a:r>
              <a:rPr lang="en-US" sz="2800" dirty="0"/>
              <a:t> 2: </a:t>
            </a:r>
            <a:r>
              <a:rPr lang="zh-CN" altLang="en-US" sz="2800" dirty="0"/>
              <a:t>重定位</a:t>
            </a:r>
            <a:endParaRPr lang="en-US" sz="2800" dirty="0"/>
          </a:p>
          <a:p>
            <a:pPr lvl="1"/>
            <a:endParaRPr lang="en-US" sz="2400" dirty="0"/>
          </a:p>
          <a:p>
            <a:pPr lvl="1"/>
            <a:r>
              <a:rPr lang="zh-CN" altLang="en-US" sz="2400" dirty="0"/>
              <a:t>将多个单独的代码节和数据节合并为单个节</a:t>
            </a:r>
            <a:endParaRPr lang="en-US" sz="2400" dirty="0"/>
          </a:p>
          <a:p>
            <a:pPr lvl="1"/>
            <a:endParaRPr lang="en-US" sz="2400" dirty="0"/>
          </a:p>
          <a:p>
            <a:pPr lvl="1"/>
            <a:r>
              <a:rPr lang="zh-CN" altLang="en-US" sz="2400" dirty="0"/>
              <a:t>将符号从它们的在</a:t>
            </a:r>
            <a:r>
              <a:rPr lang="en-US" altLang="zh-CN" sz="2400" dirty="0"/>
              <a:t>.o</a:t>
            </a:r>
            <a:r>
              <a:rPr lang="zh-CN" altLang="en-US" sz="2400" dirty="0"/>
              <a:t>文件的相对位置重新定位到可执行文件的最终绝对内存位置。</a:t>
            </a:r>
            <a:endParaRPr lang="en-US" sz="2400" dirty="0"/>
          </a:p>
          <a:p>
            <a:pPr lvl="1"/>
            <a:endParaRPr lang="en-US" sz="2400" dirty="0"/>
          </a:p>
          <a:p>
            <a:pPr lvl="1"/>
            <a:r>
              <a:rPr lang="zh-CN" altLang="en-US" sz="2400" dirty="0"/>
              <a:t>更新所有对这些符号的引用来反映它们的新位置</a:t>
            </a:r>
            <a:r>
              <a:rPr lang="en-US" sz="2400" dirty="0"/>
              <a:t>.</a:t>
            </a:r>
          </a:p>
          <a:p>
            <a:endParaRPr lang="en-US" sz="2800" dirty="0"/>
          </a:p>
        </p:txBody>
      </p:sp>
      <p:sp>
        <p:nvSpPr>
          <p:cNvPr id="2" name="TextBox 1"/>
          <p:cNvSpPr txBox="1"/>
          <p:nvPr/>
        </p:nvSpPr>
        <p:spPr>
          <a:xfrm>
            <a:off x="396875" y="5331767"/>
            <a:ext cx="4794902" cy="461665"/>
          </a:xfrm>
          <a:prstGeom prst="rect">
            <a:avLst/>
          </a:prstGeom>
          <a:noFill/>
        </p:spPr>
        <p:txBody>
          <a:bodyPr wrap="none" rtlCol="0">
            <a:spAutoFit/>
          </a:bodyPr>
          <a:lstStyle/>
          <a:p>
            <a:r>
              <a:rPr lang="zh-CN" altLang="en-US">
                <a:latin typeface="Calibri" panose="020F0502020204030204" pitchFamily="34" charset="0"/>
              </a:rPr>
              <a:t>让我们更详细地了解这两个步骤</a:t>
            </a:r>
            <a:r>
              <a:rPr lang="en-US">
                <a:latin typeface="Calibri" panose="020F0502020204030204" pitchFamily="34" charset="0"/>
              </a:rPr>
              <a:t>….</a:t>
            </a:r>
            <a:endParaRPr lang="en-US" dirty="0">
              <a:latin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B996578A-F290-47CF-8702-C09C52FA4127}"/>
                  </a:ext>
                </a:extLst>
              </p14:cNvPr>
              <p14:cNvContentPartPr/>
              <p14:nvPr/>
            </p14:nvContentPartPr>
            <p14:xfrm>
              <a:off x="3951000" y="312840"/>
              <a:ext cx="5122440" cy="6645600"/>
            </p14:xfrm>
          </p:contentPart>
        </mc:Choice>
        <mc:Fallback xmlns="">
          <p:pic>
            <p:nvPicPr>
              <p:cNvPr id="3" name="墨迹 2">
                <a:extLst>
                  <a:ext uri="{FF2B5EF4-FFF2-40B4-BE49-F238E27FC236}">
                    <a16:creationId xmlns:a16="http://schemas.microsoft.com/office/drawing/2014/main" id="{B996578A-F290-47CF-8702-C09C52FA4127}"/>
                  </a:ext>
                </a:extLst>
              </p:cNvPr>
              <p:cNvPicPr/>
              <p:nvPr/>
            </p:nvPicPr>
            <p:blipFill>
              <a:blip r:embed="rId4"/>
              <a:stretch>
                <a:fillRect/>
              </a:stretch>
            </p:blipFill>
            <p:spPr>
              <a:xfrm>
                <a:off x="3941640" y="303480"/>
                <a:ext cx="5141160" cy="6664320"/>
              </a:xfrm>
              <a:prstGeom prst="rect">
                <a:avLst/>
              </a:prstGeom>
            </p:spPr>
          </p:pic>
        </mc:Fallback>
      </mc:AlternateContent>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zh-CN" altLang="en-US"/>
              <a:t>三种目标文件</a:t>
            </a:r>
            <a:r>
              <a:rPr lang="en-US"/>
              <a:t>(</a:t>
            </a:r>
            <a:r>
              <a:rPr lang="zh-CN" altLang="en-US"/>
              <a:t>模块</a:t>
            </a:r>
            <a:r>
              <a:rPr lang="en-US"/>
              <a:t>)</a:t>
            </a:r>
          </a:p>
        </p:txBody>
      </p:sp>
      <p:sp>
        <p:nvSpPr>
          <p:cNvPr id="229379" name="Rectangle 3"/>
          <p:cNvSpPr>
            <a:spLocks noGrp="1" noChangeArrowheads="1"/>
          </p:cNvSpPr>
          <p:nvPr>
            <p:ph type="body" idx="1"/>
          </p:nvPr>
        </p:nvSpPr>
        <p:spPr/>
        <p:txBody>
          <a:bodyPr/>
          <a:lstStyle/>
          <a:p>
            <a:r>
              <a:rPr lang="zh-CN" altLang="en-US" dirty="0"/>
              <a:t>可重定位目标文件</a:t>
            </a:r>
            <a:r>
              <a:rPr lang="en-US" dirty="0"/>
              <a:t>(</a:t>
            </a:r>
            <a:r>
              <a:rPr lang="en-US" dirty="0">
                <a:latin typeface="Courier New" panose="02070309020205020404"/>
                <a:cs typeface="Courier New" panose="02070309020205020404"/>
              </a:rPr>
              <a:t>.o</a:t>
            </a:r>
            <a:r>
              <a:rPr lang="en-US" dirty="0"/>
              <a:t> </a:t>
            </a:r>
            <a:r>
              <a:rPr lang="zh-CN" altLang="en-US" dirty="0"/>
              <a:t>文件</a:t>
            </a:r>
            <a:r>
              <a:rPr lang="en-US" dirty="0"/>
              <a:t>)</a:t>
            </a:r>
          </a:p>
          <a:p>
            <a:pPr lvl="1"/>
            <a:r>
              <a:rPr lang="zh-CN" altLang="en-US" dirty="0"/>
              <a:t>包含与其他可重定位目标文件相结合的代码和数据，以形成可执行的目标文件</a:t>
            </a:r>
            <a:r>
              <a:rPr lang="en-US" dirty="0"/>
              <a:t>.</a:t>
            </a:r>
          </a:p>
          <a:p>
            <a:pPr lvl="2"/>
            <a:r>
              <a:rPr lang="zh-CN" altLang="en-US" dirty="0"/>
              <a:t>每一个</a:t>
            </a:r>
            <a:r>
              <a:rPr lang="en-US" altLang="zh-CN" dirty="0"/>
              <a:t>.</a:t>
            </a:r>
            <a:r>
              <a:rPr lang="en-US" dirty="0"/>
              <a:t>o</a:t>
            </a:r>
            <a:r>
              <a:rPr lang="zh-CN" altLang="en-US" dirty="0"/>
              <a:t>文件是由一个源</a:t>
            </a:r>
            <a:r>
              <a:rPr lang="en-US" altLang="zh-CN" dirty="0"/>
              <a:t>(.</a:t>
            </a:r>
            <a:r>
              <a:rPr lang="en-US" dirty="0"/>
              <a:t>c)</a:t>
            </a:r>
            <a:r>
              <a:rPr lang="zh-CN" altLang="en-US" dirty="0"/>
              <a:t>文件生成的</a:t>
            </a:r>
            <a:endParaRPr lang="en-US" dirty="0"/>
          </a:p>
          <a:p>
            <a:endParaRPr lang="en-US" dirty="0"/>
          </a:p>
          <a:p>
            <a:r>
              <a:rPr lang="zh-CN" altLang="en-US" dirty="0"/>
              <a:t>可执行目标文件</a:t>
            </a:r>
            <a:r>
              <a:rPr lang="en-US" dirty="0"/>
              <a:t>(</a:t>
            </a:r>
            <a:r>
              <a:rPr lang="en-US" dirty="0" err="1">
                <a:latin typeface="Courier New" panose="02070309020205020404"/>
                <a:cs typeface="Courier New" panose="02070309020205020404"/>
              </a:rPr>
              <a:t>a.out</a:t>
            </a:r>
            <a:r>
              <a:rPr lang="en-US" dirty="0"/>
              <a:t> </a:t>
            </a:r>
            <a:r>
              <a:rPr lang="zh-CN" altLang="en-US" dirty="0"/>
              <a:t>文件</a:t>
            </a:r>
            <a:r>
              <a:rPr lang="en-US" dirty="0"/>
              <a:t>)</a:t>
            </a:r>
          </a:p>
          <a:p>
            <a:pPr lvl="1"/>
            <a:r>
              <a:rPr lang="zh-CN" altLang="en-US" dirty="0"/>
              <a:t>包含可以直接复制到内存并执行的代码和数据</a:t>
            </a:r>
            <a:r>
              <a:rPr lang="en-US" dirty="0"/>
              <a:t>.</a:t>
            </a:r>
          </a:p>
          <a:p>
            <a:endParaRPr lang="en-US" dirty="0"/>
          </a:p>
          <a:p>
            <a:r>
              <a:rPr lang="zh-CN" altLang="en-US" dirty="0"/>
              <a:t>共享目标文件</a:t>
            </a:r>
            <a:r>
              <a:rPr lang="en-US" dirty="0"/>
              <a:t>(</a:t>
            </a:r>
            <a:r>
              <a:rPr lang="en-US" dirty="0">
                <a:latin typeface="Courier New" panose="02070309020205020404"/>
                <a:cs typeface="Courier New" panose="02070309020205020404"/>
              </a:rPr>
              <a:t>.so </a:t>
            </a:r>
            <a:r>
              <a:rPr lang="zh-CN" altLang="en-US" dirty="0">
                <a:latin typeface="Courier New" panose="02070309020205020404"/>
                <a:cs typeface="Courier New" panose="02070309020205020404"/>
              </a:rPr>
              <a:t>文件</a:t>
            </a:r>
            <a:r>
              <a:rPr lang="en-US" dirty="0"/>
              <a:t>)</a:t>
            </a:r>
          </a:p>
          <a:p>
            <a:pPr lvl="1"/>
            <a:r>
              <a:rPr lang="zh-CN" altLang="en-US" dirty="0"/>
              <a:t>特殊类型的可重定位目标文件，在其他的加载时或运行时，它可以被动态加载到内存，并被动态链接。</a:t>
            </a:r>
            <a:endParaRPr lang="en-US" dirty="0"/>
          </a:p>
          <a:p>
            <a:pPr lvl="1"/>
            <a:r>
              <a:rPr lang="zh-CN" altLang="en-US" dirty="0"/>
              <a:t>在</a:t>
            </a:r>
            <a:r>
              <a:rPr lang="en-US" dirty="0"/>
              <a:t>Windows</a:t>
            </a:r>
            <a:r>
              <a:rPr lang="zh-CN" altLang="en-US" dirty="0"/>
              <a:t>中称为动态链接库</a:t>
            </a:r>
            <a:r>
              <a:rPr lang="en-US" altLang="zh-CN" dirty="0"/>
              <a:t>.DLL</a:t>
            </a:r>
            <a:endParaRPr lang="en-US" dirty="0"/>
          </a:p>
          <a:p>
            <a:pPr lvl="1"/>
            <a:endParaRPr lang="en-US" dirty="0"/>
          </a:p>
        </p:txBody>
      </p:sp>
    </p:spTree>
  </p:cSld>
  <p:clrMapOvr>
    <a:masterClrMapping/>
  </p:clrMapOvr>
  <p:transition/>
</p:sld>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spPr>
      <a:bodyPr vert="horz" wrap="square" lIns="91440" tIns="45720" rIns="91440" bIns="45720" numCol="1" rtlCol="0" anchor="ctr" anchorCtr="1" compatLnSpc="1"/>
      <a:lstStyle>
        <a:defPPr marL="0" marR="0" indent="0" algn="ctr" defTabSz="914400" rtl="0" eaLnBrk="0" fontAlgn="base" latinLnBrk="0" hangingPunct="0">
          <a:lnSpc>
            <a:spcPct val="100000"/>
          </a:lnSpc>
          <a:spcBef>
            <a:spcPct val="0"/>
          </a:spcBef>
          <a:spcAft>
            <a:spcPct val="0"/>
          </a:spcAft>
          <a:buClrTx/>
          <a:buSzTx/>
          <a:buFontTx/>
          <a:buNone/>
          <a:defRPr dirty="0" smtClean="0">
            <a:latin typeface="Calibri" panose="020F0502020204030204" pitchFamily="34" charset="0"/>
          </a:defRPr>
        </a:defPPr>
      </a:lstStyle>
    </a:spDef>
    <a:lnDef>
      <a:spPr bwMode="auto">
        <a:noFill/>
        <a:ln w="25400" cap="flat" cmpd="sng" algn="ctr">
          <a:solidFill>
            <a:schemeClr val="tx1"/>
          </a:solidFill>
          <a:prstDash val="solid"/>
          <a:round/>
          <a:headEnd type="none" w="med" len="med"/>
          <a:tailEnd type="none" w="med" len="med"/>
        </a:ln>
      </a:spPr>
      <a:bodyPr/>
      <a:lstStyle/>
    </a:lnDef>
    <a:txDef>
      <a:spPr>
        <a:noFill/>
      </a:spPr>
      <a:bodyPr wrap="none" rtlCol="0">
        <a:spAutoFit/>
      </a:bodyPr>
      <a:lstStyle>
        <a:defPPr>
          <a:defRPr sz="1800" dirty="0" smtClean="0">
            <a:latin typeface="Calibri" panose="020F0502020204030204"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template2007</Template>
  <TotalTime>64</TotalTime>
  <Words>5193</Words>
  <Application>Microsoft Office PowerPoint</Application>
  <PresentationFormat>全屏显示(4:3)</PresentationFormat>
  <Paragraphs>872</Paragraphs>
  <Slides>50</Slides>
  <Notes>33</Notes>
  <HiddenSlides>1</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50</vt:i4>
      </vt:variant>
    </vt:vector>
  </HeadingPairs>
  <TitlesOfParts>
    <vt:vector size="62" baseType="lpstr">
      <vt:lpstr>Menlo-Regular</vt:lpstr>
      <vt:lpstr>黑体</vt:lpstr>
      <vt:lpstr>微软雅黑</vt:lpstr>
      <vt:lpstr>Arial</vt:lpstr>
      <vt:lpstr>Arial Black</vt:lpstr>
      <vt:lpstr>Arial Narrow</vt:lpstr>
      <vt:lpstr>Calibri</vt:lpstr>
      <vt:lpstr>Courier New</vt:lpstr>
      <vt:lpstr>Times New Roman</vt:lpstr>
      <vt:lpstr>Wingdings</vt:lpstr>
      <vt:lpstr>Wingdings 2</vt:lpstr>
      <vt:lpstr>template2007</vt:lpstr>
      <vt:lpstr>第七章    链接</vt:lpstr>
      <vt:lpstr>要点</vt:lpstr>
      <vt:lpstr>C程序例子</vt:lpstr>
      <vt:lpstr>静态链接</vt:lpstr>
      <vt:lpstr>为什么用链接器?</vt:lpstr>
      <vt:lpstr>为什么用链接器?(cont)</vt:lpstr>
      <vt:lpstr>链接器干啥?</vt:lpstr>
      <vt:lpstr>链接器干啥?(cont)</vt:lpstr>
      <vt:lpstr>三种目标文件(模块)</vt:lpstr>
      <vt:lpstr>可执行与可链接格式(ELF)</vt:lpstr>
      <vt:lpstr>ELF 目标文件格式</vt:lpstr>
      <vt:lpstr>ELF目标文件格式(cont.)</vt:lpstr>
      <vt:lpstr>链接器符号 </vt:lpstr>
      <vt:lpstr>步骤 1: 符号解析</vt:lpstr>
      <vt:lpstr>本地符号</vt:lpstr>
      <vt:lpstr>链接器如何解析重复的符号定义</vt:lpstr>
      <vt:lpstr>链接器的符号处理规则</vt:lpstr>
      <vt:lpstr>链接器谜题</vt:lpstr>
      <vt:lpstr>全局变量</vt:lpstr>
      <vt:lpstr>步骤 2: 重定位</vt:lpstr>
      <vt:lpstr>可重定位条目</vt:lpstr>
      <vt:lpstr>可重定位 .text 节</vt:lpstr>
      <vt:lpstr>PowerPoint 演示文稿</vt:lpstr>
      <vt:lpstr>加载可执行目标文件</vt:lpstr>
      <vt:lpstr>常用的函数打包   .o法</vt:lpstr>
      <vt:lpstr>传统的解决方案: 静态库  .a法</vt:lpstr>
      <vt:lpstr>创建静态库</vt:lpstr>
      <vt:lpstr>常用用户库</vt:lpstr>
      <vt:lpstr>与静态库链接</vt:lpstr>
      <vt:lpstr>与静态库链接</vt:lpstr>
      <vt:lpstr>使用静态库</vt:lpstr>
      <vt:lpstr>现代的解决方案:共享库</vt:lpstr>
      <vt:lpstr>共享库 (cont.)</vt:lpstr>
      <vt:lpstr>在加载时的动态链接</vt:lpstr>
      <vt:lpstr>在运行时的动态链接</vt:lpstr>
      <vt:lpstr>在运行时的动态链接</vt:lpstr>
      <vt:lpstr>链接汇总 </vt:lpstr>
      <vt:lpstr>要点</vt:lpstr>
      <vt:lpstr>案例学习: 库打桩机制</vt:lpstr>
      <vt:lpstr>一些打桩应用程序</vt:lpstr>
      <vt:lpstr>一些打桩应用程序</vt:lpstr>
      <vt:lpstr>程序实例  </vt:lpstr>
      <vt:lpstr>编译时打桩—自己记录统计分析</vt:lpstr>
      <vt:lpstr>编译时打桩</vt:lpstr>
      <vt:lpstr>链接时打桩</vt:lpstr>
      <vt:lpstr>链接时打桩</vt:lpstr>
      <vt:lpstr>加载/运行时打桩</vt:lpstr>
      <vt:lpstr>加载/运行时打桩</vt:lpstr>
      <vt:lpstr>加载/运行时打桩</vt:lpstr>
      <vt:lpstr>打桩回顾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hlbc</cp:lastModifiedBy>
  <cp:revision>633</cp:revision>
  <cp:lastPrinted>1999-09-20T15:19:00Z</cp:lastPrinted>
  <dcterms:created xsi:type="dcterms:W3CDTF">2012-10-04T19:17:00Z</dcterms:created>
  <dcterms:modified xsi:type="dcterms:W3CDTF">2020-04-20T10:26:53Z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2052-11.3.0.8513</vt:lpwstr>
  </property>
</Properties>
</file>