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4"/>
  </p:notesMasterIdLst>
  <p:handoutMasterIdLst>
    <p:handoutMasterId r:id="rId65"/>
  </p:handoutMasterIdLst>
  <p:sldIdLst>
    <p:sldId id="1281" r:id="rId2"/>
    <p:sldId id="1202" r:id="rId3"/>
    <p:sldId id="1204" r:id="rId4"/>
    <p:sldId id="1205" r:id="rId5"/>
    <p:sldId id="1206" r:id="rId6"/>
    <p:sldId id="1276" r:id="rId7"/>
    <p:sldId id="1207" r:id="rId8"/>
    <p:sldId id="1208" r:id="rId9"/>
    <p:sldId id="1287" r:id="rId10"/>
    <p:sldId id="1209" r:id="rId11"/>
    <p:sldId id="1210" r:id="rId12"/>
    <p:sldId id="1279" r:id="rId13"/>
    <p:sldId id="1280" r:id="rId14"/>
    <p:sldId id="1262" r:id="rId15"/>
    <p:sldId id="1211" r:id="rId16"/>
    <p:sldId id="1212" r:id="rId17"/>
    <p:sldId id="1213" r:id="rId18"/>
    <p:sldId id="1277" r:id="rId19"/>
    <p:sldId id="1249" r:id="rId20"/>
    <p:sldId id="1286" r:id="rId21"/>
    <p:sldId id="1283" r:id="rId22"/>
    <p:sldId id="1250" r:id="rId23"/>
    <p:sldId id="1253" r:id="rId24"/>
    <p:sldId id="1254" r:id="rId25"/>
    <p:sldId id="1263" r:id="rId26"/>
    <p:sldId id="1264" r:id="rId27"/>
    <p:sldId id="1274" r:id="rId28"/>
    <p:sldId id="1255" r:id="rId29"/>
    <p:sldId id="1216" r:id="rId30"/>
    <p:sldId id="1217" r:id="rId31"/>
    <p:sldId id="1218" r:id="rId32"/>
    <p:sldId id="1278" r:id="rId33"/>
    <p:sldId id="882" r:id="rId34"/>
    <p:sldId id="1265" r:id="rId35"/>
    <p:sldId id="1266" r:id="rId36"/>
    <p:sldId id="1267" r:id="rId37"/>
    <p:sldId id="1268" r:id="rId38"/>
    <p:sldId id="1269" r:id="rId39"/>
    <p:sldId id="1270" r:id="rId40"/>
    <p:sldId id="1261" r:id="rId41"/>
    <p:sldId id="1220" r:id="rId42"/>
    <p:sldId id="1271" r:id="rId43"/>
    <p:sldId id="1272" r:id="rId44"/>
    <p:sldId id="1273" r:id="rId45"/>
    <p:sldId id="1221" r:id="rId46"/>
    <p:sldId id="1238" r:id="rId47"/>
    <p:sldId id="1239" r:id="rId48"/>
    <p:sldId id="1226" r:id="rId49"/>
    <p:sldId id="1282" r:id="rId50"/>
    <p:sldId id="1227" r:id="rId51"/>
    <p:sldId id="1228" r:id="rId52"/>
    <p:sldId id="1229" r:id="rId53"/>
    <p:sldId id="1230" r:id="rId54"/>
    <p:sldId id="1231" r:id="rId55"/>
    <p:sldId id="1232" r:id="rId56"/>
    <p:sldId id="1285" r:id="rId57"/>
    <p:sldId id="1284" r:id="rId58"/>
    <p:sldId id="1233" r:id="rId59"/>
    <p:sldId id="1275" r:id="rId60"/>
    <p:sldId id="1246" r:id="rId61"/>
    <p:sldId id="1235" r:id="rId62"/>
    <p:sldId id="1236" r:id="rId63"/>
  </p:sldIdLst>
  <p:sldSz cx="9144000" cy="6858000" type="screen4x3"/>
  <p:notesSz cx="7302500" cy="9586913"/>
  <p:custDataLst>
    <p:tags r:id="rId66"/>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9348" autoAdjust="0"/>
  </p:normalViewPr>
  <p:slideViewPr>
    <p:cSldViewPr snapToObjects="1">
      <p:cViewPr varScale="1">
        <p:scale>
          <a:sx n="77" d="100"/>
          <a:sy n="77" d="100"/>
        </p:scale>
        <p:origin x="1716" y="66"/>
      </p:cViewPr>
      <p:guideLst>
        <p:guide orient="horz" pos="2160"/>
        <p:guide pos="2880"/>
      </p:guideLst>
    </p:cSldViewPr>
  </p:slideViewPr>
  <p:notesTextViewPr>
    <p:cViewPr>
      <p:scale>
        <a:sx n="3" d="2"/>
        <a:sy n="3" d="2"/>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br>
              <a:rPr lang="en-US" altLang="zh-CN" dirty="0"/>
            </a:br>
            <a:r>
              <a:rPr lang="en-US" altLang="zh-CN" dirty="0"/>
              <a:t> </a:t>
            </a:r>
            <a:r>
              <a:rPr lang="en-US" altLang="zh-CN" sz="2800" dirty="0"/>
              <a:t>Exceptional Control Flow——Exceptions and Processes</a:t>
            </a:r>
            <a:endParaRPr sz="2800" dirty="0"/>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Tree>
    <p:extLst>
      <p:ext uri="{BB962C8B-B14F-4D97-AF65-F5344CB8AC3E}">
        <p14:creationId xmlns:p14="http://schemas.microsoft.com/office/powerpoint/2010/main" val="361563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的</a:t>
            </a:r>
            <a:r>
              <a:rPr lang="zh-CN" altLang="en-US">
                <a:latin typeface="黑体" panose="02010609060101010101" pitchFamily="49" charset="-122"/>
              </a:rPr>
              <a:t>“</a:t>
            </a:r>
            <a:r>
              <a:rPr lang="zh-CN" altLang="en-US"/>
              <a:t>上下文</a:t>
            </a:r>
            <a:r>
              <a:rPr lang="zh-CN" altLang="en-US">
                <a:latin typeface="黑体" panose="02010609060101010101" pitchFamily="49" charset="-122"/>
              </a:rPr>
              <a:t>”</a:t>
            </a:r>
            <a:endParaRPr lang="zh-CN" altLang="en-US"/>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a:solidFill>
                  <a:srgbClr val="FF0000"/>
                </a:solidFill>
                <a:latin typeface="微软雅黑" panose="020B0503020204020204" pitchFamily="34" charset="-122"/>
                <a:ea typeface="微软雅黑" panose="020B0503020204020204" pitchFamily="34" charset="-122"/>
              </a:rPr>
              <a:t>进程的上下文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a:solidFill>
                  <a:srgbClr val="FF0000"/>
                </a:solidFill>
                <a:latin typeface="微软雅黑" panose="020B0503020204020204" pitchFamily="34" charset="-122"/>
                <a:ea typeface="微软雅黑" panose="020B0503020204020204" pitchFamily="34" charset="-122"/>
              </a:rPr>
              <a:t>用户级上下文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a:solidFill>
                  <a:srgbClr val="FF0000"/>
                </a:solidFill>
                <a:latin typeface="微软雅黑" panose="020B0503020204020204" pitchFamily="34" charset="-122"/>
                <a:ea typeface="微软雅黑" panose="020B0503020204020204" pitchFamily="34" charset="-122"/>
              </a:rPr>
              <a:t>系统级上下文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处理器中各寄存器的内容被称为</a:t>
            </a:r>
            <a:r>
              <a:rPr lang="zh-CN" altLang="en-US" sz="2000">
                <a:solidFill>
                  <a:srgbClr val="FF0000"/>
                </a:solidFill>
                <a:latin typeface="微软雅黑" panose="020B0503020204020204" pitchFamily="34" charset="-122"/>
                <a:ea typeface="微软雅黑" panose="020B0503020204020204" pitchFamily="34" charset="-122"/>
              </a:rPr>
              <a:t>寄存器上下文</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硬件上下文</a:t>
            </a:r>
            <a:r>
              <a:rPr lang="zh-CN" altLang="en-US" sz="2000">
                <a:latin typeface="微软雅黑" panose="020B0503020204020204" pitchFamily="34" charset="-122"/>
                <a:ea typeface="微软雅黑" panose="020B0503020204020204" pitchFamily="34" charset="-122"/>
              </a:rPr>
              <a:t>），即进程的现场信息。</a:t>
            </a:r>
          </a:p>
          <a:p>
            <a:r>
              <a:rPr lang="zh-CN" altLang="en-US" sz="200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a:solidFill>
                  <a:srgbClr val="0000FF"/>
                </a:solidFill>
                <a:latin typeface="微软雅黑" panose="020B0503020204020204" pitchFamily="34" charset="-122"/>
                <a:ea typeface="微软雅黑" panose="020B0503020204020204" pitchFamily="34" charset="-122"/>
              </a:rPr>
              <a:t>Linux</a:t>
            </a:r>
            <a:r>
              <a:rPr lang="zh-CN" altLang="en-US" sz="2300" dirty="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a:t>进程的地址空间</a:t>
            </a:r>
          </a:p>
        </p:txBody>
      </p:sp>
    </p:spTree>
    <p:extLst>
      <p:ext uri="{BB962C8B-B14F-4D97-AF65-F5344CB8AC3E}">
        <p14:creationId xmlns:p14="http://schemas.microsoft.com/office/powerpoint/2010/main" val="137481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33805"/>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加载保存的寄存器组，并切换地址空间</a:t>
            </a:r>
            <a:r>
              <a:rPr lang="en-US" altLang="zh-CN" dirty="0"/>
              <a:t>-</a:t>
            </a:r>
            <a:r>
              <a:rPr lang="zh-CN" altLang="en-US" dirty="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然而，我们可以认为并发进程是并行运行的</a:t>
            </a:r>
            <a:endParaRPr lang="en-US" altLang="zh-CN" dirty="0"/>
          </a:p>
          <a:p>
            <a:endParaRPr lang="en-US" dirty="0"/>
          </a:p>
          <a:p>
            <a:endParaRPr lang="en-US" dirty="0"/>
          </a:p>
          <a:p>
            <a:endParaRPr lang="en-US" dirty="0"/>
          </a:p>
          <a:p>
            <a:endParaRPr lang="en-US" dirty="0"/>
          </a:p>
          <a:p>
            <a:endParaRPr lang="en-US" dirty="0"/>
          </a:p>
          <a:p>
            <a:endParaRPr lang="en-US" dirty="0"/>
          </a:p>
          <a:p>
            <a:r>
              <a:rPr lang="zh-CN" altLang="en-US" dirty="0"/>
              <a:t>进程内是串行、进程间是并行</a:t>
            </a:r>
            <a:r>
              <a:rPr lang="en-US" altLang="zh-CN" dirty="0"/>
              <a:t>—</a:t>
            </a:r>
            <a:r>
              <a:rPr lang="zh-CN" altLang="en-US" dirty="0"/>
              <a:t>乱序？</a:t>
            </a:r>
            <a:r>
              <a:rPr lang="en-US" altLang="zh-CN" dirty="0"/>
              <a:t>-</a:t>
            </a:r>
            <a:r>
              <a:rPr lang="zh-CN" altLang="en-US" dirty="0"/>
              <a:t>看</a:t>
            </a:r>
            <a:r>
              <a:rPr lang="en-US" altLang="zh-CN" dirty="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10" y="304800"/>
            <a:ext cx="8686800" cy="6380480"/>
          </a:xfrm>
        </p:spPr>
        <p:txBody>
          <a:bodyPr/>
          <a:lstStyle/>
          <a:p>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task_struct</a:t>
            </a:r>
            <a:r>
              <a:rPr lang="en-US" altLang="zh-CN" sz="1200" dirty="0">
                <a:latin typeface="Arial" panose="020B0604020202020204" pitchFamily="34" charset="0"/>
                <a:cs typeface="Arial" panose="020B0604020202020204" pitchFamily="34" charset="0"/>
              </a:rPr>
              <a:t> {       /* these are hardcoded - don't touch */</a:t>
            </a:r>
          </a:p>
          <a:p>
            <a:r>
              <a:rPr lang="en-US" altLang="zh-CN" sz="1200" dirty="0">
                <a:latin typeface="Arial" panose="020B0604020202020204" pitchFamily="34" charset="0"/>
                <a:cs typeface="Arial" panose="020B0604020202020204" pitchFamily="34" charset="0"/>
              </a:rPr>
              <a:t>	long state;			/* -1 </a:t>
            </a:r>
            <a:r>
              <a:rPr lang="en-US" altLang="zh-CN" sz="1200" dirty="0" err="1">
                <a:latin typeface="Arial" panose="020B0604020202020204" pitchFamily="34" charset="0"/>
                <a:cs typeface="Arial" panose="020B0604020202020204" pitchFamily="34" charset="0"/>
              </a:rPr>
              <a:t>unrunnable</a:t>
            </a:r>
            <a:r>
              <a:rPr lang="en-US" altLang="zh-CN" sz="1200" dirty="0">
                <a:latin typeface="Arial" panose="020B0604020202020204" pitchFamily="34" charset="0"/>
                <a:cs typeface="Arial" panose="020B0604020202020204" pitchFamily="34" charset="0"/>
              </a:rPr>
              <a:t>, 0 runnable, &gt;0 stopped */</a:t>
            </a:r>
          </a:p>
          <a:p>
            <a:r>
              <a:rPr lang="en-US" altLang="zh-CN" sz="1200" dirty="0">
                <a:latin typeface="Arial" panose="020B0604020202020204" pitchFamily="34" charset="0"/>
                <a:cs typeface="Arial" panose="020B0604020202020204" pitchFamily="34" charset="0"/>
              </a:rPr>
              <a:t>	long counter;                                        //</a:t>
            </a:r>
            <a:r>
              <a:rPr lang="zh-CN" altLang="en-US" sz="1200" dirty="0">
                <a:latin typeface="Times New Roman" panose="02020603050405020304" pitchFamily="18" charset="0"/>
                <a:cs typeface="Times New Roman" panose="02020603050405020304" pitchFamily="18" charset="0"/>
              </a:rPr>
              <a:t>任务运行时间计数</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递减</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（滴答数），运行时间片</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priority;                                         //</a:t>
            </a:r>
            <a:r>
              <a:rPr lang="zh-CN" altLang="en-US" sz="1200" dirty="0">
                <a:latin typeface="Times New Roman" panose="02020603050405020304" pitchFamily="18" charset="0"/>
                <a:cs typeface="Times New Roman" panose="02020603050405020304" pitchFamily="18" charset="0"/>
              </a:rPr>
              <a:t>运行优先数。任务开始运行时</a:t>
            </a:r>
            <a:r>
              <a:rPr lang="en-US" altLang="zh-CN" sz="1200" dirty="0">
                <a:latin typeface="Times New Roman" panose="02020603050405020304" pitchFamily="18" charset="0"/>
                <a:cs typeface="Times New Roman" panose="02020603050405020304" pitchFamily="18" charset="0"/>
              </a:rPr>
              <a:t>counter = priority</a:t>
            </a:r>
            <a:r>
              <a:rPr lang="zh-CN" altLang="en-US" sz="1200" dirty="0">
                <a:latin typeface="Times New Roman" panose="02020603050405020304" pitchFamily="18" charset="0"/>
                <a:cs typeface="Times New Roman" panose="02020603050405020304" pitchFamily="18" charset="0"/>
              </a:rPr>
              <a:t>，越大运行越长</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signal;		                    //</a:t>
            </a:r>
            <a:r>
              <a:rPr lang="zh-CN" altLang="en-US" sz="1200" dirty="0">
                <a:latin typeface="Times New Roman" panose="02020603050405020304" pitchFamily="18" charset="0"/>
                <a:cs typeface="Times New Roman" panose="02020603050405020304" pitchFamily="18" charset="0"/>
              </a:rPr>
              <a:t>信号。是位图，每个比特位代表一种信号，信号值</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位偏移值</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[32];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信号执行属性结构，对应信号将要执行的操作和标志信息。</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long blocked;		/* bitmap of masked signals */   //</a:t>
            </a:r>
            <a:r>
              <a:rPr lang="zh-CN" altLang="en-US" sz="1200" dirty="0">
                <a:latin typeface="Times New Roman" panose="02020603050405020304" pitchFamily="18" charset="0"/>
                <a:cs typeface="Times New Roman" panose="02020603050405020304" pitchFamily="18" charset="0"/>
              </a:rPr>
              <a:t>进程信号屏蔽码（对应信号位图）</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various fields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exit_code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任务执行停止的退出码，其父进程会取。</a:t>
            </a: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start_code,end_code,end_data,brk,start_stack</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代码段地址、</a:t>
            </a:r>
            <a:r>
              <a:rPr lang="zh-CN" altLang="en-US" sz="1200" dirty="0">
                <a:latin typeface="Times New Roman" panose="02020603050405020304" pitchFamily="18" charset="0"/>
                <a:cs typeface="Times New Roman" panose="02020603050405020304" pitchFamily="18" charset="0"/>
              </a:rPr>
              <a:t>代码长度（字节数）、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代码长度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数据长度（字节数）、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总长度（字节数）、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堆栈段地址。</a:t>
            </a: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pid,father,pgrp,session,leader</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进程号、父进程号、父进程组号、会话号、</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会话首领</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uid,euid,suid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gid,egid,sgid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组标识号（组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、保存的组</a:t>
            </a:r>
            <a:r>
              <a:rPr lang="en-US" altLang="zh-CN" sz="1200" dirty="0">
                <a:latin typeface="Times New Roman" panose="02020603050405020304" pitchFamily="18" charset="0"/>
                <a:cs typeface="Times New Roman" panose="02020603050405020304" pitchFamily="18" charset="0"/>
              </a:rPr>
              <a:t>id</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alarm;                                           //</a:t>
            </a:r>
            <a:r>
              <a:rPr lang="zh-CN" altLang="en-US" sz="1200" dirty="0">
                <a:latin typeface="Times New Roman" panose="02020603050405020304" pitchFamily="18" charset="0"/>
                <a:cs typeface="Times New Roman" panose="02020603050405020304" pitchFamily="18" charset="0"/>
              </a:rPr>
              <a:t>报警定时值（滴答数）</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utime,stime,cutime,cstime,start_time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用户态运行时间（滴答数）、系统态运行时间、子进程用户态运行时间、子进程系统态运行时间、进程开始运行时刻</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used_math</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标志：是否使用了协处理器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file system info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tty</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进程使用</a:t>
            </a:r>
            <a:r>
              <a:rPr lang="en-US" altLang="zh-CN" sz="1200" dirty="0" err="1">
                <a:latin typeface="Times New Roman" panose="02020603050405020304" pitchFamily="18" charset="0"/>
                <a:cs typeface="Times New Roman" panose="02020603050405020304" pitchFamily="18" charset="0"/>
              </a:rPr>
              <a:t>tty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的子设备号。</a:t>
            </a: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表示没有使用。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umask</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文件创建属性屏蔽位。</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pwd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当前工作目录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root;                           //</a:t>
            </a:r>
            <a:r>
              <a:rPr lang="zh-CN" altLang="en-US" sz="1200" dirty="0">
                <a:latin typeface="Times New Roman" panose="02020603050405020304" pitchFamily="18" charset="0"/>
                <a:cs typeface="Times New Roman" panose="02020603050405020304" pitchFamily="18" charset="0"/>
              </a:rPr>
              <a:t>根目录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executable;                //</a:t>
            </a:r>
            <a:r>
              <a:rPr lang="zh-CN" altLang="en-US" sz="1200" dirty="0">
                <a:latin typeface="Times New Roman" panose="02020603050405020304" pitchFamily="18" charset="0"/>
                <a:cs typeface="Times New Roman" panose="02020603050405020304" pitchFamily="18" charset="0"/>
              </a:rPr>
              <a:t>执行文件</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close_on_exec</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执行时关闭文件句柄位图标志。（参见</a:t>
            </a:r>
            <a:r>
              <a:rPr lang="en-US" altLang="zh-CN" sz="1200" dirty="0">
                <a:latin typeface="Times New Roman" panose="02020603050405020304" pitchFamily="18" charset="0"/>
                <a:cs typeface="Times New Roman" panose="02020603050405020304" pitchFamily="18" charset="0"/>
              </a:rPr>
              <a:t>include/</a:t>
            </a:r>
            <a:r>
              <a:rPr lang="en-US" altLang="zh-CN" sz="1200" dirty="0" err="1">
                <a:latin typeface="Times New Roman" panose="02020603050405020304" pitchFamily="18" charset="0"/>
                <a:cs typeface="Times New Roman" panose="02020603050405020304" pitchFamily="18" charset="0"/>
              </a:rPr>
              <a:t>fcntl.h</a:t>
            </a:r>
            <a:r>
              <a:rPr lang="zh-CN" altLang="en-US" sz="1200" dirty="0">
                <a:latin typeface="Times New Roman" panose="02020603050405020304" pitchFamily="18" charset="0"/>
                <a:cs typeface="Times New Roman" panose="02020603050405020304" pitchFamily="18" charset="0"/>
              </a:rPr>
              <a:t>）</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file * </a:t>
            </a:r>
            <a:r>
              <a:rPr lang="en-US" altLang="zh-CN" sz="1200" dirty="0" err="1">
                <a:latin typeface="Arial" panose="020B0604020202020204" pitchFamily="34" charset="0"/>
                <a:cs typeface="Arial" panose="020B0604020202020204" pitchFamily="34" charset="0"/>
              </a:rPr>
              <a:t>filp</a:t>
            </a:r>
            <a:r>
              <a:rPr lang="en-US" altLang="zh-CN" sz="1200" dirty="0">
                <a:latin typeface="Arial" panose="020B0604020202020204" pitchFamily="34" charset="0"/>
                <a:cs typeface="Arial" panose="020B0604020202020204" pitchFamily="34" charset="0"/>
              </a:rPr>
              <a:t>[NR_OPEN];                   //</a:t>
            </a:r>
            <a:r>
              <a:rPr lang="zh-CN" altLang="en-US" sz="1200" dirty="0">
                <a:latin typeface="Times New Roman" panose="02020603050405020304" pitchFamily="18" charset="0"/>
                <a:cs typeface="Times New Roman" panose="02020603050405020304" pitchFamily="18" charset="0"/>
              </a:rPr>
              <a:t>进程使用的文件表结构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desc_struct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ldt</a:t>
            </a:r>
            <a:r>
              <a:rPr lang="en-US" altLang="zh-CN" sz="1200" dirty="0">
                <a:latin typeface="Arial" panose="020B0604020202020204" pitchFamily="34" charset="0"/>
                <a:cs typeface="Arial" panose="020B0604020202020204" pitchFamily="34" charset="0"/>
              </a:rPr>
              <a:t>[3];                       //</a:t>
            </a:r>
            <a:r>
              <a:rPr lang="zh-CN" altLang="en-US" sz="1200" dirty="0">
                <a:latin typeface="Times New Roman" panose="02020603050405020304" pitchFamily="18" charset="0"/>
                <a:cs typeface="Times New Roman" panose="02020603050405020304" pitchFamily="18" charset="0"/>
              </a:rPr>
              <a:t>本任务的局部表描述符。</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空，</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代码段</a:t>
            </a:r>
            <a:r>
              <a:rPr lang="en-US" altLang="zh-CN" sz="1200" dirty="0" err="1">
                <a:latin typeface="Times New Roman" panose="02020603050405020304" pitchFamily="18" charset="0"/>
                <a:cs typeface="Times New Roman" panose="02020603050405020304" pitchFamily="18" charset="0"/>
              </a:rPr>
              <a:t>cs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数据和堆栈段</a:t>
            </a:r>
            <a:r>
              <a:rPr lang="en-US" altLang="zh-CN" sz="1200" dirty="0" err="1">
                <a:latin typeface="Times New Roman" panose="02020603050405020304" pitchFamily="18" charset="0"/>
                <a:cs typeface="Times New Roman" panose="02020603050405020304" pitchFamily="18" charset="0"/>
              </a:rPr>
              <a:t>ds&amp;ss</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本进程的任务状态段信息结构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a:t>
            </a:r>
          </a:p>
          <a:p>
            <a:endParaRPr lang="zh-CN" altLang="en-US" sz="12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2146" y="228600"/>
            <a:ext cx="687946" cy="6629400"/>
          </a:xfrm>
        </p:spPr>
        <p:txBody>
          <a:bodyPr/>
          <a:lstStyle/>
          <a:p>
            <a:r>
              <a:rPr lang="zh-CN" altLang="en-US" sz="2400" dirty="0">
                <a:latin typeface="Times New Roman" panose="02020603050405020304" pitchFamily="18" charset="0"/>
                <a:cs typeface="Times New Roman" panose="02020603050405020304" pitchFamily="18" charset="0"/>
              </a:rPr>
              <a:t>  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进程数据结构，或称为进程描述符</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a:solidFill>
                  <a:srgbClr val="000000"/>
                </a:solidFill>
                <a:latin typeface="Menlo-Regular"/>
              </a:rPr>
              <a:t>,           					strerror(</a:t>
            </a:r>
            <a:r>
              <a:rPr lang="nb-NO" sz="2400" b="1" dirty="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latin typeface="Calibri"/>
                <a:cs typeface="Calibri"/>
              </a:rPr>
              <a:t>运行</a:t>
            </a:r>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a:latin typeface="Calibri"/>
                <a:cs typeface="Calibri"/>
              </a:rPr>
              <a:t>停止</a:t>
            </a:r>
            <a:r>
              <a:rPr lang="en-US" altLang="zh-CN" dirty="0">
                <a:latin typeface="Calibri"/>
                <a:cs typeface="Calibri"/>
              </a:rPr>
              <a:t>/</a:t>
            </a:r>
            <a:r>
              <a:rPr lang="zh-CN" altLang="en-US" dirty="0">
                <a:latin typeface="Calibri"/>
                <a:cs typeface="Calibri"/>
              </a:rPr>
              <a:t>暂停</a:t>
            </a:r>
            <a:r>
              <a:rPr lang="en-US" altLang="zh-CN" dirty="0">
                <a:latin typeface="Calibri"/>
                <a:cs typeface="Calibri"/>
              </a:rPr>
              <a:t>/</a:t>
            </a:r>
            <a:r>
              <a:rPr lang="zh-CN" altLang="en-US" dirty="0">
                <a:latin typeface="Calibri"/>
                <a:cs typeface="Calibri"/>
              </a:rPr>
              <a:t>挂起</a:t>
            </a:r>
            <a:r>
              <a:rPr lang="en-US" altLang="zh-CN" dirty="0">
                <a:latin typeface="Calibri"/>
                <a:cs typeface="Calibri"/>
              </a:rPr>
              <a:t>/</a:t>
            </a:r>
            <a:r>
              <a:rPr lang="en-US" dirty="0">
                <a:latin typeface="Calibri"/>
                <a:cs typeface="Calibri"/>
              </a:rPr>
              <a:t>Stopped</a:t>
            </a:r>
            <a:r>
              <a:rPr lang="en-US" altLang="zh-CN" dirty="0">
                <a:latin typeface="Calibri"/>
                <a:cs typeface="Calibri"/>
              </a:rPr>
              <a:t>/Paused/Hanged</a:t>
            </a:r>
            <a:endParaRPr lang="en-US" dirty="0">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latin typeface="Calibri"/>
                <a:cs typeface="Calibri"/>
              </a:rPr>
              <a:t>终止</a:t>
            </a:r>
            <a:r>
              <a:rPr lang="en-US" dirty="0">
                <a:latin typeface="Calibri"/>
                <a:cs typeface="Calibri"/>
              </a:rPr>
              <a:t>Terminated</a:t>
            </a:r>
          </a:p>
          <a:p>
            <a:pPr lvl="1"/>
            <a:r>
              <a:rPr lang="zh-CN" altLang="en-US" dirty="0">
                <a:latin typeface="Courier New"/>
                <a:cs typeface="Courier New"/>
              </a:rPr>
              <a:t>进程永远地停止了，</a:t>
            </a:r>
            <a:r>
              <a:rPr lang="zh-CN" altLang="en-US" sz="2800" dirty="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a:t>终止（</a:t>
            </a:r>
            <a:r>
              <a:rPr lang="en-US" altLang="zh-CN" dirty="0"/>
              <a:t>terminate</a:t>
            </a:r>
            <a:r>
              <a:rPr lang="zh-CN" altLang="en-US" dirty="0"/>
              <a:t>）进程</a:t>
            </a:r>
            <a:r>
              <a:rPr lang="en-US" dirty="0"/>
              <a:t>	</a:t>
            </a:r>
          </a:p>
        </p:txBody>
      </p:sp>
    </p:spTree>
    <p:extLst>
      <p:ext uri="{BB962C8B-B14F-4D97-AF65-F5344CB8AC3E}">
        <p14:creationId xmlns:p14="http://schemas.microsoft.com/office/powerpoint/2010/main" val="340144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a:t>现代计算机系统需要针对“控制流发生突变”的情况做出反应，称为“异常控制流”机制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a:solidFill>
                  <a:srgbClr val="FF0000"/>
                </a:solidFill>
                <a:latin typeface="Calibri"/>
                <a:cs typeface="Calibri"/>
              </a:rPr>
              <a:t>副本</a:t>
            </a:r>
            <a:r>
              <a:rPr lang="zh-CN" altLang="en-US" dirty="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cxnSp>
        <p:nvCxnSpPr>
          <p:cNvPr id="5" name="直接箭头连接符 4"/>
          <p:cNvCxnSpPr/>
          <p:nvPr/>
        </p:nvCxnSpPr>
        <p:spPr bwMode="auto">
          <a:xfrm flipH="1" flipV="1">
            <a:off x="3276600" y="4114800"/>
            <a:ext cx="3581400" cy="1600200"/>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00805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a:solidFill>
                  <a:srgbClr val="000000"/>
                </a:solidFill>
                <a:latin typeface="Times New Roman" panose="02020603050405020304" pitchFamily="18" charset="0"/>
                <a:cs typeface="Times New Roman" panose="02020603050405020304" pitchFamily="18" charset="0"/>
              </a:rPr>
              <a:t>f</a:t>
            </a:r>
            <a:r>
              <a:rPr lang="fi-FI" sz="2000" b="1" dirty="0">
                <a:solidFill>
                  <a:srgbClr val="000000"/>
                </a:solidFill>
                <a:latin typeface="Times New Roman" panose="02020603050405020304" pitchFamily="18" charset="0"/>
                <a:cs typeface="Times New Roman" panose="02020603050405020304" pitchFamily="18" charset="0"/>
              </a:rPr>
              <a:t>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a:latin typeface="Courier New"/>
                <a:cs typeface="Courier New"/>
              </a:rPr>
              <a:t>1</a:t>
            </a:r>
          </a:p>
          <a:p>
            <a:pPr lvl="1"/>
            <a:r>
              <a:rPr lang="en-US" altLang="zh-CN" sz="2400" dirty="0">
                <a:latin typeface="Courier New"/>
                <a:cs typeface="Courier New"/>
              </a:rPr>
              <a:t>X</a:t>
            </a:r>
            <a:r>
              <a:rPr lang="zh-CN" altLang="en-US" sz="2400" dirty="0">
                <a:latin typeface="Courier New"/>
                <a:cs typeface="Courier New"/>
              </a:rPr>
              <a:t>为局部变量</a:t>
            </a:r>
            <a:r>
              <a:rPr lang="en-US" altLang="zh-CN" sz="2400" dirty="0">
                <a:latin typeface="Courier New"/>
                <a:cs typeface="Courier New"/>
              </a:rPr>
              <a:t>-</a:t>
            </a:r>
            <a:r>
              <a:rPr lang="en-US" altLang="zh-CN" sz="2400" dirty="0" err="1">
                <a:latin typeface="Courier New"/>
                <a:cs typeface="Courier New"/>
              </a:rPr>
              <a:t>reg</a:t>
            </a:r>
            <a:r>
              <a:rPr lang="en-US" altLang="zh-CN" sz="2400" dirty="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每个顶点</a:t>
            </a:r>
            <a:r>
              <a:rPr lang="en-US" altLang="zh-CN" dirty="0"/>
              <a:t>a</a:t>
            </a:r>
            <a:r>
              <a:rPr lang="zh-CN" altLang="en-US" dirty="0"/>
              <a:t>对应一条语句的执行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a:latin typeface="Calibri" pitchFamily="34" charset="0"/>
                </a:rPr>
                <a:t>f</a:t>
              </a: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a:t>想法</a:t>
            </a:r>
            <a:r>
              <a:rPr lang="en-US" altLang="zh-CN" dirty="0"/>
              <a:t>-</a:t>
            </a:r>
            <a:r>
              <a:rPr lang="zh-CN" altLang="en-US" dirty="0"/>
              <a:t>为什么回收？</a:t>
            </a:r>
            <a:r>
              <a:rPr lang="en-US" altLang="zh-CN" dirty="0"/>
              <a:t>--</a:t>
            </a:r>
            <a:r>
              <a:rPr lang="zh-CN" altLang="en-US" dirty="0"/>
              <a:t>与</a:t>
            </a:r>
            <a:r>
              <a:rPr lang="en-US" altLang="zh-CN" dirty="0"/>
              <a:t>fork</a:t>
            </a:r>
            <a:r>
              <a:rPr lang="zh-CN" altLang="en-US" dirty="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活着的尸体，半生半死</a:t>
            </a:r>
            <a:endParaRPr lang="en-US" altLang="zh-CN" dirty="0"/>
          </a:p>
          <a:p>
            <a:pPr lvl="1"/>
            <a:r>
              <a:rPr lang="zh-CN" altLang="en-US" dirty="0"/>
              <a:t>僵尸进程占用内存资源、打开的</a:t>
            </a:r>
            <a:r>
              <a:rPr lang="en-US" altLang="zh-CN" dirty="0"/>
              <a:t>IO</a:t>
            </a:r>
            <a:r>
              <a:rPr lang="zh-CN" altLang="en-US" dirty="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a:t>( using wait or </a:t>
            </a:r>
            <a:r>
              <a:rPr lang="en-US" dirty="0" err="1"/>
              <a:t>wait</a:t>
            </a:r>
            <a:r>
              <a:rPr lang="en-US" sz="2800" dirty="0" err="1">
                <a:solidFill>
                  <a:srgbClr val="FF0000"/>
                </a:solidFill>
              </a:rPr>
              <a:t>pid</a:t>
            </a:r>
            <a:r>
              <a:rPr lang="en-US" dirty="0"/>
              <a:t> )</a:t>
            </a:r>
          </a:p>
          <a:p>
            <a:pPr lvl="1"/>
            <a:r>
              <a:rPr lang="zh-CN" altLang="en-US" dirty="0"/>
              <a:t>父进程收到子进程的退出状态</a:t>
            </a:r>
            <a:endParaRPr lang="en-US" dirty="0"/>
          </a:p>
          <a:p>
            <a:pPr lvl="1"/>
            <a:r>
              <a:rPr lang="zh-CN" altLang="en-US" dirty="0"/>
              <a:t>内核删掉僵死子进程、从系统中删除掉它的所有痕迹</a:t>
            </a:r>
            <a:endParaRPr lang="en-US" altLang="zh-CN" dirty="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如果父进程没有回收它的僵死子进程就终止了，内核安排 </a:t>
            </a:r>
            <a:r>
              <a:rPr lang="en-US" altLang="zh-CN" dirty="0" err="1"/>
              <a:t>init</a:t>
            </a:r>
            <a:r>
              <a:rPr lang="en-US" altLang="zh-CN" dirty="0"/>
              <a:t>-</a:t>
            </a:r>
            <a:r>
              <a:rPr lang="zh-CN" altLang="en-US" dirty="0">
                <a:solidFill>
                  <a:srgbClr val="FF0000"/>
                </a:solidFill>
              </a:rPr>
              <a:t>养父</a:t>
            </a:r>
            <a:r>
              <a:rPr lang="zh-CN" altLang="en-US" dirty="0"/>
              <a:t>进程去回收它们</a:t>
            </a:r>
            <a:r>
              <a:rPr lang="en-US" altLang="zh-CN" dirty="0"/>
              <a:t>( </a:t>
            </a:r>
            <a:r>
              <a:rPr lang="en-US" altLang="zh-CN" dirty="0" err="1"/>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，系统启动时创建，不会终止，是所有进程的祖先 </a:t>
            </a:r>
            <a:r>
              <a:rPr lang="en-US" altLang="zh-CN" dirty="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a:t>
            </a:r>
            <a:endParaRPr lang="en-US" b="1" dirty="0">
              <a:solidFill>
                <a:srgbClr val="FF0000"/>
              </a:solidFill>
            </a:endParaRPr>
          </a:p>
          <a:p>
            <a:pPr lvl="2">
              <a:spcBef>
                <a:spcPts val="0"/>
              </a:spcBef>
            </a:pPr>
            <a:r>
              <a:rPr lang="zh-CN" altLang="en-US" dirty="0"/>
              <a:t>操作系统实现</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15939" y="3307112"/>
            <a:ext cx="3282487" cy="1982024"/>
            <a:chOff x="5292435" y="2818576"/>
            <a:chExt cx="3214770" cy="198202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400800"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7440217" y="3907683"/>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292435" y="3242121"/>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5377118" y="3625066"/>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a:latin typeface="Courier New" pitchFamily="49" charset="0"/>
              </a:rPr>
              <a:t>命令显示的子进程标记为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1124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p>
          <a:p>
            <a:r>
              <a:rPr lang="da-DK" b="1" dirty="0">
                <a:solidFill>
                  <a:srgbClr val="000000"/>
                </a:solidFill>
                <a:latin typeface="Menlo-Regular"/>
              </a:rPr>
              <a:t>    </a:t>
            </a:r>
            <a:r>
              <a:rPr lang="da-DK" b="1" dirty="0">
                <a:solidFill>
                  <a:srgbClr val="C200FF"/>
                </a:solidFill>
                <a:latin typeface="Menlo-Regular"/>
              </a:rPr>
              <a:t>else</a:t>
            </a:r>
            <a:r>
              <a:rPr lang="da-DK" b="1" dirty="0">
                <a:solidFill>
                  <a:srgbClr val="000000"/>
                </a:solidFill>
                <a:latin typeface="Menlo-Regular"/>
              </a:rPr>
              <a:t>{        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a:latin typeface="Courier New" pitchFamily="49" charset="0"/>
              </a:rPr>
              <a:t>wait/</a:t>
            </a:r>
            <a:r>
              <a:rPr lang="en-US" altLang="zh-CN" dirty="0" err="1">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a:latin typeface="Calibri"/>
                <a:cs typeface="Calibri"/>
              </a:rPr>
              <a:t>wait/</a:t>
            </a:r>
            <a:r>
              <a:rPr lang="en-US" altLang="zh-CN" dirty="0" err="1">
                <a:latin typeface="Calibri"/>
                <a:cs typeface="Calibri"/>
              </a:rPr>
              <a:t>waitpid</a:t>
            </a:r>
            <a:r>
              <a:rPr lang="zh-CN" altLang="en-US" dirty="0">
                <a:latin typeface="Calibri"/>
                <a:cs typeface="Calibri"/>
              </a:rPr>
              <a:t>函数回收子进程</a:t>
            </a:r>
            <a:endParaRPr lang="en-US" altLang="zh-CN" dirty="0">
              <a:latin typeface="Calibri"/>
              <a:cs typeface="Calibri"/>
            </a:endParaRPr>
          </a:p>
          <a:p>
            <a:pPr>
              <a:buNone/>
            </a:pPr>
            <a:r>
              <a:rPr lang="en-US" altLang="zh-CN" dirty="0">
                <a:solidFill>
                  <a:srgbClr val="FF0000"/>
                </a:solidFill>
                <a:latin typeface="Courier New" pitchFamily="49" charset="0"/>
              </a:rPr>
              <a:t>	wait(&amp;status)</a:t>
            </a:r>
            <a:r>
              <a:rPr lang="zh-CN" altLang="en-US" dirty="0">
                <a:solidFill>
                  <a:srgbClr val="FF0000"/>
                </a:solidFill>
                <a:latin typeface="Courier New" pitchFamily="49" charset="0"/>
              </a:rPr>
              <a:t>同</a:t>
            </a:r>
            <a:r>
              <a:rPr lang="en-US" altLang="zh-CN" dirty="0" err="1">
                <a:solidFill>
                  <a:srgbClr val="FF0000"/>
                </a:solidFill>
                <a:latin typeface="Courier New" pitchFamily="49" charset="0"/>
              </a:rPr>
              <a:t>waitpid</a:t>
            </a:r>
            <a:r>
              <a:rPr lang="en-US" altLang="zh-CN" dirty="0">
                <a:solidFill>
                  <a:srgbClr val="FF0000"/>
                </a:solidFill>
                <a:latin typeface="Courier New" pitchFamily="49" charset="0"/>
              </a:rPr>
              <a:t>(-1,&amp;status,0</a:t>
            </a:r>
            <a:r>
              <a:rPr lang="en-US" altLang="zh-CN" dirty="0">
                <a:latin typeface="Courier New" pitchFamily="49" charset="0"/>
              </a:rPr>
              <a:t>)</a:t>
            </a: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当前进程的执行直到它的一个子进程终止</a:t>
            </a:r>
            <a:r>
              <a:rPr lang="en-US" altLang="zh-CN" dirty="0"/>
              <a:t>/</a:t>
            </a:r>
            <a:r>
              <a:rPr lang="zh-CN" altLang="en-US" dirty="0"/>
              <a:t>停止</a:t>
            </a:r>
            <a:endParaRPr lang="en-US" altLang="zh-CN" dirty="0"/>
          </a:p>
          <a:p>
            <a:pPr lvl="1"/>
            <a:r>
              <a:rPr lang="zh-CN" altLang="en-US" dirty="0"/>
              <a:t>返回已终止</a:t>
            </a:r>
            <a:r>
              <a:rPr lang="en-US" altLang="zh-CN" dirty="0"/>
              <a:t>/</a:t>
            </a:r>
            <a:r>
              <a:rPr lang="zh-CN" altLang="en-US" dirty="0"/>
              <a:t>停止子进程（</a:t>
            </a:r>
            <a:r>
              <a:rPr lang="zh-CN" altLang="en-US" dirty="0">
                <a:solidFill>
                  <a:srgbClr val="FF0000"/>
                </a:solidFill>
              </a:rPr>
              <a:t>可能很多</a:t>
            </a:r>
            <a:r>
              <a:rPr lang="en-US" altLang="zh-CN" dirty="0">
                <a:solidFill>
                  <a:srgbClr val="FF0000"/>
                </a:solidFill>
              </a:rPr>
              <a:t>-</a:t>
            </a:r>
            <a:r>
              <a:rPr lang="zh-CN" altLang="en-US" dirty="0">
                <a:solidFill>
                  <a:srgbClr val="FF0000"/>
                </a:solidFill>
              </a:rPr>
              <a:t>是个集合</a:t>
            </a:r>
            <a:r>
              <a:rPr lang="zh-CN" altLang="en-US" dirty="0"/>
              <a:t>）的</a:t>
            </a:r>
            <a:r>
              <a:rPr lang="en-US" altLang="zh-CN" dirty="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p>
          <a:p>
            <a:pPr marL="1314450" lvl="3" indent="0">
              <a:buNone/>
            </a:pPr>
            <a:r>
              <a:rPr lang="en-US" altLang="zh-CN" dirty="0">
                <a:latin typeface="Courier New"/>
                <a:cs typeface="Courier New"/>
              </a:rPr>
              <a:t>WIFSIGNALED, WTERMSIG, WSTOPSIG, </a:t>
            </a:r>
          </a:p>
          <a:p>
            <a:pPr marL="1314450" lvl="3" indent="0">
              <a:buNone/>
            </a:pPr>
            <a:r>
              <a:rPr lang="en-US" altLang="zh-CN" dirty="0">
                <a:latin typeface="Courier New"/>
                <a:cs typeface="Courier New"/>
              </a:rPr>
              <a:t>WIFSTOPPED, WIFCONTINUED</a:t>
            </a:r>
            <a:endParaRPr lang="en-US" altLang="zh-CN" dirty="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int     </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 =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等待集合是由父进程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所有的子进程组成</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pid</a:t>
            </a:r>
            <a:r>
              <a:rPr lang="en-US" altLang="zh-CN" dirty="0"/>
              <a:t>=-n  </a:t>
            </a:r>
            <a:r>
              <a:rPr lang="zh-CN" altLang="en-US" dirty="0"/>
              <a:t>等待集合是由进程组</a:t>
            </a:r>
            <a:r>
              <a:rPr lang="en-US" altLang="zh-CN" dirty="0" err="1"/>
              <a:t>pid</a:t>
            </a:r>
            <a:r>
              <a:rPr lang="zh-CN" altLang="en-US" dirty="0"/>
              <a:t>所有的子进程组成</a:t>
            </a:r>
            <a:endParaRPr lang="en-US" altLang="zh-CN" dirty="0"/>
          </a:p>
          <a:p>
            <a:pPr>
              <a:spcBef>
                <a:spcPts val="0"/>
              </a:spcBef>
            </a:pPr>
            <a:r>
              <a:rPr lang="en-US" altLang="zh-CN" dirty="0"/>
              <a:t>Options:0 </a:t>
            </a:r>
            <a:r>
              <a:rPr lang="zh-CN" altLang="en-US" dirty="0"/>
              <a:t>等待子进程</a:t>
            </a:r>
            <a:r>
              <a:rPr lang="zh-CN" altLang="en-US" dirty="0">
                <a:solidFill>
                  <a:srgbClr val="FF0000"/>
                </a:solidFill>
              </a:rPr>
              <a:t>终止</a:t>
            </a:r>
            <a:endParaRPr lang="en-US" altLang="zh-CN" dirty="0">
              <a:solidFill>
                <a:srgbClr val="FF0000"/>
              </a:solidFill>
            </a:endParaRPr>
          </a:p>
          <a:p>
            <a:pPr>
              <a:spcBef>
                <a:spcPts val="0"/>
              </a:spcBef>
            </a:pPr>
            <a:r>
              <a:rPr lang="en-US" altLang="zh-CN" dirty="0"/>
              <a:t>WNOHANG</a:t>
            </a:r>
            <a:r>
              <a:rPr lang="zh-CN" altLang="en-US" dirty="0"/>
              <a:t>：如果等待集合的任何子进程没有终止，就立即返回</a:t>
            </a:r>
            <a:r>
              <a:rPr lang="en-US" altLang="zh-CN" dirty="0"/>
              <a:t>0</a:t>
            </a:r>
            <a:r>
              <a:rPr lang="zh-CN" altLang="en-US" dirty="0"/>
              <a:t>。父进程可继续其他工作</a:t>
            </a:r>
            <a:endParaRPr lang="en-US" altLang="zh-CN" dirty="0"/>
          </a:p>
          <a:p>
            <a:pPr>
              <a:spcBef>
                <a:spcPts val="0"/>
              </a:spcBef>
            </a:pPr>
            <a:r>
              <a:rPr lang="en-US" altLang="zh-CN" dirty="0"/>
              <a:t>WUNTRACED:</a:t>
            </a:r>
            <a:r>
              <a:rPr lang="zh-CN" altLang="en-US" dirty="0"/>
              <a:t>挂起当前进程，直到等待集合中的任一进程终止或停止，则返回其</a:t>
            </a:r>
            <a:r>
              <a:rPr lang="en-US" altLang="zh-CN" dirty="0" err="1"/>
              <a:t>pid</a:t>
            </a:r>
            <a:r>
              <a:rPr lang="zh-CN" altLang="en-US" dirty="0"/>
              <a:t>。用于检查</a:t>
            </a:r>
            <a:endParaRPr lang="en-US" altLang="zh-CN" dirty="0"/>
          </a:p>
          <a:p>
            <a:pPr>
              <a:spcBef>
                <a:spcPts val="0"/>
              </a:spcBef>
            </a:pPr>
            <a:r>
              <a:rPr lang="en-US" altLang="zh-CN" dirty="0"/>
              <a:t>WCONTINUED:</a:t>
            </a:r>
            <a:r>
              <a:rPr lang="zh-CN" altLang="en-US" dirty="0"/>
              <a:t>挂起当前进程，直到等待集合中的任一进程从运行到终止或一个停止的进程收到</a:t>
            </a:r>
            <a:r>
              <a:rPr lang="en-US" altLang="zh-CN" dirty="0"/>
              <a:t>SIGCONT</a:t>
            </a:r>
            <a:r>
              <a:rPr lang="zh-CN" altLang="en-US" dirty="0"/>
              <a:t>而恢复运行。</a:t>
            </a:r>
            <a:endParaRPr lang="en-US" altLang="zh-CN" dirty="0"/>
          </a:p>
          <a:p>
            <a:pPr>
              <a:spcBef>
                <a:spcPts val="0"/>
              </a:spcBef>
            </a:pPr>
            <a:r>
              <a:rPr lang="zh-CN" altLang="en-US" dirty="0"/>
              <a:t>可以组合</a:t>
            </a:r>
            <a:r>
              <a:rPr lang="en-US" altLang="zh-CN" dirty="0"/>
              <a:t>WNOHANG|WUNTRACED </a:t>
            </a:r>
            <a:r>
              <a:rPr lang="zh-CN" altLang="en-US" dirty="0"/>
              <a:t>如果等待集合任一子进程没有终止返回</a:t>
            </a:r>
            <a:r>
              <a:rPr lang="en-US" altLang="zh-CN" dirty="0"/>
              <a:t>0</a:t>
            </a:r>
            <a:r>
              <a:rPr lang="zh-CN" altLang="en-US" dirty="0"/>
              <a:t>，如果有一个终止或停止则返回其</a:t>
            </a:r>
            <a:r>
              <a:rPr lang="en-US" altLang="zh-CN" dirty="0" err="1"/>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pid_t</a:t>
            </a:r>
            <a:r>
              <a:rPr lang="en-US" sz="3200" dirty="0"/>
              <a:t> </a:t>
            </a:r>
            <a:r>
              <a:rPr lang="en-US" sz="3200" dirty="0" err="1"/>
              <a:t>waitpid</a:t>
            </a:r>
            <a:r>
              <a:rPr lang="en-US" sz="3200" dirty="0"/>
              <a:t>(</a:t>
            </a:r>
            <a:r>
              <a:rPr lang="en-US" sz="3200" dirty="0" err="1"/>
              <a:t>pid_t</a:t>
            </a:r>
            <a:r>
              <a:rPr lang="en-US" sz="3200" dirty="0"/>
              <a:t> </a:t>
            </a:r>
            <a:r>
              <a:rPr lang="en-US" sz="3200" dirty="0" err="1"/>
              <a:t>pid,int</a:t>
            </a:r>
            <a:r>
              <a:rPr lang="en-US" sz="3200" dirty="0"/>
              <a:t> &amp;</a:t>
            </a:r>
            <a:r>
              <a:rPr lang="en-US" sz="3200" dirty="0" err="1"/>
              <a:t>statusp,int</a:t>
            </a:r>
            <a:r>
              <a:rPr lang="en-US" sz="3200" dirty="0"/>
              <a:t> options)</a:t>
            </a:r>
          </a:p>
        </p:txBody>
      </p:sp>
    </p:spTree>
    <p:extLst>
      <p:ext uri="{BB962C8B-B14F-4D97-AF65-F5344CB8AC3E}">
        <p14:creationId xmlns:p14="http://schemas.microsoft.com/office/powerpoint/2010/main" val="3042206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a:latin typeface="Times New Roman" panose="02020603050405020304" pitchFamily="18" charset="0"/>
                <a:cs typeface="Times New Roman" panose="02020603050405020304" pitchFamily="18" charset="0"/>
              </a:rPr>
              <a:t>nsigned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sleep</a:t>
            </a:r>
            <a:r>
              <a:rPr lang="en-US" altLang="zh-CN" dirty="0"/>
              <a:t>(unsinged </a:t>
            </a:r>
            <a:r>
              <a:rPr lang="en-US" altLang="zh-CN" dirty="0" err="1"/>
              <a:t>int</a:t>
            </a:r>
            <a:r>
              <a:rPr lang="en-US" altLang="zh-CN" dirty="0"/>
              <a:t> secs)</a:t>
            </a:r>
          </a:p>
          <a:p>
            <a:pPr lvl="1">
              <a:spcBef>
                <a:spcPts val="0"/>
              </a:spcBef>
            </a:pPr>
            <a:r>
              <a:rPr lang="zh-CN" altLang="en-US" dirty="0"/>
              <a:t>时间到则返回</a:t>
            </a:r>
            <a:r>
              <a:rPr lang="en-US" altLang="zh-CN" dirty="0"/>
              <a:t>0</a:t>
            </a:r>
          </a:p>
          <a:p>
            <a:pPr lvl="1">
              <a:spcBef>
                <a:spcPts val="0"/>
              </a:spcBef>
            </a:pPr>
            <a:r>
              <a:rPr lang="zh-CN" altLang="en-US" dirty="0">
                <a:latin typeface="Times New Roman" panose="02020603050405020304" pitchFamily="18" charset="0"/>
                <a:cs typeface="Times New Roman" panose="02020603050405020304" pitchFamily="18" charset="0"/>
              </a:rPr>
              <a:t>若被信号中断，则会返回剩余要休眠的时间</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alarm(unsinged </a:t>
            </a:r>
            <a:r>
              <a:rPr lang="en-US" altLang="zh-CN" dirty="0" err="1"/>
              <a:t>int</a:t>
            </a:r>
            <a:r>
              <a:rPr lang="en-US" altLang="zh-CN" dirty="0"/>
              <a:t> secs)</a:t>
            </a:r>
          </a:p>
          <a:p>
            <a:pPr lvl="1">
              <a:spcBef>
                <a:spcPts val="0"/>
              </a:spcBef>
            </a:pPr>
            <a:r>
              <a:rPr lang="zh-CN" altLang="en-US" dirty="0"/>
              <a:t>报警</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int</a:t>
            </a:r>
            <a:r>
              <a:rPr lang="en-US" altLang="zh-CN" dirty="0"/>
              <a:t> pause</a:t>
            </a:r>
            <a:r>
              <a:rPr lang="zh-CN" altLang="en-US" dirty="0"/>
              <a:t>（）</a:t>
            </a:r>
            <a:endParaRPr lang="en-US" altLang="zh-CN" dirty="0"/>
          </a:p>
          <a:p>
            <a:pPr lvl="1">
              <a:spcBef>
                <a:spcPts val="0"/>
              </a:spcBef>
            </a:pPr>
            <a:r>
              <a:rPr lang="zh-CN" altLang="en-US" dirty="0"/>
              <a:t>当前进程休眠，直到收到一个信号</a:t>
            </a:r>
            <a:endParaRPr lang="en-US" dirty="0"/>
          </a:p>
          <a:p>
            <a:pPr>
              <a:spcBef>
                <a:spcPts val="0"/>
              </a:spcBef>
            </a:pPr>
            <a:r>
              <a:rPr lang="zh-CN" altLang="en-US" dirty="0"/>
              <a:t>休眠不是 挂起</a:t>
            </a:r>
            <a:r>
              <a:rPr lang="en-US" altLang="zh-CN" dirty="0"/>
              <a:t>stopped,</a:t>
            </a:r>
            <a:r>
              <a:rPr lang="zh-CN" altLang="en-US" dirty="0"/>
              <a:t>与</a:t>
            </a:r>
            <a:r>
              <a:rPr lang="en-US" altLang="zh-CN" dirty="0"/>
              <a:t>wait</a:t>
            </a:r>
            <a:r>
              <a:rPr lang="zh-CN" altLang="en-US" dirty="0"/>
              <a:t>不是一回事，不能回收进程</a:t>
            </a:r>
            <a:endParaRPr lang="en-US" altLang="zh-CN" dirty="0"/>
          </a:p>
          <a:p>
            <a:pPr>
              <a:spcBef>
                <a:spcPts val="0"/>
              </a:spcBef>
            </a:pPr>
            <a:endParaRPr lang="en-US" altLang="zh-CN" dirty="0"/>
          </a:p>
          <a:p>
            <a:pPr>
              <a:spcBef>
                <a:spcPts val="0"/>
              </a:spcBef>
            </a:pPr>
            <a:r>
              <a:rPr lang="zh-CN" altLang="en-US" dirty="0"/>
              <a:t>唤醒</a:t>
            </a:r>
            <a:r>
              <a:rPr lang="en-US" altLang="zh-CN" dirty="0"/>
              <a:t>wakeup</a:t>
            </a:r>
            <a:r>
              <a:rPr lang="zh-CN" altLang="en-US" dirty="0"/>
              <a:t>。</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进程休眠</a:t>
            </a:r>
            <a:r>
              <a:rPr lang="en-US" altLang="zh-CN" sz="3400" dirty="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在当前进程中载入并运行程序</a:t>
            </a:r>
            <a:r>
              <a:rPr lang="en-US" dirty="0">
                <a:latin typeface="Times New Roman" panose="02020603050405020304" pitchFamily="18" charset="0"/>
                <a:cs typeface="Times New Roman" panose="02020603050405020304" pitchFamily="18" charset="0"/>
              </a:rPr>
              <a:t>:</a:t>
            </a:r>
            <a:r>
              <a:rPr lang="zh-CN" altLang="en-US" dirty="0"/>
              <a:t>  </a:t>
            </a:r>
            <a:r>
              <a:rPr lang="en-US" altLang="zh-CN" dirty="0"/>
              <a:t>loader</a:t>
            </a:r>
            <a:r>
              <a:rPr lang="zh-CN" altLang="en-US" dirty="0"/>
              <a:t>加载器函数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unsetenv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a:solidFill>
                  <a:srgbClr val="FF0000"/>
                </a:solidFill>
              </a:rPr>
              <a:t>Loader</a:t>
            </a:r>
            <a:r>
              <a:rPr lang="zh-CN" altLang="en-US" sz="2200" dirty="0">
                <a:solidFill>
                  <a:srgbClr val="FF0000"/>
                </a:solidFill>
              </a:rPr>
              <a:t>删除子进程现有的虚拟内存段，创建一组新的段（栈与堆初始化为</a:t>
            </a:r>
            <a:r>
              <a:rPr lang="en-US" altLang="zh-CN" sz="2200" dirty="0">
                <a:solidFill>
                  <a:srgbClr val="FF0000"/>
                </a:solidFill>
              </a:rPr>
              <a:t>0),</a:t>
            </a:r>
            <a:r>
              <a:rPr lang="zh-CN" altLang="en-US" sz="2200" dirty="0">
                <a:solidFill>
                  <a:srgbClr val="FF0000"/>
                </a:solidFill>
              </a:rPr>
              <a:t>并将虚拟地址空间中的页映射到可执行文件的页大小的片</a:t>
            </a:r>
            <a:r>
              <a:rPr lang="en-US" altLang="zh-CN" sz="2200" dirty="0">
                <a:solidFill>
                  <a:srgbClr val="FF0000"/>
                </a:solidFill>
              </a:rPr>
              <a:t>chunk</a:t>
            </a:r>
            <a:r>
              <a:rPr lang="zh-CN" altLang="en-US" sz="2200" dirty="0">
                <a:solidFill>
                  <a:srgbClr val="FF0000"/>
                </a:solidFill>
              </a:rPr>
              <a:t>，新的代码与数据段被初始化为可执行文件的内容，然后跳到</a:t>
            </a:r>
            <a:r>
              <a:rPr lang="en-US" altLang="zh-CN" sz="2200" dirty="0">
                <a:solidFill>
                  <a:srgbClr val="FF0000"/>
                </a:solidFill>
              </a:rPr>
              <a:t>_start………… </a:t>
            </a:r>
            <a:r>
              <a:rPr lang="zh-CN" altLang="en-US" sz="2200" dirty="0">
                <a:solidFill>
                  <a:srgbClr val="FF0000"/>
                </a:solidFill>
              </a:rPr>
              <a:t>除了一些头部信息实际没读文件，直到缺页中断</a:t>
            </a:r>
            <a:r>
              <a:rPr lang="en-US" altLang="zh-CN" sz="2200" dirty="0">
                <a:solidFill>
                  <a:srgbClr val="FF0000"/>
                </a:solidFill>
              </a:rPr>
              <a:t> </a:t>
            </a:r>
          </a:p>
          <a:p>
            <a:pPr>
              <a:spcBef>
                <a:spcPts val="0"/>
              </a:spcBef>
            </a:pPr>
            <a:r>
              <a:rPr lang="zh-CN" altLang="en-US" sz="2400" dirty="0">
                <a:latin typeface="Times New Roman" panose="02020603050405020304" pitchFamily="18" charset="0"/>
                <a:cs typeface="Times New Roman" panose="02020603050405020304" pitchFamily="18" charset="0"/>
              </a:rPr>
              <a:t>覆盖当前进程的代码、数据、栈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endParaRPr 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command-line arg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309892"/>
            <a:ext cx="1564852" cy="1015663"/>
          </a:xfrm>
          <a:prstGeom prst="rect">
            <a:avLst/>
          </a:prstGeom>
          <a:solidFill>
            <a:srgbClr val="D5F1CF"/>
          </a:solidFill>
          <a:ln w="12700">
            <a:solidFill>
              <a:srgbClr val="000000"/>
            </a:solidFill>
            <a:miter lim="800000"/>
            <a:headEnd/>
            <a:tailEnd/>
          </a:ln>
          <a:effectLs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(global </a:t>
            </a:r>
            <a:r>
              <a:rPr kumimoji="0" lang="en-US" sz="2000" b="1" i="0" u="none" strike="noStrike" kern="0" cap="none" spc="0" normalizeH="0" baseline="0" noProof="0" dirty="0" err="1">
                <a:ln>
                  <a:noFill/>
                </a:ln>
                <a:solidFill>
                  <a:sysClr val="windowText" lastClr="000000"/>
                </a:solidFill>
                <a:effectLst/>
                <a:uLnTx/>
                <a:uFillTx/>
                <a:latin typeface="Helvetica"/>
              </a:rPr>
              <a:t>var</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Bottom of stack</a:t>
            </a:r>
          </a:p>
        </p:txBody>
      </p:sp>
      <p:sp>
        <p:nvSpPr>
          <p:cNvPr id="61" name="Text Box 422"/>
          <p:cNvSpPr txBox="1">
            <a:spLocks noChangeArrowheads="1"/>
          </p:cNvSpPr>
          <p:nvPr/>
        </p:nvSpPr>
        <p:spPr bwMode="auto">
          <a:xfrm>
            <a:off x="6928463" y="5539037"/>
            <a:ext cx="1422184"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Top of stack</a:t>
            </a: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a:ex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Tree>
    <p:extLst>
      <p:ext uri="{BB962C8B-B14F-4D97-AF65-F5344CB8AC3E}">
        <p14:creationId xmlns:p14="http://schemas.microsoft.com/office/powerpoint/2010/main" val="66306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异常表（中断向量表）是一张跳转表，表目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a:t>IA-32</a:t>
            </a:r>
            <a:r>
              <a:rPr lang="zh-CN" altLang="en-US" sz="3200" dirty="0"/>
              <a:t>的异常</a:t>
            </a:r>
            <a:r>
              <a:rPr lang="en-US" altLang="zh-CN" sz="3200" dirty="0"/>
              <a:t>/</a:t>
            </a:r>
            <a:r>
              <a:rPr lang="zh-CN" altLang="en-US" sz="3200" dirty="0"/>
              <a:t>中断类型</a:t>
            </a:r>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用户自定义类型</a:t>
            </a:r>
            <a:r>
              <a:rPr lang="zh-CN" altLang="en-US" sz="2000" dirty="0">
                <a:latin typeface="微软雅黑" panose="020B0503020204020204" pitchFamily="34" charset="-122"/>
                <a:ea typeface="微软雅黑" panose="020B0503020204020204" pitchFamily="34" charset="-122"/>
              </a:rPr>
              <a:t>号为</a:t>
            </a:r>
            <a:r>
              <a:rPr lang="en-US" altLang="zh-CN" sz="2000" dirty="0">
                <a:latin typeface="微软雅黑" panose="020B0503020204020204" pitchFamily="34" charset="-122"/>
                <a:ea typeface="微软雅黑" panose="020B0503020204020204" pitchFamily="34" charset="-122"/>
              </a:rPr>
              <a:t>32~255</a:t>
            </a:r>
            <a:r>
              <a:rPr lang="zh-CN" altLang="en-US" sz="2000" dirty="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可屏蔽中断</a:t>
            </a: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INTR </a:t>
            </a:r>
            <a:r>
              <a:rPr lang="zh-CN" altLang="en-US" sz="2000" dirty="0">
                <a:latin typeface="微软雅黑" panose="020B0503020204020204" pitchFamily="34" charset="-122"/>
                <a:ea typeface="微软雅黑" panose="020B0503020204020204" pitchFamily="34" charset="-122"/>
              </a:rPr>
              <a:t>引脚向</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软中断指令</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 n </a:t>
            </a:r>
            <a:r>
              <a:rPr lang="zh-CN" altLang="en-US" sz="2000" dirty="0">
                <a:latin typeface="微软雅黑" panose="020B0503020204020204" pitchFamily="34" charset="-122"/>
                <a:ea typeface="微软雅黑" panose="020B0503020204020204" pitchFamily="34" charset="-122"/>
              </a:rPr>
              <a:t>被设定为一种陷阱异常，例如，</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$0x80</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号设定为系统调用，而</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$0x2e</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46</a:t>
            </a:r>
            <a:r>
              <a:rPr lang="zh-CN" altLang="en-US" sz="2000" dirty="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2.xml><?xml version="1.0" encoding="utf-8"?>
<p:tagLst xmlns:a="http://schemas.openxmlformats.org/drawingml/2006/main" xmlns:r="http://schemas.openxmlformats.org/officeDocument/2006/relationships" xmlns:p="http://schemas.openxmlformats.org/presentationml/2006/main">
  <p:tag name="TIMING" val="|5.6|4.8|1.8"/>
</p:tagLst>
</file>

<file path=ppt/tags/tag3.xml><?xml version="1.0" encoding="utf-8"?>
<p:tagLst xmlns:a="http://schemas.openxmlformats.org/drawingml/2006/main" xmlns:r="http://schemas.openxmlformats.org/officeDocument/2006/relationships" xmlns:p="http://schemas.openxmlformats.org/presentationml/2006/main">
  <p:tag name="TIMING" val="|2.1|2.6|2"/>
</p:tagLst>
</file>

<file path=ppt/tags/tag4.xml><?xml version="1.0" encoding="utf-8"?>
<p:tagLst xmlns:a="http://schemas.openxmlformats.org/drawingml/2006/main" xmlns:r="http://schemas.openxmlformats.org/officeDocument/2006/relationships" xmlns:p="http://schemas.openxmlformats.org/presentationml/2006/main">
  <p:tag name="TIMING" val="|2.4|0.7|0.8|1.3|1"/>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18590</TotalTime>
  <Words>5507</Words>
  <Application>Microsoft Office PowerPoint</Application>
  <PresentationFormat>全屏显示(4:3)</PresentationFormat>
  <Paragraphs>1099</Paragraphs>
  <Slides>62</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Courier</vt:lpstr>
      <vt:lpstr>Menlo-Regular</vt:lpstr>
      <vt:lpstr>黑体</vt:lpstr>
      <vt:lpstr>微软雅黑</vt:lpstr>
      <vt:lpstr>Arial</vt:lpstr>
      <vt:lpstr>Arial Narrow</vt:lpstr>
      <vt:lpstr>Calibri</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改变控制流(Altering the Control Flow)</vt:lpstr>
      <vt:lpstr>异常控制流(Exceptional Control Flow)</vt:lpstr>
      <vt:lpstr>主要内容</vt:lpstr>
      <vt:lpstr>异常(Exceptions)</vt:lpstr>
      <vt:lpstr>异常处理</vt:lpstr>
      <vt:lpstr>IA-32的异常/中断类型</vt:lpstr>
      <vt:lpstr>异步异常Asynchronous Exceptions (中断Interrupts)</vt:lpstr>
      <vt:lpstr>同步异常(Synchronous Exceptions)</vt:lpstr>
      <vt:lpstr>同步异常(Synchronous Exceptions)</vt:lpstr>
      <vt:lpstr>同步异常(Synchronous Exceptions)</vt:lpstr>
      <vt:lpstr>系统调用(System Call)</vt:lpstr>
      <vt:lpstr>系统调用的例子: 打开文件</vt:lpstr>
      <vt:lpstr>Fault Example:缺页故障(Page Fault)</vt:lpstr>
      <vt:lpstr>Fault Example:非法内存引用</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  任务/进程数据结构，或称为进程描述符</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execve:加载并运行程序</vt:lpstr>
      <vt:lpstr>新程序启动后的栈结构</vt:lpstr>
      <vt:lpstr>execve 示例</vt:lpstr>
      <vt:lpstr>总结</vt:lpstr>
      <vt:lpstr>总结(cont.)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hlbc</cp:lastModifiedBy>
  <cp:revision>836</cp:revision>
  <cp:lastPrinted>1999-09-20T15:19:18Z</cp:lastPrinted>
  <dcterms:created xsi:type="dcterms:W3CDTF">2011-10-11T15:51:12Z</dcterms:created>
  <dcterms:modified xsi:type="dcterms:W3CDTF">2020-04-22T11:58:55Z</dcterms:modified>
</cp:coreProperties>
</file>