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8"/>
  </p:notesMasterIdLst>
  <p:handoutMasterIdLst>
    <p:handoutMasterId r:id="rId59"/>
  </p:handoutMasterIdLst>
  <p:sldIdLst>
    <p:sldId id="542" r:id="rId2"/>
    <p:sldId id="1204" r:id="rId3"/>
    <p:sldId id="1202" r:id="rId4"/>
    <p:sldId id="1252" r:id="rId5"/>
    <p:sldId id="1213" r:id="rId6"/>
    <p:sldId id="1214" r:id="rId7"/>
    <p:sldId id="1216" r:id="rId8"/>
    <p:sldId id="1217" r:id="rId9"/>
    <p:sldId id="1249" r:id="rId10"/>
    <p:sldId id="1218" r:id="rId11"/>
    <p:sldId id="1282" r:id="rId12"/>
    <p:sldId id="1284" r:id="rId13"/>
    <p:sldId id="1219" r:id="rId14"/>
    <p:sldId id="1220" r:id="rId15"/>
    <p:sldId id="1221" r:id="rId16"/>
    <p:sldId id="1222" r:id="rId17"/>
    <p:sldId id="1223" r:id="rId18"/>
    <p:sldId id="1224" r:id="rId19"/>
    <p:sldId id="1253" r:id="rId20"/>
    <p:sldId id="1254" r:id="rId21"/>
    <p:sldId id="1225" r:id="rId22"/>
    <p:sldId id="1226" r:id="rId23"/>
    <p:sldId id="1261" r:id="rId24"/>
    <p:sldId id="1227" r:id="rId25"/>
    <p:sldId id="1228" r:id="rId26"/>
    <p:sldId id="1229" r:id="rId27"/>
    <p:sldId id="1230" r:id="rId28"/>
    <p:sldId id="1247" r:id="rId29"/>
    <p:sldId id="1266" r:id="rId30"/>
    <p:sldId id="1268" r:id="rId31"/>
    <p:sldId id="1269" r:id="rId32"/>
    <p:sldId id="1267" r:id="rId33"/>
    <p:sldId id="1270" r:id="rId34"/>
    <p:sldId id="1260" r:id="rId35"/>
    <p:sldId id="1272" r:id="rId36"/>
    <p:sldId id="1255" r:id="rId37"/>
    <p:sldId id="1256" r:id="rId38"/>
    <p:sldId id="1283" r:id="rId39"/>
    <p:sldId id="1257" r:id="rId40"/>
    <p:sldId id="1274" r:id="rId41"/>
    <p:sldId id="1273" r:id="rId42"/>
    <p:sldId id="1275" r:id="rId43"/>
    <p:sldId id="1277" r:id="rId44"/>
    <p:sldId id="1276" r:id="rId45"/>
    <p:sldId id="1278" r:id="rId46"/>
    <p:sldId id="1279" r:id="rId47"/>
    <p:sldId id="1280" r:id="rId48"/>
    <p:sldId id="1250" r:id="rId49"/>
    <p:sldId id="1232" r:id="rId50"/>
    <p:sldId id="1233" r:id="rId51"/>
    <p:sldId id="1281" r:id="rId52"/>
    <p:sldId id="1234" r:id="rId53"/>
    <p:sldId id="1235" r:id="rId54"/>
    <p:sldId id="1236" r:id="rId55"/>
    <p:sldId id="1237" r:id="rId56"/>
    <p:sldId id="1238" r:id="rId57"/>
  </p:sldIdLst>
  <p:sldSz cx="9144000" cy="6858000" type="screen4x3"/>
  <p:notesSz cx="7302500" cy="9586913"/>
  <p:custDataLst>
    <p:tags r:id="rId6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4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0000"/>
    <a:srgbClr val="FF0000"/>
    <a:srgbClr val="F6F5BD"/>
    <a:srgbClr val="F1C7C7"/>
    <a:srgbClr val="BFBFBF"/>
    <a:srgbClr val="D5F1CF"/>
    <a:srgbClr val="E9E1C9"/>
    <a:srgbClr val="DED8C4"/>
    <a:srgbClr val="E7DDBB"/>
    <a:srgbClr val="DDC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2" autoAdjust="0"/>
    <p:restoredTop sz="87402" autoAdjust="0"/>
  </p:normalViewPr>
  <p:slideViewPr>
    <p:cSldViewPr snapToObjects="1">
      <p:cViewPr varScale="1">
        <p:scale>
          <a:sx n="75" d="100"/>
          <a:sy n="75" d="100"/>
        </p:scale>
        <p:origin x="1752" y="72"/>
      </p:cViewPr>
      <p:guideLst>
        <p:guide orient="horz" pos="2400"/>
        <p:guide pos="2880"/>
      </p:guideLst>
    </p:cSldViewPr>
  </p:slideViewPr>
  <p:notesTextViewPr>
    <p:cViewPr>
      <p:scale>
        <a:sx n="100" d="100"/>
        <a:sy n="100" d="100"/>
      </p:scale>
      <p:origin x="0" y="0"/>
    </p:cViewPr>
  </p:notesTextViewPr>
  <p:sorterViewPr>
    <p:cViewPr>
      <p:scale>
        <a:sx n="200" d="100"/>
        <a:sy n="200" d="100"/>
      </p:scale>
      <p:origin x="0" y="-19734"/>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93906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3725860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异步信号安全的函数：要么是可重入的（如只访问局部变量），要么不能被信号处理程序中断</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33</a:t>
            </a:fld>
            <a:endParaRPr lang="en-US"/>
          </a:p>
        </p:txBody>
      </p:sp>
    </p:spTree>
    <p:extLst>
      <p:ext uri="{BB962C8B-B14F-4D97-AF65-F5344CB8AC3E}">
        <p14:creationId xmlns:p14="http://schemas.microsoft.com/office/powerpoint/2010/main" val="3326748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48</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US" dirty="0"/>
              <a:t>To print a process tree:</a:t>
            </a:r>
          </a:p>
          <a:p>
            <a:r>
              <a:rPr lang="en-US" dirty="0"/>
              <a:t>          </a:t>
            </a:r>
            <a:r>
              <a:rPr lang="en-US" dirty="0" err="1"/>
              <a:t>ps</a:t>
            </a:r>
            <a:r>
              <a:rPr lang="en-US" dirty="0"/>
              <a:t> -</a:t>
            </a:r>
            <a:r>
              <a:rPr lang="en-US" dirty="0" err="1"/>
              <a:t>ejH</a:t>
            </a:r>
            <a:endParaRPr lang="en-US" dirty="0"/>
          </a:p>
          <a:p>
            <a:r>
              <a:rPr lang="en-US" dirty="0"/>
              <a:t>          </a:t>
            </a:r>
            <a:r>
              <a:rPr lang="en-US" dirty="0" err="1"/>
              <a:t>ps</a:t>
            </a:r>
            <a:r>
              <a:rPr lang="en-US" dirty="0"/>
              <a:t> </a:t>
            </a:r>
            <a:r>
              <a:rPr lang="en-US" dirty="0" err="1"/>
              <a:t>axjf</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altLang="zh-CN" dirty="0"/>
              <a:t>Shell</a:t>
            </a:r>
            <a:r>
              <a:rPr lang="zh-CN" altLang="en-US" dirty="0"/>
              <a:t>打印一个命令行提示符，等待用户在标准输入上输入命令行，然后对命令行求值</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r>
              <a:rPr lang="fi-FI" altLang="zh-CN" sz="1200" dirty="0">
                <a:solidFill>
                  <a:srgbClr val="000000"/>
                </a:solidFill>
                <a:latin typeface="Menlo-Regular"/>
              </a:rPr>
              <a:t>Parseline</a:t>
            </a:r>
            <a:r>
              <a:rPr lang="zh-CN" altLang="en-US" sz="1200" dirty="0">
                <a:solidFill>
                  <a:srgbClr val="000000"/>
                </a:solidFill>
                <a:latin typeface="Menlo-Regular"/>
              </a:rPr>
              <a:t>函数解析以空格分隔的命令行参数，并构造传递给</a:t>
            </a:r>
            <a:r>
              <a:rPr lang="en-US" altLang="zh-CN" sz="1200" dirty="0" err="1">
                <a:solidFill>
                  <a:srgbClr val="000000"/>
                </a:solidFill>
                <a:latin typeface="Menlo-Regular"/>
              </a:rPr>
              <a:t>execve</a:t>
            </a:r>
            <a:r>
              <a:rPr lang="zh-CN" altLang="en-US" sz="1200" dirty="0">
                <a:solidFill>
                  <a:srgbClr val="000000"/>
                </a:solidFill>
                <a:latin typeface="Menlo-Regular"/>
              </a:rPr>
              <a:t>的</a:t>
            </a:r>
            <a:r>
              <a:rPr lang="en-US" altLang="zh-CN" sz="1200" dirty="0" err="1">
                <a:solidFill>
                  <a:srgbClr val="000000"/>
                </a:solidFill>
                <a:latin typeface="Menlo-Regular"/>
              </a:rPr>
              <a:t>argv</a:t>
            </a:r>
            <a:r>
              <a:rPr lang="zh-CN" altLang="en-US" sz="1200" dirty="0">
                <a:solidFill>
                  <a:srgbClr val="000000"/>
                </a:solidFill>
                <a:latin typeface="Menlo-Regular"/>
              </a:rPr>
              <a:t>向量</a:t>
            </a:r>
            <a:endParaRPr lang="en-US" altLang="zh-CN" sz="1200" dirty="0">
              <a:solidFill>
                <a:srgbClr val="000000"/>
              </a:solidFill>
              <a:latin typeface="Menlo-Regular"/>
            </a:endParaRPr>
          </a:p>
          <a:p>
            <a:r>
              <a:rPr lang="en-US" altLang="zh-CN" sz="1200" dirty="0" err="1">
                <a:solidFill>
                  <a:srgbClr val="000000"/>
                </a:solidFill>
                <a:latin typeface="Menlo-Regular"/>
              </a:rPr>
              <a:t>builtin_command</a:t>
            </a:r>
            <a:r>
              <a:rPr lang="zh-CN" altLang="en-US" sz="1200" dirty="0">
                <a:solidFill>
                  <a:srgbClr val="000000"/>
                </a:solidFill>
                <a:latin typeface="Menlo-Regular"/>
              </a:rPr>
              <a:t>函数检查第一个命令行参数是否是一个内置的</a:t>
            </a:r>
            <a:r>
              <a:rPr lang="en-US" altLang="zh-CN" sz="1200" dirty="0">
                <a:solidFill>
                  <a:srgbClr val="000000"/>
                </a:solidFill>
                <a:latin typeface="Menlo-Regular"/>
              </a:rPr>
              <a:t>shell</a:t>
            </a:r>
            <a:r>
              <a:rPr lang="zh-CN" altLang="en-US" sz="1200" dirty="0">
                <a:solidFill>
                  <a:srgbClr val="000000"/>
                </a:solidFill>
                <a:latin typeface="Menlo-Regular"/>
              </a:rPr>
              <a:t>命令，如果是则解释执行并返回</a:t>
            </a:r>
            <a:r>
              <a:rPr lang="en-US" altLang="zh-CN" sz="1200" dirty="0">
                <a:solidFill>
                  <a:srgbClr val="000000"/>
                </a:solidFill>
                <a:latin typeface="Menlo-Regular"/>
              </a:rPr>
              <a:t>1</a:t>
            </a:r>
          </a:p>
          <a:p>
            <a:r>
              <a:rPr lang="zh-CN" altLang="en-US" sz="1200" dirty="0">
                <a:solidFill>
                  <a:srgbClr val="000000"/>
                </a:solidFill>
                <a:latin typeface="Menlo-Regular"/>
              </a:rPr>
              <a:t>如果</a:t>
            </a:r>
            <a:r>
              <a:rPr lang="en-US" altLang="zh-CN" sz="1200" dirty="0" err="1">
                <a:solidFill>
                  <a:srgbClr val="000000"/>
                </a:solidFill>
                <a:latin typeface="Menlo-Regular"/>
              </a:rPr>
              <a:t>builtin_command</a:t>
            </a:r>
            <a:r>
              <a:rPr lang="zh-CN" altLang="en-US" sz="1200" dirty="0">
                <a:solidFill>
                  <a:srgbClr val="000000"/>
                </a:solidFill>
                <a:latin typeface="Menlo-Regular"/>
              </a:rPr>
              <a:t>返回</a:t>
            </a:r>
            <a:r>
              <a:rPr lang="en-US" altLang="zh-CN" sz="1200" dirty="0">
                <a:solidFill>
                  <a:srgbClr val="000000"/>
                </a:solidFill>
                <a:latin typeface="Menlo-Regular"/>
              </a:rPr>
              <a:t>0</a:t>
            </a:r>
            <a:r>
              <a:rPr lang="zh-CN" altLang="en-US" sz="1200" dirty="0">
                <a:solidFill>
                  <a:srgbClr val="000000"/>
                </a:solidFill>
                <a:latin typeface="Menlo-Regular"/>
              </a:rPr>
              <a:t>，</a:t>
            </a:r>
            <a:r>
              <a:rPr lang="en-US" altLang="zh-CN" sz="1200" dirty="0">
                <a:solidFill>
                  <a:srgbClr val="000000"/>
                </a:solidFill>
                <a:latin typeface="Menlo-Regular"/>
              </a:rPr>
              <a:t>shell</a:t>
            </a:r>
            <a:r>
              <a:rPr lang="zh-CN" altLang="en-US" sz="1200" dirty="0">
                <a:solidFill>
                  <a:srgbClr val="000000"/>
                </a:solidFill>
                <a:latin typeface="Menlo-Regular"/>
              </a:rPr>
              <a:t>创建一个子进程，并在子进程中执行所请求的程序</a:t>
            </a:r>
            <a:endParaRPr lang="en-US" altLang="zh-CN" sz="1200" dirty="0">
              <a:solidFill>
                <a:srgbClr val="000000"/>
              </a:solidFill>
              <a:latin typeface="Menlo-Regular"/>
            </a:endParaRPr>
          </a:p>
          <a:p>
            <a:r>
              <a:rPr lang="zh-CN" altLang="en-US" sz="1200" dirty="0">
                <a:solidFill>
                  <a:srgbClr val="000000"/>
                </a:solidFill>
                <a:latin typeface="Menlo-Regular"/>
              </a:rPr>
              <a:t>如果用户要求后台运行，则</a:t>
            </a:r>
            <a:r>
              <a:rPr lang="en-US" altLang="zh-CN" sz="1200" dirty="0">
                <a:solidFill>
                  <a:srgbClr val="000000"/>
                </a:solidFill>
                <a:latin typeface="Menlo-Regular"/>
              </a:rPr>
              <a:t>shell</a:t>
            </a:r>
            <a:r>
              <a:rPr lang="zh-CN" altLang="en-US" sz="1200" dirty="0">
                <a:solidFill>
                  <a:srgbClr val="000000"/>
                </a:solidFill>
                <a:latin typeface="Menlo-Regular"/>
              </a:rPr>
              <a:t>返回，等待下一个命令行；否则</a:t>
            </a:r>
            <a:r>
              <a:rPr lang="en-US" altLang="zh-CN" sz="1200" dirty="0">
                <a:solidFill>
                  <a:srgbClr val="000000"/>
                </a:solidFill>
                <a:latin typeface="Menlo-Regular"/>
              </a:rPr>
              <a:t>shell</a:t>
            </a:r>
            <a:r>
              <a:rPr lang="zh-CN" altLang="en-US" sz="1200" dirty="0">
                <a:solidFill>
                  <a:srgbClr val="000000"/>
                </a:solidFill>
                <a:latin typeface="Menlo-Regular"/>
              </a:rPr>
              <a:t>使用</a:t>
            </a:r>
            <a:r>
              <a:rPr lang="en-US" altLang="zh-CN" sz="1200" dirty="0" err="1">
                <a:solidFill>
                  <a:srgbClr val="000000"/>
                </a:solidFill>
                <a:latin typeface="Menlo-Regular"/>
              </a:rPr>
              <a:t>waitpid</a:t>
            </a:r>
            <a:r>
              <a:rPr lang="zh-CN" altLang="en-US" sz="1200" dirty="0">
                <a:solidFill>
                  <a:srgbClr val="000000"/>
                </a:solidFill>
                <a:latin typeface="Menlo-Regular"/>
              </a:rPr>
              <a:t>等待作业终止，作业终止时，</a:t>
            </a:r>
            <a:r>
              <a:rPr lang="en-US" altLang="zh-CN" sz="1200" dirty="0">
                <a:solidFill>
                  <a:srgbClr val="000000"/>
                </a:solidFill>
                <a:latin typeface="Menlo-Regular"/>
              </a:rPr>
              <a:t>shell</a:t>
            </a:r>
            <a:r>
              <a:rPr lang="zh-CN" altLang="en-US" sz="1200" dirty="0">
                <a:solidFill>
                  <a:srgbClr val="000000"/>
                </a:solidFill>
                <a:latin typeface="Menlo-Regular"/>
              </a:rPr>
              <a:t>开始下一轮迭代</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2"/>
          <p:cNvSpPr txBox="1">
            <a:spLocks noChangeArrowheads="1"/>
          </p:cNvSpPr>
          <p:nvPr/>
        </p:nvSpPr>
        <p:spPr bwMode="auto">
          <a:xfrm>
            <a:off x="1266211" y="725993"/>
            <a:ext cx="4773249" cy="3580827"/>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dirty="0">
              <a:latin typeface="Calibri" pitchFamily="34" charset="0"/>
            </a:endParaRPr>
          </a:p>
        </p:txBody>
      </p:sp>
      <p:sp>
        <p:nvSpPr>
          <p:cNvPr id="686083" name="Rectangle 3"/>
          <p:cNvSpPr txBox="1">
            <a:spLocks noGrp="1" noChangeArrowheads="1"/>
          </p:cNvSpPr>
          <p:nvPr>
            <p:ph type="body"/>
          </p:nvPr>
        </p:nvSpPr>
        <p:spPr>
          <a:ln/>
        </p:spPr>
        <p:txBody>
          <a:bodyPr wrap="none" anchor="ctr"/>
          <a:lstStyle/>
          <a:p>
            <a:r>
              <a:rPr lang="zh-CN" altLang="en-US" dirty="0"/>
              <a:t>该例子不回收后台子进程</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1266211" y="725993"/>
            <a:ext cx="4773249" cy="3580827"/>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dirty="0">
              <a:latin typeface="Calibri" pitchFamily="34" charset="0"/>
            </a:endParaRPr>
          </a:p>
        </p:txBody>
      </p:sp>
      <p:sp>
        <p:nvSpPr>
          <p:cNvPr id="688131" name="Rectangle 3"/>
          <p:cNvSpPr txBox="1">
            <a:spLocks noGrp="1" noChangeArrowheads="1"/>
          </p:cNvSpPr>
          <p:nvPr>
            <p:ph type="body"/>
          </p:nvPr>
        </p:nvSpPr>
        <p:spPr>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178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7" name="TextBox 1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8" name="Text Box 5"/>
          <p:cNvSpPr txBox="1">
            <a:spLocks noChangeArrowheads="1"/>
          </p:cNvSpPr>
          <p:nvPr userDrawn="1"/>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62" r:id="rId6"/>
    <p:sldLayoutId id="2147483656" r:id="rId7"/>
    <p:sldLayoutId id="2147483655" r:id="rId8"/>
    <p:sldLayoutId id="2147483654" r:id="rId9"/>
    <p:sldLayoutId id="2147483653" r:id="rId10"/>
    <p:sldLayoutId id="2147483652" r:id="rId11"/>
    <p:sldLayoutId id="2147483651" r:id="rId12"/>
    <p:sldLayoutId id="2147483650" r:id="rId13"/>
    <p:sldLayoutId id="2147483649" r:id="rId14"/>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295400"/>
            <a:ext cx="8305800" cy="2133600"/>
          </a:xfrm>
        </p:spPr>
        <p:txBody>
          <a:bodyPr/>
          <a:lstStyle/>
          <a:p>
            <a:pPr marL="0" indent="0"/>
            <a:r>
              <a:rPr lang="en-US" sz="4000" dirty="0"/>
              <a:t> </a:t>
            </a:r>
            <a:r>
              <a:rPr lang="zh-CN" altLang="en-US" sz="4000" dirty="0"/>
              <a:t>第</a:t>
            </a:r>
            <a:r>
              <a:rPr lang="en-US" altLang="zh-CN" sz="4000" dirty="0"/>
              <a:t>8</a:t>
            </a:r>
            <a:r>
              <a:rPr lang="zh-CN" altLang="en-US" sz="4000" dirty="0"/>
              <a:t>章  异常控制流</a:t>
            </a:r>
            <a:r>
              <a:rPr lang="en-US" altLang="zh-CN" sz="4000" dirty="0"/>
              <a:t>II</a:t>
            </a:r>
            <a:r>
              <a:rPr lang="zh-CN" altLang="en-US" sz="4000" dirty="0"/>
              <a:t>：</a:t>
            </a:r>
            <a:br>
              <a:rPr lang="en-US" sz="4000" dirty="0"/>
            </a:br>
            <a:r>
              <a:rPr lang="en-US" sz="4000" dirty="0"/>
              <a:t>                          </a:t>
            </a:r>
            <a:r>
              <a:rPr lang="en-US" altLang="zh-CN" sz="4000" dirty="0"/>
              <a:t>——</a:t>
            </a:r>
            <a:r>
              <a:rPr lang="zh-CN" altLang="en-US" sz="4000" dirty="0"/>
              <a:t>信号与非本地跳转</a:t>
            </a:r>
            <a:br>
              <a:rPr lang="en-US" sz="4000" dirty="0"/>
            </a:br>
            <a:br>
              <a:rPr lang="en-US" sz="4000" dirty="0"/>
            </a:br>
            <a:endParaRPr lang="en-US" sz="2400" b="0" dirty="0"/>
          </a:p>
        </p:txBody>
      </p:sp>
      <p:sp>
        <p:nvSpPr>
          <p:cNvPr id="4" name="Subtitle 2"/>
          <p:cNvSpPr txBox="1">
            <a:spLocks/>
          </p:cNvSpPr>
          <p:nvPr/>
        </p:nvSpPr>
        <p:spPr>
          <a:xfrm>
            <a:off x="685800" y="4267200"/>
            <a:ext cx="7678738" cy="1723549"/>
          </a:xfrm>
          <a:prstGeom prst="rect">
            <a:avLst/>
          </a:prstGeom>
        </p:spPr>
        <p:txBody>
          <a:bodyPr wrap="square" lIns="0" tIns="0" rIns="0" bIns="0">
            <a:spAutoFit/>
          </a:bodyPr>
          <a:lstStyle>
            <a:lvl1pPr marL="0">
              <a:defRPr sz="2000" b="1"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sz="2800" kern="0" dirty="0"/>
              <a:t>教   师： 史先俊</a:t>
            </a:r>
            <a:endParaRPr lang="en-US" altLang="zh-CN" sz="2800" kern="0" dirty="0"/>
          </a:p>
          <a:p>
            <a:r>
              <a:rPr lang="zh-CN" altLang="en-US" sz="2800" kern="0" dirty="0"/>
              <a:t>计算机科学与技术学院</a:t>
            </a:r>
            <a:endParaRPr lang="en-US" altLang="zh-CN" sz="2800" kern="0" dirty="0"/>
          </a:p>
          <a:p>
            <a:r>
              <a:rPr lang="zh-CN" altLang="en-US" sz="2800" kern="0" dirty="0"/>
              <a:t>哈尔滨工业大学</a:t>
            </a:r>
          </a:p>
          <a:p>
            <a:endParaRPr lang="zh-CN" altLang="en-US" sz="2800" kern="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58" name="Rectangle 42"/>
          <p:cNvSpPr>
            <a:spLocks noGrp="1" noChangeArrowheads="1"/>
          </p:cNvSpPr>
          <p:nvPr>
            <p:ph type="title"/>
          </p:nvPr>
        </p:nvSpPr>
        <p:spPr/>
        <p:txBody>
          <a:bodyPr/>
          <a:lstStyle/>
          <a:p>
            <a:r>
              <a:rPr lang="en-US" altLang="zh-CN" dirty="0"/>
              <a:t>Linux</a:t>
            </a:r>
            <a:r>
              <a:rPr lang="zh-CN" altLang="en-US" dirty="0"/>
              <a:t>信号</a:t>
            </a:r>
            <a:endParaRPr lang="en-US" dirty="0"/>
          </a:p>
        </p:txBody>
      </p:sp>
      <p:sp>
        <p:nvSpPr>
          <p:cNvPr id="521259" name="Rectangle 43"/>
          <p:cNvSpPr>
            <a:spLocks noGrp="1" noChangeArrowheads="1"/>
          </p:cNvSpPr>
          <p:nvPr>
            <p:ph type="body" idx="1"/>
          </p:nvPr>
        </p:nvSpPr>
        <p:spPr>
          <a:xfrm>
            <a:off x="366713" y="1220788"/>
            <a:ext cx="8396287" cy="2741612"/>
          </a:xfrm>
        </p:spPr>
        <p:txBody>
          <a:bodyPr/>
          <a:lstStyle/>
          <a:p>
            <a:r>
              <a:rPr lang="en-US" i="1" dirty="0">
                <a:solidFill>
                  <a:srgbClr val="C00000"/>
                </a:solidFill>
              </a:rPr>
              <a:t>signal</a:t>
            </a:r>
            <a:r>
              <a:rPr lang="en-US" dirty="0"/>
              <a:t> </a:t>
            </a:r>
            <a:r>
              <a:rPr lang="zh-CN" altLang="en-US" dirty="0"/>
              <a:t>就是一条小消息，它通知进程系统中发生了一个某种类型的事件</a:t>
            </a:r>
            <a:endParaRPr lang="en-US" dirty="0"/>
          </a:p>
          <a:p>
            <a:pPr lvl="1"/>
            <a:r>
              <a:rPr lang="zh-CN" altLang="en-US" dirty="0"/>
              <a:t>类似于异常和中断</a:t>
            </a:r>
            <a:endParaRPr lang="en-US" dirty="0"/>
          </a:p>
          <a:p>
            <a:pPr lvl="1"/>
            <a:r>
              <a:rPr lang="zh-CN" altLang="en-US" dirty="0"/>
              <a:t>从内核发送到（有时是在另一个进程的请求下）一个进程</a:t>
            </a:r>
            <a:endParaRPr lang="en-US" dirty="0"/>
          </a:p>
          <a:p>
            <a:pPr lvl="1"/>
            <a:r>
              <a:rPr lang="zh-CN" altLang="en-US" dirty="0"/>
              <a:t>信号类型是用小整数</a:t>
            </a:r>
            <a:r>
              <a:rPr lang="en-US" altLang="zh-CN" dirty="0"/>
              <a:t>ID</a:t>
            </a:r>
            <a:r>
              <a:rPr lang="zh-CN" altLang="en-US" dirty="0"/>
              <a:t>来标识的</a:t>
            </a:r>
            <a:r>
              <a:rPr lang="en-US" dirty="0"/>
              <a:t>(1-30)            </a:t>
            </a:r>
            <a:r>
              <a:rPr lang="en-US" altLang="zh-CN" dirty="0"/>
              <a:t>/</a:t>
            </a:r>
            <a:r>
              <a:rPr lang="zh-CN" altLang="en-US" dirty="0"/>
              <a:t>现代</a:t>
            </a:r>
            <a:r>
              <a:rPr lang="en-US" altLang="zh-CN" dirty="0"/>
              <a:t>64</a:t>
            </a:r>
            <a:r>
              <a:rPr lang="zh-CN" altLang="en-US" dirty="0"/>
              <a:t>类信号</a:t>
            </a:r>
            <a:endParaRPr lang="en-US" dirty="0"/>
          </a:p>
          <a:p>
            <a:pPr lvl="1"/>
            <a:r>
              <a:rPr lang="zh-CN" altLang="en-US" dirty="0"/>
              <a:t>信号中唯一的信息是它的</a:t>
            </a:r>
            <a:r>
              <a:rPr lang="en-US" altLang="zh-CN" dirty="0"/>
              <a:t>ID</a:t>
            </a:r>
            <a:r>
              <a:rPr lang="zh-CN" altLang="en-US" dirty="0"/>
              <a:t>和它的到达</a:t>
            </a:r>
            <a:endParaRPr lang="en-US" dirty="0"/>
          </a:p>
        </p:txBody>
      </p:sp>
      <p:graphicFrame>
        <p:nvGraphicFramePr>
          <p:cNvPr id="521257" name="Group 41"/>
          <p:cNvGraphicFramePr>
            <a:graphicFrameLocks noGrp="1"/>
          </p:cNvGraphicFramePr>
          <p:nvPr>
            <p:extLst>
              <p:ext uri="{D42A27DB-BD31-4B8C-83A1-F6EECF244321}">
                <p14:modId xmlns:p14="http://schemas.microsoft.com/office/powerpoint/2010/main" val="3207591696"/>
              </p:ext>
            </p:extLst>
          </p:nvPr>
        </p:nvGraphicFramePr>
        <p:xfrm>
          <a:off x="609600" y="4038600"/>
          <a:ext cx="8153399" cy="2112264"/>
        </p:xfrm>
        <a:graphic>
          <a:graphicData uri="http://schemas.openxmlformats.org/drawingml/2006/table">
            <a:tbl>
              <a:tblPr bandRow="1">
                <a:tableStyleId>{6E25E649-3F16-4E02-A733-19D2CDBF48F0}</a:tableStyleId>
              </a:tblPr>
              <a:tblGrid>
                <a:gridCol w="692271">
                  <a:extLst>
                    <a:ext uri="{9D8B030D-6E8A-4147-A177-3AD203B41FA5}">
                      <a16:colId xmlns:a16="http://schemas.microsoft.com/office/drawing/2014/main" val="20000"/>
                    </a:ext>
                  </a:extLst>
                </a:gridCol>
                <a:gridCol w="1171362">
                  <a:extLst>
                    <a:ext uri="{9D8B030D-6E8A-4147-A177-3AD203B41FA5}">
                      <a16:colId xmlns:a16="http://schemas.microsoft.com/office/drawing/2014/main" val="20001"/>
                    </a:ext>
                  </a:extLst>
                </a:gridCol>
                <a:gridCol w="1793967">
                  <a:extLst>
                    <a:ext uri="{9D8B030D-6E8A-4147-A177-3AD203B41FA5}">
                      <a16:colId xmlns:a16="http://schemas.microsoft.com/office/drawing/2014/main" val="20002"/>
                    </a:ext>
                  </a:extLst>
                </a:gridCol>
                <a:gridCol w="4495799">
                  <a:extLst>
                    <a:ext uri="{9D8B030D-6E8A-4147-A177-3AD203B41FA5}">
                      <a16:colId xmlns:a16="http://schemas.microsoft.com/office/drawing/2014/main" val="20003"/>
                    </a:ext>
                  </a:extLst>
                </a:gridCol>
              </a:tblGrid>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1" u="none" strike="noStrike" cap="none" normalizeH="0" baseline="0" dirty="0">
                          <a:ln>
                            <a:noFill/>
                          </a:ln>
                          <a:solidFill>
                            <a:srgbClr val="990000"/>
                          </a:solidFill>
                          <a:effectLst/>
                        </a:rPr>
                        <a:t>ID</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a:ln>
                            <a:noFill/>
                          </a:ln>
                          <a:solidFill>
                            <a:srgbClr val="990000"/>
                          </a:solidFill>
                          <a:effectLst/>
                        </a:rPr>
                        <a:t>名称</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a:ln>
                            <a:noFill/>
                          </a:ln>
                          <a:solidFill>
                            <a:srgbClr val="990000"/>
                          </a:solidFill>
                          <a:effectLst/>
                        </a:rPr>
                        <a:t>默认行为</a:t>
                      </a:r>
                      <a:endParaRPr kumimoji="0" lang="en-US" sz="1800" b="1" i="1" u="none" strike="noStrike" cap="none" normalizeH="0" baseline="0" dirty="0">
                        <a:ln>
                          <a:noFill/>
                        </a:ln>
                        <a:solidFill>
                          <a:srgbClr val="990000"/>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1" u="none" strike="noStrike" cap="none" normalizeH="0" baseline="0" dirty="0">
                          <a:ln>
                            <a:noFill/>
                          </a:ln>
                          <a:solidFill>
                            <a:srgbClr val="990000"/>
                          </a:solidFill>
                          <a:effectLst/>
                        </a:rPr>
                        <a:t>相应事件</a:t>
                      </a:r>
                      <a:endParaRPr kumimoji="0" lang="en-US" sz="1800" b="1" i="1" u="none" strike="noStrike" cap="none" normalizeH="0" baseline="0" dirty="0">
                        <a:ln>
                          <a:noFill/>
                        </a:ln>
                        <a:solidFill>
                          <a:srgbClr val="990000"/>
                        </a:solidFill>
                        <a:effectLst/>
                        <a:latin typeface="Calibri" pitchFamily="34" charset="0"/>
                      </a:endParaRPr>
                    </a:p>
                  </a:txBody>
                  <a:tcPr horzOverflow="overflow"/>
                </a:tc>
                <a:extLst>
                  <a:ext uri="{0D108BD9-81ED-4DB2-BD59-A6C34878D82A}">
                    <a16:rowId xmlns:a16="http://schemas.microsoft.com/office/drawing/2014/main" val="10000"/>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2</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SIGINT</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2"/>
                          </a:solidFill>
                          <a:effectLst/>
                          <a:latin typeface="Calibri" pitchFamily="34" charset="0"/>
                        </a:rPr>
                        <a:t>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 </a:t>
                      </a:r>
                      <a:r>
                        <a:rPr kumimoji="0" lang="zh-CN" altLang="en-US" sz="1800" u="none" strike="noStrike" cap="none" normalizeH="0" baseline="0" dirty="0">
                          <a:ln>
                            <a:noFill/>
                          </a:ln>
                          <a:effectLst/>
                        </a:rPr>
                        <a:t>来自键盘的中断（</a:t>
                      </a:r>
                      <a:r>
                        <a:rPr kumimoji="0" lang="en-US" altLang="zh-CN" sz="1800" u="none" strike="noStrike" cap="none" normalizeH="0" baseline="0" dirty="0">
                          <a:ln>
                            <a:noFill/>
                          </a:ln>
                          <a:effectLst/>
                        </a:rPr>
                        <a:t>CTRL-C</a:t>
                      </a:r>
                      <a:r>
                        <a:rPr kumimoji="0" lang="zh-CN" altLang="en-US" sz="1800" u="none" strike="noStrike" cap="none" normalizeH="0" baseline="0" dirty="0">
                          <a:ln>
                            <a:noFill/>
                          </a:ln>
                          <a:effectLst/>
                        </a:rPr>
                        <a:t>）</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1"/>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9</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SIGKILL</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2"/>
                          </a:solidFill>
                          <a:effectLst/>
                          <a:latin typeface="Calibri" pitchFamily="34" charset="0"/>
                        </a:rPr>
                        <a:t>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杀死程序</a:t>
                      </a:r>
                      <a:r>
                        <a:rPr kumimoji="0" lang="en-US" sz="1800" u="none" strike="noStrike" cap="none" normalizeH="0" baseline="0" dirty="0">
                          <a:ln>
                            <a:noFill/>
                          </a:ln>
                          <a:effectLst/>
                        </a:rPr>
                        <a:t>(</a:t>
                      </a:r>
                      <a:r>
                        <a:rPr kumimoji="0" lang="zh-CN" altLang="en-US" sz="1800" u="none" strike="noStrike" cap="none" normalizeH="0" baseline="0" dirty="0">
                          <a:ln>
                            <a:noFill/>
                          </a:ln>
                          <a:effectLst/>
                        </a:rPr>
                        <a:t>该信号不能被捕获不能被忽略</a:t>
                      </a:r>
                      <a:r>
                        <a:rPr kumimoji="0" lang="en-US" sz="1800" u="none" strike="noStrike" cap="none" normalizeH="0" baseline="0" dirty="0">
                          <a:ln>
                            <a:noFill/>
                          </a:ln>
                          <a:effectLst/>
                        </a:rPr>
                        <a:t>)</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2"/>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11</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SIGSEGV</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2"/>
                          </a:solidFill>
                          <a:effectLst/>
                          <a:latin typeface="Calibri" pitchFamily="34" charset="0"/>
                        </a:rPr>
                        <a:t>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无效的内存引用（段故障）</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3"/>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14</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SIGALRM</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chemeClr val="tx2"/>
                          </a:solidFill>
                          <a:effectLst/>
                          <a:latin typeface="Calibri" pitchFamily="34" charset="0"/>
                        </a:rPr>
                        <a:t>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来自</a:t>
                      </a:r>
                      <a:r>
                        <a:rPr kumimoji="0" lang="en-US" altLang="zh-CN" sz="1800" u="none" strike="noStrike" cap="none" normalizeH="0" baseline="0" dirty="0">
                          <a:ln>
                            <a:noFill/>
                          </a:ln>
                          <a:effectLst/>
                        </a:rPr>
                        <a:t>alarm</a:t>
                      </a:r>
                      <a:r>
                        <a:rPr kumimoji="0" lang="zh-CN" altLang="en-US" sz="1800" u="none" strike="noStrike" cap="none" normalizeH="0" baseline="0" dirty="0">
                          <a:ln>
                            <a:noFill/>
                          </a:ln>
                          <a:effectLst/>
                        </a:rPr>
                        <a:t>函数的定时器信号</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4"/>
                  </a:ext>
                </a:extLst>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a:ln>
                            <a:noFill/>
                          </a:ln>
                          <a:effectLst/>
                        </a:rPr>
                        <a:t>17</a:t>
                      </a:r>
                      <a:endParaRPr kumimoji="0" lang="en-US" sz="1800" b="1" i="0" u="none" strike="noStrike" cap="none" normalizeH="0" baseline="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u="none" strike="noStrike" cap="none" normalizeH="0" baseline="0" dirty="0">
                          <a:ln>
                            <a:noFill/>
                          </a:ln>
                          <a:effectLst/>
                        </a:rPr>
                        <a:t>SIGCHLD</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忽略</a:t>
                      </a:r>
                      <a:endParaRPr kumimoji="0" lang="en-US" sz="1800" b="1" i="0" u="none" strike="noStrike" cap="none" normalizeH="0" baseline="0" dirty="0">
                        <a:ln>
                          <a:noFill/>
                        </a:ln>
                        <a:solidFill>
                          <a:schemeClr val="tx2"/>
                        </a:solidFill>
                        <a:effectLst/>
                        <a:latin typeface="Calibri" pitchFamily="34" charset="0"/>
                      </a:endParaRPr>
                    </a:p>
                  </a:txBody>
                  <a:tcPr horzOverflow="overflow"/>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zh-CN" altLang="en-US" sz="1800" u="none" strike="noStrike" cap="none" normalizeH="0" baseline="0" dirty="0">
                          <a:ln>
                            <a:noFill/>
                          </a:ln>
                          <a:effectLst/>
                        </a:rPr>
                        <a:t>一个子进程停止或者终止</a:t>
                      </a:r>
                      <a:endParaRPr kumimoji="0" lang="en-US" sz="1800" b="1" i="0" u="none" strike="noStrike" cap="none" normalizeH="0" baseline="0" dirty="0">
                        <a:ln>
                          <a:noFill/>
                        </a:ln>
                        <a:solidFill>
                          <a:schemeClr val="tx2"/>
                        </a:solidFill>
                        <a:effectLst/>
                        <a:latin typeface="Calibri" pitchFamily="34" charset="0"/>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4800" y="533399"/>
            <a:ext cx="8610600" cy="6039509"/>
          </a:xfrm>
          <a:prstGeom prst="rect">
            <a:avLst/>
          </a:prstGeom>
        </p:spPr>
      </p:pic>
    </p:spTree>
    <p:extLst>
      <p:ext uri="{BB962C8B-B14F-4D97-AF65-F5344CB8AC3E}">
        <p14:creationId xmlns:p14="http://schemas.microsoft.com/office/powerpoint/2010/main" val="161307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03200" y="261961"/>
            <a:ext cx="8359775" cy="561975"/>
          </a:xfrm>
        </p:spPr>
        <p:txBody>
          <a:bodyPr/>
          <a:lstStyle/>
          <a:p>
            <a:pPr algn="l"/>
            <a:r>
              <a:rPr lang="en-US" altLang="zh-CN" dirty="0"/>
              <a:t>Linux</a:t>
            </a:r>
            <a:r>
              <a:rPr lang="zh-CN" altLang="en-US" dirty="0"/>
              <a:t>中对异常的处理 </a:t>
            </a:r>
            <a:r>
              <a:rPr lang="en-US" altLang="zh-CN" dirty="0"/>
              <a:t>0-255</a:t>
            </a:r>
            <a:endParaRPr lang="zh-CN" altLang="en-US" dirty="0"/>
          </a:p>
        </p:txBody>
      </p:sp>
      <p:sp>
        <p:nvSpPr>
          <p:cNvPr id="791559" name="Rectangle 7"/>
          <p:cNvSpPr>
            <a:spLocks noChangeArrowheads="1"/>
          </p:cNvSpPr>
          <p:nvPr/>
        </p:nvSpPr>
        <p:spPr bwMode="auto">
          <a:xfrm>
            <a:off x="57150" y="1019175"/>
            <a:ext cx="1160463"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en-US" altLang="zh-CN" sz="2100">
                <a:latin typeface="微软雅黑" panose="020B0503020204020204" pitchFamily="34" charset="-122"/>
                <a:ea typeface="微软雅黑" panose="020B0503020204020204" pitchFamily="34" charset="-122"/>
              </a:rPr>
              <a:t>Linux</a:t>
            </a:r>
            <a:r>
              <a:rPr lang="zh-CN" altLang="en-US" sz="2100">
                <a:latin typeface="微软雅黑" panose="020B0503020204020204" pitchFamily="34" charset="-122"/>
                <a:ea typeface="微软雅黑" panose="020B0503020204020204" pitchFamily="34" charset="-122"/>
              </a:rPr>
              <a:t>中异常对应的信号名和处理程序名</a:t>
            </a:r>
            <a:r>
              <a:rPr lang="zh-CN" altLang="en-US" sz="1800" b="0"/>
              <a:t> </a:t>
            </a:r>
          </a:p>
        </p:txBody>
      </p:sp>
      <p:grpSp>
        <p:nvGrpSpPr>
          <p:cNvPr id="791568" name="Group 16"/>
          <p:cNvGrpSpPr>
            <a:grpSpLocks/>
          </p:cNvGrpSpPr>
          <p:nvPr/>
        </p:nvGrpSpPr>
        <p:grpSpPr bwMode="auto">
          <a:xfrm>
            <a:off x="1308100" y="838200"/>
            <a:ext cx="7835900" cy="6019800"/>
            <a:chOff x="1171" y="0"/>
            <a:chExt cx="4589" cy="4320"/>
          </a:xfrm>
        </p:grpSpPr>
        <p:pic>
          <p:nvPicPr>
            <p:cNvPr id="583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 y="0"/>
              <a:ext cx="4589"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Rectangle 8"/>
            <p:cNvSpPr>
              <a:spLocks noChangeArrowheads="1"/>
            </p:cNvSpPr>
            <p:nvPr/>
          </p:nvSpPr>
          <p:spPr bwMode="auto">
            <a:xfrm>
              <a:off x="2113" y="430"/>
              <a:ext cx="3611" cy="201"/>
            </a:xfrm>
            <a:prstGeom prst="rect">
              <a:avLst/>
            </a:prstGeom>
            <a:solidFill>
              <a:srgbClr val="FF0000">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7" name="Rectangle 9"/>
            <p:cNvSpPr>
              <a:spLocks noChangeArrowheads="1"/>
            </p:cNvSpPr>
            <p:nvPr/>
          </p:nvSpPr>
          <p:spPr bwMode="auto">
            <a:xfrm>
              <a:off x="2113" y="845"/>
              <a:ext cx="3620" cy="201"/>
            </a:xfrm>
            <a:prstGeom prst="rect">
              <a:avLst/>
            </a:prstGeom>
            <a:solidFill>
              <a:srgbClr val="FF0000">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8" name="Rectangle 10"/>
            <p:cNvSpPr>
              <a:spLocks noChangeArrowheads="1"/>
            </p:cNvSpPr>
            <p:nvPr/>
          </p:nvSpPr>
          <p:spPr bwMode="auto">
            <a:xfrm>
              <a:off x="2113" y="1055"/>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9" name="Rectangle 11"/>
            <p:cNvSpPr>
              <a:spLocks noChangeArrowheads="1"/>
            </p:cNvSpPr>
            <p:nvPr/>
          </p:nvSpPr>
          <p:spPr bwMode="auto">
            <a:xfrm>
              <a:off x="2118" y="1249"/>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0" name="Rectangle 12"/>
            <p:cNvSpPr>
              <a:spLocks noChangeArrowheads="1"/>
            </p:cNvSpPr>
            <p:nvPr/>
          </p:nvSpPr>
          <p:spPr bwMode="auto">
            <a:xfrm>
              <a:off x="2122" y="2269"/>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1" name="Rectangle 13"/>
            <p:cNvSpPr>
              <a:spLocks noChangeArrowheads="1"/>
            </p:cNvSpPr>
            <p:nvPr/>
          </p:nvSpPr>
          <p:spPr bwMode="auto">
            <a:xfrm>
              <a:off x="2122" y="2875"/>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2" name="Rectangle 14"/>
            <p:cNvSpPr>
              <a:spLocks noChangeArrowheads="1"/>
            </p:cNvSpPr>
            <p:nvPr/>
          </p:nvSpPr>
          <p:spPr bwMode="auto">
            <a:xfrm>
              <a:off x="2122" y="3084"/>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3" name="Rectangle 15"/>
            <p:cNvSpPr>
              <a:spLocks noChangeArrowheads="1"/>
            </p:cNvSpPr>
            <p:nvPr/>
          </p:nvSpPr>
          <p:spPr bwMode="auto">
            <a:xfrm>
              <a:off x="2115" y="3688"/>
              <a:ext cx="3611" cy="201"/>
            </a:xfrm>
            <a:prstGeom prst="rect">
              <a:avLst/>
            </a:prstGeom>
            <a:solidFill>
              <a:srgbClr val="0000FF">
                <a:alpha val="1686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91569" name="Text Box 17"/>
          <p:cNvSpPr txBox="1">
            <a:spLocks noChangeArrowheads="1"/>
          </p:cNvSpPr>
          <p:nvPr/>
        </p:nvSpPr>
        <p:spPr bwMode="auto">
          <a:xfrm>
            <a:off x="203200" y="4064000"/>
            <a:ext cx="9874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为何除法错显示却是</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ea typeface="微软雅黑" panose="020B0503020204020204" pitchFamily="34" charset="-122"/>
              </a:rPr>
              <a:t>浮点异常</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ea typeface="微软雅黑" panose="020B0503020204020204" pitchFamily="34" charset="-122"/>
              </a:rPr>
              <a:t>的原因！</a:t>
            </a:r>
          </a:p>
        </p:txBody>
      </p:sp>
      <p:sp>
        <p:nvSpPr>
          <p:cNvPr id="791570" name="Line 18"/>
          <p:cNvSpPr>
            <a:spLocks noChangeShapeType="1"/>
          </p:cNvSpPr>
          <p:nvPr/>
        </p:nvSpPr>
        <p:spPr bwMode="auto">
          <a:xfrm flipV="1">
            <a:off x="827088" y="1295400"/>
            <a:ext cx="7097712" cy="276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252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59"/>
                                        </p:tgtEl>
                                        <p:attrNameLst>
                                          <p:attrName>style.visibility</p:attrName>
                                        </p:attrNameLst>
                                      </p:cBhvr>
                                      <p:to>
                                        <p:strVal val="visible"/>
                                      </p:to>
                                    </p:set>
                                    <p:animEffect transition="in" filter="blinds(horizontal)">
                                      <p:cBhvr>
                                        <p:cTn id="7" dur="500"/>
                                        <p:tgtEl>
                                          <p:spTgt spid="791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68"/>
                                        </p:tgtEl>
                                        <p:attrNameLst>
                                          <p:attrName>style.visibility</p:attrName>
                                        </p:attrNameLst>
                                      </p:cBhvr>
                                      <p:to>
                                        <p:strVal val="visible"/>
                                      </p:to>
                                    </p:set>
                                    <p:animEffect transition="in" filter="blinds(horizontal)">
                                      <p:cBhvr>
                                        <p:cTn id="12" dur="500"/>
                                        <p:tgtEl>
                                          <p:spTgt spid="791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69"/>
                                        </p:tgtEl>
                                        <p:attrNameLst>
                                          <p:attrName>style.visibility</p:attrName>
                                        </p:attrNameLst>
                                      </p:cBhvr>
                                      <p:to>
                                        <p:strVal val="visible"/>
                                      </p:to>
                                    </p:set>
                                    <p:animEffect transition="in" filter="blinds(horizontal)">
                                      <p:cBhvr>
                                        <p:cTn id="17" dur="500"/>
                                        <p:tgtEl>
                                          <p:spTgt spid="7915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70"/>
                                        </p:tgtEl>
                                        <p:attrNameLst>
                                          <p:attrName>style.visibility</p:attrName>
                                        </p:attrNameLst>
                                      </p:cBhvr>
                                      <p:to>
                                        <p:strVal val="visible"/>
                                      </p:to>
                                    </p:set>
                                    <p:animEffect transition="in" filter="blinds(horizontal)">
                                      <p:cBhvr>
                                        <p:cTn id="22" dur="500"/>
                                        <p:tgtEl>
                                          <p:spTgt spid="79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9" grpId="0"/>
      <p:bldP spid="7915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357018" y="381000"/>
            <a:ext cx="7592093" cy="893060"/>
          </a:xfrm>
        </p:spPr>
        <p:txBody>
          <a:bodyPr/>
          <a:lstStyle/>
          <a:p>
            <a:r>
              <a:rPr lang="zh-CN" altLang="en-US" dirty="0"/>
              <a:t>信号术语：发送信号</a:t>
            </a:r>
            <a:endParaRPr lang="en-US" dirty="0"/>
          </a:p>
        </p:txBody>
      </p:sp>
      <p:sp>
        <p:nvSpPr>
          <p:cNvPr id="547843" name="Rectangle 3"/>
          <p:cNvSpPr>
            <a:spLocks noGrp="1" noChangeArrowheads="1"/>
          </p:cNvSpPr>
          <p:nvPr>
            <p:ph type="body" idx="1"/>
          </p:nvPr>
        </p:nvSpPr>
        <p:spPr>
          <a:xfrm>
            <a:off x="366713" y="1328738"/>
            <a:ext cx="8548687" cy="4691062"/>
          </a:xfrm>
        </p:spPr>
        <p:txBody>
          <a:bodyPr/>
          <a:lstStyle/>
          <a:p>
            <a:r>
              <a:rPr lang="zh-CN" altLang="en-US" sz="2800" dirty="0"/>
              <a:t>内核通过更新目的进程上下文中的某个状态，</a:t>
            </a:r>
            <a:r>
              <a:rPr lang="zh-CN" altLang="en-US" sz="2800" i="1" dirty="0">
                <a:solidFill>
                  <a:srgbClr val="C00000"/>
                </a:solidFill>
              </a:rPr>
              <a:t>发送（递送）</a:t>
            </a:r>
            <a:r>
              <a:rPr lang="zh-CN" altLang="en-US" sz="2800" dirty="0"/>
              <a:t>一个信号给目的进程</a:t>
            </a:r>
            <a:endParaRPr lang="en-US" sz="2800" dirty="0"/>
          </a:p>
          <a:p>
            <a:endParaRPr lang="en-US" sz="2800" dirty="0"/>
          </a:p>
          <a:p>
            <a:r>
              <a:rPr lang="zh-CN" altLang="en-US" sz="2800" dirty="0"/>
              <a:t>发送信号可以是如下原因之一</a:t>
            </a:r>
            <a:r>
              <a:rPr lang="en-US" sz="2800" dirty="0"/>
              <a:t>:</a:t>
            </a:r>
          </a:p>
          <a:p>
            <a:pPr lvl="1"/>
            <a:r>
              <a:rPr lang="zh-CN" altLang="en-US" sz="2400" dirty="0"/>
              <a:t>内核检测到一个系统事件如除零错误</a:t>
            </a:r>
            <a:r>
              <a:rPr lang="en-US" altLang="zh-CN" sz="2400" dirty="0"/>
              <a:t>(SIGFPE)</a:t>
            </a:r>
            <a:r>
              <a:rPr lang="zh-CN" altLang="en-US" sz="2400" dirty="0"/>
              <a:t>或者子进程终止</a:t>
            </a:r>
            <a:r>
              <a:rPr lang="en-US" altLang="zh-CN" sz="2400" dirty="0"/>
              <a:t>(SIGCHLD) </a:t>
            </a:r>
            <a:endParaRPr lang="en-US" sz="2400" dirty="0"/>
          </a:p>
          <a:p>
            <a:pPr lvl="1"/>
            <a:r>
              <a:rPr lang="zh-CN" altLang="en-US" sz="2400" dirty="0"/>
              <a:t>一个进程调用了</a:t>
            </a:r>
            <a:r>
              <a:rPr lang="en-US" altLang="zh-CN" sz="2400" b="1" dirty="0">
                <a:latin typeface="Courier New" pitchFamily="49" charset="0"/>
              </a:rPr>
              <a:t>kill</a:t>
            </a:r>
            <a:r>
              <a:rPr lang="zh-CN" altLang="en-US" sz="2400" dirty="0"/>
              <a:t>系统调用，显式地请求内核发送一个信号到目的进程</a:t>
            </a:r>
            <a:endParaRPr lang="en-US" sz="2400" dirty="0"/>
          </a:p>
          <a:p>
            <a:pPr lvl="3"/>
            <a:r>
              <a:rPr lang="zh-CN" altLang="en-US" sz="2400" dirty="0"/>
              <a:t>一个进程可以发送信号给它自己</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7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78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78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57018" y="435678"/>
            <a:ext cx="8710782" cy="762000"/>
          </a:xfrm>
        </p:spPr>
        <p:txBody>
          <a:bodyPr/>
          <a:lstStyle/>
          <a:p>
            <a:r>
              <a:rPr lang="zh-CN" altLang="en-US" dirty="0"/>
              <a:t>信号术语</a:t>
            </a:r>
            <a:r>
              <a:rPr lang="en-US" dirty="0"/>
              <a:t>: </a:t>
            </a:r>
            <a:r>
              <a:rPr lang="zh-CN" altLang="en-US" dirty="0"/>
              <a:t>接收信号</a:t>
            </a:r>
            <a:endParaRPr lang="en-US" dirty="0"/>
          </a:p>
        </p:txBody>
      </p:sp>
      <p:sp>
        <p:nvSpPr>
          <p:cNvPr id="548867" name="Rectangle 3"/>
          <p:cNvSpPr>
            <a:spLocks noGrp="1" noChangeArrowheads="1"/>
          </p:cNvSpPr>
          <p:nvPr>
            <p:ph type="body" idx="1"/>
          </p:nvPr>
        </p:nvSpPr>
        <p:spPr>
          <a:xfrm>
            <a:off x="396875" y="1143000"/>
            <a:ext cx="8366125" cy="4972050"/>
          </a:xfrm>
        </p:spPr>
        <p:txBody>
          <a:bodyPr/>
          <a:lstStyle/>
          <a:p>
            <a:r>
              <a:rPr lang="zh-CN" altLang="en-US" dirty="0"/>
              <a:t>当目的进程被内核强迫以某种方式对信号的发送做出反应时，它就</a:t>
            </a:r>
            <a:r>
              <a:rPr lang="zh-CN" altLang="en-US" i="1" dirty="0">
                <a:solidFill>
                  <a:srgbClr val="C00000"/>
                </a:solidFill>
              </a:rPr>
              <a:t>接收</a:t>
            </a:r>
            <a:r>
              <a:rPr lang="zh-CN" altLang="en-US" dirty="0"/>
              <a:t>了信号</a:t>
            </a:r>
            <a:endParaRPr lang="en-US" dirty="0"/>
          </a:p>
          <a:p>
            <a:r>
              <a:rPr lang="zh-CN" altLang="en-US" dirty="0"/>
              <a:t>反应的方式</a:t>
            </a:r>
            <a:r>
              <a:rPr lang="en-US" dirty="0"/>
              <a:t>:</a:t>
            </a:r>
          </a:p>
          <a:p>
            <a:pPr lvl="1"/>
            <a:r>
              <a:rPr lang="en-US" dirty="0"/>
              <a:t> </a:t>
            </a:r>
            <a:r>
              <a:rPr lang="zh-CN" altLang="en-US" dirty="0">
                <a:solidFill>
                  <a:srgbClr val="C00000"/>
                </a:solidFill>
              </a:rPr>
              <a:t>忽略</a:t>
            </a:r>
            <a:r>
              <a:rPr lang="zh-CN" altLang="en-US" dirty="0"/>
              <a:t>这个信号</a:t>
            </a:r>
            <a:r>
              <a:rPr lang="en-US" altLang="zh-CN" dirty="0"/>
              <a:t>(do nothing)</a:t>
            </a:r>
            <a:endParaRPr lang="en-US" dirty="0"/>
          </a:p>
          <a:p>
            <a:pPr lvl="1"/>
            <a:r>
              <a:rPr lang="en-US" dirty="0"/>
              <a:t> </a:t>
            </a:r>
            <a:r>
              <a:rPr lang="zh-CN" altLang="en-US" dirty="0">
                <a:solidFill>
                  <a:srgbClr val="C00000"/>
                </a:solidFill>
              </a:rPr>
              <a:t>终止</a:t>
            </a:r>
            <a:r>
              <a:rPr lang="zh-CN" altLang="en-US" dirty="0"/>
              <a:t>进程</a:t>
            </a:r>
            <a:r>
              <a:rPr lang="en-US" altLang="zh-CN" dirty="0"/>
              <a:t>(with optional core dump)</a:t>
            </a:r>
            <a:endParaRPr lang="en-US" dirty="0"/>
          </a:p>
          <a:p>
            <a:pPr lvl="1"/>
            <a:r>
              <a:rPr lang="zh-CN" altLang="en-US" dirty="0"/>
              <a:t>通过执行一个称为信号处理程序（</a:t>
            </a:r>
            <a:r>
              <a:rPr lang="en-US" altLang="zh-CN" b="1" i="1" dirty="0">
                <a:solidFill>
                  <a:srgbClr val="C00000"/>
                </a:solidFill>
              </a:rPr>
              <a:t>signal handler</a:t>
            </a:r>
            <a:r>
              <a:rPr lang="zh-CN" altLang="en-US" dirty="0"/>
              <a:t>）的用户层函数</a:t>
            </a:r>
            <a:r>
              <a:rPr lang="zh-CN" altLang="en-US" dirty="0">
                <a:solidFill>
                  <a:srgbClr val="C00000"/>
                </a:solidFill>
              </a:rPr>
              <a:t>捕获</a:t>
            </a:r>
            <a:r>
              <a:rPr lang="zh-CN" altLang="en-US" dirty="0"/>
              <a:t>这个信号</a:t>
            </a:r>
            <a:r>
              <a:rPr lang="en-US" dirty="0"/>
              <a:t> </a:t>
            </a:r>
            <a:r>
              <a:rPr lang="en-US" altLang="zh-CN" dirty="0"/>
              <a:t>----</a:t>
            </a:r>
            <a:r>
              <a:rPr lang="zh-CN" altLang="en-US" dirty="0"/>
              <a:t>软件异常处理程序</a:t>
            </a:r>
            <a:endParaRPr lang="en-US" b="1" i="1" dirty="0">
              <a:solidFill>
                <a:srgbClr val="C00000"/>
              </a:solidFill>
            </a:endParaRPr>
          </a:p>
          <a:p>
            <a:pPr lvl="2"/>
            <a:r>
              <a:rPr lang="zh-CN" altLang="en-US" dirty="0"/>
              <a:t>类似于响应异步中断而调用的硬件异常处理程序</a:t>
            </a:r>
            <a:endParaRPr lang="en-US" dirty="0"/>
          </a:p>
          <a:p>
            <a:pPr marL="914400" lvl="2" indent="0">
              <a:buNone/>
            </a:pPr>
            <a:endParaRPr lang="en-US" dirty="0"/>
          </a:p>
        </p:txBody>
      </p:sp>
      <p:sp>
        <p:nvSpPr>
          <p:cNvPr id="4" name="Line 93"/>
          <p:cNvSpPr>
            <a:spLocks noChangeShapeType="1"/>
          </p:cNvSpPr>
          <p:nvPr/>
        </p:nvSpPr>
        <p:spPr bwMode="auto">
          <a:xfrm>
            <a:off x="3424238" y="4810118"/>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5" name="Line 94"/>
          <p:cNvSpPr>
            <a:spLocks noChangeShapeType="1"/>
          </p:cNvSpPr>
          <p:nvPr/>
        </p:nvSpPr>
        <p:spPr bwMode="auto">
          <a:xfrm>
            <a:off x="3430588" y="5414956"/>
            <a:ext cx="2400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6" name="Line 95"/>
          <p:cNvSpPr>
            <a:spLocks noChangeShapeType="1"/>
          </p:cNvSpPr>
          <p:nvPr/>
        </p:nvSpPr>
        <p:spPr bwMode="auto">
          <a:xfrm flipH="1">
            <a:off x="5829300" y="5421306"/>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7" name="Line 96"/>
          <p:cNvSpPr>
            <a:spLocks noChangeShapeType="1"/>
          </p:cNvSpPr>
          <p:nvPr/>
        </p:nvSpPr>
        <p:spPr bwMode="auto">
          <a:xfrm flipH="1" flipV="1">
            <a:off x="3427413" y="5541956"/>
            <a:ext cx="2352675" cy="387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8" name="Line 97"/>
          <p:cNvSpPr>
            <a:spLocks noChangeShapeType="1"/>
          </p:cNvSpPr>
          <p:nvPr/>
        </p:nvSpPr>
        <p:spPr bwMode="auto">
          <a:xfrm>
            <a:off x="3425825" y="5549893"/>
            <a:ext cx="3175" cy="876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9" name="Rectangle 98"/>
          <p:cNvSpPr>
            <a:spLocks noChangeArrowheads="1"/>
          </p:cNvSpPr>
          <p:nvPr/>
        </p:nvSpPr>
        <p:spPr bwMode="auto">
          <a:xfrm>
            <a:off x="3613150" y="4813293"/>
            <a:ext cx="1691151"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800" i="1" dirty="0">
                <a:latin typeface="Helvetica" charset="0"/>
              </a:rPr>
              <a:t>(2) </a:t>
            </a:r>
            <a:r>
              <a:rPr lang="zh-CN" altLang="en-US" sz="1800" i="1" dirty="0">
                <a:latin typeface="Helvetica" charset="0"/>
              </a:rPr>
              <a:t>控制传递到</a:t>
            </a:r>
            <a:endParaRPr lang="en-US" altLang="zh-CN" sz="1800" i="1" dirty="0">
              <a:latin typeface="Helvetica" charset="0"/>
            </a:endParaRPr>
          </a:p>
          <a:p>
            <a:r>
              <a:rPr lang="zh-CN" altLang="en-US" sz="1800" i="1" dirty="0">
                <a:latin typeface="Helvetica" charset="0"/>
              </a:rPr>
              <a:t>信号处理程序</a:t>
            </a:r>
            <a:endParaRPr lang="en-US" sz="1800" i="1" dirty="0">
              <a:latin typeface="Helvetica" charset="0"/>
            </a:endParaRPr>
          </a:p>
        </p:txBody>
      </p:sp>
      <p:sp>
        <p:nvSpPr>
          <p:cNvPr id="10" name="Rectangle 99"/>
          <p:cNvSpPr>
            <a:spLocks noChangeArrowheads="1"/>
          </p:cNvSpPr>
          <p:nvPr/>
        </p:nvSpPr>
        <p:spPr bwMode="auto">
          <a:xfrm>
            <a:off x="5899150" y="5397493"/>
            <a:ext cx="1873250"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pPr algn="l"/>
            <a:r>
              <a:rPr lang="en-US" sz="1800" i="1" dirty="0">
                <a:latin typeface="Helvetica" charset="0"/>
              </a:rPr>
              <a:t>(3) </a:t>
            </a:r>
            <a:r>
              <a:rPr lang="zh-CN" altLang="en-US" sz="1800" i="1" dirty="0">
                <a:latin typeface="Helvetica" charset="0"/>
              </a:rPr>
              <a:t>信号处理程序运行</a:t>
            </a:r>
            <a:endParaRPr lang="en-US" sz="1800" i="1" dirty="0">
              <a:latin typeface="Helvetica" charset="0"/>
            </a:endParaRPr>
          </a:p>
        </p:txBody>
      </p:sp>
      <p:sp>
        <p:nvSpPr>
          <p:cNvPr id="11" name="Rectangle 100"/>
          <p:cNvSpPr>
            <a:spLocks noChangeArrowheads="1"/>
          </p:cNvSpPr>
          <p:nvPr/>
        </p:nvSpPr>
        <p:spPr bwMode="auto">
          <a:xfrm>
            <a:off x="3671888" y="5861043"/>
            <a:ext cx="2324337"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79" tIns="44446" rIns="90479" bIns="44446">
            <a:spAutoFit/>
          </a:bodyPr>
          <a:lstStyle/>
          <a:p>
            <a:r>
              <a:rPr lang="en-US" sz="1800" i="1" dirty="0">
                <a:latin typeface="Helvetica" charset="0"/>
              </a:rPr>
              <a:t>(4)</a:t>
            </a:r>
            <a:r>
              <a:rPr lang="zh-CN" altLang="en-US" sz="1800" i="1" dirty="0">
                <a:latin typeface="Helvetica" charset="0"/>
              </a:rPr>
              <a:t>信号处理程序返回</a:t>
            </a:r>
            <a:endParaRPr lang="en-US" altLang="zh-CN" sz="1800" i="1" dirty="0">
              <a:latin typeface="Helvetica" charset="0"/>
            </a:endParaRPr>
          </a:p>
          <a:p>
            <a:r>
              <a:rPr lang="zh-CN" altLang="en-US" sz="1800" i="1" dirty="0">
                <a:latin typeface="Helvetica" charset="0"/>
              </a:rPr>
              <a:t>到下一条指令</a:t>
            </a:r>
            <a:endParaRPr lang="en-US" sz="1800" i="1" dirty="0">
              <a:latin typeface="Helvetica" charset="0"/>
            </a:endParaRPr>
          </a:p>
        </p:txBody>
      </p:sp>
      <p:sp>
        <p:nvSpPr>
          <p:cNvPr id="12" name="Text Box 101"/>
          <p:cNvSpPr txBox="1">
            <a:spLocks noChangeArrowheads="1"/>
          </p:cNvSpPr>
          <p:nvPr/>
        </p:nvSpPr>
        <p:spPr bwMode="auto">
          <a:xfrm>
            <a:off x="2921000" y="5132381"/>
            <a:ext cx="54694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800" i="1">
                <a:latin typeface="Helvetica" charset="0"/>
              </a:rPr>
              <a:t>I</a:t>
            </a:r>
            <a:r>
              <a:rPr lang="en-US" sz="1800" i="1" baseline="-25000">
                <a:latin typeface="Helvetica" charset="0"/>
              </a:rPr>
              <a:t>curr</a:t>
            </a:r>
            <a:endParaRPr lang="en-US" sz="1800" i="1">
              <a:latin typeface="Helvetica" charset="0"/>
            </a:endParaRPr>
          </a:p>
        </p:txBody>
      </p:sp>
      <p:sp>
        <p:nvSpPr>
          <p:cNvPr id="13" name="Text Box 102"/>
          <p:cNvSpPr txBox="1">
            <a:spLocks noChangeArrowheads="1"/>
          </p:cNvSpPr>
          <p:nvPr/>
        </p:nvSpPr>
        <p:spPr bwMode="auto">
          <a:xfrm>
            <a:off x="2921000" y="5329231"/>
            <a:ext cx="56457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800" i="1">
                <a:latin typeface="Helvetica" charset="0"/>
              </a:rPr>
              <a:t>I</a:t>
            </a:r>
            <a:r>
              <a:rPr lang="en-US" sz="1800" i="1" baseline="-25000">
                <a:latin typeface="Helvetica" charset="0"/>
              </a:rPr>
              <a:t>next</a:t>
            </a:r>
            <a:endParaRPr lang="en-US" sz="1800" i="1">
              <a:latin typeface="Helvetica" charset="0"/>
            </a:endParaRPr>
          </a:p>
        </p:txBody>
      </p:sp>
      <p:sp>
        <p:nvSpPr>
          <p:cNvPr id="14" name="Rectangle 105"/>
          <p:cNvSpPr>
            <a:spLocks noChangeArrowheads="1"/>
          </p:cNvSpPr>
          <p:nvPr/>
        </p:nvSpPr>
        <p:spPr bwMode="auto">
          <a:xfrm>
            <a:off x="1600200" y="4787893"/>
            <a:ext cx="1344613"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pPr algn="r"/>
            <a:r>
              <a:rPr lang="en-US" sz="1800" i="1" dirty="0">
                <a:latin typeface="Helvetica" charset="0"/>
              </a:rPr>
              <a:t>(1) </a:t>
            </a:r>
            <a:r>
              <a:rPr lang="zh-CN" altLang="en-US" sz="1800" i="1" dirty="0">
                <a:latin typeface="Helvetica" charset="0"/>
              </a:rPr>
              <a:t>进程接收到信号</a:t>
            </a:r>
            <a:endParaRPr lang="en-US" sz="1800" i="1" dirty="0">
              <a:latin typeface="Helvetica"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88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88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88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88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76200" y="381000"/>
            <a:ext cx="8915400" cy="935922"/>
          </a:xfrm>
        </p:spPr>
        <p:txBody>
          <a:bodyPr/>
          <a:lstStyle/>
          <a:p>
            <a:r>
              <a:rPr lang="zh-CN" altLang="en-US" dirty="0"/>
              <a:t>信号术语</a:t>
            </a:r>
            <a:r>
              <a:rPr lang="en-US" dirty="0"/>
              <a:t>: </a:t>
            </a:r>
            <a:r>
              <a:rPr lang="zh-CN" altLang="en-US" dirty="0"/>
              <a:t>待处理信号和阻塞信号</a:t>
            </a:r>
            <a:endParaRPr lang="en-US" dirty="0"/>
          </a:p>
        </p:txBody>
      </p:sp>
      <p:sp>
        <p:nvSpPr>
          <p:cNvPr id="549891" name="Rectangle 3"/>
          <p:cNvSpPr>
            <a:spLocks noGrp="1" noChangeArrowheads="1"/>
          </p:cNvSpPr>
          <p:nvPr>
            <p:ph type="body" idx="1"/>
          </p:nvPr>
        </p:nvSpPr>
        <p:spPr>
          <a:xfrm>
            <a:off x="290513" y="1219200"/>
            <a:ext cx="8548687" cy="5410200"/>
          </a:xfrm>
        </p:spPr>
        <p:txBody>
          <a:bodyPr/>
          <a:lstStyle/>
          <a:p>
            <a:r>
              <a:rPr lang="zh-CN" altLang="en-US" sz="2800" dirty="0"/>
              <a:t>一个发出而没有被接收的信号叫做待处理信号（</a:t>
            </a:r>
            <a:r>
              <a:rPr lang="en-US" altLang="zh-CN" sz="2800" i="1" dirty="0">
                <a:solidFill>
                  <a:srgbClr val="C00000"/>
                </a:solidFill>
              </a:rPr>
              <a:t>pending</a:t>
            </a:r>
            <a:r>
              <a:rPr lang="zh-CN" altLang="en-US" sz="2800" i="1" dirty="0">
                <a:solidFill>
                  <a:srgbClr val="C00000"/>
                </a:solidFill>
              </a:rPr>
              <a:t>）</a:t>
            </a:r>
            <a:endParaRPr lang="en-US" sz="2800" dirty="0"/>
          </a:p>
          <a:p>
            <a:pPr lvl="1"/>
            <a:r>
              <a:rPr lang="zh-CN" altLang="en-US" sz="2400" dirty="0"/>
              <a:t>任何时刻，一种类型（</a:t>
            </a:r>
            <a:r>
              <a:rPr lang="en-US" altLang="zh-CN" sz="2400" dirty="0"/>
              <a:t>1-30</a:t>
            </a:r>
            <a:r>
              <a:rPr lang="zh-CN" altLang="en-US" sz="2400" dirty="0"/>
              <a:t>）至多只有一个待处理信号</a:t>
            </a:r>
            <a:endParaRPr lang="en-US" sz="2400" dirty="0"/>
          </a:p>
          <a:p>
            <a:pPr lvl="1"/>
            <a:r>
              <a:rPr lang="en-US" sz="2400" dirty="0"/>
              <a:t>Important: </a:t>
            </a:r>
            <a:r>
              <a:rPr lang="zh-CN" altLang="en-US" sz="2400" dirty="0"/>
              <a:t>信号不会排队等待</a:t>
            </a:r>
            <a:endParaRPr lang="en-US" sz="2400" dirty="0"/>
          </a:p>
          <a:p>
            <a:pPr lvl="2"/>
            <a:r>
              <a:rPr lang="zh-CN" altLang="en-US" sz="2400" dirty="0"/>
              <a:t>如果一个进程有一个类型为</a:t>
            </a:r>
            <a:r>
              <a:rPr lang="en-US" altLang="zh-CN" sz="2400" dirty="0"/>
              <a:t>k</a:t>
            </a:r>
            <a:r>
              <a:rPr lang="zh-CN" altLang="en-US" sz="2400" dirty="0"/>
              <a:t>的待处理信号，那么任何接下来发送到这个进程的类型为</a:t>
            </a:r>
            <a:r>
              <a:rPr lang="en-US" altLang="zh-CN" sz="2400" dirty="0"/>
              <a:t>k</a:t>
            </a:r>
            <a:r>
              <a:rPr lang="zh-CN" altLang="en-US" sz="2400" dirty="0"/>
              <a:t>的信号都会被丢弃</a:t>
            </a:r>
            <a:endParaRPr lang="en-US" sz="2400" dirty="0"/>
          </a:p>
          <a:p>
            <a:endParaRPr lang="en-US" sz="2800" dirty="0"/>
          </a:p>
          <a:p>
            <a:r>
              <a:rPr lang="zh-CN" altLang="en-US" sz="2800" dirty="0"/>
              <a:t>一个进程可以选择</a:t>
            </a:r>
            <a:r>
              <a:rPr lang="zh-CN" altLang="en-US" sz="2800" i="1" dirty="0">
                <a:solidFill>
                  <a:srgbClr val="C00000"/>
                </a:solidFill>
              </a:rPr>
              <a:t>阻塞</a:t>
            </a:r>
            <a:r>
              <a:rPr lang="zh-CN" altLang="en-US" sz="2800" dirty="0"/>
              <a:t>接收某种信号</a:t>
            </a:r>
            <a:endParaRPr lang="en-US" sz="2800" dirty="0"/>
          </a:p>
          <a:p>
            <a:pPr lvl="1"/>
            <a:r>
              <a:rPr lang="zh-CN" altLang="en-US" sz="2400" dirty="0"/>
              <a:t>阻塞的信号仍可以被发送，但不会被接收，直到进程取消对该信号的阻塞</a:t>
            </a:r>
            <a:endParaRPr lang="en-US" sz="2400" dirty="0"/>
          </a:p>
          <a:p>
            <a:endParaRPr lang="en-US" sz="2800" dirty="0"/>
          </a:p>
          <a:p>
            <a:r>
              <a:rPr lang="zh-CN" altLang="en-US" sz="2800" dirty="0"/>
              <a:t>一个待处理信号最多只能被接收一次</a:t>
            </a:r>
            <a:endParaRPr lang="en-US" sz="2800" dirty="0"/>
          </a:p>
          <a:p>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8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891">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9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357018" y="435678"/>
            <a:ext cx="7592093" cy="1012122"/>
          </a:xfrm>
        </p:spPr>
        <p:txBody>
          <a:bodyPr/>
          <a:lstStyle/>
          <a:p>
            <a:r>
              <a:rPr lang="zh-CN" altLang="en-US" dirty="0"/>
              <a:t>信号术语</a:t>
            </a:r>
            <a:r>
              <a:rPr lang="en-US" dirty="0"/>
              <a:t>: </a:t>
            </a:r>
            <a:r>
              <a:rPr lang="zh-CN" altLang="en-US" dirty="0"/>
              <a:t>待处理位</a:t>
            </a:r>
            <a:r>
              <a:rPr lang="en-US" altLang="zh-CN" dirty="0"/>
              <a:t>/</a:t>
            </a:r>
            <a:r>
              <a:rPr lang="zh-CN" altLang="en-US" dirty="0"/>
              <a:t>阻塞位</a:t>
            </a:r>
            <a:endParaRPr lang="en-US" dirty="0"/>
          </a:p>
        </p:txBody>
      </p:sp>
      <p:sp>
        <p:nvSpPr>
          <p:cNvPr id="550915" name="Rectangle 3"/>
          <p:cNvSpPr>
            <a:spLocks noGrp="1" noChangeArrowheads="1"/>
          </p:cNvSpPr>
          <p:nvPr>
            <p:ph type="body" idx="1"/>
          </p:nvPr>
        </p:nvSpPr>
        <p:spPr>
          <a:xfrm>
            <a:off x="343117" y="1676400"/>
            <a:ext cx="8419883" cy="4876800"/>
          </a:xfrm>
        </p:spPr>
        <p:txBody>
          <a:bodyPr/>
          <a:lstStyle/>
          <a:p>
            <a:r>
              <a:rPr lang="zh-CN" altLang="en-US" sz="2800" dirty="0"/>
              <a:t>内核为每个进程维护着待处理位向量（</a:t>
            </a:r>
            <a:r>
              <a:rPr lang="en-US" altLang="zh-CN" sz="2800" dirty="0">
                <a:latin typeface="Courier New" pitchFamily="49" charset="0"/>
              </a:rPr>
              <a:t>pending</a:t>
            </a:r>
            <a:r>
              <a:rPr lang="zh-CN" altLang="en-US" sz="2800" dirty="0">
                <a:latin typeface="Courier New" pitchFamily="49" charset="0"/>
              </a:rPr>
              <a:t>）</a:t>
            </a:r>
            <a:r>
              <a:rPr lang="zh-CN" altLang="en-US" sz="2800" dirty="0"/>
              <a:t>和 阻塞位向量（</a:t>
            </a:r>
            <a:r>
              <a:rPr lang="en-US" altLang="zh-CN" sz="2800" dirty="0">
                <a:latin typeface="Courier New" pitchFamily="49" charset="0"/>
              </a:rPr>
              <a:t>blocked</a:t>
            </a:r>
            <a:r>
              <a:rPr lang="zh-CN" altLang="en-US" sz="2800" dirty="0">
                <a:latin typeface="Courier New" pitchFamily="49" charset="0"/>
              </a:rPr>
              <a:t>）</a:t>
            </a:r>
            <a:endParaRPr lang="en-US" sz="2800" dirty="0"/>
          </a:p>
          <a:p>
            <a:pPr lvl="1"/>
            <a:r>
              <a:rPr lang="en-US" sz="2400" b="1" dirty="0">
                <a:latin typeface="Courier New" pitchFamily="49" charset="0"/>
              </a:rPr>
              <a:t>pending</a:t>
            </a:r>
            <a:r>
              <a:rPr lang="en-US" sz="2400" dirty="0"/>
              <a:t>: </a:t>
            </a:r>
            <a:r>
              <a:rPr lang="zh-CN" altLang="en-US" sz="2400" dirty="0"/>
              <a:t>待处理信号的集合</a:t>
            </a:r>
            <a:endParaRPr lang="en-US" sz="2400" dirty="0"/>
          </a:p>
          <a:p>
            <a:pPr lvl="2"/>
            <a:r>
              <a:rPr lang="zh-CN" altLang="en-US" sz="2400" dirty="0"/>
              <a:t>若传送了一个类型为</a:t>
            </a:r>
            <a:r>
              <a:rPr lang="en-US" altLang="zh-CN" sz="2400" dirty="0"/>
              <a:t>k</a:t>
            </a:r>
            <a:r>
              <a:rPr lang="zh-CN" altLang="en-US" sz="2400" dirty="0"/>
              <a:t>的信号，内核会设置</a:t>
            </a:r>
            <a:r>
              <a:rPr lang="en-US" sz="2400" b="1" dirty="0">
                <a:latin typeface="Courier New" pitchFamily="49" charset="0"/>
              </a:rPr>
              <a:t>pending</a:t>
            </a:r>
            <a:r>
              <a:rPr lang="en-US" sz="2400" dirty="0"/>
              <a:t> </a:t>
            </a:r>
            <a:r>
              <a:rPr lang="zh-CN" altLang="en-US" sz="2400" dirty="0"/>
              <a:t>中的第</a:t>
            </a:r>
            <a:r>
              <a:rPr lang="en-US" altLang="zh-CN" sz="2400" dirty="0"/>
              <a:t>k</a:t>
            </a:r>
            <a:r>
              <a:rPr lang="zh-CN" altLang="en-US" sz="2400" dirty="0"/>
              <a:t>位</a:t>
            </a:r>
            <a:endParaRPr lang="en-US" sz="2400" dirty="0"/>
          </a:p>
          <a:p>
            <a:pPr lvl="2"/>
            <a:r>
              <a:rPr lang="zh-CN" altLang="en-US" sz="2400" dirty="0"/>
              <a:t>若接收了一个类型为</a:t>
            </a:r>
            <a:r>
              <a:rPr lang="en-US" altLang="zh-CN" sz="2400" dirty="0"/>
              <a:t>k</a:t>
            </a:r>
            <a:r>
              <a:rPr lang="zh-CN" altLang="en-US" sz="2400" dirty="0"/>
              <a:t>的信号，内核将清除</a:t>
            </a:r>
            <a:r>
              <a:rPr lang="en-US" sz="2400" b="1" dirty="0">
                <a:latin typeface="Courier New" pitchFamily="49" charset="0"/>
              </a:rPr>
              <a:t>pending</a:t>
            </a:r>
            <a:r>
              <a:rPr lang="zh-CN" altLang="en-US" sz="2400" dirty="0">
                <a:latin typeface="Courier New" pitchFamily="49" charset="0"/>
              </a:rPr>
              <a:t>中的第</a:t>
            </a:r>
            <a:r>
              <a:rPr lang="en-US" altLang="zh-CN" sz="2400" dirty="0">
                <a:latin typeface="Courier New" pitchFamily="49" charset="0"/>
              </a:rPr>
              <a:t>k</a:t>
            </a:r>
            <a:r>
              <a:rPr lang="zh-CN" altLang="en-US" sz="2400" dirty="0">
                <a:latin typeface="Courier New" pitchFamily="49" charset="0"/>
              </a:rPr>
              <a:t>位</a:t>
            </a:r>
            <a:r>
              <a:rPr lang="en-US" sz="2400" dirty="0"/>
              <a:t> </a:t>
            </a:r>
          </a:p>
          <a:p>
            <a:pPr lvl="1"/>
            <a:endParaRPr lang="en-US" sz="2400" b="1" dirty="0">
              <a:latin typeface="Courier New" pitchFamily="49" charset="0"/>
            </a:endParaRPr>
          </a:p>
          <a:p>
            <a:pPr lvl="1"/>
            <a:r>
              <a:rPr lang="en-US" sz="2400" b="1" dirty="0">
                <a:latin typeface="Courier New" pitchFamily="49" charset="0"/>
              </a:rPr>
              <a:t>blocked</a:t>
            </a:r>
            <a:r>
              <a:rPr lang="en-US" sz="2400" dirty="0"/>
              <a:t>: </a:t>
            </a:r>
            <a:r>
              <a:rPr lang="zh-CN" altLang="en-US" sz="2400" dirty="0"/>
              <a:t>被阻塞信号的集合</a:t>
            </a:r>
            <a:endParaRPr lang="en-US" sz="2400" dirty="0"/>
          </a:p>
          <a:p>
            <a:pPr lvl="2"/>
            <a:r>
              <a:rPr lang="zh-CN" altLang="en-US" sz="2400" dirty="0"/>
              <a:t>通过</a:t>
            </a:r>
            <a:r>
              <a:rPr lang="en-US" sz="2400" dirty="0"/>
              <a:t> </a:t>
            </a:r>
            <a:r>
              <a:rPr lang="en-US" sz="2400" b="1" dirty="0" err="1">
                <a:latin typeface="Courier New" pitchFamily="49" charset="0"/>
              </a:rPr>
              <a:t>sigprocmask</a:t>
            </a:r>
            <a:r>
              <a:rPr lang="en-US" sz="2400" dirty="0"/>
              <a:t> </a:t>
            </a:r>
            <a:r>
              <a:rPr lang="zh-CN" altLang="en-US" sz="2400" dirty="0"/>
              <a:t>函数设置和清除</a:t>
            </a:r>
            <a:endParaRPr lang="en-US" sz="2400" dirty="0"/>
          </a:p>
          <a:p>
            <a:pPr lvl="2"/>
            <a:r>
              <a:rPr lang="zh-CN" altLang="en-US" sz="2400" dirty="0"/>
              <a:t>也称信号掩码</a:t>
            </a:r>
            <a:r>
              <a:rPr lang="en-US" altLang="zh-CN" sz="2400" dirty="0"/>
              <a:t>mask</a:t>
            </a:r>
            <a:endParaRPr lang="en-US" sz="24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096000" y="31563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9" name="Rectangle 28"/>
          <p:cNvSpPr/>
          <p:nvPr/>
        </p:nvSpPr>
        <p:spPr bwMode="auto">
          <a:xfrm>
            <a:off x="3810000" y="31477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8" name="Rectangle 27"/>
          <p:cNvSpPr/>
          <p:nvPr/>
        </p:nvSpPr>
        <p:spPr bwMode="auto">
          <a:xfrm>
            <a:off x="1084497" y="3147796"/>
            <a:ext cx="2514600" cy="3099375"/>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551938" name="Rectangle 2"/>
          <p:cNvSpPr>
            <a:spLocks noGrp="1" noChangeArrowheads="1"/>
          </p:cNvSpPr>
          <p:nvPr>
            <p:ph type="title"/>
          </p:nvPr>
        </p:nvSpPr>
        <p:spPr>
          <a:xfrm>
            <a:off x="380614" y="381000"/>
            <a:ext cx="8001386" cy="762000"/>
          </a:xfrm>
        </p:spPr>
        <p:txBody>
          <a:bodyPr/>
          <a:lstStyle/>
          <a:p>
            <a:r>
              <a:rPr lang="zh-CN" altLang="en-US" dirty="0"/>
              <a:t>发送信号</a:t>
            </a:r>
            <a:r>
              <a:rPr lang="en-US" dirty="0"/>
              <a:t>: </a:t>
            </a:r>
            <a:r>
              <a:rPr lang="zh-CN" altLang="en-US" dirty="0"/>
              <a:t>进程组</a:t>
            </a:r>
            <a:endParaRPr lang="en-US" dirty="0"/>
          </a:p>
        </p:txBody>
      </p:sp>
      <p:sp>
        <p:nvSpPr>
          <p:cNvPr id="551939" name="Rectangle 3"/>
          <p:cNvSpPr>
            <a:spLocks noGrp="1" noChangeArrowheads="1"/>
          </p:cNvSpPr>
          <p:nvPr>
            <p:ph type="body" idx="1"/>
          </p:nvPr>
        </p:nvSpPr>
        <p:spPr>
          <a:xfrm>
            <a:off x="380999" y="1219200"/>
            <a:ext cx="7720013" cy="609600"/>
          </a:xfrm>
        </p:spPr>
        <p:txBody>
          <a:bodyPr/>
          <a:lstStyle/>
          <a:p>
            <a:r>
              <a:rPr lang="zh-CN" altLang="en-US" dirty="0"/>
              <a:t>每个进程只属于一个进程组</a:t>
            </a:r>
            <a:endParaRPr lang="en-US" dirty="0"/>
          </a:p>
        </p:txBody>
      </p:sp>
      <p:sp>
        <p:nvSpPr>
          <p:cNvPr id="551940" name="Oval 4"/>
          <p:cNvSpPr>
            <a:spLocks noChangeAspect="1" noChangeArrowheads="1"/>
          </p:cNvSpPr>
          <p:nvPr/>
        </p:nvSpPr>
        <p:spPr bwMode="auto">
          <a:xfrm>
            <a:off x="1898650" y="32289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前台作业</a:t>
            </a:r>
            <a:endParaRPr lang="en-US" sz="1800" dirty="0">
              <a:latin typeface="Calibri" pitchFamily="34" charset="0"/>
            </a:endParaRPr>
          </a:p>
        </p:txBody>
      </p:sp>
      <p:sp>
        <p:nvSpPr>
          <p:cNvPr id="551941" name="Oval 5"/>
          <p:cNvSpPr>
            <a:spLocks noChangeAspect="1" noChangeArrowheads="1"/>
          </p:cNvSpPr>
          <p:nvPr/>
        </p:nvSpPr>
        <p:spPr bwMode="auto">
          <a:xfrm>
            <a:off x="4094163" y="32289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Calibri" pitchFamily="34" charset="0"/>
              </a:rPr>
              <a:t>后台作业</a:t>
            </a:r>
            <a:r>
              <a:rPr lang="en-US" sz="1800" dirty="0">
                <a:latin typeface="Calibri" pitchFamily="34" charset="0"/>
              </a:rPr>
              <a:t>#1</a:t>
            </a:r>
          </a:p>
        </p:txBody>
      </p:sp>
      <p:sp>
        <p:nvSpPr>
          <p:cNvPr id="551942" name="Oval 6"/>
          <p:cNvSpPr>
            <a:spLocks noChangeAspect="1" noChangeArrowheads="1"/>
          </p:cNvSpPr>
          <p:nvPr/>
        </p:nvSpPr>
        <p:spPr bwMode="auto">
          <a:xfrm>
            <a:off x="6248400" y="32289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后台作业</a:t>
            </a:r>
            <a:r>
              <a:rPr lang="en-US" sz="1800" dirty="0">
                <a:latin typeface="Calibri" pitchFamily="34" charset="0"/>
              </a:rPr>
              <a:t>#2</a:t>
            </a:r>
          </a:p>
        </p:txBody>
      </p:sp>
      <p:sp>
        <p:nvSpPr>
          <p:cNvPr id="551943" name="Oval 7"/>
          <p:cNvSpPr>
            <a:spLocks noChangeAspect="1" noChangeArrowheads="1"/>
          </p:cNvSpPr>
          <p:nvPr/>
        </p:nvSpPr>
        <p:spPr bwMode="auto">
          <a:xfrm>
            <a:off x="4098925" y="19050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800" b="1" dirty="0">
                <a:latin typeface="Calibri" pitchFamily="34" charset="0"/>
              </a:rPr>
              <a:t>Shell</a:t>
            </a:r>
          </a:p>
        </p:txBody>
      </p:sp>
      <p:sp>
        <p:nvSpPr>
          <p:cNvPr id="551944" name="Oval 8"/>
          <p:cNvSpPr>
            <a:spLocks noChangeAspect="1" noChangeArrowheads="1"/>
          </p:cNvSpPr>
          <p:nvPr/>
        </p:nvSpPr>
        <p:spPr bwMode="auto">
          <a:xfrm>
            <a:off x="1339850"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Calibri" pitchFamily="34" charset="0"/>
              </a:rPr>
              <a:t>子进程</a:t>
            </a:r>
            <a:endParaRPr lang="en-US" sz="1800" dirty="0">
              <a:latin typeface="Calibri" pitchFamily="34" charset="0"/>
            </a:endParaRPr>
          </a:p>
        </p:txBody>
      </p:sp>
      <p:sp>
        <p:nvSpPr>
          <p:cNvPr id="551945" name="Oval 9"/>
          <p:cNvSpPr>
            <a:spLocks noChangeAspect="1" noChangeArrowheads="1"/>
          </p:cNvSpPr>
          <p:nvPr/>
        </p:nvSpPr>
        <p:spPr bwMode="auto">
          <a:xfrm>
            <a:off x="2465388" y="44148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子进程</a:t>
            </a:r>
            <a:endParaRPr lang="en-US" sz="1800" dirty="0">
              <a:latin typeface="Calibri" pitchFamily="34" charset="0"/>
            </a:endParaRPr>
          </a:p>
        </p:txBody>
      </p:sp>
      <p:sp>
        <p:nvSpPr>
          <p:cNvPr id="551946" name="Line 10"/>
          <p:cNvSpPr>
            <a:spLocks noChangeAspect="1" noChangeShapeType="1"/>
          </p:cNvSpPr>
          <p:nvPr/>
        </p:nvSpPr>
        <p:spPr bwMode="auto">
          <a:xfrm flipH="1">
            <a:off x="1906588" y="4051300"/>
            <a:ext cx="182562" cy="3698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47" name="Line 11"/>
          <p:cNvSpPr>
            <a:spLocks noChangeAspect="1" noChangeShapeType="1"/>
          </p:cNvSpPr>
          <p:nvPr/>
        </p:nvSpPr>
        <p:spPr bwMode="auto">
          <a:xfrm>
            <a:off x="2686050" y="4048125"/>
            <a:ext cx="163513" cy="361950"/>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48" name="Line 12"/>
          <p:cNvSpPr>
            <a:spLocks noChangeAspect="1" noChangeShapeType="1"/>
          </p:cNvSpPr>
          <p:nvPr/>
        </p:nvSpPr>
        <p:spPr bwMode="auto">
          <a:xfrm>
            <a:off x="4594225" y="2667000"/>
            <a:ext cx="0" cy="557213"/>
          </a:xfrm>
          <a:prstGeom prst="line">
            <a:avLst/>
          </a:prstGeom>
          <a:noFill/>
          <a:ln w="12700">
            <a:solidFill>
              <a:schemeClr val="tx1"/>
            </a:solidFill>
            <a:round/>
            <a:headEnd/>
            <a:tailEnd/>
          </a:ln>
          <a:effectLst/>
        </p:spPr>
        <p:txBody>
          <a:bodyPr wrap="none" anchor="ctr">
            <a:spAutoFit/>
          </a:bodyPr>
          <a:lstStyle/>
          <a:p>
            <a:endParaRPr lang="en-US" sz="2800" dirty="0">
              <a:latin typeface="Calibri" pitchFamily="34" charset="0"/>
            </a:endParaRPr>
          </a:p>
        </p:txBody>
      </p:sp>
      <p:sp>
        <p:nvSpPr>
          <p:cNvPr id="551949" name="Line 13"/>
          <p:cNvSpPr>
            <a:spLocks noChangeAspect="1" noChangeShapeType="1"/>
          </p:cNvSpPr>
          <p:nvPr/>
        </p:nvSpPr>
        <p:spPr bwMode="auto">
          <a:xfrm flipH="1">
            <a:off x="2768600" y="2574925"/>
            <a:ext cx="1481138" cy="8016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50" name="Line 14"/>
          <p:cNvSpPr>
            <a:spLocks noChangeAspect="1" noChangeShapeType="1"/>
          </p:cNvSpPr>
          <p:nvPr/>
        </p:nvSpPr>
        <p:spPr bwMode="auto">
          <a:xfrm>
            <a:off x="4968875" y="2535238"/>
            <a:ext cx="1412875" cy="833437"/>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551951" name="Text Box 15"/>
          <p:cNvSpPr txBox="1">
            <a:spLocks noChangeAspect="1" noChangeArrowheads="1"/>
          </p:cNvSpPr>
          <p:nvPr/>
        </p:nvSpPr>
        <p:spPr bwMode="auto">
          <a:xfrm>
            <a:off x="3189438" y="20370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pid=10</a:t>
            </a:r>
          </a:p>
          <a:p>
            <a:pPr algn="r">
              <a:lnSpc>
                <a:spcPct val="100000"/>
              </a:lnSpc>
            </a:pPr>
            <a:r>
              <a:rPr lang="en-US" sz="1400" b="1">
                <a:latin typeface="Courier New" pitchFamily="49" charset="0"/>
              </a:rPr>
              <a:t>pgid=10</a:t>
            </a:r>
          </a:p>
        </p:txBody>
      </p:sp>
      <p:sp>
        <p:nvSpPr>
          <p:cNvPr id="551953" name="Text Box 17"/>
          <p:cNvSpPr txBox="1">
            <a:spLocks noChangeAspect="1" noChangeArrowheads="1"/>
          </p:cNvSpPr>
          <p:nvPr/>
        </p:nvSpPr>
        <p:spPr bwMode="auto">
          <a:xfrm>
            <a:off x="1084498" y="5771346"/>
            <a:ext cx="1765066" cy="369332"/>
          </a:xfrm>
          <a:prstGeom prst="rect">
            <a:avLst/>
          </a:prstGeom>
          <a:noFill/>
          <a:ln w="12700">
            <a:noFill/>
            <a:miter lim="800000"/>
            <a:headEnd/>
            <a:tailEnd/>
          </a:ln>
          <a:effectLst/>
        </p:spPr>
        <p:txBody>
          <a:bodyPr wrap="square" anchor="ctr">
            <a:spAutoFit/>
          </a:bodyPr>
          <a:lstStyle/>
          <a:p>
            <a:pPr>
              <a:lnSpc>
                <a:spcPct val="100000"/>
              </a:lnSpc>
            </a:pPr>
            <a:r>
              <a:rPr lang="zh-CN" altLang="en-US" sz="1800" b="1" i="1" dirty="0">
                <a:solidFill>
                  <a:schemeClr val="tx1">
                    <a:lumMod val="50000"/>
                    <a:lumOff val="50000"/>
                  </a:schemeClr>
                </a:solidFill>
                <a:latin typeface="Calibri" pitchFamily="34" charset="0"/>
              </a:rPr>
              <a:t>进程进程组</a:t>
            </a:r>
            <a:r>
              <a:rPr lang="en-US" sz="1800" b="1" i="1" dirty="0">
                <a:solidFill>
                  <a:schemeClr val="tx1">
                    <a:lumMod val="50000"/>
                    <a:lumOff val="50000"/>
                  </a:schemeClr>
                </a:solidFill>
                <a:latin typeface="Calibri" pitchFamily="34" charset="0"/>
              </a:rPr>
              <a:t> 20</a:t>
            </a:r>
          </a:p>
        </p:txBody>
      </p:sp>
      <p:sp>
        <p:nvSpPr>
          <p:cNvPr id="551955" name="Text Box 19"/>
          <p:cNvSpPr txBox="1">
            <a:spLocks noChangeAspect="1" noChangeArrowheads="1"/>
          </p:cNvSpPr>
          <p:nvPr/>
        </p:nvSpPr>
        <p:spPr bwMode="auto">
          <a:xfrm>
            <a:off x="3810000" y="4298721"/>
            <a:ext cx="1633781" cy="369332"/>
          </a:xfrm>
          <a:prstGeom prst="rect">
            <a:avLst/>
          </a:prstGeom>
          <a:noFill/>
          <a:ln w="12700">
            <a:noFill/>
            <a:miter lim="800000"/>
            <a:headEnd/>
            <a:tailEnd/>
          </a:ln>
          <a:effectLst/>
        </p:spPr>
        <p:txBody>
          <a:bodyPr wrap="none" anchor="ctr">
            <a:spAutoFit/>
          </a:bodyPr>
          <a:lstStyle/>
          <a:p>
            <a:r>
              <a:rPr lang="zh-CN" altLang="en-US" sz="1800" i="1" dirty="0">
                <a:solidFill>
                  <a:schemeClr val="tx1">
                    <a:lumMod val="50000"/>
                    <a:lumOff val="50000"/>
                  </a:schemeClr>
                </a:solidFill>
                <a:latin typeface="Calibri" pitchFamily="34" charset="0"/>
              </a:rPr>
              <a:t>后台进程组</a:t>
            </a:r>
            <a:r>
              <a:rPr lang="en-US" sz="1800" i="1" dirty="0">
                <a:solidFill>
                  <a:schemeClr val="tx1">
                    <a:lumMod val="50000"/>
                    <a:lumOff val="50000"/>
                  </a:schemeClr>
                </a:solidFill>
                <a:latin typeface="Calibri" pitchFamily="34" charset="0"/>
              </a:rPr>
              <a:t> 32</a:t>
            </a:r>
          </a:p>
        </p:txBody>
      </p:sp>
      <p:sp>
        <p:nvSpPr>
          <p:cNvPr id="551956" name="Text Box 20"/>
          <p:cNvSpPr txBox="1">
            <a:spLocks noChangeAspect="1" noChangeArrowheads="1"/>
          </p:cNvSpPr>
          <p:nvPr/>
        </p:nvSpPr>
        <p:spPr bwMode="auto">
          <a:xfrm>
            <a:off x="6096000" y="4323546"/>
            <a:ext cx="1633781" cy="369332"/>
          </a:xfrm>
          <a:prstGeom prst="rect">
            <a:avLst/>
          </a:prstGeom>
          <a:noFill/>
          <a:ln w="12700">
            <a:noFill/>
            <a:miter lim="800000"/>
            <a:headEnd/>
            <a:tailEnd/>
          </a:ln>
          <a:effectLst/>
        </p:spPr>
        <p:txBody>
          <a:bodyPr wrap="none" anchor="ctr">
            <a:spAutoFit/>
          </a:bodyPr>
          <a:lstStyle/>
          <a:p>
            <a:pPr>
              <a:lnSpc>
                <a:spcPct val="100000"/>
              </a:lnSpc>
            </a:pPr>
            <a:r>
              <a:rPr lang="zh-CN" altLang="en-US" sz="1800" b="1" i="1" dirty="0">
                <a:solidFill>
                  <a:schemeClr val="tx1">
                    <a:lumMod val="50000"/>
                    <a:lumOff val="50000"/>
                  </a:schemeClr>
                </a:solidFill>
                <a:latin typeface="Calibri" pitchFamily="34" charset="0"/>
              </a:rPr>
              <a:t>后台进程组</a:t>
            </a:r>
            <a:r>
              <a:rPr lang="en-US" sz="1800" b="1" i="1" dirty="0">
                <a:solidFill>
                  <a:schemeClr val="tx1">
                    <a:lumMod val="50000"/>
                    <a:lumOff val="50000"/>
                  </a:schemeClr>
                </a:solidFill>
                <a:latin typeface="Calibri" pitchFamily="34" charset="0"/>
              </a:rPr>
              <a:t> 40</a:t>
            </a:r>
          </a:p>
        </p:txBody>
      </p:sp>
      <p:sp>
        <p:nvSpPr>
          <p:cNvPr id="551958" name="Text Box 22"/>
          <p:cNvSpPr txBox="1">
            <a:spLocks noChangeAspect="1" noChangeArrowheads="1"/>
          </p:cNvSpPr>
          <p:nvPr/>
        </p:nvSpPr>
        <p:spPr bwMode="auto">
          <a:xfrm>
            <a:off x="990750" y="33324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pid=20</a:t>
            </a:r>
          </a:p>
          <a:p>
            <a:pPr algn="r">
              <a:lnSpc>
                <a:spcPct val="100000"/>
              </a:lnSpc>
            </a:pPr>
            <a:r>
              <a:rPr lang="en-US" sz="1400" b="1">
                <a:latin typeface="Courier New" pitchFamily="49" charset="0"/>
              </a:rPr>
              <a:t>pgid=20</a:t>
            </a:r>
          </a:p>
        </p:txBody>
      </p:sp>
      <p:sp>
        <p:nvSpPr>
          <p:cNvPr id="551959" name="Text Box 23"/>
          <p:cNvSpPr txBox="1">
            <a:spLocks noChangeAspect="1" noChangeArrowheads="1"/>
          </p:cNvSpPr>
          <p:nvPr/>
        </p:nvSpPr>
        <p:spPr bwMode="auto">
          <a:xfrm>
            <a:off x="5038725" y="3383290"/>
            <a:ext cx="936475" cy="523220"/>
          </a:xfrm>
          <a:prstGeom prst="rect">
            <a:avLst/>
          </a:prstGeom>
          <a:noFill/>
          <a:ln w="12700">
            <a:noFill/>
            <a:miter lim="800000"/>
            <a:headEnd/>
            <a:tailEnd/>
          </a:ln>
          <a:effectLst/>
        </p:spPr>
        <p:txBody>
          <a:bodyPr wrap="none" anchor="ctr">
            <a:spAutoFit/>
          </a:bodyPr>
          <a:lstStyle/>
          <a:p>
            <a:pPr algn="l">
              <a:lnSpc>
                <a:spcPct val="100000"/>
              </a:lnSpc>
            </a:pPr>
            <a:r>
              <a:rPr lang="en-US" sz="1400" b="1">
                <a:latin typeface="Courier New" pitchFamily="49" charset="0"/>
              </a:rPr>
              <a:t>pid=32</a:t>
            </a:r>
          </a:p>
          <a:p>
            <a:pPr algn="l">
              <a:lnSpc>
                <a:spcPct val="100000"/>
              </a:lnSpc>
            </a:pPr>
            <a:r>
              <a:rPr lang="en-US" sz="1400" b="1">
                <a:latin typeface="Courier New" pitchFamily="49" charset="0"/>
              </a:rPr>
              <a:t>pgid=32</a:t>
            </a:r>
          </a:p>
        </p:txBody>
      </p:sp>
      <p:sp>
        <p:nvSpPr>
          <p:cNvPr id="551960" name="Text Box 24"/>
          <p:cNvSpPr txBox="1">
            <a:spLocks noChangeAspect="1" noChangeArrowheads="1"/>
          </p:cNvSpPr>
          <p:nvPr/>
        </p:nvSpPr>
        <p:spPr bwMode="auto">
          <a:xfrm>
            <a:off x="7224929" y="3410278"/>
            <a:ext cx="936475" cy="523220"/>
          </a:xfrm>
          <a:prstGeom prst="rect">
            <a:avLst/>
          </a:prstGeom>
          <a:noFill/>
          <a:ln w="12700">
            <a:noFill/>
            <a:miter lim="800000"/>
            <a:headEnd/>
            <a:tailEnd/>
          </a:ln>
          <a:effectLst/>
        </p:spPr>
        <p:txBody>
          <a:bodyPr wrap="none" anchor="ctr">
            <a:spAutoFit/>
          </a:bodyPr>
          <a:lstStyle/>
          <a:p>
            <a:pPr algn="l">
              <a:lnSpc>
                <a:spcPct val="100000"/>
              </a:lnSpc>
            </a:pPr>
            <a:r>
              <a:rPr lang="en-US" sz="1400" b="1">
                <a:latin typeface="Courier New" pitchFamily="49" charset="0"/>
              </a:rPr>
              <a:t>pid=40</a:t>
            </a:r>
          </a:p>
          <a:p>
            <a:pPr algn="l">
              <a:lnSpc>
                <a:spcPct val="100000"/>
              </a:lnSpc>
            </a:pPr>
            <a:r>
              <a:rPr lang="en-US" sz="1400" b="1">
                <a:latin typeface="Courier New" pitchFamily="49" charset="0"/>
              </a:rPr>
              <a:t>pgid=40</a:t>
            </a:r>
          </a:p>
        </p:txBody>
      </p:sp>
      <p:sp>
        <p:nvSpPr>
          <p:cNvPr id="551961" name="Text Box 25"/>
          <p:cNvSpPr txBox="1">
            <a:spLocks noChangeAspect="1" noChangeArrowheads="1"/>
          </p:cNvSpPr>
          <p:nvPr/>
        </p:nvSpPr>
        <p:spPr bwMode="auto">
          <a:xfrm>
            <a:off x="1290788" y="51485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pid=21</a:t>
            </a:r>
          </a:p>
          <a:p>
            <a:pPr algn="r">
              <a:lnSpc>
                <a:spcPct val="100000"/>
              </a:lnSpc>
            </a:pPr>
            <a:r>
              <a:rPr lang="en-US" sz="1400" b="1">
                <a:latin typeface="Courier New" pitchFamily="49" charset="0"/>
              </a:rPr>
              <a:t>pgid=20</a:t>
            </a:r>
          </a:p>
        </p:txBody>
      </p:sp>
      <p:sp>
        <p:nvSpPr>
          <p:cNvPr id="551962" name="Text Box 26"/>
          <p:cNvSpPr txBox="1">
            <a:spLocks noChangeAspect="1" noChangeArrowheads="1"/>
          </p:cNvSpPr>
          <p:nvPr/>
        </p:nvSpPr>
        <p:spPr bwMode="auto">
          <a:xfrm>
            <a:off x="2433788" y="51485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pid=22</a:t>
            </a:r>
          </a:p>
          <a:p>
            <a:pPr algn="r">
              <a:lnSpc>
                <a:spcPct val="100000"/>
              </a:lnSpc>
            </a:pPr>
            <a:r>
              <a:rPr lang="en-US" sz="1400" b="1">
                <a:latin typeface="Courier New" pitchFamily="49" charset="0"/>
              </a:rPr>
              <a:t>pgid=20</a:t>
            </a:r>
          </a:p>
        </p:txBody>
      </p:sp>
      <p:sp>
        <p:nvSpPr>
          <p:cNvPr id="551963" name="Rectangle 27"/>
          <p:cNvSpPr>
            <a:spLocks noChangeArrowheads="1"/>
          </p:cNvSpPr>
          <p:nvPr/>
        </p:nvSpPr>
        <p:spPr bwMode="auto">
          <a:xfrm>
            <a:off x="3733800" y="5070493"/>
            <a:ext cx="4114800" cy="1558907"/>
          </a:xfrm>
          <a:prstGeom prst="rect">
            <a:avLst/>
          </a:prstGeom>
          <a:noFill/>
          <a:ln w="9525">
            <a:noFill/>
            <a:miter lim="800000"/>
            <a:headEnd/>
            <a:tailEnd/>
          </a:ln>
          <a:effectLst/>
        </p:spPr>
        <p:txBody>
          <a:bodyPr lIns="90479" tIns="44446" rIns="90479" bIns="44446"/>
          <a:lstStyle/>
          <a:p>
            <a:pPr algn="l" eaLnBrk="1" hangingPunct="1">
              <a:lnSpc>
                <a:spcPct val="95000"/>
              </a:lnSpc>
              <a:spcBef>
                <a:spcPct val="50000"/>
              </a:spcBef>
              <a:buClr>
                <a:schemeClr val="hlink"/>
              </a:buClr>
              <a:buFont typeface="Wingdings" pitchFamily="2" charset="2"/>
              <a:buNone/>
            </a:pPr>
            <a:r>
              <a:rPr lang="en-US" sz="2000" b="1" dirty="0" err="1">
                <a:solidFill>
                  <a:schemeClr val="tx2"/>
                </a:solidFill>
                <a:latin typeface="Courier New"/>
                <a:cs typeface="Courier New"/>
              </a:rPr>
              <a:t>getpgrp</a:t>
            </a:r>
            <a:r>
              <a:rPr lang="en-US" sz="2000" b="1" dirty="0">
                <a:solidFill>
                  <a:schemeClr val="tx2"/>
                </a:solidFill>
                <a:latin typeface="Courier New"/>
                <a:cs typeface="Courier New"/>
              </a:rPr>
              <a:t>()</a:t>
            </a:r>
            <a:br>
              <a:rPr lang="en-US" sz="2000" b="1" dirty="0">
                <a:solidFill>
                  <a:schemeClr val="tx2"/>
                </a:solidFill>
                <a:latin typeface="Courier New"/>
                <a:cs typeface="Courier New"/>
              </a:rPr>
            </a:br>
            <a:r>
              <a:rPr lang="zh-CN" altLang="en-US" sz="2000" b="1" dirty="0">
                <a:solidFill>
                  <a:schemeClr val="tx2"/>
                </a:solidFill>
                <a:latin typeface="Courier New"/>
                <a:cs typeface="Courier New"/>
              </a:rPr>
              <a:t>返回当前进程的进程组</a:t>
            </a:r>
            <a:r>
              <a:rPr lang="en-US" altLang="zh-CN" sz="2000" b="1" dirty="0">
                <a:solidFill>
                  <a:schemeClr val="tx2"/>
                </a:solidFill>
                <a:latin typeface="Courier New"/>
                <a:cs typeface="Courier New"/>
              </a:rPr>
              <a:t>ID</a:t>
            </a:r>
            <a:endParaRPr lang="en-US" sz="2000" b="1" dirty="0">
              <a:solidFill>
                <a:schemeClr val="tx2"/>
              </a:solidFill>
              <a:latin typeface="Calibri" pitchFamily="34" charset="0"/>
            </a:endParaRPr>
          </a:p>
          <a:p>
            <a:pPr algn="l" eaLnBrk="1" hangingPunct="1">
              <a:lnSpc>
                <a:spcPct val="95000"/>
              </a:lnSpc>
              <a:spcBef>
                <a:spcPct val="50000"/>
              </a:spcBef>
              <a:buClr>
                <a:schemeClr val="hlink"/>
              </a:buClr>
              <a:buFont typeface="Wingdings" pitchFamily="2" charset="2"/>
              <a:buNone/>
            </a:pPr>
            <a:r>
              <a:rPr lang="en-US" sz="2000" b="1" dirty="0" err="1">
                <a:solidFill>
                  <a:schemeClr val="tx2"/>
                </a:solidFill>
                <a:latin typeface="Courier New" pitchFamily="49" charset="0"/>
              </a:rPr>
              <a:t>setpgid</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zh-CN" altLang="en-US" sz="2000" b="1" dirty="0">
                <a:solidFill>
                  <a:schemeClr val="tx2"/>
                </a:solidFill>
                <a:latin typeface="Courier New" pitchFamily="49" charset="0"/>
              </a:rPr>
              <a:t>改变自己或其他进程的进程组</a:t>
            </a:r>
            <a:endParaRPr lang="en-US" sz="2000" b="1" dirty="0">
              <a:solidFill>
                <a:schemeClr val="tx2"/>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57018" y="435678"/>
            <a:ext cx="8786982" cy="762000"/>
          </a:xfrm>
        </p:spPr>
        <p:txBody>
          <a:bodyPr/>
          <a:lstStyle/>
          <a:p>
            <a:r>
              <a:rPr lang="zh-CN" altLang="en-US" dirty="0"/>
              <a:t>用</a:t>
            </a:r>
            <a:r>
              <a:rPr lang="en-US" dirty="0"/>
              <a:t> </a:t>
            </a:r>
            <a:r>
              <a:rPr lang="en-US" dirty="0">
                <a:latin typeface="Courier New"/>
                <a:cs typeface="Courier New"/>
              </a:rPr>
              <a:t>/bin/kill </a:t>
            </a:r>
            <a:r>
              <a:rPr lang="zh-CN" altLang="en-US" dirty="0">
                <a:latin typeface="Courier New"/>
                <a:cs typeface="Courier New"/>
              </a:rPr>
              <a:t>程序发送信号</a:t>
            </a:r>
            <a:endParaRPr lang="en-US" dirty="0"/>
          </a:p>
        </p:txBody>
      </p:sp>
      <p:sp>
        <p:nvSpPr>
          <p:cNvPr id="553987" name="Rectangle 3"/>
          <p:cNvSpPr>
            <a:spLocks noGrp="1" noChangeArrowheads="1"/>
          </p:cNvSpPr>
          <p:nvPr>
            <p:ph type="body" idx="1"/>
          </p:nvPr>
        </p:nvSpPr>
        <p:spPr>
          <a:xfrm>
            <a:off x="152400" y="1220788"/>
            <a:ext cx="4433887" cy="5224462"/>
          </a:xfrm>
        </p:spPr>
        <p:txBody>
          <a:bodyPr/>
          <a:lstStyle/>
          <a:p>
            <a:pPr marL="282575" indent="-282575" algn="just"/>
            <a:r>
              <a:rPr lang="en-US" sz="2800" dirty="0">
                <a:latin typeface="Courier New" pitchFamily="49" charset="0"/>
              </a:rPr>
              <a:t>/bin/kill</a:t>
            </a:r>
            <a:r>
              <a:rPr lang="zh-CN" altLang="en-US" sz="2800" dirty="0">
                <a:latin typeface="Courier New" pitchFamily="49" charset="0"/>
              </a:rPr>
              <a:t>程序可以向另外的进程或进程组发送任意的信号</a:t>
            </a:r>
            <a:r>
              <a:rPr lang="en-US" altLang="zh-CN" sz="2800" dirty="0">
                <a:latin typeface="Courier New" pitchFamily="49" charset="0"/>
              </a:rPr>
              <a:t> </a:t>
            </a:r>
            <a:endParaRPr lang="en-US" sz="2800" dirty="0"/>
          </a:p>
          <a:p>
            <a:pPr marL="282575" indent="-282575"/>
            <a:r>
              <a:rPr lang="en-US" sz="2800" dirty="0"/>
              <a:t>Examples</a:t>
            </a:r>
          </a:p>
          <a:p>
            <a:pPr lvl="1"/>
            <a:r>
              <a:rPr lang="en-US" sz="2400" b="1" dirty="0">
                <a:latin typeface="Courier New" pitchFamily="49" charset="0"/>
              </a:rPr>
              <a:t>/bin/kill –9 24818</a:t>
            </a:r>
            <a:br>
              <a:rPr lang="en-US" sz="2400" b="1" dirty="0">
                <a:latin typeface="Courier New" pitchFamily="49" charset="0"/>
              </a:rPr>
            </a:br>
            <a:r>
              <a:rPr lang="zh-CN" altLang="en-US" dirty="0">
                <a:ea typeface="+mn-ea"/>
                <a:cs typeface="+mn-cs"/>
              </a:rPr>
              <a:t>发送信号</a:t>
            </a:r>
            <a:r>
              <a:rPr lang="en-US" altLang="zh-CN" dirty="0">
                <a:ea typeface="+mn-ea"/>
                <a:cs typeface="+mn-cs"/>
              </a:rPr>
              <a:t>9</a:t>
            </a:r>
            <a:r>
              <a:rPr lang="zh-CN" altLang="en-US" dirty="0">
                <a:ea typeface="+mn-ea"/>
                <a:cs typeface="+mn-cs"/>
              </a:rPr>
              <a:t>（</a:t>
            </a:r>
            <a:r>
              <a:rPr lang="en-US" dirty="0">
                <a:ea typeface="+mn-ea"/>
                <a:cs typeface="+mn-cs"/>
              </a:rPr>
              <a:t>SIGKILL</a:t>
            </a:r>
            <a:r>
              <a:rPr lang="zh-CN" altLang="en-US" dirty="0">
                <a:ea typeface="+mn-ea"/>
                <a:cs typeface="+mn-cs"/>
              </a:rPr>
              <a:t>）给进程</a:t>
            </a:r>
            <a:r>
              <a:rPr lang="en-US" dirty="0">
                <a:ea typeface="+mn-ea"/>
                <a:cs typeface="+mn-cs"/>
              </a:rPr>
              <a:t>  24818</a:t>
            </a:r>
          </a:p>
          <a:p>
            <a:pPr lvl="1"/>
            <a:r>
              <a:rPr lang="en-US" sz="2400" b="1" dirty="0">
                <a:latin typeface="Courier New" pitchFamily="49" charset="0"/>
              </a:rPr>
              <a:t>/bin/kill –9 –24817</a:t>
            </a:r>
            <a:br>
              <a:rPr lang="en-US" sz="2400" b="1" dirty="0">
                <a:latin typeface="Courier New" pitchFamily="49" charset="0"/>
              </a:rPr>
            </a:br>
            <a:r>
              <a:rPr lang="zh-CN" altLang="en-US" dirty="0">
                <a:ea typeface="+mn-ea"/>
                <a:cs typeface="+mn-cs"/>
              </a:rPr>
              <a:t>发送信号</a:t>
            </a:r>
            <a:r>
              <a:rPr lang="en-US" dirty="0">
                <a:ea typeface="+mn-ea"/>
                <a:cs typeface="+mn-cs"/>
              </a:rPr>
              <a:t>SIGKILL</a:t>
            </a:r>
            <a:r>
              <a:rPr lang="zh-CN" altLang="en-US" dirty="0">
                <a:ea typeface="+mn-ea"/>
                <a:cs typeface="+mn-cs"/>
              </a:rPr>
              <a:t>给进程组</a:t>
            </a:r>
            <a:r>
              <a:rPr lang="en-US" dirty="0">
                <a:ea typeface="+mn-ea"/>
                <a:cs typeface="+mn-cs"/>
              </a:rPr>
              <a:t>24817</a:t>
            </a:r>
            <a:r>
              <a:rPr lang="zh-CN" altLang="en-US" dirty="0">
                <a:ea typeface="+mn-ea"/>
                <a:cs typeface="+mn-cs"/>
              </a:rPr>
              <a:t>中的每个进程</a:t>
            </a:r>
            <a:endParaRPr lang="en-US" altLang="zh-CN" dirty="0">
              <a:ea typeface="+mn-ea"/>
              <a:cs typeface="+mn-cs"/>
            </a:endParaRPr>
          </a:p>
          <a:p>
            <a:pPr marL="457200" lvl="1" indent="0">
              <a:buNone/>
            </a:pPr>
            <a:r>
              <a:rPr lang="zh-CN" altLang="en-US" dirty="0">
                <a:ea typeface="+mn-ea"/>
                <a:cs typeface="+mn-cs"/>
              </a:rPr>
              <a:t>  （</a:t>
            </a:r>
            <a:r>
              <a:rPr lang="zh-CN" altLang="en-US" dirty="0">
                <a:solidFill>
                  <a:srgbClr val="990000"/>
                </a:solidFill>
                <a:ea typeface="+mn-ea"/>
                <a:cs typeface="+mn-cs"/>
              </a:rPr>
              <a:t>负的</a:t>
            </a:r>
            <a:r>
              <a:rPr lang="en-US" altLang="zh-CN" dirty="0">
                <a:solidFill>
                  <a:srgbClr val="990000"/>
                </a:solidFill>
                <a:ea typeface="+mn-ea"/>
                <a:cs typeface="+mn-cs"/>
              </a:rPr>
              <a:t>PID</a:t>
            </a:r>
            <a:r>
              <a:rPr lang="zh-CN" altLang="en-US" dirty="0">
                <a:solidFill>
                  <a:srgbClr val="990000"/>
                </a:solidFill>
                <a:ea typeface="+mn-ea"/>
                <a:cs typeface="+mn-cs"/>
              </a:rPr>
              <a:t>会导致信号被发送到进程组</a:t>
            </a:r>
            <a:r>
              <a:rPr lang="en-US" altLang="zh-CN" dirty="0">
                <a:solidFill>
                  <a:srgbClr val="990000"/>
                </a:solidFill>
                <a:ea typeface="+mn-ea"/>
                <a:cs typeface="+mn-cs"/>
              </a:rPr>
              <a:t>PID</a:t>
            </a:r>
            <a:r>
              <a:rPr lang="zh-CN" altLang="en-US" dirty="0">
                <a:solidFill>
                  <a:srgbClr val="990000"/>
                </a:solidFill>
                <a:ea typeface="+mn-ea"/>
                <a:cs typeface="+mn-cs"/>
              </a:rPr>
              <a:t>中的每个进程</a:t>
            </a:r>
            <a:r>
              <a:rPr lang="zh-CN" altLang="en-US" dirty="0">
                <a:ea typeface="+mn-ea"/>
                <a:cs typeface="+mn-cs"/>
              </a:rPr>
              <a:t>）</a:t>
            </a:r>
            <a:endParaRPr lang="en-US" dirty="0">
              <a:ea typeface="+mn-ea"/>
              <a:cs typeface="+mn-cs"/>
            </a:endParaRPr>
          </a:p>
        </p:txBody>
      </p:sp>
      <p:sp>
        <p:nvSpPr>
          <p:cNvPr id="553991" name="Text Box 7"/>
          <p:cNvSpPr txBox="1">
            <a:spLocks noChangeArrowheads="1"/>
          </p:cNvSpPr>
          <p:nvPr/>
        </p:nvSpPr>
        <p:spPr bwMode="auto">
          <a:xfrm>
            <a:off x="4648200" y="1600200"/>
            <a:ext cx="4320413" cy="4524315"/>
          </a:xfrm>
          <a:prstGeom prst="rect">
            <a:avLst/>
          </a:prstGeom>
          <a:solidFill>
            <a:schemeClr val="bg1">
              <a:lumMod val="85000"/>
            </a:schemeClr>
          </a:solidFill>
          <a:ln w="3175">
            <a:noFill/>
            <a:miter lim="800000"/>
            <a:headEnd/>
            <a:tailEnd/>
          </a:ln>
          <a:effectLst/>
        </p:spPr>
        <p:txBody>
          <a:bodyPr wrap="none">
            <a:spAutoFit/>
          </a:bodyPr>
          <a:lstStyle/>
          <a:p>
            <a:pPr algn="l">
              <a:lnSpc>
                <a:spcPct val="100000"/>
              </a:lnSpc>
            </a:pPr>
            <a:r>
              <a:rPr lang="en-US" sz="1800" b="1" dirty="0" err="1">
                <a:latin typeface="Courier New" pitchFamily="49" charset="0"/>
              </a:rPr>
              <a:t>linux</a:t>
            </a:r>
            <a:r>
              <a:rPr lang="en-US" sz="1800" b="1" dirty="0">
                <a:latin typeface="Courier New" pitchFamily="49" charset="0"/>
              </a:rPr>
              <a:t>&gt; ./forks 16 </a:t>
            </a:r>
          </a:p>
          <a:p>
            <a:pPr algn="l">
              <a:lnSpc>
                <a:spcPct val="100000"/>
              </a:lnSpc>
            </a:pPr>
            <a:r>
              <a:rPr lang="en-US" sz="1800" b="1" dirty="0">
                <a:latin typeface="Courier New" pitchFamily="49" charset="0"/>
              </a:rPr>
              <a:t>Child1: </a:t>
            </a:r>
            <a:r>
              <a:rPr lang="en-US" sz="1800" b="1" dirty="0" err="1">
                <a:latin typeface="Courier New" pitchFamily="49" charset="0"/>
              </a:rPr>
              <a:t>pid</a:t>
            </a:r>
            <a:r>
              <a:rPr lang="en-US" sz="1800" b="1" dirty="0">
                <a:latin typeface="Courier New" pitchFamily="49" charset="0"/>
              </a:rPr>
              <a:t>=24818 </a:t>
            </a:r>
            <a:r>
              <a:rPr lang="en-US" sz="1800" b="1" dirty="0" err="1">
                <a:latin typeface="Courier New" pitchFamily="49" charset="0"/>
              </a:rPr>
              <a:t>pgrp</a:t>
            </a:r>
            <a:r>
              <a:rPr lang="en-US" sz="1800" b="1" dirty="0">
                <a:latin typeface="Courier New" pitchFamily="49" charset="0"/>
              </a:rPr>
              <a:t>=24817 </a:t>
            </a:r>
          </a:p>
          <a:p>
            <a:pPr algn="l">
              <a:lnSpc>
                <a:spcPct val="100000"/>
              </a:lnSpc>
            </a:pPr>
            <a:r>
              <a:rPr lang="en-US" sz="1800" b="1" dirty="0">
                <a:latin typeface="Courier New" pitchFamily="49" charset="0"/>
              </a:rPr>
              <a:t>Child2: </a:t>
            </a:r>
            <a:r>
              <a:rPr lang="en-US" sz="1800" b="1" dirty="0" err="1">
                <a:latin typeface="Courier New" pitchFamily="49" charset="0"/>
              </a:rPr>
              <a:t>pid</a:t>
            </a:r>
            <a:r>
              <a:rPr lang="en-US" sz="1800" b="1" dirty="0">
                <a:latin typeface="Courier New" pitchFamily="49" charset="0"/>
              </a:rPr>
              <a:t>=24819 </a:t>
            </a:r>
            <a:r>
              <a:rPr lang="en-US" sz="1800" b="1" dirty="0" err="1">
                <a:latin typeface="Courier New" pitchFamily="49" charset="0"/>
              </a:rPr>
              <a:t>pgrp</a:t>
            </a:r>
            <a:r>
              <a:rPr lang="en-US" sz="1800" b="1" dirty="0">
                <a:latin typeface="Courier New" pitchFamily="49" charset="0"/>
              </a:rPr>
              <a:t>=24817 </a:t>
            </a:r>
          </a:p>
          <a:p>
            <a:pPr algn="l">
              <a:lnSpc>
                <a:spcPct val="100000"/>
              </a:lnSpc>
            </a:pP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a:latin typeface="Courier New" pitchFamily="49" charset="0"/>
              </a:rPr>
              <a:t>  PID TTY          TIME CMD </a:t>
            </a:r>
          </a:p>
          <a:p>
            <a:pPr algn="l">
              <a:lnSpc>
                <a:spcPct val="100000"/>
              </a:lnSpc>
            </a:pPr>
            <a:r>
              <a:rPr lang="en-US" sz="1800" b="1" dirty="0">
                <a:latin typeface="Courier New" pitchFamily="49" charset="0"/>
              </a:rPr>
              <a:t>24788 pts/2    00:00:00 </a:t>
            </a:r>
            <a:r>
              <a:rPr lang="en-US" sz="1800" b="1" dirty="0" err="1">
                <a:latin typeface="Courier New" pitchFamily="49" charset="0"/>
              </a:rPr>
              <a:t>tcsh</a:t>
            </a:r>
            <a:r>
              <a:rPr lang="en-US" sz="1800" b="1" dirty="0">
                <a:latin typeface="Courier New" pitchFamily="49" charset="0"/>
              </a:rPr>
              <a:t> </a:t>
            </a:r>
          </a:p>
          <a:p>
            <a:pPr algn="l">
              <a:lnSpc>
                <a:spcPct val="100000"/>
              </a:lnSpc>
            </a:pPr>
            <a:r>
              <a:rPr lang="en-US" sz="1800" b="1" dirty="0">
                <a:latin typeface="Courier New" pitchFamily="49" charset="0"/>
              </a:rPr>
              <a:t>24818 pts/2    00:00:02 forks </a:t>
            </a:r>
          </a:p>
          <a:p>
            <a:pPr algn="l">
              <a:lnSpc>
                <a:spcPct val="100000"/>
              </a:lnSpc>
            </a:pPr>
            <a:r>
              <a:rPr lang="en-US" sz="1800" b="1" dirty="0">
                <a:latin typeface="Courier New" pitchFamily="49" charset="0"/>
              </a:rPr>
              <a:t>24819 pts/2    00:00:02 forks </a:t>
            </a:r>
          </a:p>
          <a:p>
            <a:pPr algn="l">
              <a:lnSpc>
                <a:spcPct val="100000"/>
              </a:lnSpc>
            </a:pPr>
            <a:r>
              <a:rPr lang="en-US" sz="1800" b="1" dirty="0">
                <a:latin typeface="Courier New" pitchFamily="49" charset="0"/>
              </a:rPr>
              <a:t>24820 pts/2    00:00:00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 /bin/kill -9 -24817 </a:t>
            </a:r>
          </a:p>
          <a:p>
            <a:pPr algn="l">
              <a:lnSpc>
                <a:spcPct val="100000"/>
              </a:lnSpc>
            </a:pPr>
            <a:r>
              <a:rPr lang="en-US" sz="1800" b="1" dirty="0" err="1">
                <a:latin typeface="Courier New" pitchFamily="49" charset="0"/>
              </a:rPr>
              <a:t>linux</a:t>
            </a:r>
            <a:r>
              <a:rPr lang="en-US" sz="1800" b="1" dirty="0">
                <a:latin typeface="Courier New" pitchFamily="49" charset="0"/>
              </a:rPr>
              <a:t>&gt;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a:latin typeface="Courier New" pitchFamily="49" charset="0"/>
              </a:rPr>
              <a:t>  PID TTY          TIME CMD </a:t>
            </a:r>
          </a:p>
          <a:p>
            <a:pPr algn="l">
              <a:lnSpc>
                <a:spcPct val="100000"/>
              </a:lnSpc>
            </a:pPr>
            <a:r>
              <a:rPr lang="en-US" sz="1800" b="1" dirty="0">
                <a:latin typeface="Courier New" pitchFamily="49" charset="0"/>
              </a:rPr>
              <a:t>24788 pts/2    00:00:00 </a:t>
            </a:r>
            <a:r>
              <a:rPr lang="en-US" sz="1800" b="1" dirty="0" err="1">
                <a:latin typeface="Courier New" pitchFamily="49" charset="0"/>
              </a:rPr>
              <a:t>tcsh</a:t>
            </a:r>
            <a:r>
              <a:rPr lang="en-US" sz="1800" b="1" dirty="0">
                <a:latin typeface="Courier New" pitchFamily="49" charset="0"/>
              </a:rPr>
              <a:t> </a:t>
            </a:r>
          </a:p>
          <a:p>
            <a:pPr algn="l">
              <a:lnSpc>
                <a:spcPct val="100000"/>
              </a:lnSpc>
            </a:pPr>
            <a:r>
              <a:rPr lang="en-US" sz="1800" b="1" dirty="0">
                <a:latin typeface="Courier New" pitchFamily="49" charset="0"/>
              </a:rPr>
              <a:t>24823 pts/2    00:00:00 </a:t>
            </a:r>
            <a:r>
              <a:rPr lang="en-US" sz="1800" b="1" dirty="0" err="1">
                <a:latin typeface="Courier New" pitchFamily="49" charset="0"/>
              </a:rPr>
              <a:t>ps</a:t>
            </a:r>
            <a:r>
              <a:rPr lang="en-US" sz="1800" b="1" dirty="0">
                <a:latin typeface="Courier New" pitchFamily="49" charset="0"/>
              </a:rPr>
              <a:t> </a:t>
            </a:r>
          </a:p>
          <a:p>
            <a:pPr algn="l">
              <a:lnSpc>
                <a:spcPct val="100000"/>
              </a:lnSpc>
            </a:pPr>
            <a:r>
              <a:rPr lang="en-US" sz="1800" b="1" dirty="0" err="1">
                <a:latin typeface="Courier New" pitchFamily="49" charset="0"/>
              </a:rPr>
              <a:t>linux</a:t>
            </a:r>
            <a:r>
              <a:rPr lang="en-US" sz="1800" b="1" dirty="0">
                <a:latin typeface="Courier New" pitchFamily="49" charset="0"/>
              </a:rPr>
              <a:t>&gt; </a:t>
            </a:r>
          </a:p>
        </p:txBody>
      </p:sp>
      <p:sp>
        <p:nvSpPr>
          <p:cNvPr id="553992" name="Rectangle 8"/>
          <p:cNvSpPr>
            <a:spLocks noChangeArrowheads="1"/>
          </p:cNvSpPr>
          <p:nvPr/>
        </p:nvSpPr>
        <p:spPr bwMode="auto">
          <a:xfrm>
            <a:off x="4724400" y="3581400"/>
            <a:ext cx="4038600" cy="266700"/>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
        <p:nvSpPr>
          <p:cNvPr id="553995" name="Rectangle 11"/>
          <p:cNvSpPr>
            <a:spLocks noChangeArrowheads="1"/>
          </p:cNvSpPr>
          <p:nvPr/>
        </p:nvSpPr>
        <p:spPr bwMode="auto">
          <a:xfrm>
            <a:off x="4724400" y="3581400"/>
            <a:ext cx="4038600" cy="504825"/>
          </a:xfrm>
          <a:prstGeom prst="rect">
            <a:avLst/>
          </a:prstGeom>
          <a:noFill/>
          <a:ln w="28575">
            <a:solidFill>
              <a:srgbClr val="C00000"/>
            </a:solidFill>
            <a:miter lim="800000"/>
            <a:headEnd/>
            <a:tailEnd/>
          </a:ln>
          <a:effectLst/>
        </p:spPr>
        <p:txBody>
          <a:bodyPr wrap="none" lIns="45720" rIns="45720"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98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99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5399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5398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2" grpId="1" animBg="1"/>
      <p:bldP spid="5539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zh-CN" altLang="en-US" dirty="0"/>
              <a:t>从键盘发送信号</a:t>
            </a:r>
            <a:endParaRPr lang="en-US" dirty="0"/>
          </a:p>
        </p:txBody>
      </p:sp>
      <p:sp>
        <p:nvSpPr>
          <p:cNvPr id="555011" name="Rectangle 3"/>
          <p:cNvSpPr>
            <a:spLocks noGrp="1" noChangeArrowheads="1"/>
          </p:cNvSpPr>
          <p:nvPr>
            <p:ph type="body" idx="1"/>
          </p:nvPr>
        </p:nvSpPr>
        <p:spPr>
          <a:xfrm>
            <a:off x="290513" y="1144588"/>
            <a:ext cx="8307387" cy="1293812"/>
          </a:xfrm>
        </p:spPr>
        <p:txBody>
          <a:bodyPr/>
          <a:lstStyle/>
          <a:p>
            <a:pPr>
              <a:lnSpc>
                <a:spcPct val="85000"/>
              </a:lnSpc>
            </a:pPr>
            <a:r>
              <a:rPr lang="zh-CN" altLang="en-US" dirty="0"/>
              <a:t>输入</a:t>
            </a:r>
            <a:r>
              <a:rPr lang="en-US" dirty="0"/>
              <a:t> ctrl-c (ctrl-z) </a:t>
            </a:r>
            <a:r>
              <a:rPr lang="zh-CN" altLang="en-US" dirty="0"/>
              <a:t>会导致内核发送一个</a:t>
            </a:r>
            <a:r>
              <a:rPr lang="en-US" dirty="0"/>
              <a:t> SIGINT (SIGTSTP)</a:t>
            </a:r>
            <a:r>
              <a:rPr lang="zh-CN" altLang="en-US" dirty="0"/>
              <a:t>信号到前台进程组中的每个作业</a:t>
            </a:r>
            <a:endParaRPr lang="en-US" dirty="0"/>
          </a:p>
          <a:p>
            <a:pPr lvl="1">
              <a:lnSpc>
                <a:spcPct val="90000"/>
              </a:lnSpc>
            </a:pPr>
            <a:r>
              <a:rPr lang="en-US" dirty="0"/>
              <a:t>SIGINT – </a:t>
            </a:r>
            <a:r>
              <a:rPr lang="zh-CN" altLang="en-US" dirty="0"/>
              <a:t>默认情况是终止前台作业</a:t>
            </a:r>
            <a:r>
              <a:rPr lang="en-US" dirty="0"/>
              <a:t> </a:t>
            </a:r>
          </a:p>
          <a:p>
            <a:pPr lvl="1">
              <a:lnSpc>
                <a:spcPct val="90000"/>
              </a:lnSpc>
            </a:pPr>
            <a:r>
              <a:rPr lang="en-US" dirty="0"/>
              <a:t>SIGTSTP – </a:t>
            </a:r>
            <a:r>
              <a:rPr lang="zh-CN" altLang="en-US" dirty="0"/>
              <a:t>默认情况是停止（挂起）前台作业</a:t>
            </a:r>
            <a:endParaRPr lang="en-US" dirty="0"/>
          </a:p>
        </p:txBody>
      </p:sp>
      <p:sp>
        <p:nvSpPr>
          <p:cNvPr id="27" name="Rectangle 26"/>
          <p:cNvSpPr/>
          <p:nvPr/>
        </p:nvSpPr>
        <p:spPr bwMode="auto">
          <a:xfrm>
            <a:off x="6096000" y="3689787"/>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8" name="Rectangle 27"/>
          <p:cNvSpPr/>
          <p:nvPr/>
        </p:nvSpPr>
        <p:spPr bwMode="auto">
          <a:xfrm>
            <a:off x="3810000" y="3681196"/>
            <a:ext cx="2057400" cy="1644213"/>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29" name="Rectangle 28"/>
          <p:cNvSpPr/>
          <p:nvPr/>
        </p:nvSpPr>
        <p:spPr bwMode="auto">
          <a:xfrm>
            <a:off x="1084497" y="3681196"/>
            <a:ext cx="2514600" cy="3099375"/>
          </a:xfrm>
          <a:prstGeom prst="rect">
            <a:avLst/>
          </a:prstGeom>
          <a:solidFill>
            <a:srgbClr val="F1C7C7"/>
          </a:solidFill>
          <a:ln w="25400" cap="flat" cmpd="sng" algn="ctr">
            <a:noFill/>
            <a:prstDash val="solid"/>
            <a:round/>
            <a:headEnd type="none" w="med" len="med"/>
            <a:tailEnd type="arrow" w="med" len="med"/>
          </a:ln>
          <a:effectLst/>
        </p:spPr>
        <p:txBody>
          <a:bodyPr rtlCol="0" anchor="ctr"/>
          <a:lstStyle/>
          <a:p>
            <a:pPr algn="ctr"/>
            <a:endParaRPr lang="en-US" sz="2800"/>
          </a:p>
        </p:txBody>
      </p:sp>
      <p:sp>
        <p:nvSpPr>
          <p:cNvPr id="30" name="Oval 4"/>
          <p:cNvSpPr>
            <a:spLocks noChangeAspect="1" noChangeArrowheads="1"/>
          </p:cNvSpPr>
          <p:nvPr/>
        </p:nvSpPr>
        <p:spPr bwMode="auto">
          <a:xfrm>
            <a:off x="1898650" y="3762375"/>
            <a:ext cx="982663"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前台作业</a:t>
            </a:r>
            <a:endParaRPr lang="en-US" sz="1800" dirty="0">
              <a:latin typeface="Calibri" pitchFamily="34" charset="0"/>
            </a:endParaRPr>
          </a:p>
        </p:txBody>
      </p:sp>
      <p:sp>
        <p:nvSpPr>
          <p:cNvPr id="31" name="Oval 5"/>
          <p:cNvSpPr>
            <a:spLocks noChangeAspect="1" noChangeArrowheads="1"/>
          </p:cNvSpPr>
          <p:nvPr/>
        </p:nvSpPr>
        <p:spPr bwMode="auto">
          <a:xfrm>
            <a:off x="4094163" y="3762375"/>
            <a:ext cx="982662" cy="8636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Calibri" pitchFamily="34" charset="0"/>
              </a:rPr>
              <a:t>后台作业</a:t>
            </a:r>
            <a:r>
              <a:rPr lang="en-US" sz="1800" dirty="0">
                <a:latin typeface="Calibri" pitchFamily="34" charset="0"/>
              </a:rPr>
              <a:t>#1</a:t>
            </a:r>
          </a:p>
        </p:txBody>
      </p:sp>
      <p:sp>
        <p:nvSpPr>
          <p:cNvPr id="32" name="Oval 6"/>
          <p:cNvSpPr>
            <a:spLocks noChangeAspect="1" noChangeArrowheads="1"/>
          </p:cNvSpPr>
          <p:nvPr/>
        </p:nvSpPr>
        <p:spPr bwMode="auto">
          <a:xfrm>
            <a:off x="6248400" y="3762375"/>
            <a:ext cx="984250" cy="885825"/>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后台作业</a:t>
            </a:r>
            <a:r>
              <a:rPr lang="en-US" sz="1800" dirty="0">
                <a:latin typeface="Calibri" pitchFamily="34" charset="0"/>
              </a:rPr>
              <a:t>#2</a:t>
            </a:r>
          </a:p>
        </p:txBody>
      </p:sp>
      <p:sp>
        <p:nvSpPr>
          <p:cNvPr id="33" name="Oval 7"/>
          <p:cNvSpPr>
            <a:spLocks noChangeAspect="1" noChangeArrowheads="1"/>
          </p:cNvSpPr>
          <p:nvPr/>
        </p:nvSpPr>
        <p:spPr bwMode="auto">
          <a:xfrm>
            <a:off x="4098925" y="2438400"/>
            <a:ext cx="984250" cy="776288"/>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en-US" sz="1800" b="1" dirty="0">
                <a:latin typeface="Calibri" pitchFamily="34" charset="0"/>
              </a:rPr>
              <a:t>Shell</a:t>
            </a:r>
          </a:p>
        </p:txBody>
      </p:sp>
      <p:sp>
        <p:nvSpPr>
          <p:cNvPr id="34" name="Oval 8"/>
          <p:cNvSpPr>
            <a:spLocks noChangeAspect="1" noChangeArrowheads="1"/>
          </p:cNvSpPr>
          <p:nvPr/>
        </p:nvSpPr>
        <p:spPr bwMode="auto">
          <a:xfrm>
            <a:off x="1339850"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lnSpc>
                <a:spcPct val="100000"/>
              </a:lnSpc>
            </a:pPr>
            <a:r>
              <a:rPr lang="zh-CN" altLang="en-US" sz="1800" dirty="0">
                <a:latin typeface="Calibri" pitchFamily="34" charset="0"/>
              </a:rPr>
              <a:t>子进程</a:t>
            </a:r>
            <a:endParaRPr lang="en-US" sz="1800" dirty="0">
              <a:latin typeface="Calibri" pitchFamily="34" charset="0"/>
            </a:endParaRPr>
          </a:p>
        </p:txBody>
      </p:sp>
      <p:sp>
        <p:nvSpPr>
          <p:cNvPr id="35" name="Oval 9"/>
          <p:cNvSpPr>
            <a:spLocks noChangeAspect="1" noChangeArrowheads="1"/>
          </p:cNvSpPr>
          <p:nvPr/>
        </p:nvSpPr>
        <p:spPr bwMode="auto">
          <a:xfrm>
            <a:off x="2465388" y="4948238"/>
            <a:ext cx="984250" cy="776287"/>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lgn="ctr"/>
            <a:r>
              <a:rPr lang="zh-CN" altLang="en-US" sz="1800" dirty="0">
                <a:latin typeface="Calibri" pitchFamily="34" charset="0"/>
              </a:rPr>
              <a:t>子进程</a:t>
            </a:r>
            <a:endParaRPr lang="en-US" sz="1800" dirty="0">
              <a:latin typeface="Calibri" pitchFamily="34" charset="0"/>
            </a:endParaRPr>
          </a:p>
        </p:txBody>
      </p:sp>
      <p:sp>
        <p:nvSpPr>
          <p:cNvPr id="36" name="Line 10"/>
          <p:cNvSpPr>
            <a:spLocks noChangeAspect="1" noChangeShapeType="1"/>
          </p:cNvSpPr>
          <p:nvPr/>
        </p:nvSpPr>
        <p:spPr bwMode="auto">
          <a:xfrm flipH="1">
            <a:off x="1906588" y="4584700"/>
            <a:ext cx="182562" cy="3698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37" name="Line 11"/>
          <p:cNvSpPr>
            <a:spLocks noChangeAspect="1" noChangeShapeType="1"/>
          </p:cNvSpPr>
          <p:nvPr/>
        </p:nvSpPr>
        <p:spPr bwMode="auto">
          <a:xfrm>
            <a:off x="2686050" y="4581525"/>
            <a:ext cx="163513" cy="361950"/>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38" name="Line 12"/>
          <p:cNvSpPr>
            <a:spLocks noChangeAspect="1" noChangeShapeType="1"/>
          </p:cNvSpPr>
          <p:nvPr/>
        </p:nvSpPr>
        <p:spPr bwMode="auto">
          <a:xfrm>
            <a:off x="4594225" y="3200400"/>
            <a:ext cx="0" cy="557213"/>
          </a:xfrm>
          <a:prstGeom prst="line">
            <a:avLst/>
          </a:prstGeom>
          <a:noFill/>
          <a:ln w="12700">
            <a:solidFill>
              <a:schemeClr val="tx1"/>
            </a:solidFill>
            <a:round/>
            <a:headEnd/>
            <a:tailEnd/>
          </a:ln>
          <a:effectLst/>
        </p:spPr>
        <p:txBody>
          <a:bodyPr wrap="none" anchor="ctr">
            <a:spAutoFit/>
          </a:bodyPr>
          <a:lstStyle/>
          <a:p>
            <a:endParaRPr lang="en-US" sz="2800" dirty="0">
              <a:latin typeface="Calibri" pitchFamily="34" charset="0"/>
            </a:endParaRPr>
          </a:p>
        </p:txBody>
      </p:sp>
      <p:sp>
        <p:nvSpPr>
          <p:cNvPr id="39" name="Line 13"/>
          <p:cNvSpPr>
            <a:spLocks noChangeAspect="1" noChangeShapeType="1"/>
          </p:cNvSpPr>
          <p:nvPr/>
        </p:nvSpPr>
        <p:spPr bwMode="auto">
          <a:xfrm flipH="1">
            <a:off x="2768600" y="3108325"/>
            <a:ext cx="1481138" cy="801688"/>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40" name="Line 14"/>
          <p:cNvSpPr>
            <a:spLocks noChangeAspect="1" noChangeShapeType="1"/>
          </p:cNvSpPr>
          <p:nvPr/>
        </p:nvSpPr>
        <p:spPr bwMode="auto">
          <a:xfrm>
            <a:off x="4968875" y="3068638"/>
            <a:ext cx="1412875" cy="833437"/>
          </a:xfrm>
          <a:prstGeom prst="line">
            <a:avLst/>
          </a:prstGeom>
          <a:noFill/>
          <a:ln w="12700">
            <a:solidFill>
              <a:schemeClr val="tx1"/>
            </a:solidFill>
            <a:round/>
            <a:headEnd/>
            <a:tailEnd/>
          </a:ln>
          <a:effectLst/>
        </p:spPr>
        <p:txBody>
          <a:bodyPr anchor="ctr">
            <a:spAutoFit/>
          </a:bodyPr>
          <a:lstStyle/>
          <a:p>
            <a:endParaRPr lang="en-US" sz="2800" dirty="0">
              <a:latin typeface="Calibri" pitchFamily="34" charset="0"/>
            </a:endParaRPr>
          </a:p>
        </p:txBody>
      </p:sp>
      <p:sp>
        <p:nvSpPr>
          <p:cNvPr id="41" name="Text Box 15"/>
          <p:cNvSpPr txBox="1">
            <a:spLocks noChangeAspect="1" noChangeArrowheads="1"/>
          </p:cNvSpPr>
          <p:nvPr/>
        </p:nvSpPr>
        <p:spPr bwMode="auto">
          <a:xfrm>
            <a:off x="3189438" y="25704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pid=10</a:t>
            </a:r>
          </a:p>
          <a:p>
            <a:pPr algn="r">
              <a:lnSpc>
                <a:spcPct val="100000"/>
              </a:lnSpc>
            </a:pPr>
            <a:r>
              <a:rPr lang="en-US" sz="1400" b="1">
                <a:latin typeface="Courier New" pitchFamily="49" charset="0"/>
              </a:rPr>
              <a:t>pgid=10</a:t>
            </a:r>
          </a:p>
        </p:txBody>
      </p:sp>
      <p:sp>
        <p:nvSpPr>
          <p:cNvPr id="42" name="Text Box 17"/>
          <p:cNvSpPr txBox="1">
            <a:spLocks noChangeAspect="1" noChangeArrowheads="1"/>
          </p:cNvSpPr>
          <p:nvPr/>
        </p:nvSpPr>
        <p:spPr bwMode="auto">
          <a:xfrm>
            <a:off x="1084498" y="6304746"/>
            <a:ext cx="1765066" cy="369332"/>
          </a:xfrm>
          <a:prstGeom prst="rect">
            <a:avLst/>
          </a:prstGeom>
          <a:noFill/>
          <a:ln w="12700">
            <a:noFill/>
            <a:miter lim="800000"/>
            <a:headEnd/>
            <a:tailEnd/>
          </a:ln>
          <a:effectLst/>
        </p:spPr>
        <p:txBody>
          <a:bodyPr wrap="square" anchor="ctr">
            <a:spAutoFit/>
          </a:bodyPr>
          <a:lstStyle/>
          <a:p>
            <a:pPr>
              <a:lnSpc>
                <a:spcPct val="100000"/>
              </a:lnSpc>
            </a:pPr>
            <a:r>
              <a:rPr lang="zh-CN" altLang="en-US" sz="1800" b="1" i="1" dirty="0">
                <a:solidFill>
                  <a:srgbClr val="C00000"/>
                </a:solidFill>
                <a:latin typeface="Calibri" pitchFamily="34" charset="0"/>
              </a:rPr>
              <a:t>前台进程组</a:t>
            </a:r>
            <a:r>
              <a:rPr lang="en-US" sz="1800" b="1" i="1" dirty="0">
                <a:solidFill>
                  <a:srgbClr val="C00000"/>
                </a:solidFill>
                <a:latin typeface="Calibri" pitchFamily="34" charset="0"/>
              </a:rPr>
              <a:t> 20</a:t>
            </a:r>
          </a:p>
        </p:txBody>
      </p:sp>
      <p:sp>
        <p:nvSpPr>
          <p:cNvPr id="43" name="Text Box 19"/>
          <p:cNvSpPr txBox="1">
            <a:spLocks noChangeAspect="1" noChangeArrowheads="1"/>
          </p:cNvSpPr>
          <p:nvPr/>
        </p:nvSpPr>
        <p:spPr bwMode="auto">
          <a:xfrm>
            <a:off x="3810000" y="4832121"/>
            <a:ext cx="1633781" cy="369332"/>
          </a:xfrm>
          <a:prstGeom prst="rect">
            <a:avLst/>
          </a:prstGeom>
          <a:noFill/>
          <a:ln w="12700">
            <a:noFill/>
            <a:miter lim="800000"/>
            <a:headEnd/>
            <a:tailEnd/>
          </a:ln>
          <a:effectLst/>
        </p:spPr>
        <p:txBody>
          <a:bodyPr wrap="none" anchor="ctr">
            <a:spAutoFit/>
          </a:bodyPr>
          <a:lstStyle/>
          <a:p>
            <a:r>
              <a:rPr lang="zh-CN" altLang="en-US" sz="1800" i="1" dirty="0">
                <a:solidFill>
                  <a:schemeClr val="tx1">
                    <a:lumMod val="50000"/>
                    <a:lumOff val="50000"/>
                  </a:schemeClr>
                </a:solidFill>
                <a:latin typeface="Calibri" pitchFamily="34" charset="0"/>
              </a:rPr>
              <a:t>后台进程组</a:t>
            </a:r>
            <a:r>
              <a:rPr lang="en-US" sz="1800" i="1" dirty="0">
                <a:solidFill>
                  <a:schemeClr val="tx1">
                    <a:lumMod val="50000"/>
                    <a:lumOff val="50000"/>
                  </a:schemeClr>
                </a:solidFill>
                <a:latin typeface="Calibri" pitchFamily="34" charset="0"/>
              </a:rPr>
              <a:t> 32</a:t>
            </a:r>
          </a:p>
        </p:txBody>
      </p:sp>
      <p:sp>
        <p:nvSpPr>
          <p:cNvPr id="44" name="Text Box 20"/>
          <p:cNvSpPr txBox="1">
            <a:spLocks noChangeAspect="1" noChangeArrowheads="1"/>
          </p:cNvSpPr>
          <p:nvPr/>
        </p:nvSpPr>
        <p:spPr bwMode="auto">
          <a:xfrm>
            <a:off x="6096000" y="4856946"/>
            <a:ext cx="1633781" cy="369332"/>
          </a:xfrm>
          <a:prstGeom prst="rect">
            <a:avLst/>
          </a:prstGeom>
          <a:noFill/>
          <a:ln w="12700">
            <a:noFill/>
            <a:miter lim="800000"/>
            <a:headEnd/>
            <a:tailEnd/>
          </a:ln>
          <a:effectLst/>
        </p:spPr>
        <p:txBody>
          <a:bodyPr wrap="none" anchor="ctr">
            <a:spAutoFit/>
          </a:bodyPr>
          <a:lstStyle/>
          <a:p>
            <a:pPr>
              <a:lnSpc>
                <a:spcPct val="100000"/>
              </a:lnSpc>
            </a:pPr>
            <a:r>
              <a:rPr lang="zh-CN" altLang="en-US" sz="1800" b="1" i="1" dirty="0">
                <a:solidFill>
                  <a:schemeClr val="tx1">
                    <a:lumMod val="50000"/>
                    <a:lumOff val="50000"/>
                  </a:schemeClr>
                </a:solidFill>
                <a:latin typeface="Calibri" pitchFamily="34" charset="0"/>
              </a:rPr>
              <a:t>后台进程组</a:t>
            </a:r>
            <a:r>
              <a:rPr lang="en-US" sz="1800" b="1" i="1" dirty="0">
                <a:solidFill>
                  <a:schemeClr val="tx1">
                    <a:lumMod val="50000"/>
                    <a:lumOff val="50000"/>
                  </a:schemeClr>
                </a:solidFill>
                <a:latin typeface="Calibri" pitchFamily="34" charset="0"/>
              </a:rPr>
              <a:t> 40</a:t>
            </a:r>
          </a:p>
        </p:txBody>
      </p:sp>
      <p:sp>
        <p:nvSpPr>
          <p:cNvPr id="45" name="Text Box 22"/>
          <p:cNvSpPr txBox="1">
            <a:spLocks noChangeAspect="1" noChangeArrowheads="1"/>
          </p:cNvSpPr>
          <p:nvPr/>
        </p:nvSpPr>
        <p:spPr bwMode="auto">
          <a:xfrm>
            <a:off x="990750" y="38658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pid=20</a:t>
            </a:r>
          </a:p>
          <a:p>
            <a:pPr algn="r">
              <a:lnSpc>
                <a:spcPct val="100000"/>
              </a:lnSpc>
            </a:pPr>
            <a:r>
              <a:rPr lang="en-US" sz="1400" b="1">
                <a:latin typeface="Courier New" pitchFamily="49" charset="0"/>
              </a:rPr>
              <a:t>pgid=20</a:t>
            </a:r>
          </a:p>
        </p:txBody>
      </p:sp>
      <p:sp>
        <p:nvSpPr>
          <p:cNvPr id="46" name="Text Box 23"/>
          <p:cNvSpPr txBox="1">
            <a:spLocks noChangeAspect="1" noChangeArrowheads="1"/>
          </p:cNvSpPr>
          <p:nvPr/>
        </p:nvSpPr>
        <p:spPr bwMode="auto">
          <a:xfrm>
            <a:off x="5038725" y="3916690"/>
            <a:ext cx="936475" cy="523220"/>
          </a:xfrm>
          <a:prstGeom prst="rect">
            <a:avLst/>
          </a:prstGeom>
          <a:noFill/>
          <a:ln w="12700">
            <a:noFill/>
            <a:miter lim="800000"/>
            <a:headEnd/>
            <a:tailEnd/>
          </a:ln>
          <a:effectLst/>
        </p:spPr>
        <p:txBody>
          <a:bodyPr wrap="none" anchor="ctr">
            <a:spAutoFit/>
          </a:bodyPr>
          <a:lstStyle/>
          <a:p>
            <a:pPr algn="l">
              <a:lnSpc>
                <a:spcPct val="100000"/>
              </a:lnSpc>
            </a:pPr>
            <a:r>
              <a:rPr lang="en-US" sz="1400" b="1">
                <a:latin typeface="Courier New" pitchFamily="49" charset="0"/>
              </a:rPr>
              <a:t>pid=32</a:t>
            </a:r>
          </a:p>
          <a:p>
            <a:pPr algn="l">
              <a:lnSpc>
                <a:spcPct val="100000"/>
              </a:lnSpc>
            </a:pPr>
            <a:r>
              <a:rPr lang="en-US" sz="1400" b="1">
                <a:latin typeface="Courier New" pitchFamily="49" charset="0"/>
              </a:rPr>
              <a:t>pgid=32</a:t>
            </a:r>
          </a:p>
        </p:txBody>
      </p:sp>
      <p:sp>
        <p:nvSpPr>
          <p:cNvPr id="47" name="Text Box 24"/>
          <p:cNvSpPr txBox="1">
            <a:spLocks noChangeAspect="1" noChangeArrowheads="1"/>
          </p:cNvSpPr>
          <p:nvPr/>
        </p:nvSpPr>
        <p:spPr bwMode="auto">
          <a:xfrm>
            <a:off x="7224929" y="3943678"/>
            <a:ext cx="936475" cy="523220"/>
          </a:xfrm>
          <a:prstGeom prst="rect">
            <a:avLst/>
          </a:prstGeom>
          <a:noFill/>
          <a:ln w="12700">
            <a:noFill/>
            <a:miter lim="800000"/>
            <a:headEnd/>
            <a:tailEnd/>
          </a:ln>
          <a:effectLst/>
        </p:spPr>
        <p:txBody>
          <a:bodyPr wrap="none" anchor="ctr">
            <a:spAutoFit/>
          </a:bodyPr>
          <a:lstStyle/>
          <a:p>
            <a:pPr algn="l">
              <a:lnSpc>
                <a:spcPct val="100000"/>
              </a:lnSpc>
            </a:pPr>
            <a:r>
              <a:rPr lang="en-US" sz="1400" b="1">
                <a:latin typeface="Courier New" pitchFamily="49" charset="0"/>
              </a:rPr>
              <a:t>pid=40</a:t>
            </a:r>
          </a:p>
          <a:p>
            <a:pPr algn="l">
              <a:lnSpc>
                <a:spcPct val="100000"/>
              </a:lnSpc>
            </a:pPr>
            <a:r>
              <a:rPr lang="en-US" sz="1400" b="1">
                <a:latin typeface="Courier New" pitchFamily="49" charset="0"/>
              </a:rPr>
              <a:t>pgid=40</a:t>
            </a:r>
          </a:p>
        </p:txBody>
      </p:sp>
      <p:sp>
        <p:nvSpPr>
          <p:cNvPr id="48" name="Text Box 25"/>
          <p:cNvSpPr txBox="1">
            <a:spLocks noChangeAspect="1" noChangeArrowheads="1"/>
          </p:cNvSpPr>
          <p:nvPr/>
        </p:nvSpPr>
        <p:spPr bwMode="auto">
          <a:xfrm>
            <a:off x="1290788" y="56819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pid=21</a:t>
            </a:r>
          </a:p>
          <a:p>
            <a:pPr algn="r">
              <a:lnSpc>
                <a:spcPct val="100000"/>
              </a:lnSpc>
            </a:pPr>
            <a:r>
              <a:rPr lang="en-US" sz="1400" b="1">
                <a:latin typeface="Courier New" pitchFamily="49" charset="0"/>
              </a:rPr>
              <a:t>pgid=20</a:t>
            </a:r>
          </a:p>
        </p:txBody>
      </p:sp>
      <p:sp>
        <p:nvSpPr>
          <p:cNvPr id="49" name="Text Box 26"/>
          <p:cNvSpPr txBox="1">
            <a:spLocks noChangeAspect="1" noChangeArrowheads="1"/>
          </p:cNvSpPr>
          <p:nvPr/>
        </p:nvSpPr>
        <p:spPr bwMode="auto">
          <a:xfrm>
            <a:off x="2433788" y="5681990"/>
            <a:ext cx="936475" cy="523220"/>
          </a:xfrm>
          <a:prstGeom prst="rect">
            <a:avLst/>
          </a:prstGeom>
          <a:noFill/>
          <a:ln w="12700">
            <a:noFill/>
            <a:miter lim="800000"/>
            <a:headEnd/>
            <a:tailEnd/>
          </a:ln>
          <a:effectLst/>
        </p:spPr>
        <p:txBody>
          <a:bodyPr wrap="none" anchor="ctr">
            <a:spAutoFit/>
          </a:bodyPr>
          <a:lstStyle/>
          <a:p>
            <a:pPr algn="r">
              <a:lnSpc>
                <a:spcPct val="100000"/>
              </a:lnSpc>
            </a:pPr>
            <a:r>
              <a:rPr lang="en-US" sz="1400" b="1">
                <a:latin typeface="Courier New" pitchFamily="49" charset="0"/>
              </a:rPr>
              <a:t>pid=22</a:t>
            </a:r>
          </a:p>
          <a:p>
            <a:pPr algn="r">
              <a:lnSpc>
                <a:spcPct val="100000"/>
              </a:lnSpc>
            </a:pPr>
            <a:r>
              <a:rPr lang="en-US" sz="1400" b="1">
                <a:latin typeface="Courier New" pitchFamily="49" charset="0"/>
              </a:rPr>
              <a:t>pgid=20</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1026"/>
          <p:cNvSpPr>
            <a:spLocks noGrp="1" noChangeArrowheads="1"/>
          </p:cNvSpPr>
          <p:nvPr>
            <p:ph type="title"/>
          </p:nvPr>
        </p:nvSpPr>
        <p:spPr/>
        <p:txBody>
          <a:bodyPr/>
          <a:lstStyle/>
          <a:p>
            <a:r>
              <a:rPr lang="zh-CN" altLang="en-US" dirty="0"/>
              <a:t>异常控制流发生在系统的所有层次</a:t>
            </a:r>
            <a:endParaRPr lang="en-US" dirty="0"/>
          </a:p>
        </p:txBody>
      </p:sp>
      <p:sp>
        <p:nvSpPr>
          <p:cNvPr id="545795" name="Rectangle 1027"/>
          <p:cNvSpPr>
            <a:spLocks noGrp="1" noChangeArrowheads="1"/>
          </p:cNvSpPr>
          <p:nvPr>
            <p:ph type="body" idx="1"/>
          </p:nvPr>
        </p:nvSpPr>
        <p:spPr>
          <a:xfrm>
            <a:off x="396875" y="1481435"/>
            <a:ext cx="7896225" cy="4776490"/>
          </a:xfrm>
        </p:spPr>
        <p:txBody>
          <a:bodyPr/>
          <a:lstStyle/>
          <a:p>
            <a:r>
              <a:rPr lang="zh-CN" altLang="en-US" sz="2800" dirty="0"/>
              <a:t>异常</a:t>
            </a:r>
            <a:endParaRPr lang="en-US" sz="2800" dirty="0"/>
          </a:p>
          <a:p>
            <a:pPr lvl="1"/>
            <a:r>
              <a:rPr lang="zh-CN" altLang="en-US" sz="2400" dirty="0"/>
              <a:t>硬件和操作系统内核程序</a:t>
            </a:r>
            <a:endParaRPr lang="en-US" sz="2400" dirty="0"/>
          </a:p>
          <a:p>
            <a:r>
              <a:rPr lang="zh-CN" altLang="en-US" sz="2800" dirty="0"/>
              <a:t>进程上下文切换</a:t>
            </a:r>
            <a:endParaRPr lang="en-US" sz="2800" dirty="0"/>
          </a:p>
          <a:p>
            <a:pPr lvl="1"/>
            <a:r>
              <a:rPr lang="zh-CN" altLang="en-US" sz="2400" dirty="0"/>
              <a:t>硬件定时器和内核程序</a:t>
            </a:r>
            <a:endParaRPr lang="en-US" sz="2400" dirty="0"/>
          </a:p>
          <a:p>
            <a:r>
              <a:rPr lang="zh-CN" altLang="en-US" sz="2800" dirty="0"/>
              <a:t>信号</a:t>
            </a:r>
            <a:endParaRPr lang="en-US" sz="2800" dirty="0"/>
          </a:p>
          <a:p>
            <a:pPr lvl="1"/>
            <a:r>
              <a:rPr lang="zh-CN" altLang="en-US" sz="2400" dirty="0"/>
              <a:t>内核程序和应用程序</a:t>
            </a:r>
            <a:endParaRPr lang="en-US" sz="2400" dirty="0"/>
          </a:p>
          <a:p>
            <a:r>
              <a:rPr lang="zh-CN" altLang="en-US" sz="2800" dirty="0"/>
              <a:t>非本地跳转</a:t>
            </a:r>
            <a:endParaRPr lang="en-US" sz="2800" dirty="0"/>
          </a:p>
          <a:p>
            <a:pPr lvl="1"/>
            <a:r>
              <a:rPr lang="zh-CN" altLang="en-US" sz="2400" dirty="0"/>
              <a:t>应用程序</a:t>
            </a:r>
            <a:endParaRPr lang="en-US" sz="2400" dirty="0"/>
          </a:p>
        </p:txBody>
      </p:sp>
      <p:sp>
        <p:nvSpPr>
          <p:cNvPr id="545797" name="AutoShape 1029"/>
          <p:cNvSpPr>
            <a:spLocks/>
          </p:cNvSpPr>
          <p:nvPr/>
        </p:nvSpPr>
        <p:spPr bwMode="auto">
          <a:xfrm>
            <a:off x="6239932" y="1481435"/>
            <a:ext cx="240557" cy="1524000"/>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
        <p:nvSpPr>
          <p:cNvPr id="545798" name="Text Box 1030"/>
          <p:cNvSpPr txBox="1">
            <a:spLocks noChangeArrowheads="1"/>
          </p:cNvSpPr>
          <p:nvPr/>
        </p:nvSpPr>
        <p:spPr bwMode="auto">
          <a:xfrm>
            <a:off x="6485292" y="2012602"/>
            <a:ext cx="1639231" cy="461665"/>
          </a:xfrm>
          <a:prstGeom prst="rect">
            <a:avLst/>
          </a:prstGeom>
          <a:noFill/>
          <a:ln w="19050">
            <a:noFill/>
            <a:miter lim="800000"/>
            <a:headEnd/>
            <a:tailEnd type="none" w="sm" len="sm"/>
          </a:ln>
          <a:effectLst/>
        </p:spPr>
        <p:txBody>
          <a:bodyPr wrap="none" lIns="45720" rIns="45720">
            <a:spAutoFit/>
          </a:bodyPr>
          <a:lstStyle/>
          <a:p>
            <a:r>
              <a:rPr lang="zh-CN" altLang="en-US" b="1" dirty="0">
                <a:latin typeface="Calibri" pitchFamily="34" charset="0"/>
              </a:rPr>
              <a:t>以前的内容</a:t>
            </a:r>
            <a:endParaRPr lang="en-US" b="1" dirty="0">
              <a:latin typeface="Calibri" pitchFamily="34" charset="0"/>
            </a:endParaRPr>
          </a:p>
        </p:txBody>
      </p:sp>
      <p:sp>
        <p:nvSpPr>
          <p:cNvPr id="8" name="AutoShape 1029"/>
          <p:cNvSpPr>
            <a:spLocks/>
          </p:cNvSpPr>
          <p:nvPr/>
        </p:nvSpPr>
        <p:spPr bwMode="auto">
          <a:xfrm>
            <a:off x="6260358" y="3439234"/>
            <a:ext cx="220132" cy="545805"/>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
        <p:nvSpPr>
          <p:cNvPr id="9" name="Text Box 1030"/>
          <p:cNvSpPr txBox="1">
            <a:spLocks noChangeArrowheads="1"/>
          </p:cNvSpPr>
          <p:nvPr/>
        </p:nvSpPr>
        <p:spPr bwMode="auto">
          <a:xfrm>
            <a:off x="6564309" y="3439234"/>
            <a:ext cx="1329851" cy="461665"/>
          </a:xfrm>
          <a:prstGeom prst="rect">
            <a:avLst/>
          </a:prstGeom>
          <a:noFill/>
          <a:ln w="19050">
            <a:noFill/>
            <a:miter lim="800000"/>
            <a:headEnd/>
            <a:tailEnd type="none" w="sm" len="sm"/>
          </a:ln>
          <a:effectLst/>
        </p:spPr>
        <p:txBody>
          <a:bodyPr wrap="none" lIns="45720" rIns="45720">
            <a:spAutoFit/>
          </a:bodyPr>
          <a:lstStyle/>
          <a:p>
            <a:r>
              <a:rPr lang="zh-CN" altLang="en-US" dirty="0">
                <a:latin typeface="Calibri" pitchFamily="34" charset="0"/>
              </a:rPr>
              <a:t>本节内容</a:t>
            </a:r>
            <a:endParaRPr lang="en-US" b="1" dirty="0">
              <a:latin typeface="Calibri" pitchFamily="34" charset="0"/>
            </a:endParaRPr>
          </a:p>
        </p:txBody>
      </p:sp>
      <p:sp>
        <p:nvSpPr>
          <p:cNvPr id="11" name="Text Box 1030"/>
          <p:cNvSpPr txBox="1">
            <a:spLocks noChangeArrowheads="1"/>
          </p:cNvSpPr>
          <p:nvPr/>
        </p:nvSpPr>
        <p:spPr bwMode="auto">
          <a:xfrm>
            <a:off x="6500726" y="4654173"/>
            <a:ext cx="2257990" cy="461665"/>
          </a:xfrm>
          <a:prstGeom prst="rect">
            <a:avLst/>
          </a:prstGeom>
          <a:noFill/>
          <a:ln w="19050">
            <a:noFill/>
            <a:miter lim="800000"/>
            <a:headEnd/>
            <a:tailEnd type="none" w="sm" len="sm"/>
          </a:ln>
          <a:effectLst/>
        </p:spPr>
        <p:txBody>
          <a:bodyPr wrap="none" lIns="45720" rIns="45720">
            <a:spAutoFit/>
          </a:bodyPr>
          <a:lstStyle/>
          <a:p>
            <a:r>
              <a:rPr lang="zh-CN" altLang="en-US" dirty="0">
                <a:latin typeface="Calibri" pitchFamily="34" charset="0"/>
              </a:rPr>
              <a:t>课本和补充资料</a:t>
            </a:r>
            <a:endParaRPr lang="en-US" b="1" dirty="0">
              <a:latin typeface="Calibri" pitchFamily="34" charset="0"/>
            </a:endParaRPr>
          </a:p>
        </p:txBody>
      </p:sp>
      <p:sp>
        <p:nvSpPr>
          <p:cNvPr id="12" name="AutoShape 1029"/>
          <p:cNvSpPr>
            <a:spLocks/>
          </p:cNvSpPr>
          <p:nvPr/>
        </p:nvSpPr>
        <p:spPr bwMode="auto">
          <a:xfrm>
            <a:off x="6260357" y="4417935"/>
            <a:ext cx="220132" cy="839865"/>
          </a:xfrm>
          <a:prstGeom prst="rightBrace">
            <a:avLst>
              <a:gd name="adj1" fmla="val 104167"/>
              <a:gd name="adj2" fmla="val 50000"/>
            </a:avLst>
          </a:prstGeom>
          <a:noFill/>
          <a:ln w="19050">
            <a:solidFill>
              <a:schemeClr val="tx2"/>
            </a:solidFill>
            <a:round/>
            <a:headEnd/>
            <a:tailEnd type="none" w="sm" len="sm"/>
          </a:ln>
          <a:effectLst/>
        </p:spPr>
        <p:txBody>
          <a:bodyPr wrap="square" lIns="45720" rIns="45720" anchor="ctr">
            <a:spAutoFit/>
          </a:bodyPr>
          <a:lstStyle/>
          <a:p>
            <a:endParaRPr lang="en-US" dirty="0">
              <a:latin typeface="Calibr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Example of </a:t>
            </a:r>
            <a:r>
              <a:rPr lang="en-US">
                <a:latin typeface="Courier New" pitchFamily="49" charset="0"/>
              </a:rPr>
              <a:t>ctrl-c</a:t>
            </a:r>
            <a:r>
              <a:rPr lang="en-US"/>
              <a:t> and </a:t>
            </a:r>
            <a:r>
              <a:rPr lang="en-US">
                <a:latin typeface="Courier New" pitchFamily="49" charset="0"/>
              </a:rPr>
              <a:t>ctrl-z</a:t>
            </a:r>
          </a:p>
        </p:txBody>
      </p:sp>
      <p:sp>
        <p:nvSpPr>
          <p:cNvPr id="556039" name="Text Box 7"/>
          <p:cNvSpPr txBox="1">
            <a:spLocks noChangeArrowheads="1"/>
          </p:cNvSpPr>
          <p:nvPr/>
        </p:nvSpPr>
        <p:spPr bwMode="auto">
          <a:xfrm>
            <a:off x="152400" y="1219200"/>
            <a:ext cx="5334000" cy="5355312"/>
          </a:xfrm>
          <a:prstGeom prst="rect">
            <a:avLst/>
          </a:prstGeom>
          <a:solidFill>
            <a:schemeClr val="bg1">
              <a:lumMod val="85000"/>
            </a:schemeClr>
          </a:solidFill>
          <a:ln w="3175">
            <a:noFill/>
            <a:miter lim="800000"/>
            <a:headEnd/>
            <a:tailEnd/>
          </a:ln>
          <a:effectLst/>
        </p:spPr>
        <p:txBody>
          <a:bodyPr wrap="square">
            <a:spAutoFit/>
          </a:bodyPr>
          <a:lstStyle/>
          <a:p>
            <a:pPr algn="l"/>
            <a:r>
              <a:rPr lang="en-US" sz="1800" b="1" dirty="0">
                <a:latin typeface="Courier New" pitchFamily="49" charset="0"/>
              </a:rPr>
              <a:t>bluefish&gt; ./forks 17</a:t>
            </a:r>
          </a:p>
          <a:p>
            <a:pPr algn="l"/>
            <a:r>
              <a:rPr lang="en-US" sz="1800" b="1" dirty="0">
                <a:latin typeface="Courier New" pitchFamily="49" charset="0"/>
              </a:rPr>
              <a:t>Child: </a:t>
            </a:r>
            <a:r>
              <a:rPr lang="en-US" sz="1800" b="1" dirty="0" err="1">
                <a:latin typeface="Courier New" pitchFamily="49" charset="0"/>
              </a:rPr>
              <a:t>pid</a:t>
            </a:r>
            <a:r>
              <a:rPr lang="en-US" sz="1800" b="1" dirty="0">
                <a:latin typeface="Courier New" pitchFamily="49" charset="0"/>
              </a:rPr>
              <a:t>=28108 </a:t>
            </a:r>
            <a:r>
              <a:rPr lang="en-US" sz="1800" b="1" dirty="0" err="1">
                <a:latin typeface="Courier New" pitchFamily="49" charset="0"/>
              </a:rPr>
              <a:t>pgrp</a:t>
            </a:r>
            <a:r>
              <a:rPr lang="en-US" sz="1800" b="1" dirty="0">
                <a:latin typeface="Courier New" pitchFamily="49" charset="0"/>
              </a:rPr>
              <a:t>=28107</a:t>
            </a:r>
          </a:p>
          <a:p>
            <a:pPr algn="l"/>
            <a:r>
              <a:rPr lang="en-US" sz="1800" b="1" dirty="0">
                <a:latin typeface="Courier New" pitchFamily="49" charset="0"/>
              </a:rPr>
              <a:t>Parent: </a:t>
            </a:r>
            <a:r>
              <a:rPr lang="en-US" sz="1800" b="1" dirty="0" err="1">
                <a:latin typeface="Courier New" pitchFamily="49" charset="0"/>
              </a:rPr>
              <a:t>pid</a:t>
            </a:r>
            <a:r>
              <a:rPr lang="en-US" sz="1800" b="1" dirty="0">
                <a:latin typeface="Courier New" pitchFamily="49" charset="0"/>
              </a:rPr>
              <a:t>=28107 </a:t>
            </a:r>
            <a:r>
              <a:rPr lang="en-US" sz="1800" b="1" dirty="0" err="1">
                <a:latin typeface="Courier New" pitchFamily="49" charset="0"/>
              </a:rPr>
              <a:t>pgrp</a:t>
            </a:r>
            <a:r>
              <a:rPr lang="en-US" sz="1800" b="1" dirty="0">
                <a:latin typeface="Courier New" pitchFamily="49" charset="0"/>
              </a:rPr>
              <a:t>=28107</a:t>
            </a:r>
          </a:p>
          <a:p>
            <a:pPr algn="l"/>
            <a:r>
              <a:rPr lang="en-US" sz="1800" b="1" dirty="0">
                <a:latin typeface="Courier New" pitchFamily="49" charset="0"/>
              </a:rPr>
              <a:t>&lt;types ctrl-</a:t>
            </a:r>
            <a:r>
              <a:rPr lang="en-US" sz="1800" b="1" dirty="0" err="1">
                <a:latin typeface="Courier New" pitchFamily="49" charset="0"/>
              </a:rPr>
              <a:t>z</a:t>
            </a:r>
            <a:r>
              <a:rPr lang="en-US" sz="1800" b="1" dirty="0">
                <a:latin typeface="Courier New" pitchFamily="49" charset="0"/>
              </a:rPr>
              <a:t>&gt;</a:t>
            </a:r>
          </a:p>
          <a:p>
            <a:pPr algn="l"/>
            <a:r>
              <a:rPr lang="en-US" sz="1800" b="1" dirty="0">
                <a:latin typeface="Courier New" pitchFamily="49" charset="0"/>
              </a:rPr>
              <a:t>Suspended</a:t>
            </a:r>
          </a:p>
          <a:p>
            <a:pPr algn="l"/>
            <a:r>
              <a:rPr lang="en-US" sz="1800" b="1" dirty="0">
                <a:latin typeface="Courier New" pitchFamily="49" charset="0"/>
              </a:rPr>
              <a:t>bluefish&gt; </a:t>
            </a:r>
            <a:r>
              <a:rPr lang="en-US" sz="1800" b="1" dirty="0" err="1">
                <a:latin typeface="Courier New" pitchFamily="49" charset="0"/>
              </a:rPr>
              <a:t>ps</a:t>
            </a:r>
            <a:r>
              <a:rPr lang="en-US" sz="1800" b="1" dirty="0">
                <a:latin typeface="Courier New" pitchFamily="49" charset="0"/>
              </a:rPr>
              <a:t> </a:t>
            </a:r>
            <a:r>
              <a:rPr lang="en-US" sz="1800" b="1" dirty="0" err="1">
                <a:latin typeface="Courier New" pitchFamily="49" charset="0"/>
              </a:rPr>
              <a:t>w</a:t>
            </a:r>
            <a:endParaRPr lang="en-US" sz="1800" b="1" dirty="0">
              <a:latin typeface="Courier New" pitchFamily="49" charset="0"/>
            </a:endParaRPr>
          </a:p>
          <a:p>
            <a:pPr algn="l"/>
            <a:r>
              <a:rPr lang="en-US" sz="1800" b="1" dirty="0">
                <a:latin typeface="Courier New" pitchFamily="49" charset="0"/>
              </a:rPr>
              <a:t>  PID TTY      STAT   TIME COMMAND</a:t>
            </a:r>
          </a:p>
          <a:p>
            <a:pPr algn="l"/>
            <a:r>
              <a:rPr lang="en-US" sz="1800" b="1" dirty="0">
                <a:latin typeface="Courier New" pitchFamily="49" charset="0"/>
              </a:rPr>
              <a:t>27699 pts/8    Ss     0:00 -</a:t>
            </a:r>
            <a:r>
              <a:rPr lang="en-US" sz="1800" b="1" dirty="0" err="1">
                <a:latin typeface="Courier New" pitchFamily="49" charset="0"/>
              </a:rPr>
              <a:t>tcsh</a:t>
            </a:r>
            <a:endParaRPr lang="en-US" sz="1800" b="1" dirty="0">
              <a:latin typeface="Courier New" pitchFamily="49" charset="0"/>
            </a:endParaRPr>
          </a:p>
          <a:p>
            <a:pPr algn="l"/>
            <a:r>
              <a:rPr lang="en-US" sz="1800" b="1" dirty="0">
                <a:latin typeface="Courier New" pitchFamily="49" charset="0"/>
              </a:rPr>
              <a:t>28107 pts/8    T      0:01 ./forks 17</a:t>
            </a:r>
          </a:p>
          <a:p>
            <a:pPr algn="l"/>
            <a:r>
              <a:rPr lang="en-US" sz="1800" b="1" dirty="0">
                <a:latin typeface="Courier New" pitchFamily="49" charset="0"/>
              </a:rPr>
              <a:t>28108 pts/8    T      0:01 ./forks 17</a:t>
            </a:r>
          </a:p>
          <a:p>
            <a:pPr algn="l"/>
            <a:r>
              <a:rPr lang="en-US" sz="1800" b="1" dirty="0">
                <a:latin typeface="Courier New" pitchFamily="49" charset="0"/>
              </a:rPr>
              <a:t>28109 pts/8    R+     0:00 </a:t>
            </a:r>
            <a:r>
              <a:rPr lang="en-US" sz="1800" b="1" dirty="0" err="1">
                <a:latin typeface="Courier New" pitchFamily="49" charset="0"/>
              </a:rPr>
              <a:t>ps</a:t>
            </a:r>
            <a:r>
              <a:rPr lang="en-US" sz="1800" b="1" dirty="0">
                <a:latin typeface="Courier New" pitchFamily="49" charset="0"/>
              </a:rPr>
              <a:t> </a:t>
            </a:r>
            <a:r>
              <a:rPr lang="en-US" sz="1800" b="1" dirty="0" err="1">
                <a:latin typeface="Courier New" pitchFamily="49" charset="0"/>
              </a:rPr>
              <a:t>w</a:t>
            </a:r>
            <a:endParaRPr lang="en-US" sz="1800" b="1" dirty="0">
              <a:latin typeface="Courier New" pitchFamily="49" charset="0"/>
            </a:endParaRPr>
          </a:p>
          <a:p>
            <a:pPr algn="l"/>
            <a:r>
              <a:rPr lang="en-US" sz="1800" b="1" dirty="0">
                <a:latin typeface="Courier New" pitchFamily="49" charset="0"/>
              </a:rPr>
              <a:t>bluefish&gt; </a:t>
            </a:r>
            <a:r>
              <a:rPr lang="en-US" sz="1800" b="1" dirty="0" err="1">
                <a:latin typeface="Courier New" pitchFamily="49" charset="0"/>
              </a:rPr>
              <a:t>fg</a:t>
            </a:r>
            <a:endParaRPr lang="en-US" sz="1800" b="1" dirty="0">
              <a:latin typeface="Courier New" pitchFamily="49" charset="0"/>
            </a:endParaRPr>
          </a:p>
          <a:p>
            <a:pPr algn="l"/>
            <a:r>
              <a:rPr lang="en-US" sz="1800" b="1" dirty="0">
                <a:latin typeface="Courier New" pitchFamily="49" charset="0"/>
              </a:rPr>
              <a:t>./forks 17</a:t>
            </a:r>
          </a:p>
          <a:p>
            <a:pPr algn="l"/>
            <a:r>
              <a:rPr lang="en-US" sz="1800" b="1" dirty="0">
                <a:latin typeface="Courier New" pitchFamily="49" charset="0"/>
              </a:rPr>
              <a:t>&lt;types ctrl-</a:t>
            </a:r>
            <a:r>
              <a:rPr lang="en-US" sz="1800" b="1" dirty="0" err="1">
                <a:latin typeface="Courier New" pitchFamily="49" charset="0"/>
              </a:rPr>
              <a:t>c</a:t>
            </a:r>
            <a:r>
              <a:rPr lang="en-US" sz="1800" b="1" dirty="0">
                <a:latin typeface="Courier New" pitchFamily="49" charset="0"/>
              </a:rPr>
              <a:t>&gt;</a:t>
            </a:r>
          </a:p>
          <a:p>
            <a:pPr algn="l"/>
            <a:r>
              <a:rPr lang="en-US" sz="1800" b="1" dirty="0">
                <a:latin typeface="Courier New" pitchFamily="49" charset="0"/>
              </a:rPr>
              <a:t>bluefish&gt; </a:t>
            </a:r>
            <a:r>
              <a:rPr lang="en-US" sz="1800" b="1" dirty="0" err="1">
                <a:latin typeface="Courier New" pitchFamily="49" charset="0"/>
              </a:rPr>
              <a:t>ps</a:t>
            </a:r>
            <a:r>
              <a:rPr lang="en-US" sz="1800" b="1" dirty="0">
                <a:latin typeface="Courier New" pitchFamily="49" charset="0"/>
              </a:rPr>
              <a:t> </a:t>
            </a:r>
            <a:r>
              <a:rPr lang="en-US" sz="1800" b="1" dirty="0" err="1">
                <a:latin typeface="Courier New" pitchFamily="49" charset="0"/>
              </a:rPr>
              <a:t>w</a:t>
            </a:r>
            <a:endParaRPr lang="en-US" sz="1800" b="1" dirty="0">
              <a:latin typeface="Courier New" pitchFamily="49" charset="0"/>
            </a:endParaRPr>
          </a:p>
          <a:p>
            <a:pPr algn="l"/>
            <a:r>
              <a:rPr lang="en-US" sz="1800" b="1" dirty="0">
                <a:latin typeface="Courier New" pitchFamily="49" charset="0"/>
              </a:rPr>
              <a:t>  PID TTY      STAT   TIME COMMAND</a:t>
            </a:r>
          </a:p>
          <a:p>
            <a:pPr algn="l"/>
            <a:r>
              <a:rPr lang="en-US" sz="1800" b="1" dirty="0">
                <a:latin typeface="Courier New" pitchFamily="49" charset="0"/>
              </a:rPr>
              <a:t>27699 pts/8    Ss     0:00 -</a:t>
            </a:r>
            <a:r>
              <a:rPr lang="en-US" sz="1800" b="1" dirty="0" err="1">
                <a:latin typeface="Courier New" pitchFamily="49" charset="0"/>
              </a:rPr>
              <a:t>tcsh</a:t>
            </a:r>
            <a:endParaRPr lang="en-US" sz="1800" b="1" dirty="0">
              <a:latin typeface="Courier New" pitchFamily="49" charset="0"/>
            </a:endParaRPr>
          </a:p>
          <a:p>
            <a:pPr algn="l"/>
            <a:r>
              <a:rPr lang="en-US" sz="1800" b="1" dirty="0">
                <a:latin typeface="Courier New" pitchFamily="49" charset="0"/>
              </a:rPr>
              <a:t>28110 pts/8    R+     0:00 </a:t>
            </a:r>
            <a:r>
              <a:rPr lang="en-US" sz="1800" b="1" dirty="0" err="1">
                <a:latin typeface="Courier New" pitchFamily="49" charset="0"/>
              </a:rPr>
              <a:t>ps</a:t>
            </a:r>
            <a:r>
              <a:rPr lang="en-US" sz="1800" b="1" dirty="0">
                <a:latin typeface="Courier New" pitchFamily="49" charset="0"/>
              </a:rPr>
              <a:t> </a:t>
            </a:r>
            <a:r>
              <a:rPr lang="en-US" sz="1800" b="1" dirty="0" err="1">
                <a:latin typeface="Courier New" pitchFamily="49" charset="0"/>
              </a:rPr>
              <a:t>w</a:t>
            </a:r>
            <a:endParaRPr lang="en-US" sz="1800" b="1" dirty="0">
              <a:latin typeface="Courier New" pitchFamily="49" charset="0"/>
            </a:endParaRPr>
          </a:p>
          <a:p>
            <a:pPr algn="l">
              <a:lnSpc>
                <a:spcPct val="100000"/>
              </a:lnSpc>
            </a:pPr>
            <a:endParaRPr lang="en-US" sz="1800" b="1" dirty="0">
              <a:latin typeface="Courier New" pitchFamily="49" charset="0"/>
            </a:endParaRPr>
          </a:p>
        </p:txBody>
      </p:sp>
      <p:sp>
        <p:nvSpPr>
          <p:cNvPr id="556041" name="Text Box 9"/>
          <p:cNvSpPr txBox="1">
            <a:spLocks noChangeArrowheads="1"/>
          </p:cNvSpPr>
          <p:nvPr/>
        </p:nvSpPr>
        <p:spPr bwMode="auto">
          <a:xfrm>
            <a:off x="5638800" y="1207402"/>
            <a:ext cx="3124200" cy="4093428"/>
          </a:xfrm>
          <a:prstGeom prst="rect">
            <a:avLst/>
          </a:prstGeom>
          <a:solidFill>
            <a:schemeClr val="bg1"/>
          </a:solidFill>
          <a:ln w="3175">
            <a:noFill/>
            <a:miter lim="800000"/>
            <a:headEnd/>
            <a:tailEnd/>
          </a:ln>
          <a:effectLst/>
        </p:spPr>
        <p:txBody>
          <a:bodyPr lIns="45720" rIns="45720">
            <a:spAutoFit/>
          </a:bodyPr>
          <a:lstStyle/>
          <a:p>
            <a:pPr algn="l"/>
            <a:r>
              <a:rPr lang="en-US" sz="2000" dirty="0">
                <a:latin typeface="Calibri" pitchFamily="34" charset="0"/>
              </a:rPr>
              <a:t>STAT (</a:t>
            </a:r>
            <a:r>
              <a:rPr lang="zh-CN" altLang="en-US" sz="2000" dirty="0">
                <a:latin typeface="Calibri" pitchFamily="34" charset="0"/>
              </a:rPr>
              <a:t>进程状态</a:t>
            </a:r>
            <a:r>
              <a:rPr lang="en-US" sz="2000" dirty="0">
                <a:latin typeface="Calibri" pitchFamily="34" charset="0"/>
              </a:rPr>
              <a:t>) </a:t>
            </a:r>
            <a:r>
              <a:rPr lang="zh-CN" altLang="en-US" sz="2000" dirty="0">
                <a:latin typeface="Calibri" pitchFamily="34" charset="0"/>
              </a:rPr>
              <a:t>图例</a:t>
            </a:r>
            <a:r>
              <a:rPr lang="en-US" sz="2000" dirty="0">
                <a:latin typeface="Calibri" pitchFamily="34" charset="0"/>
              </a:rPr>
              <a:t>:</a:t>
            </a:r>
          </a:p>
          <a:p>
            <a:pPr algn="l"/>
            <a:endParaRPr lang="en-US" sz="2000" dirty="0">
              <a:latin typeface="Calibri" pitchFamily="34" charset="0"/>
            </a:endParaRPr>
          </a:p>
          <a:p>
            <a:pPr algn="l"/>
            <a:r>
              <a:rPr lang="zh-CN" altLang="en-US" sz="2000" i="1" dirty="0">
                <a:solidFill>
                  <a:srgbClr val="C00000"/>
                </a:solidFill>
                <a:latin typeface="Calibri" pitchFamily="34" charset="0"/>
              </a:rPr>
              <a:t>第一个字母</a:t>
            </a:r>
            <a:r>
              <a:rPr lang="en-US" sz="2000" i="1" dirty="0">
                <a:solidFill>
                  <a:srgbClr val="C00000"/>
                </a:solidFill>
                <a:latin typeface="Calibri" pitchFamily="34" charset="0"/>
              </a:rPr>
              <a:t>:</a:t>
            </a:r>
          </a:p>
          <a:p>
            <a:pPr algn="l"/>
            <a:r>
              <a:rPr lang="en-US" sz="2000" dirty="0">
                <a:latin typeface="Calibri" pitchFamily="34" charset="0"/>
              </a:rPr>
              <a:t>S: </a:t>
            </a:r>
            <a:r>
              <a:rPr lang="zh-CN" altLang="en-US" sz="2000" dirty="0">
                <a:latin typeface="Calibri" pitchFamily="34" charset="0"/>
              </a:rPr>
              <a:t>休眠</a:t>
            </a:r>
            <a:endParaRPr lang="en-US" sz="2000" dirty="0">
              <a:latin typeface="Calibri" pitchFamily="34" charset="0"/>
            </a:endParaRPr>
          </a:p>
          <a:p>
            <a:pPr algn="l"/>
            <a:r>
              <a:rPr lang="en-US" sz="2000" dirty="0">
                <a:latin typeface="Calibri" pitchFamily="34" charset="0"/>
              </a:rPr>
              <a:t>T: </a:t>
            </a:r>
            <a:r>
              <a:rPr lang="zh-CN" altLang="en-US" sz="2000" dirty="0">
                <a:latin typeface="Calibri" pitchFamily="34" charset="0"/>
              </a:rPr>
              <a:t>停止</a:t>
            </a:r>
            <a:endParaRPr lang="en-US" sz="2000" dirty="0">
              <a:latin typeface="Calibri" pitchFamily="34" charset="0"/>
            </a:endParaRPr>
          </a:p>
          <a:p>
            <a:pPr algn="l"/>
            <a:r>
              <a:rPr lang="en-US" sz="2000" dirty="0">
                <a:latin typeface="Calibri" pitchFamily="34" charset="0"/>
              </a:rPr>
              <a:t>R: </a:t>
            </a:r>
            <a:r>
              <a:rPr lang="zh-CN" altLang="en-US" sz="2000" dirty="0">
                <a:latin typeface="Calibri" pitchFamily="34" charset="0"/>
              </a:rPr>
              <a:t>运行</a:t>
            </a:r>
            <a:endParaRPr lang="en-US" sz="2000" dirty="0">
              <a:latin typeface="Calibri" pitchFamily="34" charset="0"/>
            </a:endParaRPr>
          </a:p>
          <a:p>
            <a:pPr algn="l"/>
            <a:endParaRPr lang="en-US" sz="2000" dirty="0">
              <a:latin typeface="Calibri" pitchFamily="34" charset="0"/>
            </a:endParaRPr>
          </a:p>
          <a:p>
            <a:r>
              <a:rPr lang="zh-CN" altLang="en-US" sz="2000" i="1" dirty="0">
                <a:solidFill>
                  <a:srgbClr val="C00000"/>
                </a:solidFill>
                <a:latin typeface="Calibri" pitchFamily="34" charset="0"/>
              </a:rPr>
              <a:t>第二个字母</a:t>
            </a:r>
            <a:r>
              <a:rPr lang="en-US" sz="2000" i="1" dirty="0">
                <a:solidFill>
                  <a:srgbClr val="C00000"/>
                </a:solidFill>
                <a:latin typeface="Calibri" pitchFamily="34" charset="0"/>
              </a:rPr>
              <a:t>:</a:t>
            </a:r>
          </a:p>
          <a:p>
            <a:pPr algn="l"/>
            <a:r>
              <a:rPr lang="en-US" sz="2000" dirty="0">
                <a:latin typeface="Calibri" pitchFamily="34" charset="0"/>
              </a:rPr>
              <a:t>s: session leader</a:t>
            </a:r>
          </a:p>
          <a:p>
            <a:pPr algn="l"/>
            <a:r>
              <a:rPr lang="en-US" sz="2000" dirty="0">
                <a:latin typeface="Calibri" pitchFamily="34" charset="0"/>
              </a:rPr>
              <a:t>+: </a:t>
            </a:r>
            <a:r>
              <a:rPr lang="zh-CN" altLang="en-US" sz="2000" dirty="0">
                <a:latin typeface="Calibri" pitchFamily="34" charset="0"/>
              </a:rPr>
              <a:t>前台进程组</a:t>
            </a:r>
            <a:endParaRPr lang="en-US" sz="2000" dirty="0">
              <a:latin typeface="Calibri" pitchFamily="34" charset="0"/>
            </a:endParaRPr>
          </a:p>
          <a:p>
            <a:pPr algn="l"/>
            <a:endParaRPr lang="en-US" sz="2000" dirty="0">
              <a:latin typeface="Calibri" pitchFamily="34" charset="0"/>
            </a:endParaRPr>
          </a:p>
          <a:p>
            <a:pPr algn="l"/>
            <a:r>
              <a:rPr lang="zh-CN" altLang="en-US" sz="2000" dirty="0">
                <a:latin typeface="Calibri" pitchFamily="34" charset="0"/>
              </a:rPr>
              <a:t>执行</a:t>
            </a:r>
            <a:r>
              <a:rPr lang="en-US" sz="2000" dirty="0">
                <a:latin typeface="Calibri" pitchFamily="34" charset="0"/>
              </a:rPr>
              <a:t>“man </a:t>
            </a:r>
            <a:r>
              <a:rPr lang="en-US" sz="2000" dirty="0" err="1">
                <a:latin typeface="Calibri" pitchFamily="34" charset="0"/>
              </a:rPr>
              <a:t>ps</a:t>
            </a:r>
            <a:r>
              <a:rPr lang="en-US" sz="2000" dirty="0">
                <a:latin typeface="Calibri" pitchFamily="34" charset="0"/>
              </a:rPr>
              <a:t>” </a:t>
            </a:r>
            <a:r>
              <a:rPr lang="zh-CN" altLang="en-US" sz="2000" dirty="0">
                <a:latin typeface="Calibri" pitchFamily="34" charset="0"/>
              </a:rPr>
              <a:t>查看详细内容</a:t>
            </a:r>
            <a:endParaRPr lang="en-US" sz="2000" dirty="0">
              <a:latin typeface="Calibri"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en-US" dirty="0"/>
              <a:t>用</a:t>
            </a:r>
            <a:r>
              <a:rPr lang="en-US" dirty="0"/>
              <a:t> </a:t>
            </a:r>
            <a:r>
              <a:rPr lang="en-US" dirty="0">
                <a:latin typeface="Courier New" pitchFamily="49" charset="0"/>
              </a:rPr>
              <a:t>kill</a:t>
            </a:r>
            <a:r>
              <a:rPr lang="en-US" dirty="0"/>
              <a:t> </a:t>
            </a:r>
            <a:r>
              <a:rPr lang="zh-CN" altLang="en-US" dirty="0"/>
              <a:t>函数发送信号</a:t>
            </a:r>
            <a:endParaRPr lang="en-US" dirty="0"/>
          </a:p>
        </p:txBody>
      </p:sp>
      <p:sp>
        <p:nvSpPr>
          <p:cNvPr id="557060" name="Text Box 4"/>
          <p:cNvSpPr txBox="1">
            <a:spLocks noChangeArrowheads="1"/>
          </p:cNvSpPr>
          <p:nvPr/>
        </p:nvSpPr>
        <p:spPr bwMode="auto">
          <a:xfrm>
            <a:off x="457200" y="1197678"/>
            <a:ext cx="7696200" cy="5312865"/>
          </a:xfrm>
          <a:prstGeom prst="rect">
            <a:avLst/>
          </a:prstGeom>
          <a:solidFill>
            <a:srgbClr val="F6F5BD"/>
          </a:solidFill>
          <a:ln w="12700">
            <a:solidFill>
              <a:schemeClr val="tx1"/>
            </a:solidFill>
            <a:miter lim="800000"/>
            <a:headEnd/>
            <a:tailEnd/>
          </a:ln>
          <a:effectLst/>
        </p:spPr>
        <p:txBody>
          <a:bodyPr>
            <a:normAutofit lnSpcReduction="10000"/>
          </a:bodyPr>
          <a:lstStyle/>
          <a:p>
            <a:r>
              <a:rPr lang="en-US" sz="1400" dirty="0">
                <a:solidFill>
                  <a:srgbClr val="2D961E"/>
                </a:solidFill>
                <a:latin typeface="Menlo-Regular"/>
              </a:rPr>
              <a:t>void</a:t>
            </a:r>
            <a:r>
              <a:rPr lang="en-US" sz="1400" dirty="0">
                <a:solidFill>
                  <a:srgbClr val="000000"/>
                </a:solidFill>
                <a:latin typeface="Menlo-Regular"/>
              </a:rPr>
              <a:t> </a:t>
            </a:r>
            <a:r>
              <a:rPr lang="en-US" sz="1400" dirty="0">
                <a:solidFill>
                  <a:srgbClr val="4A00FF"/>
                </a:solidFill>
                <a:latin typeface="Menlo-Regular"/>
              </a:rPr>
              <a:t>fork12</a:t>
            </a:r>
            <a:r>
              <a:rPr lang="en-US" sz="1400" dirty="0">
                <a:solidFill>
                  <a:srgbClr val="000000"/>
                </a:solidFill>
                <a:latin typeface="Menlo-Regular"/>
              </a:rPr>
              <a:t>()</a:t>
            </a:r>
          </a:p>
          <a:p>
            <a:r>
              <a:rPr lang="en-US" sz="1400" dirty="0">
                <a:solidFill>
                  <a:srgbClr val="000000"/>
                </a:solidFill>
                <a:latin typeface="Menlo-Regular"/>
              </a:rPr>
              <a:t>{</a:t>
            </a:r>
          </a:p>
          <a:p>
            <a:r>
              <a:rPr lang="fi-FI" sz="1400" dirty="0">
                <a:solidFill>
                  <a:srgbClr val="000000"/>
                </a:solidFill>
                <a:latin typeface="Menlo-Regular"/>
              </a:rPr>
              <a:t>    </a:t>
            </a:r>
            <a:r>
              <a:rPr lang="fi-FI" sz="1400" dirty="0" err="1">
                <a:solidFill>
                  <a:srgbClr val="2D961E"/>
                </a:solidFill>
                <a:latin typeface="Menlo-Regular"/>
              </a:rPr>
              <a:t>pid_t</a:t>
            </a:r>
            <a:r>
              <a:rPr lang="fi-FI" sz="1400" dirty="0">
                <a:solidFill>
                  <a:srgbClr val="000000"/>
                </a:solidFill>
                <a:latin typeface="Menlo-Regular"/>
              </a:rPr>
              <a:t> </a:t>
            </a:r>
            <a:r>
              <a:rPr lang="fi-FI" sz="1400" dirty="0" err="1">
                <a:solidFill>
                  <a:srgbClr val="C1651C"/>
                </a:solidFill>
                <a:latin typeface="Menlo-Regular"/>
              </a:rPr>
              <a:t>pid</a:t>
            </a:r>
            <a:r>
              <a:rPr lang="fi-FI" sz="1400" dirty="0" err="1">
                <a:solidFill>
                  <a:srgbClr val="000000"/>
                </a:solidFill>
                <a:latin typeface="Menlo-Regular"/>
              </a:rPr>
              <a:t>[N</a:t>
            </a:r>
            <a:r>
              <a:rPr lang="fi-FI" sz="1400" dirty="0">
                <a:solidFill>
                  <a:srgbClr val="000000"/>
                </a:solidFill>
                <a:latin typeface="Menlo-Regular"/>
              </a:rPr>
              <a:t>];</a:t>
            </a:r>
          </a:p>
          <a:p>
            <a:r>
              <a:rPr lang="fr-FR" sz="1400" dirty="0">
                <a:solidFill>
                  <a:srgbClr val="000000"/>
                </a:solidFill>
                <a:latin typeface="Menlo-Regular"/>
              </a:rPr>
              <a:t>    </a:t>
            </a:r>
            <a:r>
              <a:rPr lang="fr-FR" sz="1400" dirty="0" err="1">
                <a:solidFill>
                  <a:srgbClr val="2D961E"/>
                </a:solidFill>
                <a:latin typeface="Menlo-Regular"/>
              </a:rPr>
              <a:t>int</a:t>
            </a:r>
            <a:r>
              <a:rPr lang="fr-FR" sz="1400" dirty="0">
                <a:solidFill>
                  <a:srgbClr val="000000"/>
                </a:solidFill>
                <a:latin typeface="Menlo-Regular"/>
              </a:rPr>
              <a:t> </a:t>
            </a:r>
            <a:r>
              <a:rPr lang="fr-FR" sz="1400" dirty="0">
                <a:solidFill>
                  <a:srgbClr val="C1651C"/>
                </a:solidFill>
                <a:latin typeface="Menlo-Regular"/>
              </a:rPr>
              <a:t>i</a:t>
            </a:r>
            <a:r>
              <a:rPr lang="fr-FR" sz="1400" dirty="0">
                <a:solidFill>
                  <a:srgbClr val="000000"/>
                </a:solidFill>
                <a:latin typeface="Menlo-Regular"/>
              </a:rPr>
              <a:t>;</a:t>
            </a:r>
          </a:p>
          <a:p>
            <a:r>
              <a:rPr lang="fr-FR" sz="1400" dirty="0">
                <a:solidFill>
                  <a:srgbClr val="000000"/>
                </a:solidFill>
                <a:latin typeface="Menlo-Regular"/>
              </a:rPr>
              <a:t>    </a:t>
            </a:r>
            <a:r>
              <a:rPr lang="fr-FR" sz="1400" dirty="0" err="1">
                <a:solidFill>
                  <a:srgbClr val="2D961E"/>
                </a:solidFill>
                <a:latin typeface="Menlo-Regular"/>
              </a:rPr>
              <a:t>int</a:t>
            </a:r>
            <a:r>
              <a:rPr lang="fr-FR" sz="1400" dirty="0">
                <a:solidFill>
                  <a:srgbClr val="000000"/>
                </a:solidFill>
                <a:latin typeface="Menlo-Regular"/>
              </a:rPr>
              <a:t> </a:t>
            </a:r>
            <a:r>
              <a:rPr lang="fr-FR" sz="1400" dirty="0" err="1">
                <a:solidFill>
                  <a:srgbClr val="C1651C"/>
                </a:solidFill>
                <a:latin typeface="Menlo-Regular"/>
              </a:rPr>
              <a:t>child_status</a:t>
            </a:r>
            <a:r>
              <a:rPr lang="fr-FR" sz="1400" dirty="0">
                <a:solidFill>
                  <a:srgbClr val="000000"/>
                </a:solidFill>
                <a:latin typeface="Menlo-Regular"/>
              </a:rPr>
              <a:t>;</a:t>
            </a:r>
          </a:p>
          <a:p>
            <a:endParaRPr lang="fr-FR" sz="1400" dirty="0">
              <a:solidFill>
                <a:srgbClr val="000000"/>
              </a:solidFill>
              <a:latin typeface="Menlo-Regular"/>
            </a:endParaRPr>
          </a:p>
          <a:p>
            <a:r>
              <a:rPr lang="da-DK" sz="1400" dirty="0">
                <a:solidFill>
                  <a:srgbClr val="000000"/>
                </a:solidFill>
                <a:latin typeface="Menlo-Regular"/>
              </a:rPr>
              <a:t>    </a:t>
            </a:r>
            <a:r>
              <a:rPr lang="da-DK" sz="1400" dirty="0">
                <a:solidFill>
                  <a:srgbClr val="C200FF"/>
                </a:solidFill>
                <a:latin typeface="Menlo-Regular"/>
              </a:rPr>
              <a:t>for</a:t>
            </a:r>
            <a:r>
              <a:rPr lang="da-DK" sz="1400" dirty="0">
                <a:solidFill>
                  <a:srgbClr val="000000"/>
                </a:solidFill>
                <a:latin typeface="Menlo-Regular"/>
              </a:rPr>
              <a:t> (i = 0; i &lt; N; i++)</a:t>
            </a:r>
          </a:p>
          <a:p>
            <a:r>
              <a:rPr lang="nb-NO" sz="1400" dirty="0">
                <a:solidFill>
                  <a:srgbClr val="000000"/>
                </a:solidFill>
                <a:latin typeface="Menlo-Regular"/>
              </a:rPr>
              <a:t>        </a:t>
            </a:r>
            <a:r>
              <a:rPr lang="nb-NO" sz="1400" dirty="0" err="1">
                <a:solidFill>
                  <a:srgbClr val="C200FF"/>
                </a:solidFill>
                <a:latin typeface="Menlo-Regular"/>
              </a:rPr>
              <a:t>if</a:t>
            </a:r>
            <a:r>
              <a:rPr lang="nb-NO" sz="1400" dirty="0">
                <a:solidFill>
                  <a:srgbClr val="000000"/>
                </a:solidFill>
                <a:latin typeface="Menlo-Regular"/>
              </a:rPr>
              <a:t> ((</a:t>
            </a:r>
            <a:r>
              <a:rPr lang="nb-NO" sz="1400" dirty="0" err="1">
                <a:solidFill>
                  <a:srgbClr val="000000"/>
                </a:solidFill>
                <a:latin typeface="Menlo-Regular"/>
              </a:rPr>
              <a:t>pid</a:t>
            </a:r>
            <a:r>
              <a:rPr lang="nb-NO" sz="1400" dirty="0">
                <a:solidFill>
                  <a:srgbClr val="000000"/>
                </a:solidFill>
                <a:latin typeface="Menlo-Regular"/>
              </a:rPr>
              <a:t>[i] = fork()) == 0) {</a:t>
            </a:r>
          </a:p>
          <a:p>
            <a:r>
              <a:rPr lang="en-US" sz="1400" dirty="0">
                <a:solidFill>
                  <a:srgbClr val="000000"/>
                </a:solidFill>
                <a:latin typeface="Menlo-Regular"/>
              </a:rPr>
              <a:t>            </a:t>
            </a:r>
            <a:r>
              <a:rPr lang="en-US" sz="1400" dirty="0">
                <a:solidFill>
                  <a:srgbClr val="CB2418"/>
                </a:solidFill>
                <a:latin typeface="Menlo-Regular"/>
              </a:rPr>
              <a:t>/* Child: Infinite Loop */</a:t>
            </a:r>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(1)</a:t>
            </a:r>
          </a:p>
          <a:p>
            <a:r>
              <a:rPr lang="en-US" sz="1400" dirty="0">
                <a:solidFill>
                  <a:srgbClr val="000000"/>
                </a:solidFill>
                <a:latin typeface="Menlo-Regular"/>
              </a:rPr>
              <a:t>                ;</a:t>
            </a:r>
          </a:p>
          <a:p>
            <a:r>
              <a:rPr lang="en-US" sz="1400" dirty="0">
                <a:solidFill>
                  <a:srgbClr val="000000"/>
                </a:solidFill>
                <a:latin typeface="Menlo-Regular"/>
              </a:rPr>
              <a:t>        }</a:t>
            </a:r>
          </a:p>
          <a:p>
            <a:r>
              <a:rPr lang="da-DK" sz="1400" dirty="0">
                <a:solidFill>
                  <a:srgbClr val="000000"/>
                </a:solidFill>
                <a:latin typeface="Menlo-Regular"/>
              </a:rPr>
              <a:t>    </a:t>
            </a:r>
          </a:p>
          <a:p>
            <a:r>
              <a:rPr lang="da-DK" sz="1400" dirty="0">
                <a:solidFill>
                  <a:srgbClr val="000000"/>
                </a:solidFill>
                <a:latin typeface="Menlo-Regular"/>
              </a:rPr>
              <a:t>    </a:t>
            </a:r>
            <a:r>
              <a:rPr lang="da-DK" sz="1400" dirty="0">
                <a:solidFill>
                  <a:srgbClr val="C200FF"/>
                </a:solidFill>
                <a:latin typeface="Menlo-Regular"/>
              </a:rPr>
              <a:t>for</a:t>
            </a:r>
            <a:r>
              <a:rPr lang="da-DK" sz="1400" dirty="0">
                <a:solidFill>
                  <a:srgbClr val="000000"/>
                </a:solidFill>
                <a:latin typeface="Menlo-Regular"/>
              </a:rPr>
              <a:t> (i = 0; i &lt; N; i++) {</a:t>
            </a:r>
          </a:p>
          <a:p>
            <a:r>
              <a:rPr lang="da-DK" sz="1400" dirty="0">
                <a:solidFill>
                  <a:srgbClr val="000000"/>
                </a:solidFill>
                <a:latin typeface="Menlo-Regular"/>
              </a:rPr>
              <a:t>        </a:t>
            </a:r>
            <a:r>
              <a:rPr lang="da-DK" sz="1400" dirty="0" err="1">
                <a:solidFill>
                  <a:srgbClr val="000000"/>
                </a:solidFill>
                <a:latin typeface="Menlo-Regular"/>
              </a:rPr>
              <a:t>printf</a:t>
            </a:r>
            <a:r>
              <a:rPr lang="da-DK" sz="1400" dirty="0">
                <a:solidFill>
                  <a:srgbClr val="000000"/>
                </a:solidFill>
                <a:latin typeface="Menlo-Regular"/>
              </a:rPr>
              <a:t>(</a:t>
            </a:r>
            <a:r>
              <a:rPr lang="da-DK" sz="1400" dirty="0">
                <a:solidFill>
                  <a:srgbClr val="9D206F"/>
                </a:solidFill>
                <a:latin typeface="Menlo-Regular"/>
              </a:rPr>
              <a:t>"Killing </a:t>
            </a:r>
            <a:r>
              <a:rPr lang="da-DK" sz="1400" dirty="0" err="1">
                <a:solidFill>
                  <a:srgbClr val="9D206F"/>
                </a:solidFill>
                <a:latin typeface="Menlo-Regular"/>
              </a:rPr>
              <a:t>process</a:t>
            </a:r>
            <a:r>
              <a:rPr lang="da-DK" sz="1400" dirty="0">
                <a:solidFill>
                  <a:srgbClr val="9D206F"/>
                </a:solidFill>
                <a:latin typeface="Menlo-Regular"/>
              </a:rPr>
              <a:t> %d\n"</a:t>
            </a:r>
            <a:r>
              <a:rPr lang="da-DK" sz="1400" dirty="0">
                <a:solidFill>
                  <a:srgbClr val="000000"/>
                </a:solidFill>
                <a:latin typeface="Menlo-Regular"/>
              </a:rPr>
              <a:t>, </a:t>
            </a:r>
            <a:r>
              <a:rPr lang="da-DK" sz="1400" dirty="0" err="1">
                <a:solidFill>
                  <a:srgbClr val="000000"/>
                </a:solidFill>
                <a:latin typeface="Menlo-Regular"/>
              </a:rPr>
              <a:t>pid</a:t>
            </a:r>
            <a:r>
              <a:rPr lang="da-DK" sz="1400" dirty="0">
                <a:solidFill>
                  <a:srgbClr val="000000"/>
                </a:solidFill>
                <a:latin typeface="Menlo-Regular"/>
              </a:rPr>
              <a:t>[i]);</a:t>
            </a:r>
          </a:p>
          <a:p>
            <a:r>
              <a:rPr lang="da-DK" sz="1400" dirty="0">
                <a:solidFill>
                  <a:srgbClr val="000000"/>
                </a:solidFill>
                <a:latin typeface="Menlo-Regular"/>
              </a:rPr>
              <a:t>        </a:t>
            </a:r>
            <a:r>
              <a:rPr lang="da-DK" sz="1400" dirty="0" err="1">
                <a:solidFill>
                  <a:srgbClr val="000000"/>
                </a:solidFill>
                <a:latin typeface="Menlo-Regular"/>
              </a:rPr>
              <a:t>kill</a:t>
            </a:r>
            <a:r>
              <a:rPr lang="da-DK" sz="1400" dirty="0">
                <a:solidFill>
                  <a:srgbClr val="000000"/>
                </a:solidFill>
                <a:latin typeface="Menlo-Regular"/>
              </a:rPr>
              <a:t>(</a:t>
            </a:r>
            <a:r>
              <a:rPr lang="da-DK" sz="1400" dirty="0" err="1">
                <a:solidFill>
                  <a:srgbClr val="000000"/>
                </a:solidFill>
                <a:latin typeface="Menlo-Regular"/>
              </a:rPr>
              <a:t>pid</a:t>
            </a:r>
            <a:r>
              <a:rPr lang="da-DK" sz="1400" dirty="0">
                <a:solidFill>
                  <a:srgbClr val="000000"/>
                </a:solidFill>
                <a:latin typeface="Menlo-Regular"/>
              </a:rPr>
              <a:t>[i], SIGINT);</a:t>
            </a:r>
          </a:p>
          <a:p>
            <a:r>
              <a:rPr lang="da-DK" sz="1400" dirty="0">
                <a:solidFill>
                  <a:srgbClr val="000000"/>
                </a:solidFill>
                <a:latin typeface="Menlo-Regular"/>
              </a:rPr>
              <a:t>    }</a:t>
            </a:r>
          </a:p>
          <a:p>
            <a:endParaRPr lang="da-DK" sz="1400" dirty="0">
              <a:solidFill>
                <a:srgbClr val="000000"/>
              </a:solidFill>
              <a:latin typeface="Menlo-Regular"/>
            </a:endParaRPr>
          </a:p>
          <a:p>
            <a:r>
              <a:rPr lang="da-DK" sz="1400" dirty="0">
                <a:solidFill>
                  <a:srgbClr val="000000"/>
                </a:solidFill>
                <a:latin typeface="Menlo-Regular"/>
              </a:rPr>
              <a:t>    </a:t>
            </a:r>
            <a:r>
              <a:rPr lang="da-DK" sz="1400" dirty="0">
                <a:solidFill>
                  <a:srgbClr val="C200FF"/>
                </a:solidFill>
                <a:latin typeface="Menlo-Regular"/>
              </a:rPr>
              <a:t>for</a:t>
            </a:r>
            <a:r>
              <a:rPr lang="da-DK" sz="1400" dirty="0">
                <a:solidFill>
                  <a:srgbClr val="000000"/>
                </a:solidFill>
                <a:latin typeface="Menlo-Regular"/>
              </a:rPr>
              <a:t> (i = 0; i &lt; N; i++) {</a:t>
            </a:r>
          </a:p>
          <a:p>
            <a:r>
              <a:rPr lang="da-DK" sz="1400" dirty="0">
                <a:solidFill>
                  <a:srgbClr val="000000"/>
                </a:solidFill>
                <a:latin typeface="Menlo-Regular"/>
              </a:rPr>
              <a:t>        </a:t>
            </a:r>
            <a:r>
              <a:rPr lang="da-DK" sz="1400" dirty="0" err="1">
                <a:solidFill>
                  <a:srgbClr val="2D961E"/>
                </a:solidFill>
                <a:latin typeface="Menlo-Regular"/>
              </a:rPr>
              <a:t>pid_t</a:t>
            </a:r>
            <a:r>
              <a:rPr lang="da-DK" sz="1400" dirty="0">
                <a:solidFill>
                  <a:srgbClr val="000000"/>
                </a:solidFill>
                <a:latin typeface="Menlo-Regular"/>
              </a:rPr>
              <a:t> </a:t>
            </a:r>
            <a:r>
              <a:rPr lang="da-DK" sz="1400" dirty="0" err="1">
                <a:solidFill>
                  <a:srgbClr val="C1651C"/>
                </a:solidFill>
                <a:latin typeface="Menlo-Regular"/>
              </a:rPr>
              <a:t>wpid</a:t>
            </a:r>
            <a:r>
              <a:rPr lang="da-DK" sz="1400" dirty="0">
                <a:solidFill>
                  <a:srgbClr val="000000"/>
                </a:solidFill>
                <a:latin typeface="Menlo-Regular"/>
              </a:rPr>
              <a:t> = </a:t>
            </a:r>
            <a:r>
              <a:rPr lang="da-DK" sz="1400" dirty="0" err="1">
                <a:solidFill>
                  <a:srgbClr val="000000"/>
                </a:solidFill>
                <a:latin typeface="Menlo-Regular"/>
              </a:rPr>
              <a:t>wait</a:t>
            </a:r>
            <a:r>
              <a:rPr lang="da-DK" sz="1400" dirty="0">
                <a:solidFill>
                  <a:srgbClr val="000000"/>
                </a:solidFill>
                <a:latin typeface="Menlo-Regular"/>
              </a:rPr>
              <a:t>(&amp;</a:t>
            </a:r>
            <a:r>
              <a:rPr lang="da-DK" sz="1400" dirty="0" err="1">
                <a:solidFill>
                  <a:srgbClr val="000000"/>
                </a:solidFill>
                <a:latin typeface="Menlo-Regular"/>
              </a:rPr>
              <a:t>child_status</a:t>
            </a:r>
            <a:r>
              <a:rPr lang="da-DK" sz="1400" dirty="0">
                <a:solidFill>
                  <a:srgbClr val="000000"/>
                </a:solidFill>
                <a:latin typeface="Menlo-Regular"/>
              </a:rPr>
              <a:t>);</a:t>
            </a:r>
          </a:p>
          <a:p>
            <a:r>
              <a:rPr lang="da-DK" sz="1400" dirty="0">
                <a:solidFill>
                  <a:srgbClr val="000000"/>
                </a:solidFill>
                <a:latin typeface="Menlo-Regular"/>
              </a:rPr>
              <a:t>        </a:t>
            </a:r>
            <a:r>
              <a:rPr lang="da-DK" sz="1400" dirty="0" err="1">
                <a:solidFill>
                  <a:srgbClr val="C200FF"/>
                </a:solidFill>
                <a:latin typeface="Menlo-Regular"/>
              </a:rPr>
              <a:t>if</a:t>
            </a:r>
            <a:r>
              <a:rPr lang="da-DK" sz="1400" dirty="0">
                <a:solidFill>
                  <a:srgbClr val="000000"/>
                </a:solidFill>
                <a:latin typeface="Menlo-Regular"/>
              </a:rPr>
              <a:t> (WIFEXITED(</a:t>
            </a:r>
            <a:r>
              <a:rPr lang="da-DK" sz="1400" dirty="0" err="1">
                <a:solidFill>
                  <a:srgbClr val="000000"/>
                </a:solidFill>
                <a:latin typeface="Menlo-Regular"/>
              </a:rPr>
              <a:t>child_status</a:t>
            </a:r>
            <a:r>
              <a:rPr lang="da-DK" sz="1400" dirty="0">
                <a:solidFill>
                  <a:srgbClr val="000000"/>
                </a:solidFill>
                <a:latin typeface="Menlo-Regular"/>
              </a:rPr>
              <a:t>))</a:t>
            </a:r>
          </a:p>
          <a:p>
            <a:r>
              <a:rPr lang="da-DK" sz="1400" dirty="0">
                <a:solidFill>
                  <a:srgbClr val="000000"/>
                </a:solidFill>
                <a:latin typeface="Menlo-Regular"/>
              </a:rPr>
              <a:t>            </a:t>
            </a:r>
            <a:r>
              <a:rPr lang="da-DK" sz="1400" dirty="0" err="1">
                <a:solidFill>
                  <a:srgbClr val="000000"/>
                </a:solidFill>
                <a:latin typeface="Menlo-Regular"/>
              </a:rPr>
              <a:t>printf</a:t>
            </a:r>
            <a:r>
              <a:rPr lang="da-DK" sz="1400" dirty="0">
                <a:solidFill>
                  <a:srgbClr val="000000"/>
                </a:solidFill>
                <a:latin typeface="Menlo-Regular"/>
              </a:rPr>
              <a:t>(</a:t>
            </a:r>
            <a:r>
              <a:rPr lang="da-DK" sz="1400" dirty="0">
                <a:solidFill>
                  <a:srgbClr val="9D206F"/>
                </a:solidFill>
                <a:latin typeface="Menlo-Regular"/>
              </a:rPr>
              <a:t>"Child %d </a:t>
            </a:r>
            <a:r>
              <a:rPr lang="da-DK" sz="1400" dirty="0" err="1">
                <a:solidFill>
                  <a:srgbClr val="9D206F"/>
                </a:solidFill>
                <a:latin typeface="Menlo-Regular"/>
              </a:rPr>
              <a:t>terminated</a:t>
            </a:r>
            <a:r>
              <a:rPr lang="da-DK" sz="1400" dirty="0">
                <a:solidFill>
                  <a:srgbClr val="9D206F"/>
                </a:solidFill>
                <a:latin typeface="Menlo-Regular"/>
              </a:rPr>
              <a:t> with exit status %d\n"</a:t>
            </a:r>
            <a:r>
              <a:rPr lang="da-DK" sz="1400" dirty="0">
                <a:solidFill>
                  <a:srgbClr val="000000"/>
                </a:solidFill>
                <a:latin typeface="Menlo-Regular"/>
              </a:rPr>
              <a:t>,</a:t>
            </a:r>
          </a:p>
          <a:p>
            <a:r>
              <a:rPr lang="pl-PL" sz="1400" dirty="0">
                <a:solidFill>
                  <a:srgbClr val="000000"/>
                </a:solidFill>
                <a:latin typeface="Menlo-Regular"/>
              </a:rPr>
              <a:t>                   </a:t>
            </a:r>
            <a:r>
              <a:rPr lang="pl-PL" sz="1400" dirty="0" err="1">
                <a:solidFill>
                  <a:srgbClr val="000000"/>
                </a:solidFill>
                <a:latin typeface="Menlo-Regular"/>
              </a:rPr>
              <a:t>wpid</a:t>
            </a:r>
            <a:r>
              <a:rPr lang="pl-PL" sz="1400" dirty="0">
                <a:solidFill>
                  <a:srgbClr val="000000"/>
                </a:solidFill>
                <a:latin typeface="Menlo-Regular"/>
              </a:rPr>
              <a:t>, WEXITSTATUS(</a:t>
            </a:r>
            <a:r>
              <a:rPr lang="pl-PL" sz="1400" dirty="0" err="1">
                <a:solidFill>
                  <a:srgbClr val="000000"/>
                </a:solidFill>
                <a:latin typeface="Menlo-Regular"/>
              </a:rPr>
              <a:t>child_status</a:t>
            </a:r>
            <a:r>
              <a:rPr lang="pl-PL" sz="1400" dirty="0">
                <a:solidFill>
                  <a:srgbClr val="000000"/>
                </a:solidFill>
                <a:latin typeface="Menlo-Regular"/>
              </a:rPr>
              <a:t>));</a:t>
            </a:r>
          </a:p>
          <a:p>
            <a:r>
              <a:rPr lang="hu-HU" sz="1400" dirty="0">
                <a:solidFill>
                  <a:srgbClr val="000000"/>
                </a:solidFill>
                <a:latin typeface="Menlo-Regular"/>
              </a:rPr>
              <a:t>        </a:t>
            </a:r>
            <a:r>
              <a:rPr lang="hu-HU" sz="1400" dirty="0">
                <a:solidFill>
                  <a:srgbClr val="C200FF"/>
                </a:solidFill>
                <a:latin typeface="Menlo-Regular"/>
              </a:rPr>
              <a:t>else</a:t>
            </a:r>
            <a:endParaRPr lang="hu-HU" sz="1400" dirty="0">
              <a:solidFill>
                <a:srgbClr val="000000"/>
              </a:solidFill>
              <a:latin typeface="Menlo-Regular"/>
            </a:endParaRPr>
          </a:p>
          <a:p>
            <a:r>
              <a:rPr lang="en-US" sz="1400" dirty="0">
                <a:solidFill>
                  <a:srgbClr val="000000"/>
                </a:solidFill>
                <a:latin typeface="Menlo-Regular"/>
              </a:rPr>
              <a:t>            </a:t>
            </a:r>
            <a:r>
              <a:rPr lang="en-US" sz="1400" dirty="0" err="1">
                <a:solidFill>
                  <a:srgbClr val="000000"/>
                </a:solidFill>
                <a:latin typeface="Menlo-Regular"/>
              </a:rPr>
              <a:t>printf</a:t>
            </a:r>
            <a:r>
              <a:rPr lang="en-US" sz="1400" dirty="0">
                <a:solidFill>
                  <a:srgbClr val="000000"/>
                </a:solidFill>
                <a:latin typeface="Menlo-Regular"/>
              </a:rPr>
              <a:t>(</a:t>
            </a:r>
            <a:r>
              <a:rPr lang="en-US" sz="1400" dirty="0">
                <a:solidFill>
                  <a:srgbClr val="9D206F"/>
                </a:solidFill>
                <a:latin typeface="Menlo-Regular"/>
              </a:rPr>
              <a:t>"Child %d terminated abnormally\n"</a:t>
            </a:r>
            <a:r>
              <a:rPr lang="en-US" sz="1400" dirty="0">
                <a:solidFill>
                  <a:srgbClr val="000000"/>
                </a:solidFill>
                <a:latin typeface="Menlo-Regular"/>
              </a:rPr>
              <a:t>, </a:t>
            </a:r>
            <a:r>
              <a:rPr lang="en-US" sz="1400" dirty="0" err="1">
                <a:solidFill>
                  <a:srgbClr val="000000"/>
                </a:solidFill>
                <a:latin typeface="Menlo-Regular"/>
              </a:rPr>
              <a:t>wpid</a:t>
            </a:r>
            <a:r>
              <a:rPr lang="en-US" sz="1400" dirty="0">
                <a:solidFill>
                  <a:srgbClr val="000000"/>
                </a:solidFill>
                <a:latin typeface="Menlo-Regular"/>
              </a:rPr>
              <a:t>);</a:t>
            </a:r>
          </a:p>
          <a:p>
            <a:r>
              <a:rPr lang="en-US" sz="1400" dirty="0">
                <a:solidFill>
                  <a:srgbClr val="000000"/>
                </a:solidFill>
                <a:latin typeface="Menlo-Regular"/>
              </a:rPr>
              <a:t>    }</a:t>
            </a:r>
          </a:p>
          <a:p>
            <a:r>
              <a:rPr lang="en-US" sz="1400" dirty="0">
                <a:solidFill>
                  <a:srgbClr val="000000"/>
                </a:solidFill>
                <a:latin typeface="Menlo-Regular"/>
              </a:rPr>
              <a:t>}</a:t>
            </a:r>
          </a:p>
        </p:txBody>
      </p:sp>
      <p:sp>
        <p:nvSpPr>
          <p:cNvPr id="4" name="Rectangle 3"/>
          <p:cNvSpPr>
            <a:spLocks noChangeArrowheads="1"/>
          </p:cNvSpPr>
          <p:nvPr/>
        </p:nvSpPr>
        <p:spPr bwMode="auto">
          <a:xfrm>
            <a:off x="6947584" y="61722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pic>
        <p:nvPicPr>
          <p:cNvPr id="3" name="图片 2"/>
          <p:cNvPicPr>
            <a:picLocks noChangeAspect="1"/>
          </p:cNvPicPr>
          <p:nvPr/>
        </p:nvPicPr>
        <p:blipFill>
          <a:blip r:embed="rId3"/>
          <a:stretch>
            <a:fillRect/>
          </a:stretch>
        </p:blipFill>
        <p:spPr>
          <a:xfrm>
            <a:off x="2514600" y="1371600"/>
            <a:ext cx="6553200" cy="814387"/>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zh-CN" altLang="en-US" dirty="0"/>
              <a:t>接收信号</a:t>
            </a:r>
            <a:endParaRPr lang="en-US" dirty="0"/>
          </a:p>
        </p:txBody>
      </p:sp>
      <p:sp>
        <p:nvSpPr>
          <p:cNvPr id="558083" name="Rectangle 3"/>
          <p:cNvSpPr>
            <a:spLocks noGrp="1" noChangeArrowheads="1"/>
          </p:cNvSpPr>
          <p:nvPr>
            <p:ph type="body" idx="1"/>
          </p:nvPr>
        </p:nvSpPr>
        <p:spPr>
          <a:xfrm>
            <a:off x="396875" y="1200150"/>
            <a:ext cx="7896225" cy="1085850"/>
          </a:xfrm>
        </p:spPr>
        <p:txBody>
          <a:bodyPr/>
          <a:lstStyle/>
          <a:p>
            <a:r>
              <a:rPr lang="zh-CN" altLang="en-US" dirty="0"/>
              <a:t>假设内核正在从异常处理程序返回，并准备将控制权传递给进程</a:t>
            </a:r>
            <a:r>
              <a:rPr lang="en-US" i="1" dirty="0"/>
              <a:t>p</a:t>
            </a:r>
            <a:endParaRPr lang="en-US" dirty="0"/>
          </a:p>
          <a:p>
            <a:endParaRPr lang="en-US" dirty="0"/>
          </a:p>
        </p:txBody>
      </p:sp>
      <p:sp>
        <p:nvSpPr>
          <p:cNvPr id="4" name="Rectangle 3"/>
          <p:cNvSpPr/>
          <p:nvPr/>
        </p:nvSpPr>
        <p:spPr bwMode="auto">
          <a:xfrm>
            <a:off x="1815644" y="44946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5" name="Rectangle 4"/>
          <p:cNvSpPr/>
          <p:nvPr/>
        </p:nvSpPr>
        <p:spPr bwMode="auto">
          <a:xfrm>
            <a:off x="1815644" y="40692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6" name="Rectangle 5"/>
          <p:cNvSpPr/>
          <p:nvPr/>
        </p:nvSpPr>
        <p:spPr bwMode="auto">
          <a:xfrm>
            <a:off x="1815644" y="49201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7" name="Rectangle 6"/>
          <p:cNvSpPr/>
          <p:nvPr/>
        </p:nvSpPr>
        <p:spPr bwMode="auto">
          <a:xfrm>
            <a:off x="1815644" y="36378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8" name="Rectangle 7"/>
          <p:cNvSpPr/>
          <p:nvPr/>
        </p:nvSpPr>
        <p:spPr bwMode="auto">
          <a:xfrm>
            <a:off x="1815644" y="32124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9" name="Text Box 4"/>
          <p:cNvSpPr txBox="1">
            <a:spLocks noChangeArrowheads="1"/>
          </p:cNvSpPr>
          <p:nvPr/>
        </p:nvSpPr>
        <p:spPr bwMode="auto">
          <a:xfrm>
            <a:off x="2037666" y="2590800"/>
            <a:ext cx="1191095" cy="400110"/>
          </a:xfrm>
          <a:prstGeom prst="rect">
            <a:avLst/>
          </a:prstGeom>
          <a:noFill/>
          <a:ln w="25400">
            <a:noFill/>
            <a:miter lim="800000"/>
            <a:headEnd/>
            <a:tailEnd/>
          </a:ln>
          <a:effectLst/>
        </p:spPr>
        <p:txBody>
          <a:bodyPr wrap="none">
            <a:spAutoFit/>
          </a:bodyPr>
          <a:lstStyle/>
          <a:p>
            <a:pPr>
              <a:lnSpc>
                <a:spcPct val="100000"/>
              </a:lnSpc>
            </a:pPr>
            <a:r>
              <a:rPr lang="en-US" sz="2000" i="1" dirty="0">
                <a:solidFill>
                  <a:srgbClr val="C00000"/>
                </a:solidFill>
                <a:latin typeface="Calibri" pitchFamily="34" charset="0"/>
              </a:rPr>
              <a:t>Process A</a:t>
            </a:r>
          </a:p>
        </p:txBody>
      </p:sp>
      <p:sp>
        <p:nvSpPr>
          <p:cNvPr id="10" name="Text Box 5"/>
          <p:cNvSpPr txBox="1">
            <a:spLocks noChangeArrowheads="1"/>
          </p:cNvSpPr>
          <p:nvPr/>
        </p:nvSpPr>
        <p:spPr bwMode="auto">
          <a:xfrm>
            <a:off x="3429000" y="2590800"/>
            <a:ext cx="1179875" cy="400110"/>
          </a:xfrm>
          <a:prstGeom prst="rect">
            <a:avLst/>
          </a:prstGeom>
          <a:noFill/>
          <a:ln w="25400">
            <a:noFill/>
            <a:miter lim="800000"/>
            <a:headEnd/>
            <a:tailEnd/>
          </a:ln>
          <a:effectLst/>
        </p:spPr>
        <p:txBody>
          <a:bodyPr wrap="none">
            <a:spAutoFit/>
          </a:bodyPr>
          <a:lstStyle/>
          <a:p>
            <a:pPr>
              <a:lnSpc>
                <a:spcPct val="100000"/>
              </a:lnSpc>
            </a:pPr>
            <a:r>
              <a:rPr lang="en-US" sz="2000" i="1" dirty="0">
                <a:solidFill>
                  <a:srgbClr val="C00000"/>
                </a:solidFill>
                <a:latin typeface="Calibri" pitchFamily="34" charset="0"/>
              </a:rPr>
              <a:t>Process B</a:t>
            </a:r>
          </a:p>
        </p:txBody>
      </p:sp>
      <p:sp>
        <p:nvSpPr>
          <p:cNvPr id="11" name="Line 6"/>
          <p:cNvSpPr>
            <a:spLocks noChangeShapeType="1"/>
          </p:cNvSpPr>
          <p:nvPr/>
        </p:nvSpPr>
        <p:spPr bwMode="auto">
          <a:xfrm flipH="1">
            <a:off x="2590800" y="3215600"/>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sp>
        <p:nvSpPr>
          <p:cNvPr id="12" name="Line 11"/>
          <p:cNvSpPr>
            <a:spLocks noChangeShapeType="1"/>
          </p:cNvSpPr>
          <p:nvPr/>
        </p:nvSpPr>
        <p:spPr bwMode="auto">
          <a:xfrm flipH="1">
            <a:off x="3416300" y="2590800"/>
            <a:ext cx="12700" cy="3124200"/>
          </a:xfrm>
          <a:prstGeom prst="line">
            <a:avLst/>
          </a:prstGeom>
          <a:noFill/>
          <a:ln w="25400">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13" name="Text Box 12"/>
          <p:cNvSpPr txBox="1">
            <a:spLocks noChangeArrowheads="1"/>
          </p:cNvSpPr>
          <p:nvPr/>
        </p:nvSpPr>
        <p:spPr bwMode="auto">
          <a:xfrm>
            <a:off x="5118100" y="327660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latin typeface="Calibri" pitchFamily="34" charset="0"/>
              </a:rPr>
              <a:t>用户模式</a:t>
            </a:r>
            <a:endParaRPr lang="en-US" sz="1800" dirty="0">
              <a:latin typeface="Calibri" pitchFamily="34" charset="0"/>
            </a:endParaRPr>
          </a:p>
        </p:txBody>
      </p:sp>
      <p:sp>
        <p:nvSpPr>
          <p:cNvPr id="14" name="Text Box 13"/>
          <p:cNvSpPr txBox="1">
            <a:spLocks noChangeArrowheads="1"/>
          </p:cNvSpPr>
          <p:nvPr/>
        </p:nvSpPr>
        <p:spPr bwMode="auto">
          <a:xfrm>
            <a:off x="5118100" y="3690938"/>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latin typeface="Calibri" pitchFamily="34" charset="0"/>
              </a:rPr>
              <a:t>内核模式</a:t>
            </a:r>
            <a:endParaRPr lang="en-US" sz="1800" dirty="0">
              <a:latin typeface="Calibri" pitchFamily="34" charset="0"/>
            </a:endParaRPr>
          </a:p>
        </p:txBody>
      </p:sp>
      <p:sp>
        <p:nvSpPr>
          <p:cNvPr id="15" name="Text Box 14"/>
          <p:cNvSpPr txBox="1">
            <a:spLocks noChangeArrowheads="1"/>
          </p:cNvSpPr>
          <p:nvPr/>
        </p:nvSpPr>
        <p:spPr bwMode="auto">
          <a:xfrm>
            <a:off x="5118100" y="4103688"/>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latin typeface="Calibri" pitchFamily="34" charset="0"/>
              </a:rPr>
              <a:t>用户模式</a:t>
            </a:r>
            <a:endParaRPr lang="en-US" sz="1800" dirty="0">
              <a:latin typeface="Calibri" pitchFamily="34" charset="0"/>
            </a:endParaRPr>
          </a:p>
        </p:txBody>
      </p:sp>
      <p:sp>
        <p:nvSpPr>
          <p:cNvPr id="16" name="Text Box 15"/>
          <p:cNvSpPr txBox="1">
            <a:spLocks noChangeArrowheads="1"/>
          </p:cNvSpPr>
          <p:nvPr/>
        </p:nvSpPr>
        <p:spPr bwMode="auto">
          <a:xfrm>
            <a:off x="5100638" y="454025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latin typeface="Calibri" pitchFamily="34" charset="0"/>
              </a:rPr>
              <a:t>内核模式</a:t>
            </a:r>
            <a:endParaRPr lang="en-US" sz="1800" dirty="0">
              <a:latin typeface="Calibri" pitchFamily="34" charset="0"/>
            </a:endParaRPr>
          </a:p>
        </p:txBody>
      </p:sp>
      <p:sp>
        <p:nvSpPr>
          <p:cNvPr id="17" name="Text Box 16"/>
          <p:cNvSpPr txBox="1">
            <a:spLocks noChangeArrowheads="1"/>
          </p:cNvSpPr>
          <p:nvPr/>
        </p:nvSpPr>
        <p:spPr bwMode="auto">
          <a:xfrm>
            <a:off x="5118100" y="4997450"/>
            <a:ext cx="1114408" cy="369332"/>
          </a:xfrm>
          <a:prstGeom prst="rect">
            <a:avLst/>
          </a:prstGeom>
          <a:noFill/>
          <a:ln w="25400">
            <a:noFill/>
            <a:miter lim="800000"/>
            <a:headEnd/>
            <a:tailEnd/>
          </a:ln>
          <a:effectLst/>
        </p:spPr>
        <p:txBody>
          <a:bodyPr wrap="none">
            <a:spAutoFit/>
          </a:bodyPr>
          <a:lstStyle/>
          <a:p>
            <a:pPr algn="l">
              <a:lnSpc>
                <a:spcPct val="100000"/>
              </a:lnSpc>
            </a:pPr>
            <a:r>
              <a:rPr lang="zh-CN" altLang="en-US" sz="1800" dirty="0">
                <a:latin typeface="Calibri" pitchFamily="34" charset="0"/>
              </a:rPr>
              <a:t>用户模式</a:t>
            </a:r>
            <a:endParaRPr lang="en-US" sz="1800" dirty="0">
              <a:latin typeface="Calibri" pitchFamily="34" charset="0"/>
            </a:endParaRPr>
          </a:p>
        </p:txBody>
      </p:sp>
      <p:sp>
        <p:nvSpPr>
          <p:cNvPr id="18" name="AutoShape 27"/>
          <p:cNvSpPr>
            <a:spLocks/>
          </p:cNvSpPr>
          <p:nvPr/>
        </p:nvSpPr>
        <p:spPr bwMode="auto">
          <a:xfrm>
            <a:off x="6553200" y="36367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800" dirty="0">
              <a:latin typeface="Calibri" pitchFamily="34" charset="0"/>
            </a:endParaRPr>
          </a:p>
        </p:txBody>
      </p:sp>
      <p:sp>
        <p:nvSpPr>
          <p:cNvPr id="19" name="Text Box 28"/>
          <p:cNvSpPr txBox="1">
            <a:spLocks noChangeArrowheads="1"/>
          </p:cNvSpPr>
          <p:nvPr/>
        </p:nvSpPr>
        <p:spPr bwMode="auto">
          <a:xfrm>
            <a:off x="6632575" y="3657966"/>
            <a:ext cx="1218603"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a:latin typeface="Calibri" pitchFamily="34" charset="0"/>
              </a:rPr>
              <a:t>上下文切换</a:t>
            </a:r>
            <a:endParaRPr lang="en-US" sz="1600" dirty="0">
              <a:latin typeface="Calibri" pitchFamily="34" charset="0"/>
            </a:endParaRPr>
          </a:p>
        </p:txBody>
      </p:sp>
      <p:sp>
        <p:nvSpPr>
          <p:cNvPr id="20" name="AutoShape 29"/>
          <p:cNvSpPr>
            <a:spLocks/>
          </p:cNvSpPr>
          <p:nvPr/>
        </p:nvSpPr>
        <p:spPr bwMode="auto">
          <a:xfrm>
            <a:off x="6553200" y="45062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800" dirty="0">
              <a:latin typeface="Calibri" pitchFamily="34" charset="0"/>
            </a:endParaRPr>
          </a:p>
        </p:txBody>
      </p:sp>
      <p:sp>
        <p:nvSpPr>
          <p:cNvPr id="21" name="Text Box 30"/>
          <p:cNvSpPr txBox="1">
            <a:spLocks noChangeArrowheads="1"/>
          </p:cNvSpPr>
          <p:nvPr/>
        </p:nvSpPr>
        <p:spPr bwMode="auto">
          <a:xfrm>
            <a:off x="6632575" y="4527460"/>
            <a:ext cx="1218603"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a:latin typeface="Calibri" pitchFamily="34" charset="0"/>
              </a:rPr>
              <a:t>上下文切换</a:t>
            </a:r>
            <a:endParaRPr lang="en-US" sz="1600" dirty="0">
              <a:latin typeface="Calibri" pitchFamily="34" charset="0"/>
            </a:endParaRPr>
          </a:p>
        </p:txBody>
      </p:sp>
      <p:sp>
        <p:nvSpPr>
          <p:cNvPr id="22" name="Text Box 5"/>
          <p:cNvSpPr txBox="1">
            <a:spLocks noChangeArrowheads="1"/>
          </p:cNvSpPr>
          <p:nvPr/>
        </p:nvSpPr>
        <p:spPr bwMode="auto">
          <a:xfrm>
            <a:off x="228600" y="3962400"/>
            <a:ext cx="923651" cy="523220"/>
          </a:xfrm>
          <a:prstGeom prst="rect">
            <a:avLst/>
          </a:prstGeom>
          <a:noFill/>
          <a:ln w="25400">
            <a:noFill/>
            <a:miter lim="800000"/>
            <a:headEnd/>
            <a:tailEnd/>
          </a:ln>
          <a:effectLst/>
        </p:spPr>
        <p:txBody>
          <a:bodyPr wrap="none">
            <a:spAutoFit/>
          </a:bodyPr>
          <a:lstStyle/>
          <a:p>
            <a:pPr algn="l">
              <a:lnSpc>
                <a:spcPct val="100000"/>
              </a:lnSpc>
            </a:pPr>
            <a:r>
              <a:rPr lang="en-US" sz="2800" dirty="0">
                <a:latin typeface="Calibri" pitchFamily="34" charset="0"/>
              </a:rPr>
              <a:t>Time</a:t>
            </a:r>
          </a:p>
        </p:txBody>
      </p:sp>
      <p:sp>
        <p:nvSpPr>
          <p:cNvPr id="23" name="Down Arrow 22"/>
          <p:cNvSpPr/>
          <p:nvPr/>
        </p:nvSpPr>
        <p:spPr bwMode="auto">
          <a:xfrm>
            <a:off x="990600" y="31623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
        <p:nvSpPr>
          <p:cNvPr id="24" name="Line 6"/>
          <p:cNvSpPr>
            <a:spLocks noChangeShapeType="1"/>
          </p:cNvSpPr>
          <p:nvPr/>
        </p:nvSpPr>
        <p:spPr bwMode="auto">
          <a:xfrm flipH="1">
            <a:off x="2584450" y="4913376"/>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sp>
        <p:nvSpPr>
          <p:cNvPr id="25" name="Line 6"/>
          <p:cNvSpPr>
            <a:spLocks noChangeShapeType="1"/>
          </p:cNvSpPr>
          <p:nvPr/>
        </p:nvSpPr>
        <p:spPr bwMode="auto">
          <a:xfrm flipH="1">
            <a:off x="4184650" y="4075176"/>
            <a:ext cx="6350" cy="420624"/>
          </a:xfrm>
          <a:prstGeom prst="line">
            <a:avLst/>
          </a:prstGeom>
          <a:noFill/>
          <a:ln w="25400">
            <a:solidFill>
              <a:schemeClr val="tx1"/>
            </a:solidFill>
            <a:round/>
            <a:headEnd/>
            <a:tailEnd type="triangle" w="med" len="med"/>
          </a:ln>
          <a:effectLst/>
        </p:spPr>
        <p:txBody>
          <a:bodyPr wrap="none" anchor="ctr"/>
          <a:lstStyle/>
          <a:p>
            <a:endParaRPr lang="en-US" sz="2800" dirty="0">
              <a:latin typeface="Calibri" pitchFamily="34" charset="0"/>
            </a:endParaRPr>
          </a:p>
        </p:txBody>
      </p:sp>
      <p:cxnSp>
        <p:nvCxnSpPr>
          <p:cNvPr id="26" name="Straight Arrow Connector 25"/>
          <p:cNvCxnSpPr>
            <a:stCxn id="11" idx="1"/>
            <a:endCxn id="25" idx="0"/>
          </p:cNvCxnSpPr>
          <p:nvPr/>
        </p:nvCxnSpPr>
        <p:spPr bwMode="auto">
          <a:xfrm rot="16200000" flipH="1">
            <a:off x="3171424" y="3055600"/>
            <a:ext cx="438952" cy="1600200"/>
          </a:xfrm>
          <a:prstGeom prst="straightConnector1">
            <a:avLst/>
          </a:prstGeom>
          <a:noFill/>
          <a:ln w="25400">
            <a:solidFill>
              <a:schemeClr val="tx1"/>
            </a:solidFill>
            <a:round/>
            <a:headEnd/>
            <a:tailEnd type="triangle" w="med" len="med"/>
          </a:ln>
          <a:effectLst/>
        </p:spPr>
      </p:cxnSp>
      <p:cxnSp>
        <p:nvCxnSpPr>
          <p:cNvPr id="27" name="Straight Arrow Connector 26"/>
          <p:cNvCxnSpPr>
            <a:stCxn id="25" idx="1"/>
            <a:endCxn id="24" idx="0"/>
          </p:cNvCxnSpPr>
          <p:nvPr/>
        </p:nvCxnSpPr>
        <p:spPr bwMode="auto">
          <a:xfrm rot="16200000" flipH="1" flipV="1">
            <a:off x="3178937" y="3907663"/>
            <a:ext cx="417576" cy="1593850"/>
          </a:xfrm>
          <a:prstGeom prst="straightConnector1">
            <a:avLst/>
          </a:prstGeom>
          <a:noFill/>
          <a:ln w="25400">
            <a:solidFill>
              <a:schemeClr val="tx1"/>
            </a:solidFill>
            <a:round/>
            <a:headEnd/>
            <a:tailEnd type="triangle" w="med" len="med"/>
          </a:ln>
          <a:effectLst/>
        </p:spPr>
      </p:cxnSp>
      <p:sp>
        <p:nvSpPr>
          <p:cNvPr id="30" name="Down Arrow 29"/>
          <p:cNvSpPr/>
          <p:nvPr/>
        </p:nvSpPr>
        <p:spPr bwMode="auto">
          <a:xfrm>
            <a:off x="4191000" y="2133600"/>
            <a:ext cx="985838" cy="2057400"/>
          </a:xfrm>
          <a:prstGeom prst="downArrow">
            <a:avLst>
              <a:gd name="adj1" fmla="val 51947"/>
              <a:gd name="adj2" fmla="val 50000"/>
            </a:avLst>
          </a:prstGeom>
          <a:solidFill>
            <a:schemeClr val="bg1"/>
          </a:solidFill>
          <a:ln w="25400" cap="flat" cmpd="sng" algn="ctr">
            <a:solidFill>
              <a:schemeClr val="tx1"/>
            </a:solidFill>
            <a:prstDash val="solid"/>
            <a:round/>
            <a:headEnd type="none" w="med" len="med"/>
            <a:tailEnd type="arrow" w="med" len="med"/>
          </a:ln>
          <a:effectLst/>
          <a:scene3d>
            <a:camera prst="orthographicFront">
              <a:rot lat="0" lon="0" rev="19799999"/>
            </a:camera>
            <a:lightRig rig="threePt" dir="t"/>
          </a:scene3d>
        </p:spPr>
        <p:txBody>
          <a:bodyPr rtlCol="0" anchor="ctr"/>
          <a:lstStyle/>
          <a:p>
            <a:pPr algn="ct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zh-CN" altLang="en-US" dirty="0"/>
              <a:t>接收信号</a:t>
            </a:r>
            <a:endParaRPr lang="en-US" dirty="0"/>
          </a:p>
        </p:txBody>
      </p:sp>
      <p:sp>
        <p:nvSpPr>
          <p:cNvPr id="558083" name="Rectangle 3"/>
          <p:cNvSpPr>
            <a:spLocks noGrp="1" noChangeArrowheads="1"/>
          </p:cNvSpPr>
          <p:nvPr>
            <p:ph type="body" idx="1"/>
          </p:nvPr>
        </p:nvSpPr>
        <p:spPr>
          <a:xfrm>
            <a:off x="396875" y="1200150"/>
            <a:ext cx="7896225" cy="4972050"/>
          </a:xfrm>
        </p:spPr>
        <p:txBody>
          <a:bodyPr/>
          <a:lstStyle/>
          <a:p>
            <a:r>
              <a:rPr lang="zh-CN" altLang="en-US" sz="2800" dirty="0"/>
              <a:t>假设内核正在从异常处理程序返回，并准备将控制权传递给进程</a:t>
            </a:r>
            <a:r>
              <a:rPr lang="en-US" altLang="zh-CN" sz="2800" i="1" dirty="0"/>
              <a:t>p</a:t>
            </a:r>
            <a:endParaRPr lang="en-US" altLang="zh-CN" sz="2800" dirty="0"/>
          </a:p>
          <a:p>
            <a:pPr lvl="1"/>
            <a:r>
              <a:rPr lang="zh-CN" altLang="en-US" sz="2400" dirty="0"/>
              <a:t>内核检查</a:t>
            </a:r>
            <a:r>
              <a:rPr lang="en-US" sz="2400" dirty="0">
                <a:latin typeface="Courier New" pitchFamily="49" charset="0"/>
              </a:rPr>
              <a:t> </a:t>
            </a:r>
            <a:r>
              <a:rPr lang="en-US" sz="2400" dirty="0" err="1">
                <a:latin typeface="Courier New" pitchFamily="49" charset="0"/>
              </a:rPr>
              <a:t>pnb</a:t>
            </a:r>
            <a:r>
              <a:rPr lang="en-US" sz="2400" dirty="0">
                <a:latin typeface="Courier New" pitchFamily="49" charset="0"/>
              </a:rPr>
              <a:t> = pending &amp; ~blocked</a:t>
            </a:r>
            <a:endParaRPr lang="en-US" sz="1800" dirty="0">
              <a:latin typeface="Courier New" pitchFamily="49" charset="0"/>
            </a:endParaRPr>
          </a:p>
          <a:p>
            <a:pPr lvl="2"/>
            <a:r>
              <a:rPr lang="zh-CN" altLang="en-US" dirty="0">
                <a:latin typeface="Courier New" pitchFamily="49" charset="0"/>
              </a:rPr>
              <a:t>进程</a:t>
            </a:r>
            <a:r>
              <a:rPr lang="en-US" altLang="zh-CN" i="1" dirty="0"/>
              <a:t>p </a:t>
            </a:r>
            <a:r>
              <a:rPr lang="zh-CN" altLang="en-US" dirty="0">
                <a:latin typeface="Courier New" pitchFamily="49" charset="0"/>
              </a:rPr>
              <a:t>的未被阻塞的待处理信号的集合</a:t>
            </a:r>
            <a:endParaRPr lang="en-US" dirty="0">
              <a:latin typeface="Courier New" pitchFamily="49" charset="0"/>
            </a:endParaRPr>
          </a:p>
          <a:p>
            <a:pPr lvl="1"/>
            <a:r>
              <a:rPr lang="en-US" sz="2400" dirty="0"/>
              <a:t>If  (</a:t>
            </a:r>
            <a:r>
              <a:rPr lang="en-US" sz="2400" dirty="0" err="1">
                <a:latin typeface="Courier New" pitchFamily="49" charset="0"/>
              </a:rPr>
              <a:t>pnb</a:t>
            </a:r>
            <a:r>
              <a:rPr lang="en-US" sz="2400" dirty="0">
                <a:latin typeface="Courier New" pitchFamily="49" charset="0"/>
              </a:rPr>
              <a:t> == 0</a:t>
            </a:r>
            <a:r>
              <a:rPr lang="en-US" sz="2400" dirty="0"/>
              <a:t>) </a:t>
            </a:r>
            <a:r>
              <a:rPr lang="zh-CN" altLang="en-US" sz="2400" dirty="0"/>
              <a:t>如果集合为空</a:t>
            </a:r>
            <a:endParaRPr lang="en-US" sz="2400" dirty="0"/>
          </a:p>
          <a:p>
            <a:pPr lvl="2"/>
            <a:r>
              <a:rPr lang="en-US" sz="2400" i="1" dirty="0"/>
              <a:t> </a:t>
            </a:r>
            <a:r>
              <a:rPr lang="zh-CN" altLang="en-US" dirty="0"/>
              <a:t>将控制传递到</a:t>
            </a:r>
            <a:r>
              <a:rPr lang="en-US" altLang="zh-CN" dirty="0"/>
              <a:t> </a:t>
            </a:r>
            <a:r>
              <a:rPr lang="en-US" altLang="zh-CN" i="1" dirty="0"/>
              <a:t>p</a:t>
            </a:r>
            <a:r>
              <a:rPr lang="zh-CN" altLang="en-US" dirty="0"/>
              <a:t>的逻辑控制流中的下一条指令</a:t>
            </a:r>
            <a:endParaRPr lang="en-US" dirty="0"/>
          </a:p>
          <a:p>
            <a:pPr lvl="1"/>
            <a:r>
              <a:rPr lang="en-US" sz="2400" dirty="0"/>
              <a:t>Else       </a:t>
            </a:r>
            <a:r>
              <a:rPr lang="zh-CN" altLang="en-US" sz="1800" dirty="0"/>
              <a:t>不为空</a:t>
            </a:r>
            <a:endParaRPr lang="en-US" sz="2400" dirty="0"/>
          </a:p>
          <a:p>
            <a:pPr lvl="2"/>
            <a:r>
              <a:rPr lang="zh-CN" altLang="en-US" dirty="0"/>
              <a:t>选择集合</a:t>
            </a:r>
            <a:r>
              <a:rPr lang="en-US" altLang="zh-CN" b="1" dirty="0" err="1">
                <a:latin typeface="Courier New" pitchFamily="49" charset="0"/>
              </a:rPr>
              <a:t>pnb</a:t>
            </a:r>
            <a:r>
              <a:rPr lang="zh-CN" altLang="en-US" dirty="0"/>
              <a:t>中最小的非零位</a:t>
            </a:r>
            <a:r>
              <a:rPr lang="en-US" altLang="zh-CN" i="1" dirty="0"/>
              <a:t>k </a:t>
            </a:r>
            <a:r>
              <a:rPr lang="zh-CN" altLang="en-US" dirty="0"/>
              <a:t>，强制</a:t>
            </a:r>
            <a:r>
              <a:rPr lang="en-US" altLang="zh-CN" i="1" dirty="0"/>
              <a:t>p </a:t>
            </a:r>
            <a:r>
              <a:rPr lang="zh-CN" altLang="en-US" dirty="0"/>
              <a:t>接收信号</a:t>
            </a:r>
            <a:r>
              <a:rPr lang="en-US" altLang="zh-CN" i="1" dirty="0"/>
              <a:t>k </a:t>
            </a:r>
            <a:r>
              <a:rPr lang="zh-CN" altLang="en-US" i="1" dirty="0"/>
              <a:t>（清</a:t>
            </a:r>
            <a:r>
              <a:rPr lang="en-US" altLang="zh-CN" i="1" dirty="0"/>
              <a:t>0</a:t>
            </a:r>
            <a:r>
              <a:rPr lang="zh-CN" altLang="en-US" i="1" dirty="0"/>
              <a:t>）</a:t>
            </a:r>
            <a:endParaRPr lang="en-US" i="1" dirty="0"/>
          </a:p>
          <a:p>
            <a:pPr lvl="3"/>
            <a:r>
              <a:rPr lang="zh-CN" altLang="en-US" dirty="0"/>
              <a:t>收到信号会触发进程</a:t>
            </a:r>
            <a:r>
              <a:rPr lang="en-US" altLang="zh-CN" i="1" dirty="0"/>
              <a:t>p</a:t>
            </a:r>
            <a:r>
              <a:rPr lang="zh-CN" altLang="en-US" dirty="0"/>
              <a:t>采取某种行为</a:t>
            </a:r>
            <a:endParaRPr lang="en-US" i="1" dirty="0"/>
          </a:p>
          <a:p>
            <a:pPr lvl="2"/>
            <a:r>
              <a:rPr lang="zh-CN" altLang="en-US" dirty="0">
                <a:latin typeface="Courier New" pitchFamily="49" charset="0"/>
              </a:rPr>
              <a:t>对所有的非零</a:t>
            </a:r>
            <a:r>
              <a:rPr lang="en-US" altLang="zh-CN" dirty="0">
                <a:latin typeface="Courier New" pitchFamily="49" charset="0"/>
              </a:rPr>
              <a:t>k</a:t>
            </a:r>
            <a:r>
              <a:rPr lang="zh-CN" altLang="en-US" dirty="0">
                <a:latin typeface="Courier New" pitchFamily="49" charset="0"/>
              </a:rPr>
              <a:t>重复</a:t>
            </a:r>
            <a:endParaRPr lang="en-US" dirty="0">
              <a:latin typeface="Courier New" pitchFamily="49" charset="0"/>
            </a:endParaRPr>
          </a:p>
          <a:p>
            <a:pPr lvl="2"/>
            <a:r>
              <a:rPr lang="zh-CN" altLang="en-US" dirty="0"/>
              <a:t>控制传递到</a:t>
            </a:r>
            <a:r>
              <a:rPr lang="en-US" altLang="zh-CN" i="1" dirty="0"/>
              <a:t>p </a:t>
            </a:r>
            <a:r>
              <a:rPr lang="zh-CN" altLang="en-US" dirty="0"/>
              <a:t>的逻辑控制流中的下一条指令</a:t>
            </a:r>
            <a:endParaRPr lang="en-US" altLang="zh-CN" dirty="0"/>
          </a:p>
          <a:p>
            <a:pPr lvl="1"/>
            <a:endParaRPr lang="en-US" sz="240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0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808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80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80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80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0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8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381000" y="435678"/>
            <a:ext cx="7592093" cy="762000"/>
          </a:xfrm>
        </p:spPr>
        <p:txBody>
          <a:bodyPr/>
          <a:lstStyle/>
          <a:p>
            <a:r>
              <a:rPr lang="zh-CN" altLang="en-US" dirty="0"/>
              <a:t>默认行为</a:t>
            </a:r>
            <a:endParaRPr lang="en-US" dirty="0"/>
          </a:p>
        </p:txBody>
      </p:sp>
      <p:sp>
        <p:nvSpPr>
          <p:cNvPr id="559107" name="Rectangle 3"/>
          <p:cNvSpPr>
            <a:spLocks noGrp="1" noChangeArrowheads="1"/>
          </p:cNvSpPr>
          <p:nvPr>
            <p:ph type="body" idx="1"/>
          </p:nvPr>
        </p:nvSpPr>
        <p:spPr/>
        <p:txBody>
          <a:bodyPr/>
          <a:lstStyle/>
          <a:p>
            <a:r>
              <a:rPr lang="zh-CN" altLang="en-US" sz="3200" dirty="0"/>
              <a:t>每个信号类型都有一个预定义</a:t>
            </a:r>
            <a:r>
              <a:rPr lang="zh-CN" altLang="en-US" sz="3200" i="1" dirty="0">
                <a:solidFill>
                  <a:srgbClr val="C00000"/>
                </a:solidFill>
              </a:rPr>
              <a:t>默认行为</a:t>
            </a:r>
            <a:r>
              <a:rPr lang="zh-CN" altLang="en-US" sz="3200" dirty="0"/>
              <a:t>，是下面中的一种：</a:t>
            </a:r>
            <a:endParaRPr lang="en-US" sz="3200" dirty="0"/>
          </a:p>
          <a:p>
            <a:pPr lvl="1"/>
            <a:r>
              <a:rPr lang="zh-CN" altLang="en-US" sz="2800" dirty="0"/>
              <a:t>进程终止</a:t>
            </a:r>
            <a:endParaRPr lang="en-US" sz="2800" dirty="0"/>
          </a:p>
          <a:p>
            <a:pPr lvl="1"/>
            <a:r>
              <a:rPr lang="zh-CN" altLang="en-US" sz="2800" dirty="0"/>
              <a:t>进程停止（挂起）直到被</a:t>
            </a:r>
            <a:r>
              <a:rPr lang="en-US" altLang="zh-CN" sz="2800" dirty="0"/>
              <a:t>SIGCONT</a:t>
            </a:r>
            <a:r>
              <a:rPr lang="zh-CN" altLang="en-US" sz="2800" dirty="0"/>
              <a:t>信号重启</a:t>
            </a:r>
            <a:endParaRPr lang="en-US" sz="2800" dirty="0"/>
          </a:p>
          <a:p>
            <a:pPr lvl="1"/>
            <a:r>
              <a:rPr lang="zh-CN" altLang="en-US" sz="2800" dirty="0"/>
              <a:t>进程忽略该信号</a:t>
            </a:r>
            <a:endParaRPr lang="en-US" sz="2800" dirty="0"/>
          </a:p>
          <a:p>
            <a:endParaRPr lang="en-US" sz="3200" dirty="0"/>
          </a:p>
          <a:p>
            <a:endParaRPr lang="en-US" sz="32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1026"/>
          <p:cNvSpPr>
            <a:spLocks noGrp="1" noChangeArrowheads="1"/>
          </p:cNvSpPr>
          <p:nvPr>
            <p:ph type="title"/>
          </p:nvPr>
        </p:nvSpPr>
        <p:spPr>
          <a:xfrm>
            <a:off x="278922" y="435678"/>
            <a:ext cx="8636478" cy="762000"/>
          </a:xfrm>
        </p:spPr>
        <p:txBody>
          <a:bodyPr/>
          <a:lstStyle/>
          <a:p>
            <a:r>
              <a:rPr lang="zh-CN" altLang="en-US" dirty="0"/>
              <a:t>设置信号处理程序</a:t>
            </a:r>
            <a:endParaRPr lang="en-US" dirty="0"/>
          </a:p>
        </p:txBody>
      </p:sp>
      <p:sp>
        <p:nvSpPr>
          <p:cNvPr id="560131" name="Rectangle 1027"/>
          <p:cNvSpPr>
            <a:spLocks noGrp="1" noChangeArrowheads="1"/>
          </p:cNvSpPr>
          <p:nvPr>
            <p:ph type="body" idx="1"/>
          </p:nvPr>
        </p:nvSpPr>
        <p:spPr>
          <a:xfrm>
            <a:off x="290513" y="1220788"/>
            <a:ext cx="8701087" cy="5224462"/>
          </a:xfrm>
        </p:spPr>
        <p:txBody>
          <a:bodyPr/>
          <a:lstStyle/>
          <a:p>
            <a:r>
              <a:rPr lang="zh-CN" altLang="en-US" dirty="0"/>
              <a:t>可以使用</a:t>
            </a:r>
            <a:r>
              <a:rPr lang="en-US" dirty="0"/>
              <a:t> </a:t>
            </a:r>
            <a:r>
              <a:rPr lang="en-US" dirty="0">
                <a:latin typeface="Courier New" pitchFamily="49" charset="0"/>
              </a:rPr>
              <a:t>signal</a:t>
            </a:r>
            <a:r>
              <a:rPr lang="zh-CN" altLang="en-US" dirty="0">
                <a:latin typeface="Courier New" pitchFamily="49" charset="0"/>
              </a:rPr>
              <a:t>函数修改和信号</a:t>
            </a:r>
            <a:r>
              <a:rPr lang="en-US" altLang="zh-CN" dirty="0" err="1">
                <a:latin typeface="Courier New" pitchFamily="49" charset="0"/>
              </a:rPr>
              <a:t>signum</a:t>
            </a:r>
            <a:r>
              <a:rPr lang="zh-CN" altLang="en-US" dirty="0">
                <a:latin typeface="Courier New" pitchFamily="49" charset="0"/>
              </a:rPr>
              <a:t>相关联的默认行为</a:t>
            </a:r>
            <a:r>
              <a:rPr lang="en-US" dirty="0"/>
              <a:t>:</a:t>
            </a:r>
          </a:p>
          <a:p>
            <a:pPr lvl="1"/>
            <a:r>
              <a:rPr lang="en-US" b="1" dirty="0" err="1">
                <a:latin typeface="Courier New" pitchFamily="49" charset="0"/>
              </a:rPr>
              <a:t>handler_t</a:t>
            </a:r>
            <a:r>
              <a:rPr lang="en-US" b="1" dirty="0">
                <a:latin typeface="Courier New" pitchFamily="49" charset="0"/>
              </a:rPr>
              <a:t> *signal(</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signum</a:t>
            </a:r>
            <a:r>
              <a:rPr lang="en-US" b="1" dirty="0">
                <a:latin typeface="Courier New" pitchFamily="49" charset="0"/>
              </a:rPr>
              <a:t>, </a:t>
            </a:r>
            <a:r>
              <a:rPr lang="en-US" b="1" dirty="0" err="1">
                <a:latin typeface="Courier New" pitchFamily="49" charset="0"/>
              </a:rPr>
              <a:t>handler_t</a:t>
            </a:r>
            <a:r>
              <a:rPr lang="en-US" b="1" dirty="0">
                <a:latin typeface="Courier New" pitchFamily="49" charset="0"/>
              </a:rPr>
              <a:t> *handler)</a:t>
            </a:r>
          </a:p>
          <a:p>
            <a:r>
              <a:rPr lang="en-US" dirty="0">
                <a:latin typeface="Courier New" pitchFamily="49" charset="0"/>
              </a:rPr>
              <a:t>handler</a:t>
            </a:r>
            <a:r>
              <a:rPr lang="zh-CN" altLang="en-US" dirty="0">
                <a:latin typeface="Courier New" pitchFamily="49" charset="0"/>
              </a:rPr>
              <a:t>的不同取值</a:t>
            </a:r>
            <a:r>
              <a:rPr lang="en-US" dirty="0"/>
              <a:t>:</a:t>
            </a:r>
          </a:p>
          <a:p>
            <a:pPr lvl="1"/>
            <a:r>
              <a:rPr lang="en-US" b="1" dirty="0"/>
              <a:t>SIG_IGN</a:t>
            </a:r>
            <a:r>
              <a:rPr lang="en-US" dirty="0"/>
              <a:t>: </a:t>
            </a:r>
            <a:r>
              <a:rPr lang="zh-CN" altLang="en-US" dirty="0">
                <a:latin typeface="Courier New" pitchFamily="49" charset="0"/>
              </a:rPr>
              <a:t>忽略类型为</a:t>
            </a:r>
            <a:r>
              <a:rPr lang="en-US" altLang="zh-CN" b="1" dirty="0" err="1">
                <a:latin typeface="Courier New" pitchFamily="49" charset="0"/>
              </a:rPr>
              <a:t>signum</a:t>
            </a:r>
            <a:r>
              <a:rPr lang="zh-CN" altLang="en-US" dirty="0">
                <a:latin typeface="Courier New" pitchFamily="49" charset="0"/>
              </a:rPr>
              <a:t>的信号</a:t>
            </a:r>
            <a:endParaRPr lang="en-US" dirty="0">
              <a:latin typeface="Courier New" pitchFamily="49" charset="0"/>
            </a:endParaRPr>
          </a:p>
          <a:p>
            <a:pPr lvl="1"/>
            <a:r>
              <a:rPr lang="en-US" b="1" dirty="0"/>
              <a:t>SIG_DFL</a:t>
            </a:r>
            <a:r>
              <a:rPr lang="en-US" dirty="0"/>
              <a:t>: </a:t>
            </a:r>
            <a:r>
              <a:rPr lang="zh-CN" altLang="en-US" dirty="0"/>
              <a:t>类型为</a:t>
            </a:r>
            <a:r>
              <a:rPr lang="en-US" dirty="0"/>
              <a:t> </a:t>
            </a:r>
            <a:r>
              <a:rPr lang="en-US" b="1" dirty="0" err="1">
                <a:latin typeface="Courier New" pitchFamily="49" charset="0"/>
              </a:rPr>
              <a:t>signum</a:t>
            </a:r>
            <a:r>
              <a:rPr lang="zh-CN" altLang="en-US" dirty="0">
                <a:latin typeface="Courier New" pitchFamily="49" charset="0"/>
              </a:rPr>
              <a:t>的信号行为恢复为默认行为</a:t>
            </a:r>
            <a:endParaRPr lang="en-US" dirty="0"/>
          </a:p>
          <a:p>
            <a:pPr lvl="1"/>
            <a:r>
              <a:rPr lang="zh-CN" altLang="en-US" dirty="0"/>
              <a:t>否则，</a:t>
            </a:r>
            <a:r>
              <a:rPr lang="en-US" dirty="0"/>
              <a:t> </a:t>
            </a:r>
            <a:r>
              <a:rPr lang="en-US" b="1" dirty="0">
                <a:latin typeface="Courier New" pitchFamily="49" charset="0"/>
              </a:rPr>
              <a:t>handler</a:t>
            </a:r>
            <a:r>
              <a:rPr lang="en-US" dirty="0"/>
              <a:t> </a:t>
            </a:r>
            <a:r>
              <a:rPr lang="zh-CN" altLang="en-US" dirty="0"/>
              <a:t>就是用户定义的函数的地址，这个函数称为</a:t>
            </a:r>
            <a:r>
              <a:rPr lang="zh-CN" altLang="en-US" dirty="0">
                <a:solidFill>
                  <a:srgbClr val="FF0000"/>
                </a:solidFill>
              </a:rPr>
              <a:t>信号处理程序</a:t>
            </a:r>
            <a:endParaRPr lang="en-US" b="1" i="1" dirty="0">
              <a:solidFill>
                <a:srgbClr val="FF0000"/>
              </a:solidFill>
            </a:endParaRPr>
          </a:p>
          <a:p>
            <a:pPr lvl="2"/>
            <a:r>
              <a:rPr lang="zh-CN" altLang="en-US" dirty="0">
                <a:solidFill>
                  <a:schemeClr val="tx1"/>
                </a:solidFill>
              </a:rPr>
              <a:t>只要进程接收到类型为</a:t>
            </a:r>
            <a:r>
              <a:rPr lang="en-US" dirty="0">
                <a:solidFill>
                  <a:schemeClr val="tx1"/>
                </a:solidFill>
              </a:rPr>
              <a:t> </a:t>
            </a:r>
            <a:r>
              <a:rPr lang="en-US" b="1" dirty="0" err="1">
                <a:solidFill>
                  <a:schemeClr val="tx1"/>
                </a:solidFill>
                <a:latin typeface="Courier New" pitchFamily="49" charset="0"/>
              </a:rPr>
              <a:t>signum</a:t>
            </a:r>
            <a:r>
              <a:rPr lang="en-US" b="1" dirty="0">
                <a:solidFill>
                  <a:schemeClr val="tx1"/>
                </a:solidFill>
                <a:latin typeface="Courier New" pitchFamily="49" charset="0"/>
              </a:rPr>
              <a:t> </a:t>
            </a:r>
            <a:r>
              <a:rPr lang="zh-CN" altLang="en-US" dirty="0">
                <a:solidFill>
                  <a:schemeClr val="tx1"/>
                </a:solidFill>
                <a:latin typeface="Courier New" pitchFamily="49" charset="0"/>
              </a:rPr>
              <a:t>的信号就会调用</a:t>
            </a:r>
            <a:r>
              <a:rPr lang="zh-CN" altLang="en-US" i="1" dirty="0">
                <a:solidFill>
                  <a:schemeClr val="tx1"/>
                </a:solidFill>
                <a:latin typeface="Courier New" pitchFamily="49" charset="0"/>
              </a:rPr>
              <a:t>信号处理程序</a:t>
            </a:r>
            <a:endParaRPr lang="en-US" i="1" dirty="0">
              <a:solidFill>
                <a:schemeClr val="tx1"/>
              </a:solidFill>
              <a:latin typeface="Courier New" pitchFamily="49" charset="0"/>
            </a:endParaRPr>
          </a:p>
          <a:p>
            <a:pPr lvl="2"/>
            <a:r>
              <a:rPr lang="zh-CN" altLang="en-US" dirty="0">
                <a:solidFill>
                  <a:schemeClr val="tx1"/>
                </a:solidFill>
              </a:rPr>
              <a:t>将处理程序的地址传递到</a:t>
            </a:r>
            <a:r>
              <a:rPr lang="en-US" altLang="zh-CN" b="1" dirty="0">
                <a:latin typeface="Courier New" pitchFamily="49" charset="0"/>
              </a:rPr>
              <a:t>signal</a:t>
            </a:r>
            <a:r>
              <a:rPr lang="zh-CN" altLang="en-US" dirty="0">
                <a:latin typeface="Courier New" pitchFamily="49" charset="0"/>
              </a:rPr>
              <a:t>函数从而改变默认行为，这叫作</a:t>
            </a:r>
            <a:r>
              <a:rPr lang="zh-CN" altLang="en-US" dirty="0">
                <a:solidFill>
                  <a:srgbClr val="FF0000"/>
                </a:solidFill>
                <a:latin typeface="Courier New" pitchFamily="49" charset="0"/>
              </a:rPr>
              <a:t>设置信号处理程序</a:t>
            </a:r>
            <a:endParaRPr lang="en-US" dirty="0">
              <a:solidFill>
                <a:srgbClr val="FF0000"/>
              </a:solidFill>
            </a:endParaRPr>
          </a:p>
          <a:p>
            <a:pPr lvl="2"/>
            <a:r>
              <a:rPr lang="zh-CN" altLang="en-US" dirty="0">
                <a:solidFill>
                  <a:schemeClr val="tx1"/>
                </a:solidFill>
              </a:rPr>
              <a:t>调用</a:t>
            </a:r>
            <a:r>
              <a:rPr lang="zh-CN" altLang="en-US" i="1" dirty="0">
                <a:solidFill>
                  <a:schemeClr val="tx1"/>
                </a:solidFill>
              </a:rPr>
              <a:t>信号处理程序</a:t>
            </a:r>
            <a:r>
              <a:rPr lang="zh-CN" altLang="en-US" dirty="0">
                <a:solidFill>
                  <a:schemeClr val="tx1"/>
                </a:solidFill>
              </a:rPr>
              <a:t>称为</a:t>
            </a:r>
            <a:r>
              <a:rPr lang="zh-CN" altLang="en-US" dirty="0">
                <a:solidFill>
                  <a:srgbClr val="FF0000"/>
                </a:solidFill>
              </a:rPr>
              <a:t>捕获信号</a:t>
            </a:r>
            <a:endParaRPr lang="en-US" altLang="zh-CN" dirty="0">
              <a:solidFill>
                <a:srgbClr val="FF0000"/>
              </a:solidFill>
            </a:endParaRPr>
          </a:p>
          <a:p>
            <a:pPr lvl="2"/>
            <a:r>
              <a:rPr lang="zh-CN" altLang="en-US" dirty="0"/>
              <a:t>执行</a:t>
            </a:r>
            <a:r>
              <a:rPr lang="zh-CN" altLang="en-US" i="1" dirty="0"/>
              <a:t>信号处理程序</a:t>
            </a:r>
            <a:r>
              <a:rPr lang="zh-CN" altLang="en-US" dirty="0"/>
              <a:t>称为</a:t>
            </a:r>
            <a:r>
              <a:rPr lang="zh-CN" altLang="en-US" dirty="0">
                <a:solidFill>
                  <a:srgbClr val="FF0000"/>
                </a:solidFill>
              </a:rPr>
              <a:t>处理信号</a:t>
            </a:r>
            <a:endParaRPr lang="en-US" dirty="0">
              <a:solidFill>
                <a:srgbClr val="FF0000"/>
              </a:solidFill>
            </a:endParaRPr>
          </a:p>
          <a:p>
            <a:pPr lvl="2"/>
            <a:r>
              <a:rPr lang="zh-CN" altLang="en-US" dirty="0">
                <a:solidFill>
                  <a:schemeClr val="tx1"/>
                </a:solidFill>
              </a:rPr>
              <a:t>当处理程序执行</a:t>
            </a:r>
            <a:r>
              <a:rPr lang="en-US" altLang="zh-CN" dirty="0">
                <a:solidFill>
                  <a:schemeClr val="tx1"/>
                </a:solidFill>
              </a:rPr>
              <a:t>return</a:t>
            </a:r>
            <a:r>
              <a:rPr lang="zh-CN" altLang="en-US" dirty="0">
                <a:solidFill>
                  <a:schemeClr val="tx1"/>
                </a:solidFill>
              </a:rPr>
              <a:t>时，控制会传递到控制流中被信号接收所中断的指令处</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0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1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01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1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01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013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01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01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01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228600" y="304800"/>
            <a:ext cx="7010400" cy="573087"/>
          </a:xfrm>
        </p:spPr>
        <p:txBody>
          <a:bodyPr/>
          <a:lstStyle/>
          <a:p>
            <a:r>
              <a:rPr lang="zh-CN" altLang="en-US" dirty="0"/>
              <a:t>用信号处理程序捕获</a:t>
            </a:r>
            <a:r>
              <a:rPr lang="en-US" altLang="zh-CN" dirty="0">
                <a:solidFill>
                  <a:srgbClr val="CB2418"/>
                </a:solidFill>
                <a:latin typeface="Menlo-Regular"/>
              </a:rPr>
              <a:t>SIGINT</a:t>
            </a:r>
            <a:r>
              <a:rPr lang="zh-CN" altLang="en-US" dirty="0"/>
              <a:t>信号</a:t>
            </a:r>
            <a:endParaRPr lang="en-US" dirty="0"/>
          </a:p>
        </p:txBody>
      </p:sp>
      <p:sp>
        <p:nvSpPr>
          <p:cNvPr id="524292" name="Text Box 4"/>
          <p:cNvSpPr txBox="1">
            <a:spLocks noChangeArrowheads="1"/>
          </p:cNvSpPr>
          <p:nvPr/>
        </p:nvSpPr>
        <p:spPr bwMode="auto">
          <a:xfrm>
            <a:off x="76200" y="967799"/>
            <a:ext cx="8991600" cy="5632311"/>
          </a:xfrm>
          <a:prstGeom prst="rect">
            <a:avLst/>
          </a:prstGeom>
          <a:solidFill>
            <a:srgbClr val="F6F5BD"/>
          </a:solidFill>
          <a:ln w="3175">
            <a:solidFill>
              <a:schemeClr val="tx1"/>
            </a:solidFill>
            <a:miter lim="800000"/>
            <a:headEnd/>
            <a:tailEnd/>
          </a:ln>
          <a:effectLst/>
        </p:spPr>
        <p:txBody>
          <a:bodyPr wrap="square">
            <a:sp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sigint_handler</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BA8C1C"/>
                </a:solidFill>
                <a:latin typeface="Menlo-Regular"/>
              </a:rPr>
              <a:t>sig</a:t>
            </a:r>
            <a:r>
              <a:rPr lang="en-US" sz="1800" dirty="0">
                <a:solidFill>
                  <a:srgbClr val="000000"/>
                </a:solidFill>
                <a:latin typeface="Menlo-Regular"/>
              </a:rPr>
              <a:t>) </a:t>
            </a:r>
            <a:r>
              <a:rPr lang="en-US" sz="1800" dirty="0">
                <a:solidFill>
                  <a:srgbClr val="CB2418"/>
                </a:solidFill>
                <a:latin typeface="Menlo-Regular"/>
              </a:rPr>
              <a:t>/* SIGINT handler */</a:t>
            </a:r>
            <a:endParaRPr lang="en-US" sz="1800" dirty="0">
              <a:solidFill>
                <a:srgbClr val="000000"/>
              </a:solidFill>
              <a:latin typeface="Menlo-Regular"/>
            </a:endParaRP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B7898A"/>
                </a:solidFill>
                <a:latin typeface="Menlo-Regular"/>
              </a:rPr>
              <a:t>"So you think you can stop the bomb with ctrl-c, do you?\n"</a:t>
            </a:r>
            <a:r>
              <a:rPr lang="en-US" sz="1800" dirty="0">
                <a:solidFill>
                  <a:srgbClr val="000000"/>
                </a:solidFill>
                <a:latin typeface="Menlo-Regular"/>
              </a:rPr>
              <a:t>);</a:t>
            </a:r>
          </a:p>
          <a:p>
            <a:r>
              <a:rPr lang="nl-NL" sz="1800" dirty="0">
                <a:solidFill>
                  <a:srgbClr val="000000"/>
                </a:solidFill>
                <a:latin typeface="Menlo-Regular"/>
              </a:rPr>
              <a:t>    sleep(2);</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B7898A"/>
                </a:solidFill>
                <a:latin typeface="Menlo-Regular"/>
              </a:rPr>
              <a:t>"Well..."</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fflush</a:t>
            </a:r>
            <a:r>
              <a:rPr lang="en-US" sz="1800" dirty="0">
                <a:solidFill>
                  <a:srgbClr val="000000"/>
                </a:solidFill>
                <a:latin typeface="Menlo-Regular"/>
              </a:rPr>
              <a:t>(</a:t>
            </a:r>
            <a:r>
              <a:rPr lang="en-US" sz="1800" dirty="0" err="1">
                <a:solidFill>
                  <a:srgbClr val="000000"/>
                </a:solidFill>
                <a:latin typeface="Menlo-Regular"/>
              </a:rPr>
              <a:t>stdout</a:t>
            </a:r>
            <a:r>
              <a:rPr lang="en-US" sz="1800" dirty="0">
                <a:solidFill>
                  <a:srgbClr val="000000"/>
                </a:solidFill>
                <a:latin typeface="Menlo-Regular"/>
              </a:rPr>
              <a:t>);</a:t>
            </a:r>
          </a:p>
          <a:p>
            <a:r>
              <a:rPr lang="nl-NL" sz="1800" dirty="0">
                <a:solidFill>
                  <a:srgbClr val="000000"/>
                </a:solidFill>
                <a:latin typeface="Menlo-Regular"/>
              </a:rPr>
              <a:t>    sleep(1);</a:t>
            </a:r>
          </a:p>
          <a:p>
            <a:r>
              <a:rPr lang="ro-RO" sz="1800" dirty="0">
                <a:solidFill>
                  <a:srgbClr val="000000"/>
                </a:solidFill>
                <a:latin typeface="Menlo-Regular"/>
              </a:rPr>
              <a:t>    printf(</a:t>
            </a:r>
            <a:r>
              <a:rPr lang="ro-RO" sz="1800" dirty="0">
                <a:solidFill>
                  <a:srgbClr val="B7898A"/>
                </a:solidFill>
                <a:latin typeface="Menlo-Regular"/>
              </a:rPr>
              <a:t>"OK. :-)\n"</a:t>
            </a:r>
            <a:r>
              <a:rPr lang="ro-RO" sz="1800" dirty="0">
                <a:solidFill>
                  <a:srgbClr val="000000"/>
                </a:solidFill>
                <a:latin typeface="Menlo-Regular"/>
              </a:rPr>
              <a:t>);</a:t>
            </a:r>
          </a:p>
          <a:p>
            <a:r>
              <a:rPr lang="ro-RO" sz="1800" dirty="0">
                <a:solidFill>
                  <a:srgbClr val="000000"/>
                </a:solidFill>
                <a:latin typeface="Menlo-Regular"/>
              </a:rPr>
              <a:t>    exit(0);</a:t>
            </a:r>
          </a:p>
          <a:p>
            <a:r>
              <a:rPr lang="ro-RO" sz="1800" dirty="0">
                <a:solidFill>
                  <a:srgbClr val="000000"/>
                </a:solidFill>
                <a:latin typeface="Menlo-Regular"/>
              </a:rPr>
              <a:t>}</a:t>
            </a:r>
          </a:p>
          <a:p>
            <a:r>
              <a:rPr lang="ro-RO" sz="1800" dirty="0">
                <a:solidFill>
                  <a:srgbClr val="2D961E"/>
                </a:solidFill>
                <a:latin typeface="Menlo-Regular"/>
              </a:rPr>
              <a:t>int</a:t>
            </a:r>
            <a:r>
              <a:rPr lang="ro-RO" sz="1800" dirty="0">
                <a:solidFill>
                  <a:srgbClr val="000000"/>
                </a:solidFill>
                <a:latin typeface="Menlo-Regular"/>
              </a:rPr>
              <a:t> </a:t>
            </a:r>
            <a:r>
              <a:rPr lang="ro-RO" sz="1800" dirty="0">
                <a:solidFill>
                  <a:srgbClr val="4A00FF"/>
                </a:solidFill>
                <a:latin typeface="Menlo-Regular"/>
              </a:rPr>
              <a:t>main</a:t>
            </a:r>
            <a:r>
              <a:rPr lang="ro-RO" sz="1800" dirty="0">
                <a:solidFill>
                  <a:srgbClr val="000000"/>
                </a:solidFill>
                <a:latin typeface="Menlo-Regular"/>
              </a:rPr>
              <a:t>()</a:t>
            </a:r>
          </a:p>
          <a:p>
            <a:r>
              <a:rPr lang="ro-RO" sz="1800" dirty="0">
                <a:solidFill>
                  <a:srgbClr val="000000"/>
                </a:solidFill>
                <a:latin typeface="Menlo-Regular"/>
              </a:rPr>
              <a:t>{</a:t>
            </a:r>
          </a:p>
          <a:p>
            <a:r>
              <a:rPr lang="ro-RO" sz="1800" dirty="0">
                <a:solidFill>
                  <a:srgbClr val="000000"/>
                </a:solidFill>
                <a:latin typeface="Menlo-Regular"/>
              </a:rPr>
              <a:t>    </a:t>
            </a:r>
            <a:r>
              <a:rPr lang="ro-RO" sz="1800" dirty="0">
                <a:solidFill>
                  <a:srgbClr val="CB2418"/>
                </a:solidFill>
                <a:latin typeface="Menlo-Regular"/>
              </a:rPr>
              <a:t>/* Install the SIGINT handler */</a:t>
            </a:r>
            <a:endParaRPr lang="ro-RO" sz="1800" dirty="0">
              <a:solidFill>
                <a:srgbClr val="000000"/>
              </a:solidFill>
              <a:latin typeface="Menlo-Regular"/>
            </a:endParaRPr>
          </a:p>
          <a:p>
            <a:r>
              <a:rPr lang="ro-RO" sz="1800" dirty="0">
                <a:solidFill>
                  <a:srgbClr val="000000"/>
                </a:solidFill>
                <a:latin typeface="Menlo-Regular"/>
              </a:rPr>
              <a:t>    </a:t>
            </a:r>
            <a:r>
              <a:rPr lang="ro-RO" sz="1800" dirty="0">
                <a:solidFill>
                  <a:srgbClr val="C200FF"/>
                </a:solidFill>
                <a:latin typeface="Menlo-Regular"/>
              </a:rPr>
              <a:t>if</a:t>
            </a:r>
            <a:r>
              <a:rPr lang="ro-RO" sz="1800" dirty="0">
                <a:solidFill>
                  <a:srgbClr val="000000"/>
                </a:solidFill>
                <a:latin typeface="Menlo-Regular"/>
              </a:rPr>
              <a:t> (signal(SIGINT, sigint_handler) == SIG_ERR)</a:t>
            </a:r>
          </a:p>
          <a:p>
            <a:r>
              <a:rPr lang="ro-RO" sz="1800" dirty="0">
                <a:solidFill>
                  <a:srgbClr val="000000"/>
                </a:solidFill>
                <a:latin typeface="Menlo-Regular"/>
              </a:rPr>
              <a:t>        unix_error(</a:t>
            </a:r>
            <a:r>
              <a:rPr lang="ro-RO" sz="1800" dirty="0">
                <a:solidFill>
                  <a:srgbClr val="B7898A"/>
                </a:solidFill>
                <a:latin typeface="Menlo-Regular"/>
              </a:rPr>
              <a:t>"signal error"</a:t>
            </a:r>
            <a:r>
              <a:rPr lang="ro-RO" sz="1800" dirty="0">
                <a:solidFill>
                  <a:srgbClr val="000000"/>
                </a:solidFill>
                <a:latin typeface="Menlo-Regular"/>
              </a:rPr>
              <a:t>);</a:t>
            </a:r>
          </a:p>
          <a:p>
            <a:endParaRPr lang="ro-RO" sz="1800" dirty="0">
              <a:solidFill>
                <a:srgbClr val="000000"/>
              </a:solidFill>
              <a:latin typeface="Menlo-Regular"/>
            </a:endParaRPr>
          </a:p>
          <a:p>
            <a:r>
              <a:rPr lang="ro-RO" sz="1800" dirty="0">
                <a:solidFill>
                  <a:srgbClr val="000000"/>
                </a:solidFill>
                <a:latin typeface="Menlo-Regular"/>
              </a:rPr>
              <a:t>    </a:t>
            </a:r>
            <a:r>
              <a:rPr lang="ro-RO" sz="1800" dirty="0">
                <a:solidFill>
                  <a:srgbClr val="CB2418"/>
                </a:solidFill>
                <a:latin typeface="Menlo-Regular"/>
              </a:rPr>
              <a:t>/* Wait for the receipt of a signal */</a:t>
            </a:r>
            <a:endParaRPr lang="ro-RO" sz="1800" dirty="0">
              <a:solidFill>
                <a:srgbClr val="000000"/>
              </a:solidFill>
              <a:latin typeface="Menlo-Regular"/>
            </a:endParaRPr>
          </a:p>
          <a:p>
            <a:r>
              <a:rPr lang="ro-RO" sz="1800" dirty="0">
                <a:solidFill>
                  <a:srgbClr val="000000"/>
                </a:solidFill>
                <a:latin typeface="Menlo-Regular"/>
              </a:rPr>
              <a:t>    pause();</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0;</a:t>
            </a:r>
          </a:p>
          <a:p>
            <a:r>
              <a:rPr lang="is-IS" sz="1800" dirty="0">
                <a:solidFill>
                  <a:srgbClr val="000000"/>
                </a:solidFill>
                <a:latin typeface="Menlo-Regular"/>
              </a:rPr>
              <a:t>}</a:t>
            </a:r>
          </a:p>
        </p:txBody>
      </p:sp>
      <p:sp>
        <p:nvSpPr>
          <p:cNvPr id="4" name="TextBox 3"/>
          <p:cNvSpPr txBox="1"/>
          <p:nvPr/>
        </p:nvSpPr>
        <p:spPr>
          <a:xfrm>
            <a:off x="8206078" y="6096000"/>
            <a:ext cx="861722" cy="369332"/>
          </a:xfrm>
          <a:prstGeom prst="rect">
            <a:avLst/>
          </a:prstGeom>
          <a:noFill/>
        </p:spPr>
        <p:txBody>
          <a:bodyPr wrap="none" rtlCol="0">
            <a:spAutoFit/>
          </a:bodyPr>
          <a:lstStyle/>
          <a:p>
            <a:r>
              <a:rPr lang="en-US" sz="1800" dirty="0" err="1">
                <a:solidFill>
                  <a:srgbClr val="7F7F7F"/>
                </a:solidFill>
                <a:latin typeface="Calibri" pitchFamily="34" charset="0"/>
              </a:rPr>
              <a:t>sigint.c</a:t>
            </a:r>
            <a:endParaRPr lang="en-US" sz="1800" dirty="0">
              <a:solidFill>
                <a:srgbClr val="7F7F7F"/>
              </a:solidFill>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381000" y="381000"/>
            <a:ext cx="7592093" cy="935921"/>
          </a:xfrm>
        </p:spPr>
        <p:txBody>
          <a:bodyPr/>
          <a:lstStyle/>
          <a:p>
            <a:r>
              <a:rPr lang="zh-CN" altLang="en-US" sz="3200" dirty="0"/>
              <a:t>作为并发流的信号处理程序</a:t>
            </a:r>
            <a:endParaRPr lang="en-US" sz="3200" dirty="0"/>
          </a:p>
        </p:txBody>
      </p:sp>
      <p:sp>
        <p:nvSpPr>
          <p:cNvPr id="657411" name="Rectangle 3"/>
          <p:cNvSpPr>
            <a:spLocks noGrp="1" noChangeArrowheads="1"/>
          </p:cNvSpPr>
          <p:nvPr>
            <p:ph type="body" idx="1"/>
          </p:nvPr>
        </p:nvSpPr>
        <p:spPr>
          <a:xfrm>
            <a:off x="381000" y="1371600"/>
            <a:ext cx="8307388" cy="1295400"/>
          </a:xfrm>
        </p:spPr>
        <p:txBody>
          <a:bodyPr/>
          <a:lstStyle/>
          <a:p>
            <a:r>
              <a:rPr lang="zh-CN" altLang="en-US" dirty="0"/>
              <a:t>信号处理程序是与主程序同时运行的独立逻辑流（不是进程）</a:t>
            </a:r>
            <a:endParaRPr lang="en-US" dirty="0"/>
          </a:p>
        </p:txBody>
      </p:sp>
      <p:sp>
        <p:nvSpPr>
          <p:cNvPr id="657415" name="Line 7"/>
          <p:cNvSpPr>
            <a:spLocks noChangeShapeType="1"/>
          </p:cNvSpPr>
          <p:nvPr/>
        </p:nvSpPr>
        <p:spPr bwMode="auto">
          <a:xfrm>
            <a:off x="2987675" y="43434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16" name="Text Box 8"/>
          <p:cNvSpPr txBox="1">
            <a:spLocks noChangeArrowheads="1"/>
          </p:cNvSpPr>
          <p:nvPr/>
        </p:nvSpPr>
        <p:spPr bwMode="auto">
          <a:xfrm>
            <a:off x="2420938" y="3124200"/>
            <a:ext cx="1425390" cy="1200329"/>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Calibri" pitchFamily="34" charset="0"/>
              </a:rPr>
              <a:t>Process A </a:t>
            </a:r>
          </a:p>
          <a:p>
            <a:pPr algn="l">
              <a:lnSpc>
                <a:spcPct val="100000"/>
              </a:lnSpc>
            </a:pPr>
            <a:endParaRPr lang="en-US" sz="1800" b="1" dirty="0">
              <a:latin typeface="Calibri" pitchFamily="34" charset="0"/>
            </a:endParaRPr>
          </a:p>
          <a:p>
            <a:pPr algn="l">
              <a:lnSpc>
                <a:spcPct val="100000"/>
              </a:lnSpc>
            </a:pPr>
            <a:r>
              <a:rPr lang="en-US" sz="1800" b="1" dirty="0">
                <a:latin typeface="Courier New" pitchFamily="49" charset="0"/>
              </a:rPr>
              <a:t>while (1)</a:t>
            </a:r>
          </a:p>
          <a:p>
            <a:pPr algn="l">
              <a:lnSpc>
                <a:spcPct val="100000"/>
              </a:lnSpc>
            </a:pPr>
            <a:r>
              <a:rPr lang="en-US" sz="1800" b="1" dirty="0">
                <a:latin typeface="Courier New" pitchFamily="49" charset="0"/>
              </a:rPr>
              <a:t>    ;</a:t>
            </a:r>
          </a:p>
        </p:txBody>
      </p:sp>
      <p:sp>
        <p:nvSpPr>
          <p:cNvPr id="657417" name="Text Box 9"/>
          <p:cNvSpPr txBox="1">
            <a:spLocks noChangeArrowheads="1"/>
          </p:cNvSpPr>
          <p:nvPr/>
        </p:nvSpPr>
        <p:spPr bwMode="auto">
          <a:xfrm>
            <a:off x="3944938" y="3124200"/>
            <a:ext cx="1563248" cy="1477328"/>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Calibri" pitchFamily="34" charset="0"/>
              </a:rPr>
              <a:t>Process A</a:t>
            </a:r>
          </a:p>
          <a:p>
            <a:pPr algn="l">
              <a:lnSpc>
                <a:spcPct val="100000"/>
              </a:lnSpc>
            </a:pPr>
            <a:endParaRPr lang="en-US" sz="1800" b="1" dirty="0">
              <a:latin typeface="Calibri" pitchFamily="34" charset="0"/>
            </a:endParaRPr>
          </a:p>
          <a:p>
            <a:pPr algn="l">
              <a:lnSpc>
                <a:spcPct val="100000"/>
              </a:lnSpc>
            </a:pPr>
            <a:r>
              <a:rPr lang="en-US" sz="1800" b="1" dirty="0">
                <a:latin typeface="Courier New" pitchFamily="49" charset="0"/>
              </a:rPr>
              <a:t>handler(){</a:t>
            </a:r>
          </a:p>
          <a:p>
            <a:pPr algn="l">
              <a:lnSpc>
                <a:spcPct val="100000"/>
              </a:lnSpc>
            </a:pPr>
            <a:r>
              <a:rPr lang="en-US" sz="1800" b="1" dirty="0">
                <a:latin typeface="Courier New" pitchFamily="49" charset="0"/>
              </a:rPr>
              <a:t>    …</a:t>
            </a:r>
          </a:p>
          <a:p>
            <a:pPr algn="l">
              <a:lnSpc>
                <a:spcPct val="100000"/>
              </a:lnSpc>
            </a:pPr>
            <a:r>
              <a:rPr lang="en-US" sz="1800" b="1" dirty="0">
                <a:latin typeface="Courier New" pitchFamily="49" charset="0"/>
              </a:rPr>
              <a:t>}</a:t>
            </a:r>
          </a:p>
        </p:txBody>
      </p:sp>
      <p:sp>
        <p:nvSpPr>
          <p:cNvPr id="657418" name="Text Box 10"/>
          <p:cNvSpPr txBox="1">
            <a:spLocks noChangeArrowheads="1"/>
          </p:cNvSpPr>
          <p:nvPr/>
        </p:nvSpPr>
        <p:spPr bwMode="auto">
          <a:xfrm>
            <a:off x="5468938" y="3124200"/>
            <a:ext cx="1083886" cy="369332"/>
          </a:xfrm>
          <a:prstGeom prst="rect">
            <a:avLst/>
          </a:prstGeom>
          <a:noFill/>
          <a:ln w="25400">
            <a:noFill/>
            <a:miter lim="800000"/>
            <a:headEnd/>
            <a:tailEnd/>
          </a:ln>
          <a:effectLst/>
        </p:spPr>
        <p:txBody>
          <a:bodyPr wrap="none">
            <a:spAutoFit/>
          </a:bodyPr>
          <a:lstStyle/>
          <a:p>
            <a:pPr algn="l">
              <a:lnSpc>
                <a:spcPct val="100000"/>
              </a:lnSpc>
            </a:pPr>
            <a:r>
              <a:rPr lang="en-US" sz="1800" b="1" i="1" dirty="0">
                <a:solidFill>
                  <a:srgbClr val="C00000"/>
                </a:solidFill>
                <a:latin typeface="Calibri" pitchFamily="34" charset="0"/>
              </a:rPr>
              <a:t>Process B</a:t>
            </a:r>
          </a:p>
        </p:txBody>
      </p:sp>
      <p:sp>
        <p:nvSpPr>
          <p:cNvPr id="657419" name="Line 11"/>
          <p:cNvSpPr>
            <a:spLocks noChangeShapeType="1"/>
          </p:cNvSpPr>
          <p:nvPr/>
        </p:nvSpPr>
        <p:spPr bwMode="auto">
          <a:xfrm>
            <a:off x="4511675" y="49530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20" name="Line 12"/>
          <p:cNvSpPr>
            <a:spLocks noChangeShapeType="1"/>
          </p:cNvSpPr>
          <p:nvPr/>
        </p:nvSpPr>
        <p:spPr bwMode="auto">
          <a:xfrm>
            <a:off x="6035675" y="46482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21" name="Line 13"/>
          <p:cNvSpPr>
            <a:spLocks noChangeShapeType="1"/>
          </p:cNvSpPr>
          <p:nvPr/>
        </p:nvSpPr>
        <p:spPr bwMode="auto">
          <a:xfrm>
            <a:off x="2987675" y="52578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22" name="Line 14"/>
          <p:cNvSpPr>
            <a:spLocks noChangeShapeType="1"/>
          </p:cNvSpPr>
          <p:nvPr/>
        </p:nvSpPr>
        <p:spPr bwMode="auto">
          <a:xfrm>
            <a:off x="6035675" y="5562600"/>
            <a:ext cx="0" cy="304800"/>
          </a:xfrm>
          <a:prstGeom prst="line">
            <a:avLst/>
          </a:prstGeom>
          <a:noFill/>
          <a:ln w="25400">
            <a:solidFill>
              <a:schemeClr val="tx1"/>
            </a:solidFill>
            <a:round/>
            <a:headEnd/>
            <a:tailEnd/>
          </a:ln>
          <a:effectLst/>
        </p:spPr>
        <p:txBody>
          <a:bodyPr wrap="none" anchor="ctr"/>
          <a:lstStyle/>
          <a:p>
            <a:endParaRPr lang="en-US" sz="2800" dirty="0">
              <a:latin typeface="Calibri" pitchFamily="34" charset="0"/>
            </a:endParaRPr>
          </a:p>
        </p:txBody>
      </p:sp>
      <p:sp>
        <p:nvSpPr>
          <p:cNvPr id="657423" name="Line 15"/>
          <p:cNvSpPr>
            <a:spLocks noChangeShapeType="1"/>
          </p:cNvSpPr>
          <p:nvPr/>
        </p:nvSpPr>
        <p:spPr bwMode="auto">
          <a:xfrm>
            <a:off x="2530475" y="46482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4" name="Line 16"/>
          <p:cNvSpPr>
            <a:spLocks noChangeShapeType="1"/>
          </p:cNvSpPr>
          <p:nvPr/>
        </p:nvSpPr>
        <p:spPr bwMode="auto">
          <a:xfrm>
            <a:off x="2530475" y="49530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5" name="Line 17"/>
          <p:cNvSpPr>
            <a:spLocks noChangeShapeType="1"/>
          </p:cNvSpPr>
          <p:nvPr/>
        </p:nvSpPr>
        <p:spPr bwMode="auto">
          <a:xfrm>
            <a:off x="2530475" y="52578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6" name="Line 18"/>
          <p:cNvSpPr>
            <a:spLocks noChangeShapeType="1"/>
          </p:cNvSpPr>
          <p:nvPr/>
        </p:nvSpPr>
        <p:spPr bwMode="auto">
          <a:xfrm>
            <a:off x="2530475" y="55626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657427" name="Line 19"/>
          <p:cNvSpPr>
            <a:spLocks noChangeShapeType="1"/>
          </p:cNvSpPr>
          <p:nvPr/>
        </p:nvSpPr>
        <p:spPr bwMode="auto">
          <a:xfrm>
            <a:off x="2530475" y="5867400"/>
            <a:ext cx="4038600" cy="0"/>
          </a:xfrm>
          <a:prstGeom prst="line">
            <a:avLst/>
          </a:prstGeom>
          <a:noFill/>
          <a:ln w="3175">
            <a:solidFill>
              <a:schemeClr val="tx1"/>
            </a:solidFill>
            <a:prstDash val="dash"/>
            <a:round/>
            <a:headEnd/>
            <a:tailEnd/>
          </a:ln>
          <a:effectLst/>
        </p:spPr>
        <p:txBody>
          <a:bodyPr wrap="none" anchor="ctr"/>
          <a:lstStyle/>
          <a:p>
            <a:endParaRPr lang="en-US" sz="2800" dirty="0">
              <a:latin typeface="Calibri" pitchFamily="34" charset="0"/>
            </a:endParaRPr>
          </a:p>
        </p:txBody>
      </p:sp>
      <p:sp>
        <p:nvSpPr>
          <p:cNvPr id="19" name="Text Box 1031"/>
          <p:cNvSpPr txBox="1">
            <a:spLocks noChangeArrowheads="1"/>
          </p:cNvSpPr>
          <p:nvPr/>
        </p:nvSpPr>
        <p:spPr bwMode="auto">
          <a:xfrm>
            <a:off x="762000" y="4796135"/>
            <a:ext cx="1046453" cy="523220"/>
          </a:xfrm>
          <a:prstGeom prst="rect">
            <a:avLst/>
          </a:prstGeom>
          <a:noFill/>
          <a:ln w="25400">
            <a:noFill/>
            <a:miter lim="800000"/>
            <a:headEnd/>
            <a:tailEnd/>
          </a:ln>
          <a:effectLst/>
        </p:spPr>
        <p:txBody>
          <a:bodyPr wrap="square">
            <a:spAutoFit/>
          </a:bodyPr>
          <a:lstStyle/>
          <a:p>
            <a:pPr algn="l">
              <a:lnSpc>
                <a:spcPct val="100000"/>
              </a:lnSpc>
            </a:pPr>
            <a:r>
              <a:rPr lang="en-US" sz="2800" dirty="0">
                <a:latin typeface="Calibri" pitchFamily="34" charset="0"/>
              </a:rPr>
              <a:t>Time</a:t>
            </a:r>
          </a:p>
        </p:txBody>
      </p:sp>
      <p:sp>
        <p:nvSpPr>
          <p:cNvPr id="20" name="Down Arrow 19"/>
          <p:cNvSpPr/>
          <p:nvPr/>
        </p:nvSpPr>
        <p:spPr bwMode="auto">
          <a:xfrm>
            <a:off x="1732253" y="4419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800" dirty="0">
              <a:latin typeface="Calibri"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2771015" y="472440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0" name="Rectangle 29"/>
          <p:cNvSpPr/>
          <p:nvPr/>
        </p:nvSpPr>
        <p:spPr bwMode="auto">
          <a:xfrm>
            <a:off x="2771015" y="5149850"/>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58434" name="Rectangle 2"/>
          <p:cNvSpPr>
            <a:spLocks noGrp="1" noChangeArrowheads="1"/>
          </p:cNvSpPr>
          <p:nvPr>
            <p:ph type="title"/>
          </p:nvPr>
        </p:nvSpPr>
        <p:spPr>
          <a:xfrm>
            <a:off x="357018" y="609600"/>
            <a:ext cx="8405982" cy="762000"/>
          </a:xfrm>
        </p:spPr>
        <p:txBody>
          <a:bodyPr/>
          <a:lstStyle/>
          <a:p>
            <a:pPr marL="0" indent="0"/>
            <a:r>
              <a:rPr lang="zh-CN" altLang="en-US" sz="3400" dirty="0"/>
              <a:t>另一个角度看作为并发流的信号处理程序</a:t>
            </a:r>
            <a:endParaRPr lang="en-US" sz="3400" dirty="0"/>
          </a:p>
        </p:txBody>
      </p:sp>
      <p:sp>
        <p:nvSpPr>
          <p:cNvPr id="658472" name="Text Box 40"/>
          <p:cNvSpPr txBox="1">
            <a:spLocks noChangeArrowheads="1"/>
          </p:cNvSpPr>
          <p:nvPr/>
        </p:nvSpPr>
        <p:spPr bwMode="auto">
          <a:xfrm>
            <a:off x="697781" y="2738648"/>
            <a:ext cx="1677307" cy="369332"/>
          </a:xfrm>
          <a:prstGeom prst="rect">
            <a:avLst/>
          </a:prstGeom>
          <a:noFill/>
          <a:ln w="19050">
            <a:noFill/>
            <a:miter lim="800000"/>
            <a:headEnd/>
            <a:tailEnd/>
          </a:ln>
          <a:effectLst/>
        </p:spPr>
        <p:txBody>
          <a:bodyPr wrap="square" lIns="45720" rIns="45720">
            <a:spAutoFit/>
          </a:bodyPr>
          <a:lstStyle/>
          <a:p>
            <a:r>
              <a:rPr lang="zh-CN" altLang="en-US" sz="1800" dirty="0">
                <a:latin typeface="Calibri" pitchFamily="34" charset="0"/>
              </a:rPr>
              <a:t>信号发送到</a:t>
            </a:r>
            <a:r>
              <a:rPr lang="en-US" altLang="zh-CN" sz="1800" dirty="0">
                <a:latin typeface="Calibri" pitchFamily="34" charset="0"/>
              </a:rPr>
              <a:t>A</a:t>
            </a:r>
            <a:endParaRPr lang="en-US" sz="1800" b="1" dirty="0">
              <a:latin typeface="Calibri" pitchFamily="34" charset="0"/>
            </a:endParaRPr>
          </a:p>
        </p:txBody>
      </p:sp>
      <p:sp>
        <p:nvSpPr>
          <p:cNvPr id="658473" name="Line 41"/>
          <p:cNvSpPr>
            <a:spLocks noChangeShapeType="1"/>
          </p:cNvSpPr>
          <p:nvPr/>
        </p:nvSpPr>
        <p:spPr bwMode="auto">
          <a:xfrm>
            <a:off x="2362200" y="2896709"/>
            <a:ext cx="381000" cy="0"/>
          </a:xfrm>
          <a:prstGeom prst="line">
            <a:avLst/>
          </a:prstGeom>
          <a:noFill/>
          <a:ln w="38100">
            <a:solidFill>
              <a:schemeClr val="tx2"/>
            </a:solidFill>
            <a:round/>
            <a:headEnd/>
            <a:tailEnd type="triangle" w="med" len="med"/>
          </a:ln>
          <a:effectLst/>
        </p:spPr>
        <p:txBody>
          <a:bodyPr wrap="none" lIns="45720" rIns="45720"/>
          <a:lstStyle/>
          <a:p>
            <a:endParaRPr lang="en-US" dirty="0">
              <a:latin typeface="Calibri" pitchFamily="34" charset="0"/>
            </a:endParaRPr>
          </a:p>
        </p:txBody>
      </p:sp>
      <p:sp>
        <p:nvSpPr>
          <p:cNvPr id="658474" name="Text Box 42"/>
          <p:cNvSpPr txBox="1">
            <a:spLocks noChangeArrowheads="1"/>
          </p:cNvSpPr>
          <p:nvPr/>
        </p:nvSpPr>
        <p:spPr bwMode="auto">
          <a:xfrm>
            <a:off x="781138" y="4132052"/>
            <a:ext cx="1393971" cy="369332"/>
          </a:xfrm>
          <a:prstGeom prst="rect">
            <a:avLst/>
          </a:prstGeom>
          <a:noFill/>
          <a:ln w="19050">
            <a:noFill/>
            <a:miter lim="800000"/>
            <a:headEnd/>
            <a:tailEnd/>
          </a:ln>
          <a:effectLst/>
        </p:spPr>
        <p:txBody>
          <a:bodyPr wrap="none" lIns="45720" rIns="45720">
            <a:spAutoFit/>
          </a:bodyPr>
          <a:lstStyle/>
          <a:p>
            <a:r>
              <a:rPr lang="en-US" altLang="zh-CN" sz="1800" dirty="0">
                <a:latin typeface="Calibri" pitchFamily="34" charset="0"/>
              </a:rPr>
              <a:t>A</a:t>
            </a:r>
            <a:r>
              <a:rPr lang="zh-CN" altLang="en-US" sz="1800" dirty="0">
                <a:latin typeface="Calibri" pitchFamily="34" charset="0"/>
              </a:rPr>
              <a:t>接收到信号</a:t>
            </a:r>
            <a:endParaRPr lang="en-US" sz="1800" b="1" dirty="0">
              <a:latin typeface="Calibri" pitchFamily="34" charset="0"/>
            </a:endParaRPr>
          </a:p>
        </p:txBody>
      </p:sp>
      <p:sp>
        <p:nvSpPr>
          <p:cNvPr id="658475" name="Line 43"/>
          <p:cNvSpPr>
            <a:spLocks noChangeShapeType="1"/>
          </p:cNvSpPr>
          <p:nvPr/>
        </p:nvSpPr>
        <p:spPr bwMode="auto">
          <a:xfrm>
            <a:off x="2362200" y="4316718"/>
            <a:ext cx="381000" cy="0"/>
          </a:xfrm>
          <a:prstGeom prst="line">
            <a:avLst/>
          </a:prstGeom>
          <a:noFill/>
          <a:ln w="38100">
            <a:solidFill>
              <a:schemeClr val="tx2"/>
            </a:solidFill>
            <a:round/>
            <a:headEnd/>
            <a:tailEnd type="triangle" w="med" len="med"/>
          </a:ln>
          <a:effectLst/>
        </p:spPr>
        <p:txBody>
          <a:bodyPr wrap="none" lIns="45720" rIns="45720"/>
          <a:lstStyle/>
          <a:p>
            <a:endParaRPr lang="en-US" dirty="0">
              <a:latin typeface="Calibri" pitchFamily="34" charset="0"/>
            </a:endParaRPr>
          </a:p>
        </p:txBody>
      </p:sp>
      <p:sp>
        <p:nvSpPr>
          <p:cNvPr id="41" name="Rectangle 40"/>
          <p:cNvSpPr/>
          <p:nvPr/>
        </p:nvSpPr>
        <p:spPr bwMode="auto">
          <a:xfrm>
            <a:off x="2771015" y="38850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2" name="Rectangle 41"/>
          <p:cNvSpPr/>
          <p:nvPr/>
        </p:nvSpPr>
        <p:spPr bwMode="auto">
          <a:xfrm>
            <a:off x="2771015" y="34596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3" name="Rectangle 42"/>
          <p:cNvSpPr/>
          <p:nvPr/>
        </p:nvSpPr>
        <p:spPr bwMode="auto">
          <a:xfrm>
            <a:off x="2771015" y="4310510"/>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4" name="Rectangle 43"/>
          <p:cNvSpPr/>
          <p:nvPr/>
        </p:nvSpPr>
        <p:spPr bwMode="auto">
          <a:xfrm>
            <a:off x="2771015" y="30282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5" name="Rectangle 44"/>
          <p:cNvSpPr/>
          <p:nvPr/>
        </p:nvSpPr>
        <p:spPr bwMode="auto">
          <a:xfrm>
            <a:off x="2771015" y="2602816"/>
            <a:ext cx="4495800" cy="425450"/>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6" name="Text Box 4"/>
          <p:cNvSpPr txBox="1">
            <a:spLocks noChangeArrowheads="1"/>
          </p:cNvSpPr>
          <p:nvPr/>
        </p:nvSpPr>
        <p:spPr bwMode="auto">
          <a:xfrm>
            <a:off x="2993037" y="1981200"/>
            <a:ext cx="1097160"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A</a:t>
            </a:r>
          </a:p>
        </p:txBody>
      </p:sp>
      <p:sp>
        <p:nvSpPr>
          <p:cNvPr id="47" name="Text Box 5"/>
          <p:cNvSpPr txBox="1">
            <a:spLocks noChangeArrowheads="1"/>
          </p:cNvSpPr>
          <p:nvPr/>
        </p:nvSpPr>
        <p:spPr bwMode="auto">
          <a:xfrm>
            <a:off x="4516029" y="19812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B</a:t>
            </a:r>
          </a:p>
        </p:txBody>
      </p:sp>
      <p:sp>
        <p:nvSpPr>
          <p:cNvPr id="48" name="Line 6"/>
          <p:cNvSpPr>
            <a:spLocks noChangeShapeType="1"/>
          </p:cNvSpPr>
          <p:nvPr/>
        </p:nvSpPr>
        <p:spPr bwMode="auto">
          <a:xfrm flipH="1">
            <a:off x="3546171" y="2606000"/>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9" name="Line 11"/>
          <p:cNvSpPr>
            <a:spLocks noChangeShapeType="1"/>
          </p:cNvSpPr>
          <p:nvPr/>
        </p:nvSpPr>
        <p:spPr bwMode="auto">
          <a:xfrm flipH="1">
            <a:off x="4371671" y="1981200"/>
            <a:ext cx="12700" cy="393192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50" name="Text Box 12"/>
          <p:cNvSpPr txBox="1">
            <a:spLocks noChangeArrowheads="1"/>
          </p:cNvSpPr>
          <p:nvPr/>
        </p:nvSpPr>
        <p:spPr bwMode="auto">
          <a:xfrm>
            <a:off x="5472451" y="2667000"/>
            <a:ext cx="1677062"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a:latin typeface="Calibri" pitchFamily="34" charset="0"/>
              </a:rPr>
              <a:t>用户代码</a:t>
            </a:r>
            <a:r>
              <a:rPr lang="en-US" sz="1600" dirty="0">
                <a:latin typeface="Calibri" pitchFamily="34" charset="0"/>
              </a:rPr>
              <a:t> (main)</a:t>
            </a:r>
          </a:p>
        </p:txBody>
      </p:sp>
      <p:sp>
        <p:nvSpPr>
          <p:cNvPr id="51" name="Text Box 13"/>
          <p:cNvSpPr txBox="1">
            <a:spLocks noChangeArrowheads="1"/>
          </p:cNvSpPr>
          <p:nvPr/>
        </p:nvSpPr>
        <p:spPr bwMode="auto">
          <a:xfrm>
            <a:off x="5472451" y="3081338"/>
            <a:ext cx="1011815"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a:latin typeface="Calibri" pitchFamily="34" charset="0"/>
              </a:rPr>
              <a:t>内核代码</a:t>
            </a:r>
            <a:endParaRPr lang="en-US" sz="1600" dirty="0">
              <a:latin typeface="Calibri" pitchFamily="34" charset="0"/>
            </a:endParaRPr>
          </a:p>
        </p:txBody>
      </p:sp>
      <p:sp>
        <p:nvSpPr>
          <p:cNvPr id="52" name="Text Box 14"/>
          <p:cNvSpPr txBox="1">
            <a:spLocks noChangeArrowheads="1"/>
          </p:cNvSpPr>
          <p:nvPr/>
        </p:nvSpPr>
        <p:spPr bwMode="auto">
          <a:xfrm>
            <a:off x="5472451" y="3494088"/>
            <a:ext cx="1677062"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a:latin typeface="Calibri" pitchFamily="34" charset="0"/>
              </a:rPr>
              <a:t>用户代码</a:t>
            </a:r>
            <a:r>
              <a:rPr lang="en-US" sz="1600" dirty="0">
                <a:latin typeface="Calibri" pitchFamily="34" charset="0"/>
              </a:rPr>
              <a:t> (main)</a:t>
            </a:r>
          </a:p>
        </p:txBody>
      </p:sp>
      <p:sp>
        <p:nvSpPr>
          <p:cNvPr id="53" name="Text Box 15"/>
          <p:cNvSpPr txBox="1">
            <a:spLocks noChangeArrowheads="1"/>
          </p:cNvSpPr>
          <p:nvPr/>
        </p:nvSpPr>
        <p:spPr bwMode="auto">
          <a:xfrm>
            <a:off x="5454989" y="3930650"/>
            <a:ext cx="1011815"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a:latin typeface="Calibri" pitchFamily="34" charset="0"/>
              </a:rPr>
              <a:t>内核代码</a:t>
            </a:r>
            <a:endParaRPr lang="en-US" sz="1600" dirty="0">
              <a:latin typeface="Calibri" pitchFamily="34" charset="0"/>
            </a:endParaRPr>
          </a:p>
        </p:txBody>
      </p:sp>
      <p:sp>
        <p:nvSpPr>
          <p:cNvPr id="54" name="Text Box 16"/>
          <p:cNvSpPr txBox="1">
            <a:spLocks noChangeArrowheads="1"/>
          </p:cNvSpPr>
          <p:nvPr/>
        </p:nvSpPr>
        <p:spPr bwMode="auto">
          <a:xfrm>
            <a:off x="5472451" y="4343400"/>
            <a:ext cx="1907895"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a:latin typeface="Calibri" pitchFamily="34" charset="0"/>
              </a:rPr>
              <a:t>用户代码</a:t>
            </a:r>
            <a:r>
              <a:rPr lang="en-US" sz="1600" dirty="0">
                <a:latin typeface="Calibri" pitchFamily="34" charset="0"/>
              </a:rPr>
              <a:t> (handler)</a:t>
            </a:r>
          </a:p>
        </p:txBody>
      </p:sp>
      <p:sp>
        <p:nvSpPr>
          <p:cNvPr id="55" name="AutoShape 27"/>
          <p:cNvSpPr>
            <a:spLocks/>
          </p:cNvSpPr>
          <p:nvPr/>
        </p:nvSpPr>
        <p:spPr bwMode="auto">
          <a:xfrm>
            <a:off x="7508571" y="30271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56" name="Text Box 28"/>
          <p:cNvSpPr txBox="1">
            <a:spLocks noChangeArrowheads="1"/>
          </p:cNvSpPr>
          <p:nvPr/>
        </p:nvSpPr>
        <p:spPr bwMode="auto">
          <a:xfrm>
            <a:off x="7587946" y="3048366"/>
            <a:ext cx="1221809"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a:latin typeface="Calibri" pitchFamily="34" charset="0"/>
              </a:rPr>
              <a:t>上下文切换</a:t>
            </a:r>
            <a:endParaRPr lang="en-US" sz="1600" dirty="0">
              <a:latin typeface="Calibri" pitchFamily="34" charset="0"/>
            </a:endParaRPr>
          </a:p>
        </p:txBody>
      </p:sp>
      <p:sp>
        <p:nvSpPr>
          <p:cNvPr id="57" name="AutoShape 29"/>
          <p:cNvSpPr>
            <a:spLocks/>
          </p:cNvSpPr>
          <p:nvPr/>
        </p:nvSpPr>
        <p:spPr bwMode="auto">
          <a:xfrm>
            <a:off x="7508571" y="38966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58" name="Text Box 30"/>
          <p:cNvSpPr txBox="1">
            <a:spLocks noChangeArrowheads="1"/>
          </p:cNvSpPr>
          <p:nvPr/>
        </p:nvSpPr>
        <p:spPr bwMode="auto">
          <a:xfrm>
            <a:off x="7587946" y="3917860"/>
            <a:ext cx="1218603" cy="338554"/>
          </a:xfrm>
          <a:prstGeom prst="rect">
            <a:avLst/>
          </a:prstGeom>
          <a:noFill/>
          <a:ln w="25400">
            <a:noFill/>
            <a:miter lim="800000"/>
            <a:headEnd/>
            <a:tailEnd/>
          </a:ln>
          <a:effectLst/>
        </p:spPr>
        <p:txBody>
          <a:bodyPr wrap="none">
            <a:spAutoFit/>
          </a:bodyPr>
          <a:lstStyle/>
          <a:p>
            <a:pPr algn="l">
              <a:lnSpc>
                <a:spcPct val="100000"/>
              </a:lnSpc>
            </a:pPr>
            <a:r>
              <a:rPr lang="zh-CN" altLang="en-US" sz="1600" i="1" dirty="0">
                <a:latin typeface="Calibri" pitchFamily="34" charset="0"/>
              </a:rPr>
              <a:t>上下文切换</a:t>
            </a:r>
            <a:endParaRPr lang="en-US" sz="1600" dirty="0">
              <a:latin typeface="Calibri" pitchFamily="34" charset="0"/>
            </a:endParaRPr>
          </a:p>
        </p:txBody>
      </p:sp>
      <p:sp>
        <p:nvSpPr>
          <p:cNvPr id="59" name="Line 6"/>
          <p:cNvSpPr>
            <a:spLocks noChangeShapeType="1"/>
          </p:cNvSpPr>
          <p:nvPr/>
        </p:nvSpPr>
        <p:spPr bwMode="auto">
          <a:xfrm flipH="1">
            <a:off x="3539821" y="43037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0" name="Line 6"/>
          <p:cNvSpPr>
            <a:spLocks noChangeShapeType="1"/>
          </p:cNvSpPr>
          <p:nvPr/>
        </p:nvSpPr>
        <p:spPr bwMode="auto">
          <a:xfrm flipH="1">
            <a:off x="5140021" y="34655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61" name="Straight Arrow Connector 60"/>
          <p:cNvCxnSpPr>
            <a:stCxn id="48" idx="1"/>
            <a:endCxn id="60" idx="0"/>
          </p:cNvCxnSpPr>
          <p:nvPr/>
        </p:nvCxnSpPr>
        <p:spPr bwMode="auto">
          <a:xfrm rot="16200000" flipH="1">
            <a:off x="4123620" y="2449175"/>
            <a:ext cx="438952" cy="1593850"/>
          </a:xfrm>
          <a:prstGeom prst="straightConnector1">
            <a:avLst/>
          </a:prstGeom>
          <a:noFill/>
          <a:ln w="25400">
            <a:solidFill>
              <a:schemeClr val="tx1"/>
            </a:solidFill>
            <a:round/>
            <a:headEnd/>
            <a:tailEnd type="triangle" w="med" len="med"/>
          </a:ln>
          <a:effectLst/>
        </p:spPr>
      </p:cxnSp>
      <p:cxnSp>
        <p:nvCxnSpPr>
          <p:cNvPr id="62" name="Straight Arrow Connector 61"/>
          <p:cNvCxnSpPr>
            <a:stCxn id="60" idx="1"/>
            <a:endCxn id="59" idx="0"/>
          </p:cNvCxnSpPr>
          <p:nvPr/>
        </p:nvCxnSpPr>
        <p:spPr bwMode="auto">
          <a:xfrm rot="16200000" flipH="1" flipV="1">
            <a:off x="4131133" y="3294888"/>
            <a:ext cx="417576" cy="1600200"/>
          </a:xfrm>
          <a:prstGeom prst="straightConnector1">
            <a:avLst/>
          </a:prstGeom>
          <a:noFill/>
          <a:ln w="25400">
            <a:solidFill>
              <a:schemeClr val="tx1"/>
            </a:solidFill>
            <a:round/>
            <a:headEnd/>
            <a:tailEnd type="triangle" w="med" len="med"/>
          </a:ln>
          <a:effectLst/>
        </p:spPr>
      </p:cxnSp>
      <p:sp>
        <p:nvSpPr>
          <p:cNvPr id="31" name="Line 6"/>
          <p:cNvSpPr>
            <a:spLocks noChangeShapeType="1"/>
          </p:cNvSpPr>
          <p:nvPr/>
        </p:nvSpPr>
        <p:spPr bwMode="auto">
          <a:xfrm flipH="1">
            <a:off x="3538270" y="4724400"/>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2" name="Line 6"/>
          <p:cNvSpPr>
            <a:spLocks noChangeShapeType="1"/>
          </p:cNvSpPr>
          <p:nvPr/>
        </p:nvSpPr>
        <p:spPr bwMode="auto">
          <a:xfrm flipH="1">
            <a:off x="3538270" y="5141976"/>
            <a:ext cx="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3" name="Text Box 15"/>
          <p:cNvSpPr txBox="1">
            <a:spLocks noChangeArrowheads="1"/>
          </p:cNvSpPr>
          <p:nvPr/>
        </p:nvSpPr>
        <p:spPr bwMode="auto">
          <a:xfrm>
            <a:off x="5457541" y="4766846"/>
            <a:ext cx="1011815"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a:latin typeface="Calibri" pitchFamily="34" charset="0"/>
              </a:rPr>
              <a:t>内核代码</a:t>
            </a:r>
            <a:endParaRPr lang="en-US" sz="1600" dirty="0">
              <a:latin typeface="Calibri" pitchFamily="34" charset="0"/>
            </a:endParaRPr>
          </a:p>
        </p:txBody>
      </p:sp>
      <p:sp>
        <p:nvSpPr>
          <p:cNvPr id="34" name="Text Box 14"/>
          <p:cNvSpPr txBox="1">
            <a:spLocks noChangeArrowheads="1"/>
          </p:cNvSpPr>
          <p:nvPr/>
        </p:nvSpPr>
        <p:spPr bwMode="auto">
          <a:xfrm>
            <a:off x="5474684" y="5181600"/>
            <a:ext cx="1677062" cy="338554"/>
          </a:xfrm>
          <a:prstGeom prst="rect">
            <a:avLst/>
          </a:prstGeom>
          <a:noFill/>
          <a:ln w="25400">
            <a:noFill/>
            <a:miter lim="800000"/>
            <a:headEnd/>
            <a:tailEnd/>
          </a:ln>
          <a:effectLst/>
        </p:spPr>
        <p:txBody>
          <a:bodyPr wrap="none">
            <a:spAutoFit/>
          </a:bodyPr>
          <a:lstStyle/>
          <a:p>
            <a:pPr algn="l">
              <a:lnSpc>
                <a:spcPct val="100000"/>
              </a:lnSpc>
            </a:pPr>
            <a:r>
              <a:rPr lang="zh-CN" altLang="en-US" sz="1600" dirty="0">
                <a:latin typeface="Calibri" pitchFamily="34" charset="0"/>
              </a:rPr>
              <a:t>用户代码</a:t>
            </a:r>
            <a:r>
              <a:rPr lang="en-US" sz="1600" dirty="0">
                <a:latin typeface="Calibri" pitchFamily="34" charset="0"/>
              </a:rPr>
              <a:t> (main)</a:t>
            </a:r>
          </a:p>
        </p:txBody>
      </p:sp>
      <p:sp>
        <p:nvSpPr>
          <p:cNvPr id="37" name="Text Box 36"/>
          <p:cNvSpPr txBox="1">
            <a:spLocks noChangeArrowheads="1"/>
          </p:cNvSpPr>
          <p:nvPr/>
        </p:nvSpPr>
        <p:spPr bwMode="auto">
          <a:xfrm>
            <a:off x="3130739" y="2709446"/>
            <a:ext cx="374461" cy="338554"/>
          </a:xfrm>
          <a:prstGeom prst="rect">
            <a:avLst/>
          </a:prstGeom>
          <a:noFill/>
          <a:ln w="19050">
            <a:noFill/>
            <a:miter lim="800000"/>
            <a:headEnd/>
            <a:tailEnd/>
          </a:ln>
          <a:effectLst/>
        </p:spPr>
        <p:txBody>
          <a:bodyPr wrap="none" lIns="45720" rIns="45720">
            <a:spAutoFit/>
          </a:bodyPr>
          <a:lstStyle/>
          <a:p>
            <a:r>
              <a:rPr lang="en-US" sz="1600" dirty="0" err="1">
                <a:latin typeface="Calibri" pitchFamily="34" charset="0"/>
              </a:rPr>
              <a:t>I</a:t>
            </a:r>
            <a:r>
              <a:rPr lang="en-US" sz="1600" baseline="-25000" dirty="0" err="1">
                <a:latin typeface="Calibri" pitchFamily="34" charset="0"/>
              </a:rPr>
              <a:t>curr</a:t>
            </a:r>
            <a:endParaRPr lang="en-US" sz="1600" baseline="-25000" dirty="0">
              <a:latin typeface="Calibri" pitchFamily="34" charset="0"/>
            </a:endParaRPr>
          </a:p>
        </p:txBody>
      </p:sp>
      <p:sp>
        <p:nvSpPr>
          <p:cNvPr id="38" name="Text Box 37"/>
          <p:cNvSpPr txBox="1">
            <a:spLocks noChangeArrowheads="1"/>
          </p:cNvSpPr>
          <p:nvPr/>
        </p:nvSpPr>
        <p:spPr bwMode="auto">
          <a:xfrm>
            <a:off x="3124200" y="5071646"/>
            <a:ext cx="397994" cy="338554"/>
          </a:xfrm>
          <a:prstGeom prst="rect">
            <a:avLst/>
          </a:prstGeom>
          <a:noFill/>
          <a:ln w="19050">
            <a:noFill/>
            <a:miter lim="800000"/>
            <a:headEnd/>
            <a:tailEnd/>
          </a:ln>
          <a:effectLst/>
        </p:spPr>
        <p:txBody>
          <a:bodyPr wrap="none" lIns="45720" rIns="45720">
            <a:spAutoFit/>
          </a:bodyPr>
          <a:lstStyle/>
          <a:p>
            <a:r>
              <a:rPr lang="en-US" sz="1600" dirty="0" err="1">
                <a:latin typeface="Calibri" pitchFamily="34" charset="0"/>
              </a:rPr>
              <a:t>I</a:t>
            </a:r>
            <a:r>
              <a:rPr lang="en-US" sz="1600" baseline="-25000" dirty="0" err="1">
                <a:latin typeface="Calibri" pitchFamily="34" charset="0"/>
              </a:rPr>
              <a:t>next</a:t>
            </a:r>
            <a:endParaRPr lang="en-US" sz="1600" baseline="-25000" dirty="0">
              <a:latin typeface="Calibri" pitchFamily="34" charset="0"/>
            </a:endParaRPr>
          </a:p>
        </p:txBody>
      </p:sp>
      <p:sp>
        <p:nvSpPr>
          <p:cNvPr id="39" name="Oval 38"/>
          <p:cNvSpPr/>
          <p:nvPr/>
        </p:nvSpPr>
        <p:spPr bwMode="auto">
          <a:xfrm>
            <a:off x="3505200" y="2977086"/>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40" name="Oval 39"/>
          <p:cNvSpPr/>
          <p:nvPr/>
        </p:nvSpPr>
        <p:spPr bwMode="auto">
          <a:xfrm>
            <a:off x="3489960" y="5122652"/>
            <a:ext cx="91440" cy="91440"/>
          </a:xfrm>
          <a:prstGeom prst="ellipse">
            <a:avLst/>
          </a:prstGeom>
          <a:solidFill>
            <a:schemeClr val="tx1"/>
          </a:solidFill>
          <a:ln w="25400" cap="flat" cmpd="sng" algn="ctr">
            <a:noFill/>
            <a:prstDash val="solid"/>
            <a:round/>
            <a:headEnd type="none" w="med" len="med"/>
            <a:tailEnd type="arrow" w="med" len="med"/>
          </a:ln>
          <a:effectLst/>
        </p:spPr>
        <p:txBody>
          <a:bodyPr rtlCol="0" anchor="ctr"/>
          <a:lstStyle/>
          <a:p>
            <a:pPr algn="ct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zh-CN" altLang="en-US" dirty="0"/>
              <a:t>嵌套的信号处理程序</a:t>
            </a:r>
            <a:endParaRPr lang="en-US" dirty="0"/>
          </a:p>
        </p:txBody>
      </p:sp>
      <p:sp>
        <p:nvSpPr>
          <p:cNvPr id="3" name="Content Placeholder 2"/>
          <p:cNvSpPr>
            <a:spLocks noGrp="1"/>
          </p:cNvSpPr>
          <p:nvPr>
            <p:ph idx="1"/>
          </p:nvPr>
        </p:nvSpPr>
        <p:spPr>
          <a:xfrm>
            <a:off x="396875" y="1362075"/>
            <a:ext cx="7896225" cy="619125"/>
          </a:xfrm>
        </p:spPr>
        <p:txBody>
          <a:bodyPr/>
          <a:lstStyle/>
          <a:p>
            <a:r>
              <a:rPr lang="zh-CN" altLang="en-US" dirty="0"/>
              <a:t>信号处理程序可以被其他信号处理程序中断</a:t>
            </a:r>
            <a:endParaRPr lang="en-US" dirty="0"/>
          </a:p>
        </p:txBody>
      </p:sp>
      <p:sp>
        <p:nvSpPr>
          <p:cNvPr id="4" name="Line 93"/>
          <p:cNvSpPr>
            <a:spLocks noChangeShapeType="1"/>
          </p:cNvSpPr>
          <p:nvPr/>
        </p:nvSpPr>
        <p:spPr bwMode="auto">
          <a:xfrm>
            <a:off x="2844290" y="28225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5" name="Line 94"/>
          <p:cNvSpPr>
            <a:spLocks noChangeShapeType="1"/>
          </p:cNvSpPr>
          <p:nvPr/>
        </p:nvSpPr>
        <p:spPr bwMode="auto">
          <a:xfrm>
            <a:off x="2850640" y="3427403"/>
            <a:ext cx="2400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6" name="Line 96"/>
          <p:cNvSpPr>
            <a:spLocks noChangeShapeType="1"/>
          </p:cNvSpPr>
          <p:nvPr/>
        </p:nvSpPr>
        <p:spPr bwMode="auto">
          <a:xfrm flipH="1" flipV="1">
            <a:off x="5198533" y="4116924"/>
            <a:ext cx="2355340" cy="5317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7" name="Line 97"/>
          <p:cNvSpPr>
            <a:spLocks noChangeShapeType="1"/>
          </p:cNvSpPr>
          <p:nvPr/>
        </p:nvSpPr>
        <p:spPr bwMode="auto">
          <a:xfrm>
            <a:off x="2845877" y="4108440"/>
            <a:ext cx="3175" cy="876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8" name="Rectangle 98"/>
          <p:cNvSpPr>
            <a:spLocks noChangeArrowheads="1"/>
          </p:cNvSpPr>
          <p:nvPr/>
        </p:nvSpPr>
        <p:spPr bwMode="auto">
          <a:xfrm>
            <a:off x="3033202" y="2825740"/>
            <a:ext cx="2051032"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(2)</a:t>
            </a:r>
            <a:r>
              <a:rPr lang="zh-CN" altLang="en-US" sz="1800" i="1" dirty="0">
                <a:latin typeface="Helvetica" charset="0"/>
              </a:rPr>
              <a:t>控制信号传递给处理程序</a:t>
            </a:r>
            <a:r>
              <a:rPr lang="en-US" sz="1800" i="1" dirty="0">
                <a:latin typeface="Helvetica" charset="0"/>
              </a:rPr>
              <a:t> S</a:t>
            </a:r>
          </a:p>
        </p:txBody>
      </p:sp>
      <p:sp>
        <p:nvSpPr>
          <p:cNvPr id="9" name="Rectangle 99"/>
          <p:cNvSpPr>
            <a:spLocks noChangeArrowheads="1"/>
          </p:cNvSpPr>
          <p:nvPr/>
        </p:nvSpPr>
        <p:spPr bwMode="auto">
          <a:xfrm>
            <a:off x="2210881" y="2321635"/>
            <a:ext cx="1158854"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zh-CN" altLang="en-US" sz="1800" i="1" dirty="0">
                <a:latin typeface="Helvetica" charset="0"/>
              </a:rPr>
              <a:t>主程序</a:t>
            </a:r>
            <a:endParaRPr lang="en-US" sz="1800" i="1" dirty="0">
              <a:latin typeface="Helvetica" charset="0"/>
            </a:endParaRPr>
          </a:p>
        </p:txBody>
      </p:sp>
      <p:sp>
        <p:nvSpPr>
          <p:cNvPr id="10" name="Rectangle 100"/>
          <p:cNvSpPr>
            <a:spLocks noChangeArrowheads="1"/>
          </p:cNvSpPr>
          <p:nvPr/>
        </p:nvSpPr>
        <p:spPr bwMode="auto">
          <a:xfrm>
            <a:off x="5612345" y="4571994"/>
            <a:ext cx="2013495"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(5) </a:t>
            </a:r>
            <a:r>
              <a:rPr lang="zh-CN" altLang="en-US" sz="1800" i="1" dirty="0">
                <a:latin typeface="Helvetica" charset="0"/>
              </a:rPr>
              <a:t>处理程序</a:t>
            </a:r>
            <a:r>
              <a:rPr lang="en-US" sz="1800" i="1" dirty="0">
                <a:latin typeface="Helvetica" charset="0"/>
              </a:rPr>
              <a:t> T</a:t>
            </a:r>
            <a:r>
              <a:rPr lang="zh-CN" altLang="en-US" sz="1800" i="1" dirty="0">
                <a:latin typeface="Helvetica" charset="0"/>
              </a:rPr>
              <a:t>返回到处理程序</a:t>
            </a:r>
            <a:r>
              <a:rPr lang="en-US" sz="1800" i="1" dirty="0">
                <a:latin typeface="Helvetica" charset="0"/>
              </a:rPr>
              <a:t> S</a:t>
            </a:r>
          </a:p>
        </p:txBody>
      </p:sp>
      <p:sp>
        <p:nvSpPr>
          <p:cNvPr id="11" name="Text Box 101"/>
          <p:cNvSpPr txBox="1">
            <a:spLocks noChangeArrowheads="1"/>
          </p:cNvSpPr>
          <p:nvPr/>
        </p:nvSpPr>
        <p:spPr bwMode="auto">
          <a:xfrm>
            <a:off x="2341052" y="3144828"/>
            <a:ext cx="54694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800" i="1">
                <a:latin typeface="Helvetica" charset="0"/>
              </a:rPr>
              <a:t>I</a:t>
            </a:r>
            <a:r>
              <a:rPr lang="en-US" sz="1800" i="1" baseline="-25000">
                <a:latin typeface="Helvetica" charset="0"/>
              </a:rPr>
              <a:t>curr</a:t>
            </a:r>
            <a:endParaRPr lang="en-US" sz="1800" i="1">
              <a:latin typeface="Helvetica" charset="0"/>
            </a:endParaRPr>
          </a:p>
        </p:txBody>
      </p:sp>
      <p:sp>
        <p:nvSpPr>
          <p:cNvPr id="12" name="Text Box 102"/>
          <p:cNvSpPr txBox="1">
            <a:spLocks noChangeArrowheads="1"/>
          </p:cNvSpPr>
          <p:nvPr/>
        </p:nvSpPr>
        <p:spPr bwMode="auto">
          <a:xfrm>
            <a:off x="2341052" y="3849678"/>
            <a:ext cx="56457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800" i="1" dirty="0" err="1">
                <a:latin typeface="Helvetica" charset="0"/>
              </a:rPr>
              <a:t>I</a:t>
            </a:r>
            <a:r>
              <a:rPr lang="en-US" sz="1800" i="1" baseline="-25000" dirty="0" err="1">
                <a:latin typeface="Helvetica" charset="0"/>
              </a:rPr>
              <a:t>next</a:t>
            </a:r>
            <a:endParaRPr lang="en-US" sz="1800" i="1" dirty="0">
              <a:latin typeface="Helvetica" charset="0"/>
            </a:endParaRPr>
          </a:p>
        </p:txBody>
      </p:sp>
      <p:sp>
        <p:nvSpPr>
          <p:cNvPr id="13" name="Rectangle 105"/>
          <p:cNvSpPr>
            <a:spLocks noChangeArrowheads="1"/>
          </p:cNvSpPr>
          <p:nvPr/>
        </p:nvSpPr>
        <p:spPr bwMode="auto">
          <a:xfrm>
            <a:off x="228601" y="3105157"/>
            <a:ext cx="2125134"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(1) </a:t>
            </a:r>
            <a:r>
              <a:rPr lang="zh-CN" altLang="en-US" sz="1800" i="1" dirty="0">
                <a:latin typeface="Helvetica" charset="0"/>
              </a:rPr>
              <a:t>程序捕获信号</a:t>
            </a:r>
            <a:r>
              <a:rPr lang="en-US" sz="1800" i="1" dirty="0">
                <a:latin typeface="Helvetica" charset="0"/>
              </a:rPr>
              <a:t> s</a:t>
            </a:r>
          </a:p>
        </p:txBody>
      </p:sp>
      <p:sp>
        <p:nvSpPr>
          <p:cNvPr id="14" name="Rectangle 99"/>
          <p:cNvSpPr>
            <a:spLocks noChangeArrowheads="1"/>
          </p:cNvSpPr>
          <p:nvPr/>
        </p:nvSpPr>
        <p:spPr bwMode="auto">
          <a:xfrm>
            <a:off x="4267200" y="2286000"/>
            <a:ext cx="1608666"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 </a:t>
            </a:r>
            <a:r>
              <a:rPr lang="zh-CN" altLang="en-US" sz="1800" i="1" dirty="0">
                <a:latin typeface="Helvetica" charset="0"/>
              </a:rPr>
              <a:t>处理程序</a:t>
            </a:r>
            <a:r>
              <a:rPr lang="en-US" sz="1800" i="1" dirty="0">
                <a:latin typeface="Helvetica" charset="0"/>
              </a:rPr>
              <a:t> S</a:t>
            </a:r>
          </a:p>
        </p:txBody>
      </p:sp>
      <p:sp>
        <p:nvSpPr>
          <p:cNvPr id="15" name="Rectangle 99"/>
          <p:cNvSpPr>
            <a:spLocks noChangeArrowheads="1"/>
          </p:cNvSpPr>
          <p:nvPr/>
        </p:nvSpPr>
        <p:spPr bwMode="auto">
          <a:xfrm>
            <a:off x="6629400" y="2286000"/>
            <a:ext cx="1600200"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 </a:t>
            </a:r>
            <a:r>
              <a:rPr lang="zh-CN" altLang="en-US" sz="1800" i="1" dirty="0">
                <a:latin typeface="Helvetica" charset="0"/>
              </a:rPr>
              <a:t>处理程序</a:t>
            </a:r>
            <a:r>
              <a:rPr lang="en-US" sz="1800" i="1" dirty="0">
                <a:latin typeface="Helvetica" charset="0"/>
              </a:rPr>
              <a:t> T</a:t>
            </a:r>
          </a:p>
        </p:txBody>
      </p:sp>
      <p:sp>
        <p:nvSpPr>
          <p:cNvPr id="16" name="Rectangle 105"/>
          <p:cNvSpPr>
            <a:spLocks noChangeArrowheads="1"/>
          </p:cNvSpPr>
          <p:nvPr/>
        </p:nvSpPr>
        <p:spPr bwMode="auto">
          <a:xfrm>
            <a:off x="3178697" y="3600457"/>
            <a:ext cx="2045237"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(3) </a:t>
            </a:r>
            <a:r>
              <a:rPr lang="zh-CN" altLang="en-US" sz="1800" i="1" dirty="0">
                <a:latin typeface="Helvetica" charset="0"/>
              </a:rPr>
              <a:t>程序捕获信号 </a:t>
            </a:r>
            <a:r>
              <a:rPr lang="en-US" sz="1800" i="1" dirty="0">
                <a:latin typeface="Helvetica" charset="0"/>
              </a:rPr>
              <a:t>t</a:t>
            </a:r>
          </a:p>
        </p:txBody>
      </p:sp>
      <p:sp>
        <p:nvSpPr>
          <p:cNvPr id="17" name="Line 93"/>
          <p:cNvSpPr>
            <a:spLocks noChangeShapeType="1"/>
          </p:cNvSpPr>
          <p:nvPr/>
        </p:nvSpPr>
        <p:spPr bwMode="auto">
          <a:xfrm>
            <a:off x="5231890" y="34321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8" name="Line 94"/>
          <p:cNvSpPr>
            <a:spLocks noChangeShapeType="1"/>
          </p:cNvSpPr>
          <p:nvPr/>
        </p:nvSpPr>
        <p:spPr bwMode="auto">
          <a:xfrm>
            <a:off x="5225540" y="4024303"/>
            <a:ext cx="24003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9" name="Rectangle 98"/>
          <p:cNvSpPr>
            <a:spLocks noChangeArrowheads="1"/>
          </p:cNvSpPr>
          <p:nvPr/>
        </p:nvSpPr>
        <p:spPr bwMode="auto">
          <a:xfrm>
            <a:off x="5357301" y="3409940"/>
            <a:ext cx="2935799"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(4)  </a:t>
            </a:r>
            <a:r>
              <a:rPr lang="zh-CN" altLang="en-US" sz="1800" i="1" dirty="0">
                <a:latin typeface="Helvetica" charset="0"/>
              </a:rPr>
              <a:t>控制传递给处理程序</a:t>
            </a:r>
            <a:r>
              <a:rPr lang="en-US" sz="1800" i="1" dirty="0">
                <a:latin typeface="Helvetica" charset="0"/>
              </a:rPr>
              <a:t> T</a:t>
            </a:r>
          </a:p>
        </p:txBody>
      </p:sp>
      <p:sp>
        <p:nvSpPr>
          <p:cNvPr id="20" name="Line 93"/>
          <p:cNvSpPr>
            <a:spLocks noChangeShapeType="1"/>
          </p:cNvSpPr>
          <p:nvPr/>
        </p:nvSpPr>
        <p:spPr bwMode="auto">
          <a:xfrm>
            <a:off x="7606790" y="40798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1" name="Line 93"/>
          <p:cNvSpPr>
            <a:spLocks noChangeShapeType="1"/>
          </p:cNvSpPr>
          <p:nvPr/>
        </p:nvSpPr>
        <p:spPr bwMode="auto">
          <a:xfrm>
            <a:off x="5231890" y="420686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2" name="Line 96"/>
          <p:cNvSpPr>
            <a:spLocks noChangeShapeType="1"/>
          </p:cNvSpPr>
          <p:nvPr/>
        </p:nvSpPr>
        <p:spPr bwMode="auto">
          <a:xfrm flipH="1" flipV="1">
            <a:off x="2836333" y="4040723"/>
            <a:ext cx="2342640" cy="7095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23" name="Rectangle 100"/>
          <p:cNvSpPr>
            <a:spLocks noChangeArrowheads="1"/>
          </p:cNvSpPr>
          <p:nvPr/>
        </p:nvSpPr>
        <p:spPr bwMode="auto">
          <a:xfrm>
            <a:off x="3229506" y="4698994"/>
            <a:ext cx="1778528" cy="64375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(6) </a:t>
            </a:r>
            <a:r>
              <a:rPr lang="zh-CN" altLang="en-US" sz="1800" i="1" dirty="0">
                <a:latin typeface="Helvetica" charset="0"/>
              </a:rPr>
              <a:t>处理程序</a:t>
            </a:r>
            <a:r>
              <a:rPr lang="en-US" sz="1800" i="1" dirty="0">
                <a:latin typeface="Helvetica" charset="0"/>
              </a:rPr>
              <a:t>S</a:t>
            </a:r>
          </a:p>
          <a:p>
            <a:r>
              <a:rPr lang="zh-CN" altLang="en-US" sz="1800" i="1" dirty="0">
                <a:latin typeface="Helvetica" charset="0"/>
              </a:rPr>
              <a:t>返回到主程序</a:t>
            </a:r>
            <a:endParaRPr lang="en-US" sz="1800" i="1" dirty="0">
              <a:latin typeface="Helvetica" charset="0"/>
            </a:endParaRPr>
          </a:p>
        </p:txBody>
      </p:sp>
      <p:sp>
        <p:nvSpPr>
          <p:cNvPr id="24" name="Rectangle 105"/>
          <p:cNvSpPr>
            <a:spLocks noChangeArrowheads="1"/>
          </p:cNvSpPr>
          <p:nvPr/>
        </p:nvSpPr>
        <p:spPr bwMode="auto">
          <a:xfrm>
            <a:off x="228601" y="3930657"/>
            <a:ext cx="2125133" cy="36675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79" tIns="44446" rIns="90479" bIns="44446">
            <a:spAutoFit/>
          </a:bodyPr>
          <a:lstStyle/>
          <a:p>
            <a:r>
              <a:rPr lang="en-US" sz="1800" i="1" dirty="0">
                <a:latin typeface="Helvetica" charset="0"/>
              </a:rPr>
              <a:t>(7)</a:t>
            </a:r>
            <a:r>
              <a:rPr lang="zh-CN" altLang="en-US" sz="1800" i="1" dirty="0">
                <a:latin typeface="Helvetica" charset="0"/>
              </a:rPr>
              <a:t>主程序继续执行</a:t>
            </a:r>
            <a:r>
              <a:rPr lang="en-US" sz="1800" i="1" dirty="0">
                <a:latin typeface="Helvetica" charset="0"/>
              </a:rPr>
              <a:t> </a:t>
            </a:r>
          </a:p>
        </p:txBody>
      </p:sp>
    </p:spTree>
    <p:extLst>
      <p:ext uri="{BB962C8B-B14F-4D97-AF65-F5344CB8AC3E}">
        <p14:creationId xmlns:p14="http://schemas.microsoft.com/office/powerpoint/2010/main" val="394459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r>
              <a:rPr lang="en-US" sz="2800" dirty="0"/>
              <a:t>Shells</a:t>
            </a:r>
          </a:p>
          <a:p>
            <a:r>
              <a:rPr lang="zh-CN" altLang="en-US" sz="2800" dirty="0">
                <a:solidFill>
                  <a:srgbClr val="7F7F7F"/>
                </a:solidFill>
              </a:rPr>
              <a:t>信号</a:t>
            </a:r>
            <a:endParaRPr lang="en-US" sz="2800" dirty="0">
              <a:solidFill>
                <a:srgbClr val="7F7F7F"/>
              </a:solidFill>
            </a:endParaRPr>
          </a:p>
          <a:p>
            <a:r>
              <a:rPr lang="zh-CN" altLang="en-US" sz="2800" dirty="0">
                <a:solidFill>
                  <a:srgbClr val="7F7F7F"/>
                </a:solidFill>
              </a:rPr>
              <a:t>非本地跳转</a:t>
            </a:r>
            <a:endParaRPr lang="en-US" sz="2800" dirty="0">
              <a:solidFill>
                <a:srgbClr val="7F7F7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69003"/>
            <a:ext cx="7592093" cy="926397"/>
          </a:xfrm>
        </p:spPr>
        <p:txBody>
          <a:bodyPr/>
          <a:lstStyle/>
          <a:p>
            <a:r>
              <a:rPr lang="zh-CN" altLang="en-US" sz="3200" dirty="0"/>
              <a:t>阻塞和解除阻塞信号</a:t>
            </a:r>
            <a:endParaRPr lang="en-US" sz="3200" dirty="0"/>
          </a:p>
        </p:txBody>
      </p:sp>
      <p:sp>
        <p:nvSpPr>
          <p:cNvPr id="3" name="Content Placeholder 2"/>
          <p:cNvSpPr>
            <a:spLocks noGrp="1"/>
          </p:cNvSpPr>
          <p:nvPr>
            <p:ph idx="1"/>
          </p:nvPr>
        </p:nvSpPr>
        <p:spPr/>
        <p:txBody>
          <a:bodyPr/>
          <a:lstStyle/>
          <a:p>
            <a:r>
              <a:rPr lang="zh-CN" altLang="en-US" dirty="0"/>
              <a:t>隐式阻塞机制</a:t>
            </a:r>
            <a:r>
              <a:rPr lang="en-US" dirty="0"/>
              <a:t>	</a:t>
            </a:r>
          </a:p>
          <a:p>
            <a:pPr lvl="1"/>
            <a:r>
              <a:rPr lang="zh-CN" altLang="en-US" dirty="0"/>
              <a:t>内核默认阻塞与当前正在处理信号类型相同的待处理信号</a:t>
            </a:r>
            <a:r>
              <a:rPr lang="en-US" dirty="0"/>
              <a:t> </a:t>
            </a:r>
          </a:p>
          <a:p>
            <a:pPr lvl="1"/>
            <a:r>
              <a:rPr lang="zh-CN" altLang="en-US" dirty="0"/>
              <a:t>如，</a:t>
            </a:r>
            <a:r>
              <a:rPr lang="en-US" dirty="0"/>
              <a:t> </a:t>
            </a:r>
            <a:r>
              <a:rPr lang="zh-CN" altLang="en-US" dirty="0"/>
              <a:t>一个</a:t>
            </a:r>
            <a:r>
              <a:rPr lang="en-US" dirty="0"/>
              <a:t>SIGINT </a:t>
            </a:r>
            <a:r>
              <a:rPr lang="zh-CN" altLang="en-US" dirty="0"/>
              <a:t>信号处理程序不能被另一个</a:t>
            </a:r>
            <a:r>
              <a:rPr lang="en-US" dirty="0"/>
              <a:t> SIGINT</a:t>
            </a:r>
            <a:r>
              <a:rPr lang="zh-CN" altLang="en-US" dirty="0"/>
              <a:t>信号中断（此时另一个</a:t>
            </a:r>
            <a:r>
              <a:rPr lang="en-US" altLang="zh-CN" dirty="0"/>
              <a:t>SIGINT</a:t>
            </a:r>
            <a:r>
              <a:rPr lang="zh-CN" altLang="en-US" dirty="0"/>
              <a:t>信号被阻塞）</a:t>
            </a:r>
            <a:endParaRPr lang="en-US" dirty="0"/>
          </a:p>
          <a:p>
            <a:pPr marL="0" indent="0">
              <a:buNone/>
            </a:pPr>
            <a:endParaRPr lang="en-US" dirty="0"/>
          </a:p>
          <a:p>
            <a:r>
              <a:rPr lang="zh-CN" altLang="en-US" dirty="0"/>
              <a:t>显示阻塞和解除阻塞机制</a:t>
            </a:r>
            <a:endParaRPr lang="en-US" dirty="0"/>
          </a:p>
          <a:p>
            <a:pPr lvl="1"/>
            <a:r>
              <a:rPr lang="en-US" dirty="0" err="1">
                <a:latin typeface="Courier New"/>
                <a:cs typeface="Courier New"/>
              </a:rPr>
              <a:t>sigprocmask</a:t>
            </a:r>
            <a:r>
              <a:rPr lang="en-US" dirty="0">
                <a:latin typeface="Courier New"/>
                <a:cs typeface="Courier New"/>
              </a:rPr>
              <a:t> </a:t>
            </a:r>
            <a:r>
              <a:rPr lang="zh-CN" altLang="en-US" dirty="0">
                <a:latin typeface="Courier New"/>
                <a:cs typeface="Courier New"/>
              </a:rPr>
              <a:t>函数及其辅助函数可以明确地阻塞</a:t>
            </a:r>
            <a:r>
              <a:rPr lang="en-US" altLang="zh-CN" dirty="0">
                <a:latin typeface="Courier New"/>
                <a:cs typeface="Courier New"/>
              </a:rPr>
              <a:t>/</a:t>
            </a:r>
            <a:r>
              <a:rPr lang="zh-CN" altLang="en-US" dirty="0">
                <a:latin typeface="Courier New"/>
                <a:cs typeface="Courier New"/>
              </a:rPr>
              <a:t>解除阻塞 选定的信号：</a:t>
            </a:r>
            <a:r>
              <a:rPr lang="en-US" altLang="zh-CN" dirty="0">
                <a:latin typeface="Courier New"/>
                <a:cs typeface="Courier New"/>
              </a:rPr>
              <a:t>SIG_   BLOCK/UNBLOCK/SET_MASK</a:t>
            </a:r>
            <a:endParaRPr lang="en-US" dirty="0"/>
          </a:p>
          <a:p>
            <a:pPr lvl="1"/>
            <a:r>
              <a:rPr lang="zh-CN" altLang="en-US" dirty="0"/>
              <a:t>辅助函数</a:t>
            </a:r>
            <a:endParaRPr lang="en-US" dirty="0"/>
          </a:p>
          <a:p>
            <a:pPr lvl="2"/>
            <a:r>
              <a:rPr lang="en-US" dirty="0" err="1">
                <a:latin typeface="Courier New"/>
                <a:cs typeface="Courier New"/>
              </a:rPr>
              <a:t>sigemptyset</a:t>
            </a:r>
            <a:r>
              <a:rPr lang="en-US" dirty="0"/>
              <a:t> – </a:t>
            </a:r>
            <a:r>
              <a:rPr lang="zh-CN" altLang="en-US" dirty="0"/>
              <a:t>初始化</a:t>
            </a:r>
            <a:r>
              <a:rPr lang="en-US" altLang="zh-CN" dirty="0"/>
              <a:t>set</a:t>
            </a:r>
            <a:r>
              <a:rPr lang="zh-CN" altLang="en-US" dirty="0"/>
              <a:t>为空集合</a:t>
            </a:r>
            <a:endParaRPr lang="en-US" dirty="0"/>
          </a:p>
          <a:p>
            <a:pPr lvl="2"/>
            <a:r>
              <a:rPr lang="en-US" dirty="0" err="1">
                <a:latin typeface="Courier New"/>
                <a:cs typeface="Courier New"/>
              </a:rPr>
              <a:t>sigfillset</a:t>
            </a:r>
            <a:r>
              <a:rPr lang="en-US" dirty="0">
                <a:latin typeface="Courier New"/>
                <a:cs typeface="Courier New"/>
              </a:rPr>
              <a:t> </a:t>
            </a:r>
            <a:r>
              <a:rPr lang="en-US" dirty="0"/>
              <a:t>– </a:t>
            </a:r>
            <a:r>
              <a:rPr lang="zh-CN" altLang="en-US" dirty="0"/>
              <a:t>把每个信号都添加到</a:t>
            </a:r>
            <a:r>
              <a:rPr lang="en-US" altLang="zh-CN" dirty="0"/>
              <a:t>set</a:t>
            </a:r>
            <a:r>
              <a:rPr lang="zh-CN" altLang="en-US" dirty="0"/>
              <a:t>中</a:t>
            </a:r>
            <a:endParaRPr lang="en-US" dirty="0"/>
          </a:p>
          <a:p>
            <a:pPr lvl="2"/>
            <a:r>
              <a:rPr lang="en-US" dirty="0" err="1">
                <a:latin typeface="Courier New"/>
                <a:cs typeface="Courier New"/>
              </a:rPr>
              <a:t>sigaddset</a:t>
            </a:r>
            <a:r>
              <a:rPr lang="en-US" dirty="0"/>
              <a:t> – </a:t>
            </a:r>
            <a:r>
              <a:rPr lang="zh-CN" altLang="en-US" dirty="0"/>
              <a:t>把指定的信号</a:t>
            </a:r>
            <a:r>
              <a:rPr lang="en-US" altLang="zh-CN" dirty="0" err="1"/>
              <a:t>signum</a:t>
            </a:r>
            <a:r>
              <a:rPr lang="zh-CN" altLang="en-US" dirty="0"/>
              <a:t>添加到</a:t>
            </a:r>
            <a:r>
              <a:rPr lang="en-US" altLang="zh-CN" dirty="0"/>
              <a:t>set</a:t>
            </a:r>
            <a:endParaRPr lang="en-US" dirty="0"/>
          </a:p>
          <a:p>
            <a:pPr lvl="2"/>
            <a:r>
              <a:rPr lang="en-US" dirty="0" err="1">
                <a:latin typeface="Courier New"/>
                <a:cs typeface="Courier New"/>
              </a:rPr>
              <a:t>sigdelset</a:t>
            </a:r>
            <a:r>
              <a:rPr lang="en-US" dirty="0"/>
              <a:t> – </a:t>
            </a:r>
            <a:r>
              <a:rPr lang="zh-CN" altLang="en-US" dirty="0"/>
              <a:t>从</a:t>
            </a:r>
            <a:r>
              <a:rPr lang="en-US" altLang="zh-CN" dirty="0"/>
              <a:t>set</a:t>
            </a:r>
            <a:r>
              <a:rPr lang="zh-CN" altLang="en-US" dirty="0"/>
              <a:t>中删除指定的信号</a:t>
            </a:r>
            <a:r>
              <a:rPr lang="en-US" altLang="zh-CN" dirty="0" err="1"/>
              <a:t>signum</a:t>
            </a:r>
            <a:endParaRPr lang="en-US" dirty="0"/>
          </a:p>
          <a:p>
            <a:pPr lvl="1"/>
            <a:endParaRPr lang="en-US" dirty="0"/>
          </a:p>
        </p:txBody>
      </p:sp>
    </p:spTree>
    <p:extLst>
      <p:ext uri="{BB962C8B-B14F-4D97-AF65-F5344CB8AC3E}">
        <p14:creationId xmlns:p14="http://schemas.microsoft.com/office/powerpoint/2010/main" val="83135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6119982" cy="935922"/>
          </a:xfrm>
        </p:spPr>
        <p:txBody>
          <a:bodyPr/>
          <a:lstStyle/>
          <a:p>
            <a:r>
              <a:rPr lang="zh-CN" altLang="en-US" dirty="0"/>
              <a:t>临时阻塞接收信号</a:t>
            </a:r>
            <a:endParaRPr lang="en-US" dirty="0"/>
          </a:p>
        </p:txBody>
      </p:sp>
      <p:sp>
        <p:nvSpPr>
          <p:cNvPr id="4" name="Text Box 4"/>
          <p:cNvSpPr txBox="1">
            <a:spLocks noChangeArrowheads="1"/>
          </p:cNvSpPr>
          <p:nvPr/>
        </p:nvSpPr>
        <p:spPr bwMode="auto">
          <a:xfrm>
            <a:off x="457200" y="1828800"/>
            <a:ext cx="8153400" cy="4401205"/>
          </a:xfrm>
          <a:prstGeom prst="rect">
            <a:avLst/>
          </a:prstGeom>
          <a:solidFill>
            <a:srgbClr val="F6F5BD"/>
          </a:solidFill>
          <a:ln w="3175">
            <a:solidFill>
              <a:schemeClr val="tx1"/>
            </a:solidFill>
            <a:miter lim="800000"/>
            <a:headEnd/>
            <a:tailEnd/>
          </a:ln>
          <a:effectLst/>
        </p:spPr>
        <p:txBody>
          <a:bodyPr wrap="square">
            <a:spAutoFit/>
          </a:bodyPr>
          <a:lstStyle/>
          <a:p>
            <a:r>
              <a:rPr lang="en-US" sz="1800" dirty="0">
                <a:solidFill>
                  <a:srgbClr val="000000"/>
                </a:solidFill>
                <a:latin typeface="Menlo-Regular"/>
              </a:rPr>
              <a:t> </a:t>
            </a:r>
            <a:r>
              <a:rPr lang="en-US" sz="2000" dirty="0">
                <a:solidFill>
                  <a:srgbClr val="000000"/>
                </a:solidFill>
                <a:latin typeface="Menlo-Regular"/>
              </a:rPr>
              <a:t>   </a:t>
            </a:r>
            <a:r>
              <a:rPr lang="en-US" sz="2000" dirty="0" err="1">
                <a:solidFill>
                  <a:srgbClr val="2D961E"/>
                </a:solidFill>
                <a:latin typeface="Menlo-Regular"/>
              </a:rPr>
              <a:t>sigset_t</a:t>
            </a:r>
            <a:r>
              <a:rPr lang="en-US" sz="2000" dirty="0">
                <a:solidFill>
                  <a:srgbClr val="000000"/>
                </a:solidFill>
                <a:latin typeface="Menlo-Regular"/>
              </a:rPr>
              <a:t> </a:t>
            </a:r>
            <a:r>
              <a:rPr lang="en-US" sz="2000" dirty="0">
                <a:solidFill>
                  <a:srgbClr val="C1651C"/>
                </a:solidFill>
                <a:latin typeface="Menlo-Regular"/>
              </a:rPr>
              <a:t>mask</a:t>
            </a:r>
            <a:r>
              <a:rPr lang="en-US" sz="2000" dirty="0">
                <a:solidFill>
                  <a:srgbClr val="000000"/>
                </a:solidFill>
                <a:latin typeface="Menlo-Regular"/>
              </a:rPr>
              <a:t>, </a:t>
            </a:r>
            <a:r>
              <a:rPr lang="en-US" sz="2000" dirty="0" err="1">
                <a:solidFill>
                  <a:srgbClr val="C1651C"/>
                </a:solidFill>
                <a:latin typeface="Menlo-Regular"/>
              </a:rPr>
              <a:t>prev_mask</a:t>
            </a:r>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000000"/>
                </a:solidFill>
                <a:latin typeface="Menlo-Regular"/>
              </a:rPr>
              <a:t>    </a:t>
            </a:r>
            <a:r>
              <a:rPr lang="en-US" sz="2000" dirty="0" err="1">
                <a:solidFill>
                  <a:srgbClr val="000000"/>
                </a:solidFill>
                <a:latin typeface="Menlo-Regular"/>
              </a:rPr>
              <a:t>Sigemptyset</a:t>
            </a:r>
            <a:r>
              <a:rPr lang="en-US" sz="2000" dirty="0">
                <a:solidFill>
                  <a:srgbClr val="000000"/>
                </a:solidFill>
                <a:latin typeface="Menlo-Regular"/>
              </a:rPr>
              <a:t>(&amp;mask);</a:t>
            </a:r>
          </a:p>
          <a:p>
            <a:r>
              <a:rPr lang="en-US" sz="2000" dirty="0">
                <a:solidFill>
                  <a:srgbClr val="000000"/>
                </a:solidFill>
                <a:latin typeface="Menlo-Regular"/>
              </a:rPr>
              <a:t>    </a:t>
            </a:r>
            <a:r>
              <a:rPr lang="en-US" sz="2000" dirty="0" err="1">
                <a:solidFill>
                  <a:srgbClr val="000000"/>
                </a:solidFill>
                <a:latin typeface="Menlo-Regular"/>
              </a:rPr>
              <a:t>Sigaddset</a:t>
            </a:r>
            <a:r>
              <a:rPr lang="en-US" sz="2000" dirty="0">
                <a:solidFill>
                  <a:srgbClr val="000000"/>
                </a:solidFill>
                <a:latin typeface="Menlo-Regular"/>
              </a:rPr>
              <a:t>(&amp;mask, SIGINT);</a:t>
            </a:r>
          </a:p>
          <a:p>
            <a:endParaRPr lang="en-US" sz="2000" dirty="0">
              <a:solidFill>
                <a:srgbClr val="000000"/>
              </a:solidFill>
              <a:latin typeface="Menlo-Regular"/>
            </a:endParaRPr>
          </a:p>
          <a:p>
            <a:r>
              <a:rPr lang="en-US" sz="2000" dirty="0">
                <a:solidFill>
                  <a:srgbClr val="000000"/>
                </a:solidFill>
                <a:latin typeface="Menlo-Regular"/>
              </a:rPr>
              <a:t>    </a:t>
            </a:r>
            <a:r>
              <a:rPr lang="en-US" sz="2000" dirty="0">
                <a:solidFill>
                  <a:srgbClr val="CB2418"/>
                </a:solidFill>
                <a:latin typeface="Menlo-Regular"/>
              </a:rPr>
              <a:t>/* Block SIGINT and save previous blocked set */</a:t>
            </a:r>
            <a:endParaRPr lang="en-US" sz="2000" dirty="0">
              <a:solidFill>
                <a:srgbClr val="000000"/>
              </a:solidFill>
              <a:latin typeface="Menlo-Regular"/>
            </a:endParaRPr>
          </a:p>
          <a:p>
            <a:r>
              <a:rPr lang="en-US" sz="2000" dirty="0">
                <a:solidFill>
                  <a:srgbClr val="000000"/>
                </a:solidFill>
                <a:latin typeface="Menlo-Regular"/>
              </a:rPr>
              <a:t>    </a:t>
            </a:r>
            <a:r>
              <a:rPr lang="en-US" sz="2000" dirty="0" err="1">
                <a:solidFill>
                  <a:srgbClr val="000000"/>
                </a:solidFill>
                <a:latin typeface="Menlo-Regular"/>
              </a:rPr>
              <a:t>Sigprocmask</a:t>
            </a:r>
            <a:r>
              <a:rPr lang="en-US" sz="2000" dirty="0">
                <a:solidFill>
                  <a:srgbClr val="000000"/>
                </a:solidFill>
                <a:latin typeface="Menlo-Regular"/>
              </a:rPr>
              <a:t>(SIG_BLOCK, &amp;mask, &amp;</a:t>
            </a:r>
            <a:r>
              <a:rPr lang="en-US" sz="2000" dirty="0" err="1">
                <a:solidFill>
                  <a:srgbClr val="000000"/>
                </a:solidFill>
                <a:latin typeface="Menlo-Regular"/>
              </a:rPr>
              <a:t>prev_mask</a:t>
            </a:r>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000000"/>
                </a:solidFill>
                <a:latin typeface="Menlo-Regular"/>
              </a:rPr>
              <a:t>        </a:t>
            </a:r>
            <a:r>
              <a:rPr lang="en-US" sz="2000" dirty="0">
                <a:solidFill>
                  <a:schemeClr val="accent6">
                    <a:lumMod val="60000"/>
                    <a:lumOff val="40000"/>
                  </a:schemeClr>
                </a:solidFill>
                <a:latin typeface="Menlo-Regular"/>
              </a:rPr>
              <a:t>/* Code region that will not be interrupted by SIGINT */</a:t>
            </a:r>
          </a:p>
          <a:p>
            <a:endParaRPr lang="en-US" sz="2000" dirty="0">
              <a:solidFill>
                <a:srgbClr val="000000"/>
              </a:solidFill>
              <a:latin typeface="Menlo-Regular"/>
            </a:endParaRPr>
          </a:p>
          <a:p>
            <a:r>
              <a:rPr lang="en-US" sz="2000" dirty="0">
                <a:solidFill>
                  <a:srgbClr val="000000"/>
                </a:solidFill>
                <a:latin typeface="Menlo-Regular"/>
              </a:rPr>
              <a:t>    </a:t>
            </a:r>
            <a:r>
              <a:rPr lang="en-US" sz="2000" dirty="0">
                <a:solidFill>
                  <a:srgbClr val="CB2418"/>
                </a:solidFill>
                <a:latin typeface="Menlo-Regular"/>
              </a:rPr>
              <a:t>/* Restore previous blocked set, unblocking SIGINT */</a:t>
            </a:r>
            <a:endParaRPr lang="en-US" sz="2000" dirty="0">
              <a:solidFill>
                <a:srgbClr val="000000"/>
              </a:solidFill>
              <a:latin typeface="Menlo-Regular"/>
            </a:endParaRPr>
          </a:p>
          <a:p>
            <a:r>
              <a:rPr lang="en-US" sz="2000" dirty="0">
                <a:solidFill>
                  <a:srgbClr val="000000"/>
                </a:solidFill>
                <a:latin typeface="Menlo-Regular"/>
              </a:rPr>
              <a:t>    </a:t>
            </a:r>
            <a:r>
              <a:rPr lang="en-US" sz="2000" dirty="0" err="1">
                <a:solidFill>
                  <a:srgbClr val="000000"/>
                </a:solidFill>
                <a:latin typeface="Menlo-Regular"/>
              </a:rPr>
              <a:t>Sigprocmask</a:t>
            </a:r>
            <a:r>
              <a:rPr lang="en-US" sz="2000" dirty="0">
                <a:solidFill>
                  <a:srgbClr val="000000"/>
                </a:solidFill>
                <a:latin typeface="Menlo-Regular"/>
              </a:rPr>
              <a:t>(SIG_SETMASK, &amp;</a:t>
            </a:r>
            <a:r>
              <a:rPr lang="en-US" sz="2000" dirty="0" err="1">
                <a:solidFill>
                  <a:srgbClr val="000000"/>
                </a:solidFill>
                <a:latin typeface="Menlo-Regular"/>
              </a:rPr>
              <a:t>prev_mask</a:t>
            </a:r>
            <a:r>
              <a:rPr lang="en-US" sz="2000" dirty="0">
                <a:solidFill>
                  <a:srgbClr val="000000"/>
                </a:solidFill>
                <a:latin typeface="Menlo-Regular"/>
              </a:rPr>
              <a:t>, </a:t>
            </a:r>
            <a:r>
              <a:rPr lang="en-US" sz="2000" dirty="0">
                <a:solidFill>
                  <a:srgbClr val="2C9290"/>
                </a:solidFill>
                <a:latin typeface="Menlo-Regular"/>
              </a:rPr>
              <a:t>NULL</a:t>
            </a:r>
            <a:r>
              <a:rPr lang="en-US" sz="2000" dirty="0">
                <a:solidFill>
                  <a:srgbClr val="000000"/>
                </a:solidFill>
                <a:latin typeface="Menlo-Regular"/>
              </a:rPr>
              <a:t>);</a:t>
            </a:r>
          </a:p>
          <a:p>
            <a:endParaRPr lang="en-US" sz="2000" dirty="0">
              <a:solidFill>
                <a:srgbClr val="000000"/>
              </a:solidFill>
              <a:latin typeface="Courier New"/>
              <a:cs typeface="Courier New"/>
            </a:endParaRPr>
          </a:p>
        </p:txBody>
      </p:sp>
      <p:sp>
        <p:nvSpPr>
          <p:cNvPr id="3" name="TextBox 2"/>
          <p:cNvSpPr txBox="1"/>
          <p:nvPr/>
        </p:nvSpPr>
        <p:spPr>
          <a:xfrm rot="16200000">
            <a:off x="513666" y="3448735"/>
            <a:ext cx="838200" cy="646331"/>
          </a:xfrm>
          <a:prstGeom prst="rect">
            <a:avLst/>
          </a:prstGeom>
          <a:noFill/>
        </p:spPr>
        <p:txBody>
          <a:bodyPr wrap="square" rtlCol="0">
            <a:spAutoFit/>
          </a:bodyPr>
          <a:lstStyle/>
          <a:p>
            <a:r>
              <a:rPr lang="en-US" sz="3600" dirty="0">
                <a:latin typeface="Calibri" pitchFamily="34" charset="0"/>
              </a:rPr>
              <a:t>…</a:t>
            </a:r>
          </a:p>
        </p:txBody>
      </p:sp>
    </p:spTree>
    <p:extLst>
      <p:ext uri="{BB962C8B-B14F-4D97-AF65-F5344CB8AC3E}">
        <p14:creationId xmlns:p14="http://schemas.microsoft.com/office/powerpoint/2010/main" val="2456987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安全的信号处理</a:t>
            </a:r>
            <a:endParaRPr lang="en-US" dirty="0"/>
          </a:p>
        </p:txBody>
      </p:sp>
      <p:sp>
        <p:nvSpPr>
          <p:cNvPr id="3" name="Content Placeholder 2"/>
          <p:cNvSpPr>
            <a:spLocks noGrp="1"/>
          </p:cNvSpPr>
          <p:nvPr>
            <p:ph idx="1"/>
          </p:nvPr>
        </p:nvSpPr>
        <p:spPr>
          <a:xfrm>
            <a:off x="381000" y="1362075"/>
            <a:ext cx="7896225" cy="4972050"/>
          </a:xfrm>
        </p:spPr>
        <p:txBody>
          <a:bodyPr/>
          <a:lstStyle/>
          <a:p>
            <a:r>
              <a:rPr lang="zh-CN" altLang="en-US" dirty="0"/>
              <a:t>信号处理程序很麻烦是因为它们和主程序并发地运行并共享全局数据结构</a:t>
            </a:r>
            <a:endParaRPr lang="en-US" dirty="0"/>
          </a:p>
          <a:p>
            <a:pPr lvl="1"/>
            <a:r>
              <a:rPr lang="zh-CN" altLang="en-US" dirty="0"/>
              <a:t>共享数据结构可能被破坏</a:t>
            </a:r>
            <a:endParaRPr lang="en-US" dirty="0"/>
          </a:p>
          <a:p>
            <a:pPr lvl="1"/>
            <a:endParaRPr lang="en-US" dirty="0"/>
          </a:p>
          <a:p>
            <a:r>
              <a:rPr lang="zh-CN" altLang="en-US" dirty="0"/>
              <a:t>第</a:t>
            </a:r>
            <a:r>
              <a:rPr lang="en-US" altLang="zh-CN" dirty="0"/>
              <a:t>12</a:t>
            </a:r>
            <a:r>
              <a:rPr lang="zh-CN" altLang="en-US" dirty="0"/>
              <a:t>章会详细讲述并发编程</a:t>
            </a:r>
            <a:endParaRPr lang="en-US" dirty="0"/>
          </a:p>
          <a:p>
            <a:r>
              <a:rPr lang="en-US" dirty="0"/>
              <a:t> </a:t>
            </a:r>
            <a:r>
              <a:rPr lang="zh-CN" altLang="en-US" dirty="0"/>
              <a:t>这里仅给出一些原则</a:t>
            </a:r>
            <a:endParaRPr lang="en-US" dirty="0"/>
          </a:p>
        </p:txBody>
      </p:sp>
    </p:spTree>
    <p:extLst>
      <p:ext uri="{BB962C8B-B14F-4D97-AF65-F5344CB8AC3E}">
        <p14:creationId xmlns:p14="http://schemas.microsoft.com/office/powerpoint/2010/main" val="1861070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04800"/>
            <a:ext cx="8558382" cy="762000"/>
          </a:xfrm>
        </p:spPr>
        <p:txBody>
          <a:bodyPr/>
          <a:lstStyle/>
          <a:p>
            <a:r>
              <a:rPr lang="zh-CN" altLang="en-US" dirty="0"/>
              <a:t>编写处理程序的原则</a:t>
            </a:r>
            <a:r>
              <a:rPr lang="en-US" dirty="0"/>
              <a:t>	</a:t>
            </a:r>
          </a:p>
        </p:txBody>
      </p:sp>
      <p:sp>
        <p:nvSpPr>
          <p:cNvPr id="3" name="Content Placeholder 2"/>
          <p:cNvSpPr>
            <a:spLocks noGrp="1"/>
          </p:cNvSpPr>
          <p:nvPr>
            <p:ph idx="1"/>
          </p:nvPr>
        </p:nvSpPr>
        <p:spPr>
          <a:xfrm>
            <a:off x="396875" y="1219200"/>
            <a:ext cx="8442325" cy="5267325"/>
          </a:xfrm>
        </p:spPr>
        <p:txBody>
          <a:bodyPr>
            <a:normAutofit fontScale="92500"/>
          </a:bodyPr>
          <a:lstStyle/>
          <a:p>
            <a:r>
              <a:rPr lang="en-US" dirty="0"/>
              <a:t>G0: </a:t>
            </a:r>
            <a:r>
              <a:rPr lang="zh-CN" altLang="en-US" dirty="0"/>
              <a:t>处理程序尽可能简单</a:t>
            </a:r>
            <a:endParaRPr lang="en-US" dirty="0"/>
          </a:p>
          <a:p>
            <a:pPr lvl="1"/>
            <a:r>
              <a:rPr lang="en-US" dirty="0"/>
              <a:t>e.g., </a:t>
            </a:r>
            <a:r>
              <a:rPr lang="zh-CN" altLang="en-US" dirty="0"/>
              <a:t>简单设置全局标志并立即返回，让主进程去判断处理</a:t>
            </a:r>
            <a:endParaRPr lang="en-US" dirty="0"/>
          </a:p>
          <a:p>
            <a:r>
              <a:rPr lang="en-US" dirty="0"/>
              <a:t>G1: </a:t>
            </a:r>
            <a:r>
              <a:rPr lang="zh-CN" altLang="en-US" dirty="0"/>
              <a:t>在处理程序中只调用异步信号安全的函数 </a:t>
            </a:r>
            <a:r>
              <a:rPr lang="en-US" altLang="zh-CN" dirty="0"/>
              <a:t>P534</a:t>
            </a:r>
            <a:r>
              <a:rPr lang="zh-CN" altLang="en-US" dirty="0"/>
              <a:t>（</a:t>
            </a:r>
            <a:r>
              <a:rPr lang="en-US" altLang="zh-CN" dirty="0"/>
              <a:t>OS</a:t>
            </a:r>
            <a:r>
              <a:rPr lang="zh-CN" altLang="en-US" dirty="0"/>
              <a:t>函数）</a:t>
            </a:r>
            <a:endParaRPr lang="en-US" dirty="0"/>
          </a:p>
          <a:p>
            <a:pPr lvl="1"/>
            <a:r>
              <a:rPr lang="en-US" dirty="0" err="1">
                <a:latin typeface="Courier New"/>
                <a:cs typeface="Courier New"/>
              </a:rPr>
              <a:t>printf</a:t>
            </a:r>
            <a:r>
              <a:rPr lang="en-US" dirty="0">
                <a:latin typeface="Courier New"/>
                <a:cs typeface="Courier New"/>
              </a:rPr>
              <a:t>, </a:t>
            </a:r>
            <a:r>
              <a:rPr lang="en-US" dirty="0" err="1">
                <a:latin typeface="Courier New"/>
                <a:cs typeface="Courier New"/>
              </a:rPr>
              <a:t>sprintf</a:t>
            </a:r>
            <a:r>
              <a:rPr lang="en-US" dirty="0"/>
              <a:t>,  </a:t>
            </a:r>
            <a:r>
              <a:rPr lang="en-US" dirty="0" err="1">
                <a:latin typeface="Courier New"/>
                <a:cs typeface="Courier New"/>
              </a:rPr>
              <a:t>malloc</a:t>
            </a:r>
            <a:r>
              <a:rPr lang="en-US" dirty="0"/>
              <a:t>, and </a:t>
            </a:r>
            <a:r>
              <a:rPr lang="en-US" dirty="0">
                <a:latin typeface="Courier New"/>
                <a:cs typeface="Courier New"/>
              </a:rPr>
              <a:t>exit</a:t>
            </a:r>
            <a:r>
              <a:rPr lang="en-US" dirty="0"/>
              <a:t> are not safe!</a:t>
            </a:r>
          </a:p>
          <a:p>
            <a:r>
              <a:rPr lang="en-US" dirty="0"/>
              <a:t>G2: </a:t>
            </a:r>
            <a:r>
              <a:rPr lang="zh-CN" altLang="en-US" dirty="0"/>
              <a:t>保存和恢复</a:t>
            </a:r>
            <a:r>
              <a:rPr lang="en-US" altLang="zh-CN" dirty="0" err="1"/>
              <a:t>errno</a:t>
            </a:r>
            <a:endParaRPr lang="en-US" dirty="0"/>
          </a:p>
          <a:p>
            <a:pPr lvl="1"/>
            <a:r>
              <a:rPr lang="zh-CN" altLang="en-US" dirty="0"/>
              <a:t>确保其他处理程序不会覆盖当前的</a:t>
            </a:r>
            <a:r>
              <a:rPr lang="en-US" dirty="0"/>
              <a:t> </a:t>
            </a:r>
            <a:r>
              <a:rPr lang="en-US" dirty="0" err="1">
                <a:latin typeface="Courier New"/>
                <a:cs typeface="Courier New"/>
              </a:rPr>
              <a:t>errno</a:t>
            </a:r>
            <a:r>
              <a:rPr lang="en-US" dirty="0"/>
              <a:t>	</a:t>
            </a:r>
          </a:p>
          <a:p>
            <a:r>
              <a:rPr lang="en-US" dirty="0"/>
              <a:t>G3: </a:t>
            </a:r>
            <a:r>
              <a:rPr lang="zh-CN" altLang="en-US" dirty="0"/>
              <a:t>阻塞所有信号，保护对共享全局数据结构的访问</a:t>
            </a:r>
            <a:endParaRPr lang="en-US" dirty="0"/>
          </a:p>
          <a:p>
            <a:pPr lvl="1"/>
            <a:r>
              <a:rPr lang="zh-CN" altLang="en-US" dirty="0"/>
              <a:t>避免可能的冲突</a:t>
            </a:r>
            <a:endParaRPr lang="en-US" dirty="0"/>
          </a:p>
          <a:p>
            <a:r>
              <a:rPr lang="en-US" dirty="0"/>
              <a:t>G4: </a:t>
            </a:r>
            <a:r>
              <a:rPr lang="zh-CN" altLang="en-US" dirty="0">
                <a:latin typeface="Courier New"/>
                <a:cs typeface="Courier New"/>
              </a:rPr>
              <a:t>用</a:t>
            </a:r>
            <a:r>
              <a:rPr lang="en-US" altLang="zh-CN" dirty="0">
                <a:latin typeface="Courier New"/>
                <a:cs typeface="Courier New"/>
              </a:rPr>
              <a:t>volatile</a:t>
            </a:r>
            <a:r>
              <a:rPr lang="zh-CN" altLang="en-US" dirty="0">
                <a:latin typeface="Courier New"/>
                <a:cs typeface="Courier New"/>
              </a:rPr>
              <a:t>声明全局变量</a:t>
            </a:r>
            <a:endParaRPr lang="en-US" dirty="0">
              <a:latin typeface="Courier New"/>
              <a:cs typeface="Courier New"/>
            </a:endParaRPr>
          </a:p>
          <a:p>
            <a:pPr lvl="1"/>
            <a:r>
              <a:rPr lang="zh-CN" altLang="en-US" dirty="0">
                <a:latin typeface="+mn-lt"/>
                <a:cs typeface="Courier New"/>
              </a:rPr>
              <a:t>强迫编译器从内存中读取引用的值</a:t>
            </a:r>
            <a:endParaRPr lang="en-US" dirty="0">
              <a:latin typeface="+mn-lt"/>
              <a:cs typeface="Courier New"/>
            </a:endParaRPr>
          </a:p>
          <a:p>
            <a:r>
              <a:rPr lang="en-US" dirty="0">
                <a:latin typeface="+mn-lt"/>
                <a:cs typeface="Courier New"/>
              </a:rPr>
              <a:t>G5: </a:t>
            </a:r>
            <a:r>
              <a:rPr lang="zh-CN" altLang="en-US" dirty="0">
                <a:latin typeface="Courier New"/>
                <a:cs typeface="Courier New"/>
              </a:rPr>
              <a:t>用</a:t>
            </a:r>
            <a:r>
              <a:rPr lang="en-US" altLang="zh-CN" dirty="0" err="1">
                <a:latin typeface="Courier New"/>
                <a:cs typeface="Courier New"/>
              </a:rPr>
              <a:t>sig_atomic_t</a:t>
            </a:r>
            <a:r>
              <a:rPr lang="zh-CN" altLang="en-US" dirty="0">
                <a:latin typeface="Courier New"/>
                <a:cs typeface="Courier New"/>
              </a:rPr>
              <a:t>声明标志</a:t>
            </a:r>
            <a:endParaRPr lang="en-US" dirty="0">
              <a:latin typeface="Courier New"/>
              <a:cs typeface="Courier New"/>
            </a:endParaRPr>
          </a:p>
          <a:p>
            <a:pPr lvl="1"/>
            <a:r>
              <a:rPr lang="zh-CN" altLang="en-US" i="1" dirty="0">
                <a:latin typeface="+mn-lt"/>
                <a:cs typeface="Courier New"/>
              </a:rPr>
              <a:t>原子型标志</a:t>
            </a:r>
            <a:r>
              <a:rPr lang="en-US" dirty="0">
                <a:latin typeface="+mn-lt"/>
                <a:cs typeface="Courier New"/>
              </a:rPr>
              <a:t>: </a:t>
            </a:r>
            <a:r>
              <a:rPr lang="zh-CN" altLang="en-US" dirty="0">
                <a:latin typeface="+mn-lt"/>
                <a:cs typeface="Courier New"/>
              </a:rPr>
              <a:t>只适用于单个的读或者写，不适用</a:t>
            </a:r>
            <a:r>
              <a:rPr lang="en-US" altLang="zh-CN" dirty="0">
                <a:latin typeface="+mn-lt"/>
                <a:cs typeface="Courier New"/>
              </a:rPr>
              <a:t>flag++</a:t>
            </a:r>
            <a:r>
              <a:rPr lang="zh-CN" altLang="en-US" dirty="0">
                <a:latin typeface="+mn-lt"/>
                <a:cs typeface="Courier New"/>
              </a:rPr>
              <a:t>或</a:t>
            </a:r>
            <a:r>
              <a:rPr lang="en-US" altLang="zh-CN" dirty="0">
                <a:latin typeface="+mn-lt"/>
                <a:cs typeface="Courier New"/>
              </a:rPr>
              <a:t>flag=flag+10</a:t>
            </a:r>
            <a:r>
              <a:rPr lang="zh-CN" altLang="en-US" dirty="0">
                <a:latin typeface="+mn-lt"/>
                <a:cs typeface="Courier New"/>
              </a:rPr>
              <a:t>这样的更新</a:t>
            </a:r>
            <a:r>
              <a:rPr lang="en-US" dirty="0">
                <a:latin typeface="+mn-lt"/>
                <a:cs typeface="Courier New"/>
              </a:rPr>
              <a:t>(e.g. flag = 1, not flag++)</a:t>
            </a:r>
            <a:r>
              <a:rPr lang="en-US" altLang="zh-CN" dirty="0">
                <a:latin typeface="+mn-lt"/>
                <a:cs typeface="Courier New"/>
              </a:rPr>
              <a:t>—</a:t>
            </a:r>
            <a:r>
              <a:rPr lang="zh-CN" altLang="en-US" dirty="0">
                <a:latin typeface="+mn-lt"/>
                <a:cs typeface="Courier New"/>
              </a:rPr>
              <a:t>读写过程中不相应中断或信号</a:t>
            </a:r>
            <a:endParaRPr lang="en-US" dirty="0">
              <a:latin typeface="+mn-lt"/>
              <a:cs typeface="Courier New"/>
            </a:endParaRPr>
          </a:p>
          <a:p>
            <a:pPr lvl="1"/>
            <a:r>
              <a:rPr lang="zh-CN" altLang="en-US" dirty="0">
                <a:latin typeface="+mn-lt"/>
                <a:cs typeface="Courier New"/>
              </a:rPr>
              <a:t>采用这种方式声明的标志不需要类似其他全局变量的保护</a:t>
            </a:r>
            <a:endParaRPr lang="en-US" dirty="0">
              <a:latin typeface="+mn-lt"/>
              <a:cs typeface="Courier New"/>
            </a:endParaRPr>
          </a:p>
        </p:txBody>
      </p:sp>
    </p:spTree>
    <p:extLst>
      <p:ext uri="{BB962C8B-B14F-4D97-AF65-F5344CB8AC3E}">
        <p14:creationId xmlns:p14="http://schemas.microsoft.com/office/powerpoint/2010/main" val="28751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异步信号安全</a:t>
            </a:r>
            <a:r>
              <a:rPr lang="en-US" dirty="0"/>
              <a:t>	</a:t>
            </a:r>
          </a:p>
        </p:txBody>
      </p:sp>
      <p:sp>
        <p:nvSpPr>
          <p:cNvPr id="3" name="Content Placeholder 2"/>
          <p:cNvSpPr>
            <a:spLocks noGrp="1"/>
          </p:cNvSpPr>
          <p:nvPr>
            <p:ph idx="1"/>
          </p:nvPr>
        </p:nvSpPr>
        <p:spPr>
          <a:xfrm>
            <a:off x="396875" y="1362075"/>
            <a:ext cx="8670925" cy="4810125"/>
          </a:xfrm>
        </p:spPr>
        <p:txBody>
          <a:bodyPr/>
          <a:lstStyle/>
          <a:p>
            <a:r>
              <a:rPr lang="zh-CN" altLang="en-US" sz="2800" dirty="0">
                <a:latin typeface="Calibri"/>
                <a:cs typeface="Calibri"/>
              </a:rPr>
              <a:t>函数是</a:t>
            </a:r>
            <a:r>
              <a:rPr lang="zh-CN" altLang="en-US" sz="2800" i="1" dirty="0">
                <a:solidFill>
                  <a:srgbClr val="C00000"/>
                </a:solidFill>
                <a:latin typeface="Calibri"/>
                <a:cs typeface="Calibri"/>
              </a:rPr>
              <a:t>异步信号安全的</a:t>
            </a:r>
            <a:r>
              <a:rPr lang="zh-CN" altLang="en-US" sz="2800" dirty="0">
                <a:latin typeface="Calibri"/>
                <a:cs typeface="Calibri"/>
              </a:rPr>
              <a:t>指函数要么是可重入的（如只访问局部变量，见</a:t>
            </a:r>
            <a:r>
              <a:rPr lang="en-US" altLang="zh-CN" sz="2800" dirty="0">
                <a:latin typeface="Calibri"/>
                <a:cs typeface="Calibri"/>
              </a:rPr>
              <a:t>12.7.2</a:t>
            </a:r>
            <a:r>
              <a:rPr lang="zh-CN" altLang="en-US" sz="2800" dirty="0">
                <a:latin typeface="Calibri"/>
                <a:cs typeface="Calibri"/>
              </a:rPr>
              <a:t>节）要么不能被信号处理程序中断</a:t>
            </a:r>
            <a:endParaRPr lang="en-US" sz="2800" dirty="0">
              <a:latin typeface="Calibri"/>
              <a:cs typeface="Calibri"/>
            </a:endParaRPr>
          </a:p>
          <a:p>
            <a:r>
              <a:rPr lang="en-US" sz="2800" dirty="0" err="1">
                <a:latin typeface="Calibri"/>
                <a:cs typeface="Calibri"/>
              </a:rPr>
              <a:t>Posix</a:t>
            </a:r>
            <a:r>
              <a:rPr lang="zh-CN" altLang="en-US" sz="2800" dirty="0">
                <a:latin typeface="Calibri"/>
                <a:cs typeface="Calibri"/>
              </a:rPr>
              <a:t>保证安全的</a:t>
            </a:r>
            <a:r>
              <a:rPr lang="en-US" sz="2800" dirty="0">
                <a:latin typeface="Calibri"/>
                <a:cs typeface="Calibri"/>
              </a:rPr>
              <a:t> 117 </a:t>
            </a:r>
            <a:r>
              <a:rPr lang="zh-CN" altLang="en-US" sz="2800" dirty="0">
                <a:latin typeface="Calibri"/>
                <a:cs typeface="Calibri"/>
              </a:rPr>
              <a:t>个异步信号安全的函数</a:t>
            </a:r>
            <a:r>
              <a:rPr lang="en-US" sz="2800" dirty="0">
                <a:latin typeface="Calibri"/>
                <a:cs typeface="Calibri"/>
              </a:rPr>
              <a:t> </a:t>
            </a:r>
          </a:p>
          <a:p>
            <a:pPr lvl="1"/>
            <a:r>
              <a:rPr lang="en-US" sz="2400" dirty="0">
                <a:latin typeface="Calibri"/>
                <a:cs typeface="Calibri"/>
              </a:rPr>
              <a:t>Source: “</a:t>
            </a:r>
            <a:r>
              <a:rPr lang="en-US" sz="2400" dirty="0">
                <a:latin typeface="Courier New"/>
                <a:cs typeface="Courier New"/>
              </a:rPr>
              <a:t>man 7 signal</a:t>
            </a:r>
            <a:r>
              <a:rPr lang="en-US" sz="2400" dirty="0">
                <a:latin typeface="Calibri"/>
                <a:cs typeface="Calibri"/>
              </a:rPr>
              <a:t>”</a:t>
            </a:r>
          </a:p>
          <a:p>
            <a:pPr lvl="1"/>
            <a:r>
              <a:rPr lang="zh-CN" altLang="en-US" sz="2400" dirty="0">
                <a:latin typeface="+mn-lt"/>
                <a:cs typeface="Courier New"/>
              </a:rPr>
              <a:t>常见的函数包括</a:t>
            </a:r>
            <a:r>
              <a:rPr lang="en-US" sz="2400" dirty="0">
                <a:latin typeface="+mn-lt"/>
                <a:cs typeface="Courier New"/>
              </a:rPr>
              <a:t>:</a:t>
            </a:r>
          </a:p>
          <a:p>
            <a:pPr lvl="2"/>
            <a:r>
              <a:rPr lang="en-US" sz="2400" dirty="0">
                <a:latin typeface="Courier New"/>
                <a:cs typeface="Courier New"/>
              </a:rPr>
              <a:t>_exit, write, wait, </a:t>
            </a:r>
            <a:r>
              <a:rPr lang="en-US" sz="2400" dirty="0" err="1">
                <a:latin typeface="Courier New"/>
                <a:cs typeface="Courier New"/>
              </a:rPr>
              <a:t>waitpid</a:t>
            </a:r>
            <a:r>
              <a:rPr lang="en-US" sz="2400" dirty="0">
                <a:latin typeface="Courier New"/>
                <a:cs typeface="Courier New"/>
              </a:rPr>
              <a:t>, sleep, kill</a:t>
            </a:r>
          </a:p>
          <a:p>
            <a:pPr lvl="1"/>
            <a:r>
              <a:rPr lang="zh-CN" altLang="en-US" sz="2400" dirty="0">
                <a:latin typeface="+mn-lt"/>
                <a:cs typeface="Courier New"/>
              </a:rPr>
              <a:t>常见的函数里不包括</a:t>
            </a:r>
            <a:r>
              <a:rPr lang="en-US" sz="2400" dirty="0">
                <a:latin typeface="+mn-lt"/>
                <a:cs typeface="Courier New"/>
              </a:rPr>
              <a:t>:</a:t>
            </a:r>
          </a:p>
          <a:p>
            <a:pPr lvl="2"/>
            <a:r>
              <a:rPr lang="en-US" sz="2400" dirty="0" err="1">
                <a:latin typeface="Courier New"/>
                <a:cs typeface="Courier New"/>
              </a:rPr>
              <a:t>printf</a:t>
            </a:r>
            <a:r>
              <a:rPr lang="en-US" sz="2400" dirty="0">
                <a:latin typeface="+mn-lt"/>
                <a:cs typeface="Courier New"/>
              </a:rPr>
              <a:t>,  </a:t>
            </a:r>
            <a:r>
              <a:rPr lang="en-US" sz="2400" dirty="0" err="1">
                <a:latin typeface="Courier New"/>
                <a:cs typeface="Courier New"/>
              </a:rPr>
              <a:t>sprintf</a:t>
            </a:r>
            <a:r>
              <a:rPr lang="en-US" sz="2400" dirty="0">
                <a:latin typeface="+mn-lt"/>
                <a:cs typeface="Courier New"/>
              </a:rPr>
              <a:t>,</a:t>
            </a:r>
            <a:r>
              <a:rPr lang="en-US" sz="2400" dirty="0">
                <a:latin typeface="Courier New"/>
                <a:cs typeface="Courier New"/>
              </a:rPr>
              <a:t> </a:t>
            </a:r>
            <a:r>
              <a:rPr lang="en-US" sz="2400" dirty="0" err="1">
                <a:latin typeface="Courier New"/>
                <a:cs typeface="Courier New"/>
              </a:rPr>
              <a:t>malloc</a:t>
            </a:r>
            <a:r>
              <a:rPr lang="en-US" sz="2400" dirty="0">
                <a:latin typeface="Courier New"/>
                <a:cs typeface="Courier New"/>
              </a:rPr>
              <a:t>, exit </a:t>
            </a:r>
          </a:p>
          <a:p>
            <a:pPr lvl="2"/>
            <a:r>
              <a:rPr lang="en-US" sz="2400" dirty="0">
                <a:latin typeface="Calibri"/>
                <a:cs typeface="Calibri"/>
              </a:rPr>
              <a:t> </a:t>
            </a:r>
            <a:r>
              <a:rPr lang="en-US" sz="2400" dirty="0">
                <a:latin typeface="Courier New"/>
                <a:cs typeface="Courier New"/>
              </a:rPr>
              <a:t>write</a:t>
            </a:r>
            <a:r>
              <a:rPr lang="en-US" sz="2400" dirty="0">
                <a:latin typeface="Calibri"/>
                <a:cs typeface="Calibri"/>
              </a:rPr>
              <a:t> </a:t>
            </a:r>
            <a:r>
              <a:rPr lang="zh-CN" altLang="en-US" sz="2400" dirty="0">
                <a:latin typeface="Calibri"/>
                <a:cs typeface="Calibri"/>
              </a:rPr>
              <a:t>函数是信号处理程序中唯一安全的输出函数</a:t>
            </a:r>
            <a:endParaRPr lang="en-US" sz="24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zh-CN" altLang="en-US" dirty="0"/>
              <a:t>开发安全的输出函数</a:t>
            </a:r>
            <a:endParaRPr lang="en-US" dirty="0"/>
          </a:p>
        </p:txBody>
      </p:sp>
      <p:sp>
        <p:nvSpPr>
          <p:cNvPr id="3" name="Content Placeholder 2"/>
          <p:cNvSpPr>
            <a:spLocks noGrp="1"/>
          </p:cNvSpPr>
          <p:nvPr>
            <p:ph idx="1"/>
          </p:nvPr>
        </p:nvSpPr>
        <p:spPr>
          <a:xfrm>
            <a:off x="396874" y="1143000"/>
            <a:ext cx="8366125" cy="2057400"/>
          </a:xfrm>
        </p:spPr>
        <p:txBody>
          <a:bodyPr/>
          <a:lstStyle/>
          <a:p>
            <a:r>
              <a:rPr lang="zh-CN" altLang="en-US" dirty="0"/>
              <a:t>在处理程序中使用来自</a:t>
            </a:r>
            <a:r>
              <a:rPr lang="en-US" altLang="zh-CN" dirty="0" err="1">
                <a:latin typeface="Courier New"/>
                <a:cs typeface="Courier New"/>
              </a:rPr>
              <a:t>csapp.c</a:t>
            </a:r>
            <a:r>
              <a:rPr lang="zh-CN" altLang="en-US" dirty="0">
                <a:latin typeface="Courier New"/>
                <a:cs typeface="Courier New"/>
              </a:rPr>
              <a:t>的</a:t>
            </a:r>
            <a:r>
              <a:rPr lang="zh-CN" altLang="en-US" dirty="0"/>
              <a:t>可重入</a:t>
            </a:r>
            <a:r>
              <a:rPr lang="en-US" dirty="0"/>
              <a:t> SIO (</a:t>
            </a:r>
            <a:r>
              <a:rPr lang="zh-CN" altLang="en-US" dirty="0"/>
              <a:t>安全的</a:t>
            </a:r>
            <a:r>
              <a:rPr lang="en-US" dirty="0"/>
              <a:t> I/O </a:t>
            </a:r>
            <a:r>
              <a:rPr lang="zh-CN" altLang="en-US" dirty="0"/>
              <a:t>库</a:t>
            </a:r>
            <a:r>
              <a:rPr lang="en-US" dirty="0"/>
              <a:t>) </a:t>
            </a:r>
          </a:p>
          <a:p>
            <a:pPr lvl="1"/>
            <a:r>
              <a:rPr lang="en-US" dirty="0" err="1">
                <a:latin typeface="Courier New"/>
                <a:cs typeface="Courier New"/>
              </a:rPr>
              <a:t>ssize_t</a:t>
            </a:r>
            <a:r>
              <a:rPr lang="en-US" dirty="0">
                <a:latin typeface="Courier New"/>
                <a:cs typeface="Courier New"/>
              </a:rPr>
              <a:t> </a:t>
            </a:r>
            <a:r>
              <a:rPr lang="en-US" dirty="0" err="1">
                <a:latin typeface="Courier New"/>
                <a:cs typeface="Courier New"/>
              </a:rPr>
              <a:t>sio_puts</a:t>
            </a:r>
            <a:r>
              <a:rPr lang="en-US" dirty="0">
                <a:latin typeface="Courier New"/>
                <a:cs typeface="Courier New"/>
              </a:rPr>
              <a:t>(char s[]) /* </a:t>
            </a:r>
            <a:r>
              <a:rPr lang="zh-CN" altLang="en-US" dirty="0">
                <a:latin typeface="Courier New"/>
                <a:cs typeface="Courier New"/>
              </a:rPr>
              <a:t>输出一个字符串</a:t>
            </a:r>
            <a:r>
              <a:rPr lang="en-US" dirty="0">
                <a:latin typeface="Courier New"/>
                <a:cs typeface="Courier New"/>
              </a:rPr>
              <a:t>*/</a:t>
            </a:r>
          </a:p>
          <a:p>
            <a:pPr lvl="1"/>
            <a:r>
              <a:rPr lang="en-US" dirty="0" err="1">
                <a:latin typeface="Courier New"/>
                <a:cs typeface="Courier New"/>
              </a:rPr>
              <a:t>ssize_t</a:t>
            </a:r>
            <a:r>
              <a:rPr lang="en-US" dirty="0">
                <a:latin typeface="Courier New"/>
                <a:cs typeface="Courier New"/>
              </a:rPr>
              <a:t> </a:t>
            </a:r>
            <a:r>
              <a:rPr lang="en-US" dirty="0" err="1">
                <a:latin typeface="Courier New"/>
                <a:cs typeface="Courier New"/>
              </a:rPr>
              <a:t>sio_putl</a:t>
            </a:r>
            <a:r>
              <a:rPr lang="en-US" dirty="0">
                <a:latin typeface="Courier New"/>
                <a:cs typeface="Courier New"/>
              </a:rPr>
              <a:t>(long v)   /* </a:t>
            </a:r>
            <a:r>
              <a:rPr lang="zh-CN" altLang="en-US" dirty="0">
                <a:latin typeface="Courier New"/>
                <a:cs typeface="Courier New"/>
              </a:rPr>
              <a:t>输出一个</a:t>
            </a:r>
            <a:r>
              <a:rPr lang="en-US" dirty="0">
                <a:latin typeface="Courier New"/>
                <a:cs typeface="Courier New"/>
              </a:rPr>
              <a:t>long</a:t>
            </a:r>
            <a:r>
              <a:rPr lang="zh-CN" altLang="en-US" dirty="0">
                <a:latin typeface="Courier New"/>
                <a:cs typeface="Courier New"/>
              </a:rPr>
              <a:t>类型数</a:t>
            </a:r>
            <a:r>
              <a:rPr lang="en-US" dirty="0">
                <a:latin typeface="Courier New"/>
                <a:cs typeface="Courier New"/>
              </a:rPr>
              <a:t> */</a:t>
            </a:r>
          </a:p>
          <a:p>
            <a:pPr lvl="1"/>
            <a:r>
              <a:rPr lang="en-US" dirty="0">
                <a:latin typeface="Courier New"/>
                <a:cs typeface="Courier New"/>
              </a:rPr>
              <a:t>void </a:t>
            </a:r>
            <a:r>
              <a:rPr lang="en-US" dirty="0" err="1">
                <a:latin typeface="Courier New"/>
                <a:cs typeface="Courier New"/>
              </a:rPr>
              <a:t>sio_error</a:t>
            </a:r>
            <a:r>
              <a:rPr lang="en-US" dirty="0">
                <a:latin typeface="Courier New"/>
                <a:cs typeface="Courier New"/>
              </a:rPr>
              <a:t>(char s[])   /* </a:t>
            </a:r>
            <a:r>
              <a:rPr lang="zh-CN" altLang="en-US" dirty="0">
                <a:latin typeface="Courier New"/>
                <a:cs typeface="Courier New"/>
              </a:rPr>
              <a:t>打印一条错误信息并终止</a:t>
            </a:r>
            <a:r>
              <a:rPr lang="en-US" dirty="0">
                <a:latin typeface="Courier New"/>
                <a:cs typeface="Courier New"/>
              </a:rPr>
              <a:t> */</a:t>
            </a:r>
          </a:p>
        </p:txBody>
      </p:sp>
      <p:sp>
        <p:nvSpPr>
          <p:cNvPr id="7" name="Text Box 4"/>
          <p:cNvSpPr txBox="1">
            <a:spLocks noChangeArrowheads="1"/>
          </p:cNvSpPr>
          <p:nvPr/>
        </p:nvSpPr>
        <p:spPr bwMode="auto">
          <a:xfrm>
            <a:off x="275119" y="3581400"/>
            <a:ext cx="8466761" cy="2819400"/>
          </a:xfrm>
          <a:prstGeom prst="rect">
            <a:avLst/>
          </a:prstGeom>
          <a:solidFill>
            <a:srgbClr val="F6F5BD"/>
          </a:solidFill>
          <a:ln w="3175">
            <a:solidFill>
              <a:schemeClr val="tx1"/>
            </a:solidFill>
            <a:miter lim="800000"/>
            <a:headEnd/>
            <a:tailEnd/>
          </a:ln>
          <a:effectLst/>
        </p:spPr>
        <p:txBody>
          <a:bodyPr wrap="square">
            <a:no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sigint_handler</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sig</a:t>
            </a:r>
            <a:r>
              <a:rPr lang="en-US" sz="1800" dirty="0">
                <a:solidFill>
                  <a:srgbClr val="000000"/>
                </a:solidFill>
                <a:latin typeface="Menlo-Regular"/>
              </a:rPr>
              <a:t>) </a:t>
            </a:r>
            <a:r>
              <a:rPr lang="en-US" sz="1800" dirty="0">
                <a:solidFill>
                  <a:srgbClr val="CB2418"/>
                </a:solidFill>
                <a:latin typeface="Menlo-Regular"/>
              </a:rPr>
              <a:t>/*</a:t>
            </a:r>
            <a:r>
              <a:rPr lang="en-US" altLang="zh-CN" sz="1800" dirty="0" err="1">
                <a:solidFill>
                  <a:srgbClr val="CB2418"/>
                </a:solidFill>
                <a:latin typeface="Menlo-Regular"/>
              </a:rPr>
              <a:t>sigint.c</a:t>
            </a:r>
            <a:r>
              <a:rPr lang="zh-CN" altLang="en-US" sz="1800" dirty="0">
                <a:solidFill>
                  <a:srgbClr val="CB2418"/>
                </a:solidFill>
                <a:latin typeface="Menlo-Regular"/>
              </a:rPr>
              <a:t>中</a:t>
            </a:r>
            <a:r>
              <a:rPr lang="en-US" sz="1800" dirty="0">
                <a:solidFill>
                  <a:srgbClr val="CB2418"/>
                </a:solidFill>
                <a:latin typeface="Menlo-Regular"/>
              </a:rPr>
              <a:t>SIGINT</a:t>
            </a:r>
            <a:r>
              <a:rPr lang="zh-CN" altLang="en-US" sz="1800" dirty="0">
                <a:solidFill>
                  <a:srgbClr val="CB2418"/>
                </a:solidFill>
                <a:latin typeface="Menlo-Regular"/>
              </a:rPr>
              <a:t>处理程序的一个安全版本</a:t>
            </a:r>
            <a:r>
              <a:rPr lang="en-US" sz="1800" dirty="0">
                <a:solidFill>
                  <a:srgbClr val="CB2418"/>
                </a:solidFill>
                <a:latin typeface="Menlo-Regular"/>
              </a:rPr>
              <a:t>*/</a:t>
            </a:r>
            <a:endParaRPr lang="en-US" sz="1800" dirty="0">
              <a:solidFill>
                <a:srgbClr val="000000"/>
              </a:solidFill>
              <a:latin typeface="Menlo-Regular"/>
            </a:endParaRP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Sio_puts</a:t>
            </a:r>
            <a:r>
              <a:rPr lang="en-US" sz="1800" dirty="0">
                <a:solidFill>
                  <a:srgbClr val="000000"/>
                </a:solidFill>
                <a:latin typeface="Menlo-Regular"/>
              </a:rPr>
              <a:t>(</a:t>
            </a:r>
            <a:r>
              <a:rPr lang="en-US" sz="1800" dirty="0">
                <a:solidFill>
                  <a:srgbClr val="9D206F"/>
                </a:solidFill>
                <a:latin typeface="Menlo-Regular"/>
              </a:rPr>
              <a:t>"So you think you can stop the bomb with ctrl-c, do you?\n"</a:t>
            </a:r>
            <a:r>
              <a:rPr lang="en-US" sz="1800" dirty="0">
                <a:solidFill>
                  <a:srgbClr val="000000"/>
                </a:solidFill>
                <a:latin typeface="Menlo-Regular"/>
              </a:rPr>
              <a:t>);</a:t>
            </a:r>
          </a:p>
          <a:p>
            <a:r>
              <a:rPr lang="nl-NL" sz="1800" dirty="0">
                <a:solidFill>
                  <a:srgbClr val="000000"/>
                </a:solidFill>
                <a:latin typeface="Menlo-Regular"/>
              </a:rPr>
              <a:t>    sleep(2);</a:t>
            </a:r>
          </a:p>
          <a:p>
            <a:r>
              <a:rPr lang="de-DE" sz="1800" dirty="0">
                <a:solidFill>
                  <a:srgbClr val="000000"/>
                </a:solidFill>
                <a:latin typeface="Menlo-Regular"/>
              </a:rPr>
              <a:t>    </a:t>
            </a:r>
            <a:r>
              <a:rPr lang="de-DE" sz="1800" dirty="0" err="1">
                <a:solidFill>
                  <a:srgbClr val="000000"/>
                </a:solidFill>
                <a:latin typeface="Menlo-Regular"/>
              </a:rPr>
              <a:t>Sio_puts</a:t>
            </a:r>
            <a:r>
              <a:rPr lang="de-DE" sz="1800" dirty="0">
                <a:solidFill>
                  <a:srgbClr val="000000"/>
                </a:solidFill>
                <a:latin typeface="Menlo-Regular"/>
              </a:rPr>
              <a:t>(</a:t>
            </a:r>
            <a:r>
              <a:rPr lang="de-DE" sz="1800" dirty="0">
                <a:solidFill>
                  <a:srgbClr val="9D206F"/>
                </a:solidFill>
                <a:latin typeface="Menlo-Regular"/>
              </a:rPr>
              <a:t>"</a:t>
            </a:r>
            <a:r>
              <a:rPr lang="de-DE" sz="1800" dirty="0" err="1">
                <a:solidFill>
                  <a:srgbClr val="9D206F"/>
                </a:solidFill>
                <a:latin typeface="Menlo-Regular"/>
              </a:rPr>
              <a:t>Well</a:t>
            </a:r>
            <a:r>
              <a:rPr lang="de-DE" sz="1800" dirty="0">
                <a:solidFill>
                  <a:srgbClr val="9D206F"/>
                </a:solidFill>
                <a:latin typeface="Menlo-Regular"/>
              </a:rPr>
              <a:t>..."</a:t>
            </a:r>
            <a:r>
              <a:rPr lang="de-DE" sz="1800" dirty="0">
                <a:solidFill>
                  <a:srgbClr val="000000"/>
                </a:solidFill>
                <a:latin typeface="Menlo-Regular"/>
              </a:rPr>
              <a:t>);</a:t>
            </a:r>
          </a:p>
          <a:p>
            <a:r>
              <a:rPr lang="nl-NL" sz="1800" dirty="0">
                <a:solidFill>
                  <a:srgbClr val="000000"/>
                </a:solidFill>
                <a:latin typeface="Menlo-Regular"/>
              </a:rPr>
              <a:t>    sleep(1);</a:t>
            </a:r>
          </a:p>
          <a:p>
            <a:r>
              <a:rPr lang="nl-NL" sz="1800" dirty="0">
                <a:solidFill>
                  <a:srgbClr val="000000"/>
                </a:solidFill>
                <a:latin typeface="Menlo-Regular"/>
              </a:rPr>
              <a:t>    </a:t>
            </a:r>
            <a:r>
              <a:rPr lang="nl-NL" sz="1800" dirty="0" err="1">
                <a:solidFill>
                  <a:srgbClr val="000000"/>
                </a:solidFill>
                <a:latin typeface="Menlo-Regular"/>
              </a:rPr>
              <a:t>Sio_puts</a:t>
            </a:r>
            <a:r>
              <a:rPr lang="nl-NL" sz="1800" dirty="0">
                <a:solidFill>
                  <a:srgbClr val="000000"/>
                </a:solidFill>
                <a:latin typeface="Menlo-Regular"/>
              </a:rPr>
              <a:t>(</a:t>
            </a:r>
            <a:r>
              <a:rPr lang="nl-NL" sz="1800" dirty="0">
                <a:solidFill>
                  <a:srgbClr val="9D206F"/>
                </a:solidFill>
                <a:latin typeface="Menlo-Regular"/>
              </a:rPr>
              <a:t>"OK. :-)\n"</a:t>
            </a:r>
            <a:r>
              <a:rPr lang="nl-NL" sz="1800" dirty="0">
                <a:solidFill>
                  <a:srgbClr val="000000"/>
                </a:solidFill>
                <a:latin typeface="Menlo-Regular"/>
              </a:rPr>
              <a:t>);</a:t>
            </a:r>
          </a:p>
          <a:p>
            <a:r>
              <a:rPr lang="nl-NL" sz="1800" dirty="0">
                <a:solidFill>
                  <a:srgbClr val="000000"/>
                </a:solidFill>
                <a:latin typeface="Menlo-Regular"/>
              </a:rPr>
              <a:t>    _exit(0);</a:t>
            </a:r>
          </a:p>
          <a:p>
            <a:r>
              <a:rPr lang="nl-NL" sz="1800" dirty="0">
                <a:solidFill>
                  <a:srgbClr val="000000"/>
                </a:solidFill>
                <a:latin typeface="Menlo-Regular"/>
              </a:rPr>
              <a:t>}</a:t>
            </a:r>
          </a:p>
          <a:p>
            <a:endParaRPr lang="en-US" sz="1800" dirty="0">
              <a:solidFill>
                <a:srgbClr val="000000"/>
              </a:solidFill>
              <a:latin typeface="Courier New"/>
              <a:cs typeface="Courier New"/>
            </a:endParaRPr>
          </a:p>
        </p:txBody>
      </p:sp>
      <p:sp>
        <p:nvSpPr>
          <p:cNvPr id="6" name="TextBox 5"/>
          <p:cNvSpPr txBox="1"/>
          <p:nvPr/>
        </p:nvSpPr>
        <p:spPr>
          <a:xfrm>
            <a:off x="7506000" y="6031468"/>
            <a:ext cx="1257000" cy="369332"/>
          </a:xfrm>
          <a:prstGeom prst="rect">
            <a:avLst/>
          </a:prstGeom>
          <a:noFill/>
        </p:spPr>
        <p:txBody>
          <a:bodyPr wrap="none" rtlCol="0">
            <a:spAutoFit/>
          </a:bodyPr>
          <a:lstStyle/>
          <a:p>
            <a:r>
              <a:rPr lang="en-US" sz="1800" dirty="0" err="1">
                <a:solidFill>
                  <a:srgbClr val="7F7F7F"/>
                </a:solidFill>
                <a:latin typeface="Calibri" pitchFamily="34" charset="0"/>
              </a:rPr>
              <a:t>sigintsafe.c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129294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idx="1"/>
          </p:nvPr>
        </p:nvSpPr>
        <p:spPr>
          <a:xfrm>
            <a:off x="6172200" y="1113504"/>
            <a:ext cx="2971800" cy="3763296"/>
          </a:xfrm>
        </p:spPr>
        <p:txBody>
          <a:bodyPr/>
          <a:lstStyle/>
          <a:p>
            <a:pPr marL="230188" indent="-230188"/>
            <a:r>
              <a:rPr lang="zh-CN" altLang="en-US" sz="2200" dirty="0"/>
              <a:t>待处理信号是不排队的</a:t>
            </a:r>
            <a:endParaRPr lang="en-US" sz="2200" dirty="0"/>
          </a:p>
          <a:p>
            <a:pPr marL="401638" lvl="1" indent="-171450"/>
            <a:r>
              <a:rPr lang="zh-CN" altLang="en-US" sz="1800" dirty="0"/>
              <a:t>对每种信号类型，</a:t>
            </a:r>
            <a:r>
              <a:rPr lang="en-US" altLang="zh-CN" sz="1800" dirty="0"/>
              <a:t>pending</a:t>
            </a:r>
            <a:r>
              <a:rPr lang="zh-CN" altLang="en-US" sz="1800" dirty="0"/>
              <a:t>位向量只有</a:t>
            </a:r>
            <a:r>
              <a:rPr lang="en-US" altLang="zh-CN" sz="1800" dirty="0"/>
              <a:t>1</a:t>
            </a:r>
            <a:r>
              <a:rPr lang="zh-CN" altLang="en-US" sz="1800" dirty="0"/>
              <a:t>位与之对应</a:t>
            </a:r>
            <a:endParaRPr lang="en-US" sz="1800" dirty="0"/>
          </a:p>
          <a:p>
            <a:pPr marL="401638" lvl="1" indent="-171450"/>
            <a:r>
              <a:rPr lang="zh-CN" altLang="en-US" sz="1800" dirty="0"/>
              <a:t>因此每种类型最多只能有</a:t>
            </a:r>
            <a:r>
              <a:rPr lang="en-US" altLang="zh-CN" sz="1800" dirty="0"/>
              <a:t>1</a:t>
            </a:r>
            <a:r>
              <a:rPr lang="zh-CN" altLang="en-US" sz="1800" dirty="0"/>
              <a:t>个未处理信号</a:t>
            </a:r>
            <a:r>
              <a:rPr lang="en-US" sz="1800" dirty="0"/>
              <a:t>. </a:t>
            </a:r>
          </a:p>
          <a:p>
            <a:pPr marL="1588" indent="-171450"/>
            <a:r>
              <a:rPr lang="zh-CN" altLang="en-US" sz="2200" dirty="0"/>
              <a:t>不能用信号来对其他进程中发生的事件计数，如子程序的终止</a:t>
            </a:r>
            <a:endParaRPr lang="en-US" sz="2200" dirty="0"/>
          </a:p>
        </p:txBody>
      </p:sp>
      <p:sp>
        <p:nvSpPr>
          <p:cNvPr id="525316" name="Text Box 4"/>
          <p:cNvSpPr txBox="1">
            <a:spLocks noChangeArrowheads="1"/>
          </p:cNvSpPr>
          <p:nvPr/>
        </p:nvSpPr>
        <p:spPr bwMode="auto">
          <a:xfrm>
            <a:off x="63500" y="522513"/>
            <a:ext cx="5867400" cy="6259287"/>
          </a:xfrm>
          <a:prstGeom prst="rect">
            <a:avLst/>
          </a:prstGeom>
          <a:solidFill>
            <a:srgbClr val="F6F5BD"/>
          </a:solidFill>
          <a:ln w="3175">
            <a:solidFill>
              <a:schemeClr val="tx1"/>
            </a:solidFill>
            <a:miter lim="800000"/>
            <a:headEnd/>
            <a:tailEnd/>
          </a:ln>
          <a:effectLst/>
        </p:spPr>
        <p:txBody>
          <a:bodyPr wrap="square">
            <a:noAutofit/>
          </a:bodyPr>
          <a:lstStyle/>
          <a:p>
            <a:r>
              <a:rPr lang="en-US" sz="1400" dirty="0" err="1">
                <a:solidFill>
                  <a:srgbClr val="2D961E"/>
                </a:solidFill>
                <a:latin typeface="Menlo-Regular"/>
              </a:rPr>
              <a:t>int</a:t>
            </a:r>
            <a:r>
              <a:rPr lang="en-US" sz="1400" dirty="0">
                <a:solidFill>
                  <a:srgbClr val="000000"/>
                </a:solidFill>
                <a:latin typeface="Menlo-Regular"/>
              </a:rPr>
              <a:t> </a:t>
            </a:r>
            <a:r>
              <a:rPr lang="en-US" sz="1400" dirty="0" err="1">
                <a:solidFill>
                  <a:srgbClr val="C1651C"/>
                </a:solidFill>
                <a:latin typeface="Menlo-Regular"/>
              </a:rPr>
              <a:t>ccount</a:t>
            </a:r>
            <a:r>
              <a:rPr lang="en-US" sz="1400" dirty="0">
                <a:solidFill>
                  <a:srgbClr val="000000"/>
                </a:solidFill>
                <a:latin typeface="Menlo-Regular"/>
              </a:rPr>
              <a:t> = 0;</a:t>
            </a:r>
          </a:p>
          <a:p>
            <a:r>
              <a:rPr lang="en-US" sz="1400" dirty="0">
                <a:solidFill>
                  <a:srgbClr val="2D961E"/>
                </a:solidFill>
                <a:latin typeface="Menlo-Regular"/>
              </a:rPr>
              <a:t>void</a:t>
            </a:r>
            <a:r>
              <a:rPr lang="en-US" sz="1400" dirty="0">
                <a:solidFill>
                  <a:srgbClr val="000000"/>
                </a:solidFill>
                <a:latin typeface="Menlo-Regular"/>
              </a:rPr>
              <a:t> </a:t>
            </a:r>
            <a:r>
              <a:rPr lang="en-US" sz="1400" dirty="0" err="1">
                <a:solidFill>
                  <a:srgbClr val="4A00FF"/>
                </a:solidFill>
                <a:latin typeface="Menlo-Regular"/>
              </a:rPr>
              <a:t>child_handler</a:t>
            </a:r>
            <a:r>
              <a:rPr lang="en-US" sz="1400" dirty="0">
                <a:solidFill>
                  <a:srgbClr val="000000"/>
                </a:solidFill>
                <a:latin typeface="Menlo-Regular"/>
              </a:rPr>
              <a:t>(</a:t>
            </a:r>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C1651C"/>
                </a:solidFill>
                <a:latin typeface="Menlo-Regular"/>
              </a:rPr>
              <a:t>sig</a:t>
            </a:r>
            <a:r>
              <a:rPr lang="en-US" sz="1400" dirty="0">
                <a:solidFill>
                  <a:srgbClr val="000000"/>
                </a:solidFill>
                <a:latin typeface="Menlo-Regular"/>
              </a:rPr>
              <a:t>) {</a:t>
            </a:r>
          </a:p>
          <a:p>
            <a:r>
              <a:rPr lang="en-US" sz="1400" dirty="0">
                <a:solidFill>
                  <a:srgbClr val="000000"/>
                </a:solidFill>
                <a:latin typeface="Menlo-Regular"/>
              </a:rPr>
              <a:t>    </a:t>
            </a:r>
            <a:r>
              <a:rPr lang="en-US" sz="1400" dirty="0" err="1">
                <a:solidFill>
                  <a:srgbClr val="2D961E"/>
                </a:solidFill>
                <a:latin typeface="Menlo-Regular"/>
              </a:rPr>
              <a:t>int</a:t>
            </a:r>
            <a:r>
              <a:rPr lang="en-US" sz="1400" dirty="0">
                <a:solidFill>
                  <a:srgbClr val="000000"/>
                </a:solidFill>
                <a:latin typeface="Menlo-Regular"/>
              </a:rPr>
              <a:t> </a:t>
            </a:r>
            <a:r>
              <a:rPr lang="en-US" sz="1400" dirty="0" err="1">
                <a:solidFill>
                  <a:srgbClr val="C1651C"/>
                </a:solidFill>
                <a:latin typeface="Menlo-Regular"/>
              </a:rPr>
              <a:t>olderrno</a:t>
            </a:r>
            <a:r>
              <a:rPr lang="en-US" sz="1400" dirty="0">
                <a:solidFill>
                  <a:srgbClr val="000000"/>
                </a:solidFill>
                <a:latin typeface="Menlo-Regular"/>
              </a:rPr>
              <a:t> = </a:t>
            </a:r>
            <a:r>
              <a:rPr lang="en-US" sz="1400" dirty="0" err="1">
                <a:solidFill>
                  <a:srgbClr val="000000"/>
                </a:solidFill>
                <a:latin typeface="Menlo-Regular"/>
              </a:rPr>
              <a:t>errno</a:t>
            </a:r>
            <a:r>
              <a:rPr lang="en-US" sz="1400" dirty="0">
                <a:solidFill>
                  <a:srgbClr val="000000"/>
                </a:solidFill>
                <a:latin typeface="Menlo-Regular"/>
              </a:rPr>
              <a:t>;</a:t>
            </a:r>
          </a:p>
          <a:p>
            <a:r>
              <a:rPr lang="fi-FI" sz="1400" dirty="0">
                <a:solidFill>
                  <a:srgbClr val="000000"/>
                </a:solidFill>
                <a:latin typeface="Menlo-Regular"/>
              </a:rPr>
              <a:t>    </a:t>
            </a:r>
            <a:r>
              <a:rPr lang="fi-FI" sz="1400" dirty="0" err="1">
                <a:solidFill>
                  <a:srgbClr val="2D961E"/>
                </a:solidFill>
                <a:latin typeface="Menlo-Regular"/>
              </a:rPr>
              <a:t>pid_t</a:t>
            </a:r>
            <a:r>
              <a:rPr lang="fi-FI" sz="1400" dirty="0">
                <a:solidFill>
                  <a:srgbClr val="000000"/>
                </a:solidFill>
                <a:latin typeface="Menlo-Regular"/>
              </a:rPr>
              <a:t> </a:t>
            </a:r>
            <a:r>
              <a:rPr lang="fi-FI" sz="1400" dirty="0" err="1">
                <a:solidFill>
                  <a:srgbClr val="C1651C"/>
                </a:solidFill>
                <a:latin typeface="Menlo-Regular"/>
              </a:rPr>
              <a:t>pid</a:t>
            </a:r>
            <a:r>
              <a:rPr lang="fi-FI" sz="1400" dirty="0">
                <a:solidFill>
                  <a:srgbClr val="000000"/>
                </a:solidFill>
                <a:latin typeface="Menlo-Regular"/>
              </a:rPr>
              <a:t>;</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dirty="0" err="1">
                <a:solidFill>
                  <a:srgbClr val="000000"/>
                </a:solidFill>
                <a:latin typeface="Menlo-Regular"/>
              </a:rPr>
              <a:t>pid</a:t>
            </a:r>
            <a:r>
              <a:rPr lang="en-US" sz="1400" dirty="0">
                <a:solidFill>
                  <a:srgbClr val="000000"/>
                </a:solidFill>
                <a:latin typeface="Menlo-Regular"/>
              </a:rPr>
              <a:t> = wait(</a:t>
            </a:r>
            <a:r>
              <a:rPr lang="en-US" sz="1400" dirty="0">
                <a:solidFill>
                  <a:srgbClr val="2C9290"/>
                </a:solidFill>
                <a:latin typeface="Menlo-Regular"/>
              </a:rPr>
              <a:t>NULL</a:t>
            </a:r>
            <a:r>
              <a:rPr lang="en-US" sz="1400" dirty="0">
                <a:solidFill>
                  <a:srgbClr val="000000"/>
                </a:solidFill>
                <a:latin typeface="Menlo-Regular"/>
              </a:rPr>
              <a:t>)) &lt; 0)</a:t>
            </a:r>
          </a:p>
          <a:p>
            <a:r>
              <a:rPr lang="en-US" sz="1400" dirty="0">
                <a:solidFill>
                  <a:srgbClr val="000000"/>
                </a:solidFill>
                <a:latin typeface="Menlo-Regular"/>
              </a:rPr>
              <a:t>        </a:t>
            </a:r>
            <a:r>
              <a:rPr lang="en-US" sz="1400" dirty="0" err="1">
                <a:solidFill>
                  <a:srgbClr val="000000"/>
                </a:solidFill>
                <a:latin typeface="Menlo-Regular"/>
              </a:rPr>
              <a:t>Sio_error</a:t>
            </a:r>
            <a:r>
              <a:rPr lang="en-US" sz="1400" dirty="0">
                <a:solidFill>
                  <a:srgbClr val="000000"/>
                </a:solidFill>
                <a:latin typeface="Menlo-Regular"/>
              </a:rPr>
              <a:t>(</a:t>
            </a:r>
            <a:r>
              <a:rPr lang="en-US" sz="1400" dirty="0">
                <a:solidFill>
                  <a:srgbClr val="9D206F"/>
                </a:solidFill>
                <a:latin typeface="Menlo-Regular"/>
              </a:rPr>
              <a:t>"wait error"</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ccount</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"Handler reaped child "</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Sio_putl</a:t>
            </a:r>
            <a:r>
              <a:rPr lang="en-US" sz="1400" dirty="0">
                <a:solidFill>
                  <a:srgbClr val="000000"/>
                </a:solidFill>
                <a:latin typeface="Menlo-Regular"/>
              </a:rPr>
              <a:t>((</a:t>
            </a:r>
            <a:r>
              <a:rPr lang="en-US" sz="1400" dirty="0">
                <a:solidFill>
                  <a:srgbClr val="2D961E"/>
                </a:solidFill>
                <a:latin typeface="Menlo-Regular"/>
              </a:rPr>
              <a:t>long</a:t>
            </a:r>
            <a:r>
              <a:rPr lang="en-US" sz="1400" dirty="0">
                <a:solidFill>
                  <a:srgbClr val="000000"/>
                </a:solidFill>
                <a:latin typeface="Menlo-Regular"/>
              </a:rPr>
              <a:t>)</a:t>
            </a:r>
            <a:r>
              <a:rPr lang="en-US" sz="1400" dirty="0" err="1">
                <a:solidFill>
                  <a:srgbClr val="000000"/>
                </a:solidFill>
                <a:latin typeface="Menlo-Regular"/>
              </a:rPr>
              <a:t>pid</a:t>
            </a:r>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 \n"</a:t>
            </a:r>
            <a:r>
              <a:rPr lang="en-US" sz="1400" dirty="0">
                <a:solidFill>
                  <a:srgbClr val="000000"/>
                </a:solidFill>
                <a:latin typeface="Menlo-Regular"/>
              </a:rPr>
              <a:t>);</a:t>
            </a:r>
          </a:p>
          <a:p>
            <a:r>
              <a:rPr lang="nl-NL" sz="1400" dirty="0">
                <a:solidFill>
                  <a:srgbClr val="000000"/>
                </a:solidFill>
                <a:latin typeface="Menlo-Regular"/>
              </a:rPr>
              <a:t>    sleep(1);</a:t>
            </a:r>
          </a:p>
          <a:p>
            <a:r>
              <a:rPr lang="nl-NL" sz="1400" dirty="0">
                <a:solidFill>
                  <a:srgbClr val="000000"/>
                </a:solidFill>
                <a:latin typeface="Menlo-Regular"/>
              </a:rPr>
              <a:t>    </a:t>
            </a:r>
            <a:r>
              <a:rPr lang="nl-NL" sz="1400" dirty="0" err="1">
                <a:solidFill>
                  <a:srgbClr val="000000"/>
                </a:solidFill>
                <a:latin typeface="Menlo-Regular"/>
              </a:rPr>
              <a:t>errno</a:t>
            </a:r>
            <a:r>
              <a:rPr lang="nl-NL" sz="1400" dirty="0">
                <a:solidFill>
                  <a:srgbClr val="000000"/>
                </a:solidFill>
                <a:latin typeface="Menlo-Regular"/>
              </a:rPr>
              <a:t> = </a:t>
            </a:r>
            <a:r>
              <a:rPr lang="nl-NL" sz="1400" dirty="0" err="1">
                <a:solidFill>
                  <a:srgbClr val="000000"/>
                </a:solidFill>
                <a:latin typeface="Menlo-Regular"/>
              </a:rPr>
              <a:t>olderrno</a:t>
            </a:r>
            <a:r>
              <a:rPr lang="nl-NL" sz="1400" dirty="0">
                <a:solidFill>
                  <a:srgbClr val="000000"/>
                </a:solidFill>
                <a:latin typeface="Menlo-Regular"/>
              </a:rPr>
              <a:t>;</a:t>
            </a:r>
          </a:p>
          <a:p>
            <a:r>
              <a:rPr lang="nl-NL" sz="1400" dirty="0">
                <a:solidFill>
                  <a:srgbClr val="000000"/>
                </a:solidFill>
                <a:latin typeface="Menlo-Regular"/>
              </a:rPr>
              <a:t>}</a:t>
            </a:r>
          </a:p>
          <a:p>
            <a:endParaRPr lang="nl-NL" sz="1400" dirty="0">
              <a:solidFill>
                <a:srgbClr val="000000"/>
              </a:solidFill>
              <a:latin typeface="Menlo-Regular"/>
            </a:endParaRPr>
          </a:p>
          <a:p>
            <a:r>
              <a:rPr lang="en-US" sz="1400" dirty="0">
                <a:solidFill>
                  <a:srgbClr val="2D961E"/>
                </a:solidFill>
                <a:latin typeface="Menlo-Regular"/>
              </a:rPr>
              <a:t>void</a:t>
            </a:r>
            <a:r>
              <a:rPr lang="en-US" sz="1400" dirty="0">
                <a:solidFill>
                  <a:srgbClr val="000000"/>
                </a:solidFill>
                <a:latin typeface="Menlo-Regular"/>
              </a:rPr>
              <a:t> </a:t>
            </a:r>
            <a:r>
              <a:rPr lang="en-US" sz="1400" dirty="0">
                <a:solidFill>
                  <a:srgbClr val="4A00FF"/>
                </a:solidFill>
                <a:latin typeface="Menlo-Regular"/>
              </a:rPr>
              <a:t>fork14</a:t>
            </a:r>
            <a:r>
              <a:rPr lang="en-US" sz="1400" dirty="0">
                <a:solidFill>
                  <a:srgbClr val="000000"/>
                </a:solidFill>
                <a:latin typeface="Menlo-Regular"/>
              </a:rPr>
              <a:t>() {</a:t>
            </a:r>
          </a:p>
          <a:p>
            <a:r>
              <a:rPr lang="fi-FI" sz="1400" dirty="0">
                <a:solidFill>
                  <a:srgbClr val="000000"/>
                </a:solidFill>
                <a:latin typeface="Menlo-Regular"/>
              </a:rPr>
              <a:t>    </a:t>
            </a:r>
            <a:r>
              <a:rPr lang="fi-FI" sz="1400" dirty="0" err="1">
                <a:solidFill>
                  <a:srgbClr val="2D961E"/>
                </a:solidFill>
                <a:latin typeface="Menlo-Regular"/>
              </a:rPr>
              <a:t>pid_t</a:t>
            </a:r>
            <a:r>
              <a:rPr lang="fi-FI" sz="1400" dirty="0">
                <a:solidFill>
                  <a:srgbClr val="000000"/>
                </a:solidFill>
                <a:latin typeface="Menlo-Regular"/>
              </a:rPr>
              <a:t> </a:t>
            </a:r>
            <a:r>
              <a:rPr lang="fi-FI" sz="1400" dirty="0" err="1">
                <a:solidFill>
                  <a:srgbClr val="C1651C"/>
                </a:solidFill>
                <a:latin typeface="Menlo-Regular"/>
              </a:rPr>
              <a:t>pid</a:t>
            </a:r>
            <a:r>
              <a:rPr lang="fi-FI" sz="1400" dirty="0" err="1">
                <a:solidFill>
                  <a:srgbClr val="000000"/>
                </a:solidFill>
                <a:latin typeface="Menlo-Regular"/>
              </a:rPr>
              <a:t>[N</a:t>
            </a:r>
            <a:r>
              <a:rPr lang="fi-FI" sz="1400" dirty="0">
                <a:solidFill>
                  <a:srgbClr val="000000"/>
                </a:solidFill>
                <a:latin typeface="Menlo-Regular"/>
              </a:rPr>
              <a:t>];</a:t>
            </a:r>
          </a:p>
          <a:p>
            <a:r>
              <a:rPr lang="fr-FR" sz="1400" dirty="0">
                <a:solidFill>
                  <a:srgbClr val="000000"/>
                </a:solidFill>
                <a:latin typeface="Menlo-Regular"/>
              </a:rPr>
              <a:t>    </a:t>
            </a:r>
            <a:r>
              <a:rPr lang="fr-FR" sz="1400" dirty="0" err="1">
                <a:solidFill>
                  <a:srgbClr val="2D961E"/>
                </a:solidFill>
                <a:latin typeface="Menlo-Regular"/>
              </a:rPr>
              <a:t>int</a:t>
            </a:r>
            <a:r>
              <a:rPr lang="fr-FR" sz="1400" dirty="0">
                <a:solidFill>
                  <a:srgbClr val="000000"/>
                </a:solidFill>
                <a:latin typeface="Menlo-Regular"/>
              </a:rPr>
              <a:t> </a:t>
            </a:r>
            <a:r>
              <a:rPr lang="fr-FR" sz="1400" dirty="0">
                <a:solidFill>
                  <a:srgbClr val="C1651C"/>
                </a:solidFill>
                <a:latin typeface="Menlo-Regular"/>
              </a:rPr>
              <a:t>i</a:t>
            </a:r>
            <a:r>
              <a:rPr lang="fr-FR"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ccount</a:t>
            </a:r>
            <a:r>
              <a:rPr lang="en-US" sz="1400" dirty="0">
                <a:solidFill>
                  <a:srgbClr val="000000"/>
                </a:solidFill>
                <a:latin typeface="Menlo-Regular"/>
              </a:rPr>
              <a:t> = N;</a:t>
            </a:r>
          </a:p>
          <a:p>
            <a:r>
              <a:rPr lang="en-US" sz="1400" dirty="0">
                <a:solidFill>
                  <a:srgbClr val="000000"/>
                </a:solidFill>
                <a:latin typeface="Menlo-Regular"/>
              </a:rPr>
              <a:t>    Signal(SIGCHLD, </a:t>
            </a:r>
            <a:r>
              <a:rPr lang="en-US" sz="1400" dirty="0" err="1">
                <a:solidFill>
                  <a:srgbClr val="000000"/>
                </a:solidFill>
                <a:latin typeface="Menlo-Regular"/>
              </a:rPr>
              <a:t>child_handler</a:t>
            </a:r>
            <a:r>
              <a:rPr lang="en-US" sz="1400" dirty="0">
                <a:solidFill>
                  <a:srgbClr val="000000"/>
                </a:solidFill>
                <a:latin typeface="Menlo-Regular"/>
              </a:rPr>
              <a:t>);</a:t>
            </a:r>
          </a:p>
          <a:p>
            <a:endParaRPr lang="en-US" sz="1400" dirty="0">
              <a:solidFill>
                <a:srgbClr val="000000"/>
              </a:solidFill>
              <a:latin typeface="Menlo-Regular"/>
            </a:endParaRPr>
          </a:p>
          <a:p>
            <a:r>
              <a:rPr lang="da-DK" sz="1400" dirty="0">
                <a:solidFill>
                  <a:srgbClr val="000000"/>
                </a:solidFill>
                <a:latin typeface="Menlo-Regular"/>
              </a:rPr>
              <a:t>    </a:t>
            </a:r>
            <a:r>
              <a:rPr lang="da-DK" sz="1400" dirty="0">
                <a:solidFill>
                  <a:srgbClr val="C200FF"/>
                </a:solidFill>
                <a:latin typeface="Menlo-Regular"/>
              </a:rPr>
              <a:t>for</a:t>
            </a:r>
            <a:r>
              <a:rPr lang="da-DK" sz="1400" dirty="0">
                <a:solidFill>
                  <a:srgbClr val="000000"/>
                </a:solidFill>
                <a:latin typeface="Menlo-Regular"/>
              </a:rPr>
              <a:t> (i = 0; i &lt; N; i++) {</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dirty="0" err="1">
                <a:solidFill>
                  <a:srgbClr val="000000"/>
                </a:solidFill>
                <a:latin typeface="Menlo-Regular"/>
              </a:rPr>
              <a:t>pid</a:t>
            </a:r>
            <a:r>
              <a:rPr lang="en-US" sz="1400" dirty="0">
                <a:solidFill>
                  <a:srgbClr val="000000"/>
                </a:solidFill>
                <a:latin typeface="Menlo-Regular"/>
              </a:rPr>
              <a:t>[</a:t>
            </a:r>
            <a:r>
              <a:rPr lang="en-US" sz="1400" dirty="0" err="1">
                <a:solidFill>
                  <a:srgbClr val="000000"/>
                </a:solidFill>
                <a:latin typeface="Menlo-Regular"/>
              </a:rPr>
              <a:t>i</a:t>
            </a:r>
            <a:r>
              <a:rPr lang="en-US" sz="1400" dirty="0">
                <a:solidFill>
                  <a:srgbClr val="000000"/>
                </a:solidFill>
                <a:latin typeface="Menlo-Regular"/>
              </a:rPr>
              <a:t>] = Fork()) == 0) {</a:t>
            </a:r>
          </a:p>
          <a:p>
            <a:r>
              <a:rPr lang="nl-NL" sz="1400" dirty="0">
                <a:solidFill>
                  <a:srgbClr val="000000"/>
                </a:solidFill>
                <a:latin typeface="Menlo-Regular"/>
              </a:rPr>
              <a:t>            Sleep(1);</a:t>
            </a:r>
          </a:p>
          <a:p>
            <a:r>
              <a:rPr lang="en-US" sz="1400" dirty="0">
                <a:solidFill>
                  <a:srgbClr val="000000"/>
                </a:solidFill>
                <a:latin typeface="Menlo-Regular"/>
              </a:rPr>
              <a:t>            exit(0);  </a:t>
            </a:r>
            <a:r>
              <a:rPr lang="en-US" sz="1400" dirty="0">
                <a:solidFill>
                  <a:srgbClr val="CB2418"/>
                </a:solidFill>
                <a:latin typeface="Menlo-Regular"/>
              </a:rPr>
              <a:t>/* Child exits */</a:t>
            </a:r>
            <a:endParaRPr lang="en-US" sz="1400" dirty="0">
              <a:solidFill>
                <a:srgbClr val="000000"/>
              </a:solidFill>
              <a:latin typeface="Menlo-Regular"/>
            </a:endParaRPr>
          </a:p>
          <a:p>
            <a:r>
              <a:rPr lang="en-US" sz="1400" dirty="0">
                <a:solidFill>
                  <a:srgbClr val="000000"/>
                </a:solidFill>
                <a:latin typeface="Menlo-Regular"/>
              </a:rPr>
              <a:t>        }</a:t>
            </a:r>
          </a:p>
          <a:p>
            <a:r>
              <a:rPr lang="en-US" sz="1400" dirty="0">
                <a:solidFill>
                  <a:srgbClr val="000000"/>
                </a:solidFill>
                <a:latin typeface="Menlo-Regular"/>
              </a:rPr>
              <a:t>    }</a:t>
            </a: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 (</a:t>
            </a:r>
            <a:r>
              <a:rPr lang="en-US" sz="1400" dirty="0" err="1">
                <a:solidFill>
                  <a:srgbClr val="000000"/>
                </a:solidFill>
                <a:latin typeface="Menlo-Regular"/>
              </a:rPr>
              <a:t>ccount</a:t>
            </a:r>
            <a:r>
              <a:rPr lang="en-US" sz="1400" dirty="0">
                <a:solidFill>
                  <a:srgbClr val="000000"/>
                </a:solidFill>
                <a:latin typeface="Menlo-Regular"/>
              </a:rPr>
              <a:t> &gt; 0) </a:t>
            </a:r>
            <a:r>
              <a:rPr lang="en-US" sz="1400" dirty="0">
                <a:solidFill>
                  <a:srgbClr val="CB2418"/>
                </a:solidFill>
                <a:latin typeface="Menlo-Regular"/>
              </a:rPr>
              <a:t>/* Parent spins */</a:t>
            </a:r>
            <a:endParaRPr lang="en-US" sz="1400" dirty="0">
              <a:solidFill>
                <a:srgbClr val="000000"/>
              </a:solidFill>
              <a:latin typeface="Menlo-Regular"/>
            </a:endParaRPr>
          </a:p>
          <a:p>
            <a:r>
              <a:rPr lang="en-US" sz="1400" dirty="0">
                <a:solidFill>
                  <a:srgbClr val="000000"/>
                </a:solidFill>
                <a:latin typeface="Menlo-Regular"/>
              </a:rPr>
              <a:t>        ;</a:t>
            </a:r>
          </a:p>
          <a:p>
            <a:r>
              <a:rPr lang="en-US" sz="1400" dirty="0">
                <a:solidFill>
                  <a:srgbClr val="000000"/>
                </a:solidFill>
                <a:latin typeface="Menlo-Regular"/>
              </a:rPr>
              <a:t>}</a:t>
            </a:r>
          </a:p>
        </p:txBody>
      </p:sp>
      <p:sp>
        <p:nvSpPr>
          <p:cNvPr id="6" name="TextBox 5"/>
          <p:cNvSpPr txBox="1"/>
          <p:nvPr/>
        </p:nvSpPr>
        <p:spPr>
          <a:xfrm>
            <a:off x="5118622" y="6412468"/>
            <a:ext cx="824978" cy="369332"/>
          </a:xfrm>
          <a:prstGeom prst="rect">
            <a:avLst/>
          </a:prstGeom>
          <a:noFill/>
        </p:spPr>
        <p:txBody>
          <a:bodyPr wrap="none" rtlCol="0">
            <a:spAutoFit/>
          </a:bodyPr>
          <a:lstStyle/>
          <a:p>
            <a:r>
              <a:rPr lang="en-US" sz="1800" dirty="0" err="1">
                <a:solidFill>
                  <a:srgbClr val="7F7F7F"/>
                </a:solidFill>
                <a:latin typeface="Calibri" pitchFamily="34" charset="0"/>
              </a:rPr>
              <a:t>forks.c</a:t>
            </a:r>
            <a:endParaRPr lang="en-US" sz="1800" dirty="0">
              <a:solidFill>
                <a:srgbClr val="7F7F7F"/>
              </a:solidFill>
              <a:latin typeface="Calibri" pitchFamily="34" charset="0"/>
            </a:endParaRPr>
          </a:p>
        </p:txBody>
      </p:sp>
      <p:sp>
        <p:nvSpPr>
          <p:cNvPr id="7" name="TextBox 6"/>
          <p:cNvSpPr txBox="1"/>
          <p:nvPr/>
        </p:nvSpPr>
        <p:spPr>
          <a:xfrm>
            <a:off x="5531111" y="5410200"/>
            <a:ext cx="3581400" cy="830997"/>
          </a:xfrm>
          <a:prstGeom prst="rect">
            <a:avLst/>
          </a:prstGeom>
          <a:solidFill>
            <a:srgbClr val="E0E0E0"/>
          </a:solidFill>
        </p:spPr>
        <p:txBody>
          <a:bodyPr wrap="square" rtlCol="0">
            <a:spAutoFit/>
          </a:bodyPr>
          <a:lstStyle/>
          <a:p>
            <a:r>
              <a:rPr lang="en-US" sz="1600" dirty="0" err="1">
                <a:solidFill>
                  <a:srgbClr val="3913A8"/>
                </a:solidFill>
                <a:latin typeface="Menlo-Regular"/>
              </a:rPr>
              <a:t>whaleshark</a:t>
            </a:r>
            <a:r>
              <a:rPr lang="en-US" sz="1600" dirty="0">
                <a:solidFill>
                  <a:srgbClr val="3913A8"/>
                </a:solidFill>
                <a:latin typeface="Menlo-Regular"/>
              </a:rPr>
              <a:t>&gt; </a:t>
            </a:r>
            <a:r>
              <a:rPr lang="en-US" sz="1600" dirty="0">
                <a:solidFill>
                  <a:srgbClr val="000000"/>
                </a:solidFill>
                <a:latin typeface="Menlo-Bold"/>
              </a:rPr>
              <a:t>./forks 14</a:t>
            </a:r>
            <a:endParaRPr lang="en-US" sz="1600" b="0" dirty="0">
              <a:solidFill>
                <a:srgbClr val="000000"/>
              </a:solidFill>
              <a:latin typeface="Menlo-Regular"/>
            </a:endParaRPr>
          </a:p>
          <a:p>
            <a:r>
              <a:rPr lang="en-US" sz="1600" b="0" dirty="0">
                <a:solidFill>
                  <a:srgbClr val="000000"/>
                </a:solidFill>
                <a:latin typeface="Menlo-Regular"/>
              </a:rPr>
              <a:t>Handler reaped child 23240</a:t>
            </a:r>
          </a:p>
          <a:p>
            <a:r>
              <a:rPr lang="en-US" sz="1600" b="0" dirty="0">
                <a:solidFill>
                  <a:srgbClr val="000000"/>
                </a:solidFill>
                <a:latin typeface="Menlo-Regular"/>
              </a:rPr>
              <a:t>Handler reaped child 23241</a:t>
            </a:r>
            <a:endParaRPr lang="en-US" sz="1600" dirty="0">
              <a:latin typeface="Courier New"/>
              <a:cs typeface="Courier New"/>
            </a:endParaRPr>
          </a:p>
        </p:txBody>
      </p:sp>
      <p:sp>
        <p:nvSpPr>
          <p:cNvPr id="525314" name="Rectangle 2"/>
          <p:cNvSpPr>
            <a:spLocks noGrp="1" noChangeArrowheads="1"/>
          </p:cNvSpPr>
          <p:nvPr>
            <p:ph type="title"/>
          </p:nvPr>
        </p:nvSpPr>
        <p:spPr>
          <a:xfrm>
            <a:off x="5715000" y="417512"/>
            <a:ext cx="3429000" cy="573088"/>
          </a:xfrm>
          <a:solidFill>
            <a:schemeClr val="bg1"/>
          </a:solidFill>
        </p:spPr>
        <p:txBody>
          <a:bodyPr/>
          <a:lstStyle/>
          <a:p>
            <a:r>
              <a:rPr lang="zh-CN" altLang="en-US" dirty="0"/>
              <a:t>正确的信号处理</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53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53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53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5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57200" y="457200"/>
            <a:ext cx="8407400" cy="573088"/>
          </a:xfrm>
        </p:spPr>
        <p:txBody>
          <a:bodyPr/>
          <a:lstStyle/>
          <a:p>
            <a:r>
              <a:rPr lang="zh-CN" altLang="en-US" dirty="0"/>
              <a:t>正确的信号处理</a:t>
            </a:r>
            <a:endParaRPr lang="en-US" dirty="0"/>
          </a:p>
        </p:txBody>
      </p:sp>
      <p:sp>
        <p:nvSpPr>
          <p:cNvPr id="526339" name="Rectangle 3"/>
          <p:cNvSpPr>
            <a:spLocks noGrp="1" noChangeArrowheads="1"/>
          </p:cNvSpPr>
          <p:nvPr>
            <p:ph type="body" idx="1"/>
          </p:nvPr>
        </p:nvSpPr>
        <p:spPr>
          <a:xfrm>
            <a:off x="228600" y="1143000"/>
            <a:ext cx="8915400" cy="1219200"/>
          </a:xfrm>
        </p:spPr>
        <p:txBody>
          <a:bodyPr/>
          <a:lstStyle/>
          <a:p>
            <a:r>
              <a:rPr lang="zh-CN" altLang="en-US" sz="2800" dirty="0"/>
              <a:t>必须回收所有终止的子进程：一个信号可能多个终止</a:t>
            </a:r>
            <a:endParaRPr lang="en-US" sz="2800" dirty="0"/>
          </a:p>
          <a:p>
            <a:pPr lvl="1"/>
            <a:r>
              <a:rPr lang="zh-CN" altLang="en-US" sz="2400" dirty="0"/>
              <a:t>将</a:t>
            </a:r>
            <a:r>
              <a:rPr lang="en-US" sz="2400" dirty="0"/>
              <a:t> </a:t>
            </a:r>
            <a:r>
              <a:rPr lang="en-US" sz="2400" dirty="0">
                <a:latin typeface="Courier New" pitchFamily="49" charset="0"/>
              </a:rPr>
              <a:t>wait</a:t>
            </a:r>
            <a:r>
              <a:rPr lang="zh-CN" altLang="en-US" sz="2400" dirty="0">
                <a:latin typeface="Courier New" pitchFamily="49" charset="0"/>
              </a:rPr>
              <a:t>放入一个循环回收所有终止的子进程</a:t>
            </a:r>
            <a:endParaRPr lang="en-US" altLang="zh-CN" sz="2400" dirty="0">
              <a:latin typeface="Courier New" pitchFamily="49" charset="0"/>
            </a:endParaRPr>
          </a:p>
          <a:p>
            <a:pPr lvl="1"/>
            <a:r>
              <a:rPr lang="zh-CN" altLang="en-US" sz="2400" dirty="0">
                <a:latin typeface="+mn-lt"/>
              </a:rPr>
              <a:t>父进程可以同时做其他事情</a:t>
            </a:r>
            <a:endParaRPr lang="en-US" sz="2400" dirty="0">
              <a:latin typeface="+mn-lt"/>
            </a:endParaRPr>
          </a:p>
        </p:txBody>
      </p:sp>
      <p:sp>
        <p:nvSpPr>
          <p:cNvPr id="526340" name="Text Box 4"/>
          <p:cNvSpPr txBox="1">
            <a:spLocks noChangeArrowheads="1"/>
          </p:cNvSpPr>
          <p:nvPr/>
        </p:nvSpPr>
        <p:spPr bwMode="auto">
          <a:xfrm>
            <a:off x="457200" y="2514600"/>
            <a:ext cx="8263467" cy="3962400"/>
          </a:xfrm>
          <a:prstGeom prst="rect">
            <a:avLst/>
          </a:prstGeom>
          <a:solidFill>
            <a:srgbClr val="F6F5BD"/>
          </a:solidFill>
          <a:ln w="3175">
            <a:solidFill>
              <a:schemeClr val="tx1"/>
            </a:solidFill>
            <a:miter lim="800000"/>
            <a:headEnd/>
            <a:tailEnd/>
          </a:ln>
          <a:effectLst/>
        </p:spPr>
        <p:txBody>
          <a:bodyPr wrap="square">
            <a:no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child_handler2</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sig</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olderrno</a:t>
            </a:r>
            <a:r>
              <a:rPr lang="en-US" sz="1800" dirty="0">
                <a:solidFill>
                  <a:srgbClr val="000000"/>
                </a:solidFill>
                <a:latin typeface="Menlo-Regular"/>
              </a:rPr>
              <a:t> = </a:t>
            </a:r>
            <a:r>
              <a:rPr lang="en-US" sz="1800" dirty="0" err="1">
                <a:solidFill>
                  <a:srgbClr val="000000"/>
                </a:solidFill>
                <a:latin typeface="Menlo-Regular"/>
              </a:rPr>
              <a:t>errno</a:t>
            </a:r>
            <a:r>
              <a:rPr lang="en-US" sz="1800" dirty="0">
                <a:solidFill>
                  <a:srgbClr val="000000"/>
                </a:solidFill>
                <a:latin typeface="Menlo-Regular"/>
              </a:rPr>
              <a:t>;</a:t>
            </a:r>
          </a:p>
          <a:p>
            <a:r>
              <a:rPr lang="fi-FI" sz="1800" dirty="0">
                <a:solidFill>
                  <a:srgbClr val="000000"/>
                </a:solidFill>
                <a:latin typeface="Menlo-Regular"/>
              </a:rPr>
              <a:t>    </a:t>
            </a:r>
            <a:r>
              <a:rPr lang="fi-FI" sz="1800" dirty="0" err="1">
                <a:solidFill>
                  <a:srgbClr val="2D961E"/>
                </a:solidFill>
                <a:latin typeface="Menlo-Regular"/>
              </a:rPr>
              <a:t>pid_t</a:t>
            </a:r>
            <a:r>
              <a:rPr lang="fi-FI" sz="1800" dirty="0">
                <a:solidFill>
                  <a:srgbClr val="000000"/>
                </a:solidFill>
                <a:latin typeface="Menlo-Regular"/>
              </a:rPr>
              <a:t> </a:t>
            </a:r>
            <a:r>
              <a:rPr lang="fi-FI" sz="1800" dirty="0" err="1">
                <a:solidFill>
                  <a:srgbClr val="C1651C"/>
                </a:solidFill>
                <a:latin typeface="Menlo-Regular"/>
              </a:rPr>
              <a:t>pid</a:t>
            </a:r>
            <a:r>
              <a:rPr lang="fi-FI"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while</a:t>
            </a:r>
            <a:r>
              <a:rPr lang="en-US" sz="1800" dirty="0">
                <a:solidFill>
                  <a:srgbClr val="000000"/>
                </a:solidFill>
                <a:latin typeface="Menlo-Regular"/>
              </a:rPr>
              <a:t> ((</a:t>
            </a:r>
            <a:r>
              <a:rPr lang="en-US" sz="1800" dirty="0" err="1">
                <a:solidFill>
                  <a:srgbClr val="000000"/>
                </a:solidFill>
                <a:latin typeface="Menlo-Regular"/>
              </a:rPr>
              <a:t>pid</a:t>
            </a:r>
            <a:r>
              <a:rPr lang="en-US" sz="1800" dirty="0">
                <a:solidFill>
                  <a:srgbClr val="000000"/>
                </a:solidFill>
                <a:latin typeface="Menlo-Regular"/>
              </a:rPr>
              <a:t> = wait(</a:t>
            </a:r>
            <a:r>
              <a:rPr lang="en-US" sz="1800" dirty="0">
                <a:solidFill>
                  <a:srgbClr val="2C9290"/>
                </a:solidFill>
                <a:latin typeface="Menlo-Regular"/>
              </a:rPr>
              <a:t>NULL</a:t>
            </a:r>
            <a:r>
              <a:rPr lang="en-US" sz="1800" dirty="0">
                <a:solidFill>
                  <a:srgbClr val="000000"/>
                </a:solidFill>
                <a:latin typeface="Menlo-Regular"/>
              </a:rPr>
              <a:t>)) &gt; 0) {</a:t>
            </a:r>
          </a:p>
          <a:p>
            <a:r>
              <a:rPr lang="en-US" sz="1800" dirty="0">
                <a:solidFill>
                  <a:srgbClr val="000000"/>
                </a:solidFill>
                <a:latin typeface="Menlo-Regular"/>
              </a:rPr>
              <a:t>        </a:t>
            </a:r>
            <a:r>
              <a:rPr lang="en-US" sz="1800" dirty="0" err="1">
                <a:solidFill>
                  <a:srgbClr val="000000"/>
                </a:solidFill>
                <a:latin typeface="Menlo-Regular"/>
              </a:rPr>
              <a:t>ccount</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Sio_puts</a:t>
            </a:r>
            <a:r>
              <a:rPr lang="en-US" sz="1800" dirty="0">
                <a:solidFill>
                  <a:srgbClr val="000000"/>
                </a:solidFill>
                <a:latin typeface="Menlo-Regular"/>
              </a:rPr>
              <a:t>(</a:t>
            </a:r>
            <a:r>
              <a:rPr lang="en-US" sz="1800" dirty="0">
                <a:solidFill>
                  <a:srgbClr val="9D206F"/>
                </a:solidFill>
                <a:latin typeface="Menlo-Regular"/>
              </a:rPr>
              <a:t>"Handler reaped child "</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Sio_putl</a:t>
            </a:r>
            <a:r>
              <a:rPr lang="en-US" sz="1800" dirty="0">
                <a:solidFill>
                  <a:srgbClr val="000000"/>
                </a:solidFill>
                <a:latin typeface="Menlo-Regular"/>
              </a:rPr>
              <a:t>((</a:t>
            </a:r>
            <a:r>
              <a:rPr lang="en-US" sz="1800" dirty="0">
                <a:solidFill>
                  <a:srgbClr val="2D961E"/>
                </a:solidFill>
                <a:latin typeface="Menlo-Regular"/>
              </a:rPr>
              <a:t>long</a:t>
            </a:r>
            <a:r>
              <a:rPr lang="en-US" sz="1800" dirty="0">
                <a:solidFill>
                  <a:srgbClr val="000000"/>
                </a:solidFill>
                <a:latin typeface="Menlo-Regular"/>
              </a:rPr>
              <a:t>)</a:t>
            </a:r>
            <a:r>
              <a:rPr lang="en-US" sz="1800" dirty="0" err="1">
                <a:solidFill>
                  <a:srgbClr val="000000"/>
                </a:solidFill>
                <a:latin typeface="Menlo-Regular"/>
              </a:rPr>
              <a:t>pid</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Sio_puts</a:t>
            </a:r>
            <a:r>
              <a:rPr lang="en-US" sz="1800" dirty="0">
                <a:solidFill>
                  <a:srgbClr val="000000"/>
                </a:solidFill>
                <a:latin typeface="Menlo-Regular"/>
              </a:rPr>
              <a:t>(</a:t>
            </a:r>
            <a:r>
              <a:rPr lang="en-US" sz="1800" dirty="0">
                <a:solidFill>
                  <a:srgbClr val="9D206F"/>
                </a:solidFill>
                <a:latin typeface="Menlo-Regular"/>
              </a:rPr>
              <a:t>" \n"</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errno</a:t>
            </a:r>
            <a:r>
              <a:rPr lang="en-US" sz="1800" dirty="0">
                <a:solidFill>
                  <a:srgbClr val="000000"/>
                </a:solidFill>
                <a:latin typeface="Menlo-Regular"/>
              </a:rPr>
              <a:t> != ECHILD)</a:t>
            </a:r>
          </a:p>
          <a:p>
            <a:r>
              <a:rPr lang="en-US" sz="1800" dirty="0">
                <a:solidFill>
                  <a:srgbClr val="000000"/>
                </a:solidFill>
                <a:latin typeface="Menlo-Regular"/>
              </a:rPr>
              <a:t>        </a:t>
            </a:r>
            <a:r>
              <a:rPr lang="en-US" sz="1800" dirty="0" err="1">
                <a:solidFill>
                  <a:srgbClr val="000000"/>
                </a:solidFill>
                <a:latin typeface="Menlo-Regular"/>
              </a:rPr>
              <a:t>Sio_error</a:t>
            </a:r>
            <a:r>
              <a:rPr lang="en-US" sz="1800" dirty="0">
                <a:solidFill>
                  <a:srgbClr val="000000"/>
                </a:solidFill>
                <a:latin typeface="Menlo-Regular"/>
              </a:rPr>
              <a:t>(</a:t>
            </a:r>
            <a:r>
              <a:rPr lang="en-US" sz="1800" dirty="0">
                <a:solidFill>
                  <a:srgbClr val="9D206F"/>
                </a:solidFill>
                <a:latin typeface="Menlo-Regular"/>
              </a:rPr>
              <a:t>"wait error"</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errno</a:t>
            </a:r>
            <a:r>
              <a:rPr lang="en-US" sz="1800" dirty="0">
                <a:solidFill>
                  <a:srgbClr val="000000"/>
                </a:solidFill>
                <a:latin typeface="Menlo-Regular"/>
              </a:rPr>
              <a:t> = </a:t>
            </a:r>
            <a:r>
              <a:rPr lang="en-US" sz="1800" dirty="0" err="1">
                <a:solidFill>
                  <a:srgbClr val="000000"/>
                </a:solidFill>
                <a:latin typeface="Menlo-Regular"/>
              </a:rPr>
              <a:t>olderrno</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p:txBody>
      </p:sp>
      <p:sp>
        <p:nvSpPr>
          <p:cNvPr id="5" name="Rectangle 4"/>
          <p:cNvSpPr/>
          <p:nvPr/>
        </p:nvSpPr>
        <p:spPr>
          <a:xfrm>
            <a:off x="4572000" y="4674275"/>
            <a:ext cx="4495800" cy="2031325"/>
          </a:xfrm>
          <a:prstGeom prst="rect">
            <a:avLst/>
          </a:prstGeom>
          <a:solidFill>
            <a:srgbClr val="E0E0E0"/>
          </a:solidFill>
        </p:spPr>
        <p:txBody>
          <a:bodyPr wrap="square">
            <a:spAutoFit/>
          </a:bodyPr>
          <a:lstStyle/>
          <a:p>
            <a:r>
              <a:rPr lang="en-US" sz="1800" dirty="0" err="1">
                <a:solidFill>
                  <a:srgbClr val="3913A8"/>
                </a:solidFill>
                <a:latin typeface="Menlo-Regular"/>
              </a:rPr>
              <a:t>whaleshark</a:t>
            </a:r>
            <a:r>
              <a:rPr lang="en-US" sz="1800" dirty="0">
                <a:solidFill>
                  <a:srgbClr val="3913A8"/>
                </a:solidFill>
                <a:latin typeface="Menlo-Regular"/>
              </a:rPr>
              <a:t>&gt; </a:t>
            </a:r>
            <a:r>
              <a:rPr lang="en-US" sz="1800" dirty="0">
                <a:solidFill>
                  <a:srgbClr val="000000"/>
                </a:solidFill>
                <a:latin typeface="Menlo-Bold"/>
              </a:rPr>
              <a:t>./forks 15</a:t>
            </a:r>
            <a:endParaRPr lang="en-US" sz="1800" b="0" dirty="0">
              <a:solidFill>
                <a:srgbClr val="000000"/>
              </a:solidFill>
              <a:latin typeface="Menlo-Regular"/>
            </a:endParaRPr>
          </a:p>
          <a:p>
            <a:r>
              <a:rPr lang="en-US" sz="1800" b="0" dirty="0">
                <a:solidFill>
                  <a:srgbClr val="000000"/>
                </a:solidFill>
                <a:latin typeface="Menlo-Regular"/>
              </a:rPr>
              <a:t>Handler reaped child 23246</a:t>
            </a:r>
          </a:p>
          <a:p>
            <a:r>
              <a:rPr lang="en-US" sz="1800" b="0" dirty="0">
                <a:solidFill>
                  <a:srgbClr val="000000"/>
                </a:solidFill>
                <a:latin typeface="Menlo-Regular"/>
              </a:rPr>
              <a:t>Handler reaped child 23247</a:t>
            </a:r>
          </a:p>
          <a:p>
            <a:r>
              <a:rPr lang="en-US" sz="1800" b="0" dirty="0">
                <a:solidFill>
                  <a:srgbClr val="000000"/>
                </a:solidFill>
                <a:latin typeface="Menlo-Regular"/>
              </a:rPr>
              <a:t>Handler reaped child 23248</a:t>
            </a:r>
          </a:p>
          <a:p>
            <a:r>
              <a:rPr lang="en-US" sz="1800" b="0" dirty="0">
                <a:solidFill>
                  <a:srgbClr val="000000"/>
                </a:solidFill>
                <a:latin typeface="Menlo-Regular"/>
              </a:rPr>
              <a:t>Handler reaped child 23249</a:t>
            </a:r>
          </a:p>
          <a:p>
            <a:r>
              <a:rPr lang="en-US" sz="1800" b="0" dirty="0">
                <a:solidFill>
                  <a:srgbClr val="000000"/>
                </a:solidFill>
                <a:latin typeface="Menlo-Regular"/>
              </a:rPr>
              <a:t>Handler reaped child 23250</a:t>
            </a:r>
          </a:p>
          <a:p>
            <a:r>
              <a:rPr lang="en-US" sz="1800" b="0" dirty="0" err="1">
                <a:solidFill>
                  <a:srgbClr val="3913A8"/>
                </a:solidFill>
                <a:latin typeface="Menlo-Regular"/>
              </a:rPr>
              <a:t>whaleshark</a:t>
            </a:r>
            <a:r>
              <a:rPr lang="en-US" sz="1800" b="0" dirty="0">
                <a:solidFill>
                  <a:srgbClr val="3913A8"/>
                </a:solidFill>
                <a:latin typeface="Menlo-Regular"/>
              </a:rPr>
              <a:t>&gt;</a:t>
            </a:r>
            <a:endParaRPr lang="en-US" sz="18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8600" y="457200"/>
            <a:ext cx="8763000" cy="6291072"/>
          </a:xfrm>
          <a:prstGeom prst="rect">
            <a:avLst/>
          </a:prstGeom>
        </p:spPr>
      </p:pic>
    </p:spTree>
    <p:extLst>
      <p:ext uri="{BB962C8B-B14F-4D97-AF65-F5344CB8AC3E}">
        <p14:creationId xmlns:p14="http://schemas.microsoft.com/office/powerpoint/2010/main" val="463951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381000" y="493712"/>
            <a:ext cx="8610600" cy="573088"/>
          </a:xfrm>
        </p:spPr>
        <p:txBody>
          <a:bodyPr/>
          <a:lstStyle/>
          <a:p>
            <a:r>
              <a:rPr lang="zh-CN" altLang="en-US" dirty="0"/>
              <a:t>可移植的信号处理</a:t>
            </a:r>
            <a:endParaRPr lang="en-US" dirty="0"/>
          </a:p>
        </p:txBody>
      </p:sp>
      <p:sp>
        <p:nvSpPr>
          <p:cNvPr id="565251" name="Rectangle 3"/>
          <p:cNvSpPr>
            <a:spLocks noGrp="1" noChangeArrowheads="1"/>
          </p:cNvSpPr>
          <p:nvPr>
            <p:ph type="body" idx="1"/>
          </p:nvPr>
        </p:nvSpPr>
        <p:spPr>
          <a:xfrm>
            <a:off x="381000" y="1143000"/>
            <a:ext cx="8305800" cy="2133600"/>
          </a:xfrm>
        </p:spPr>
        <p:txBody>
          <a:bodyPr/>
          <a:lstStyle/>
          <a:p>
            <a:r>
              <a:rPr lang="zh-CN" altLang="en-US" dirty="0"/>
              <a:t>不同的</a:t>
            </a:r>
            <a:r>
              <a:rPr lang="en-US" altLang="zh-CN" dirty="0"/>
              <a:t>Unix</a:t>
            </a:r>
            <a:r>
              <a:rPr lang="zh-CN" altLang="en-US" dirty="0"/>
              <a:t>版本有不同的信号处理语义</a:t>
            </a:r>
            <a:endParaRPr lang="en-US" dirty="0"/>
          </a:p>
          <a:p>
            <a:pPr lvl="1"/>
            <a:r>
              <a:rPr lang="zh-CN" altLang="en-US" dirty="0"/>
              <a:t>一些老系统在信号被捕获后就恢复为该信号的默认行为</a:t>
            </a:r>
            <a:endParaRPr lang="en-US" dirty="0"/>
          </a:p>
          <a:p>
            <a:pPr lvl="1"/>
            <a:r>
              <a:rPr lang="zh-CN" altLang="en-US" dirty="0"/>
              <a:t>一些被中断的系统调用如</a:t>
            </a:r>
            <a:r>
              <a:rPr lang="en-US" altLang="zh-CN" dirty="0"/>
              <a:t>read</a:t>
            </a:r>
            <a:r>
              <a:rPr lang="zh-CN" altLang="en-US" dirty="0"/>
              <a:t>在信号处理程序返回时也立即返回，并将</a:t>
            </a:r>
            <a:r>
              <a:rPr lang="en-US" dirty="0"/>
              <a:t> </a:t>
            </a:r>
            <a:r>
              <a:rPr lang="en-US" dirty="0" err="1"/>
              <a:t>errno</a:t>
            </a:r>
            <a:r>
              <a:rPr lang="en-US" dirty="0"/>
              <a:t> </a:t>
            </a:r>
            <a:r>
              <a:rPr lang="zh-CN" altLang="en-US" dirty="0"/>
              <a:t>设置为</a:t>
            </a:r>
            <a:r>
              <a:rPr lang="en-US" dirty="0"/>
              <a:t> EINTR</a:t>
            </a:r>
            <a:r>
              <a:rPr lang="zh-CN" altLang="en-US" dirty="0"/>
              <a:t>，需程序员手动重启被中断系统调用</a:t>
            </a:r>
            <a:endParaRPr lang="en-US" dirty="0"/>
          </a:p>
          <a:p>
            <a:pPr lvl="1"/>
            <a:r>
              <a:rPr lang="zh-CN" altLang="en-US" dirty="0"/>
              <a:t>一些系统不阻塞与处理程序同类型的信号</a:t>
            </a:r>
            <a:r>
              <a:rPr lang="en-US" dirty="0"/>
              <a:t> </a:t>
            </a:r>
          </a:p>
          <a:p>
            <a:r>
              <a:rPr lang="zh-CN" altLang="en-US" dirty="0"/>
              <a:t>解决办法</a:t>
            </a:r>
            <a:r>
              <a:rPr lang="en-US" dirty="0"/>
              <a:t>: </a:t>
            </a:r>
            <a:r>
              <a:rPr lang="en-US" dirty="0" err="1">
                <a:latin typeface="Courier New"/>
                <a:cs typeface="Courier New"/>
              </a:rPr>
              <a:t>sigaction</a:t>
            </a:r>
            <a:r>
              <a:rPr lang="zh-CN" altLang="en-US" dirty="0">
                <a:latin typeface="Courier New"/>
                <a:cs typeface="Courier New"/>
              </a:rPr>
              <a:t>函数，可明确指定信号处理语义</a:t>
            </a:r>
            <a:endParaRPr lang="en-US" dirty="0">
              <a:latin typeface="Courier New"/>
              <a:cs typeface="Courier New"/>
            </a:endParaRPr>
          </a:p>
        </p:txBody>
      </p:sp>
      <p:sp>
        <p:nvSpPr>
          <p:cNvPr id="4" name="Rectangle 4"/>
          <p:cNvSpPr>
            <a:spLocks noChangeArrowheads="1"/>
          </p:cNvSpPr>
          <p:nvPr/>
        </p:nvSpPr>
        <p:spPr bwMode="auto">
          <a:xfrm>
            <a:off x="346710" y="3441680"/>
            <a:ext cx="8610049" cy="3416320"/>
          </a:xfrm>
          <a:prstGeom prst="rect">
            <a:avLst/>
          </a:prstGeom>
          <a:solidFill>
            <a:srgbClr val="F6F5BD"/>
          </a:solidFill>
          <a:ln w="3175">
            <a:solidFill>
              <a:schemeClr val="tx1"/>
            </a:solidFill>
            <a:miter lim="800000"/>
            <a:headEnd/>
            <a:tailEnd/>
          </a:ln>
          <a:effectLst/>
        </p:spPr>
        <p:txBody>
          <a:bodyPr wrap="none">
            <a:spAutoFit/>
          </a:bodyPr>
          <a:lstStyle/>
          <a:p>
            <a:r>
              <a:rPr lang="en-US" sz="1800" dirty="0" err="1">
                <a:solidFill>
                  <a:srgbClr val="2D961E"/>
                </a:solidFill>
                <a:latin typeface="Menlo-Regular"/>
              </a:rPr>
              <a:t>handler_t</a:t>
            </a:r>
            <a:r>
              <a:rPr lang="en-US" sz="1800" dirty="0">
                <a:solidFill>
                  <a:srgbClr val="000000"/>
                </a:solidFill>
                <a:latin typeface="Menlo-Regular"/>
              </a:rPr>
              <a:t> *</a:t>
            </a:r>
            <a:r>
              <a:rPr lang="en-US" sz="1800" dirty="0">
                <a:solidFill>
                  <a:srgbClr val="4A00FF"/>
                </a:solidFill>
                <a:latin typeface="Menlo-Regular"/>
              </a:rPr>
              <a:t>Signal</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signum</a:t>
            </a:r>
            <a:r>
              <a:rPr lang="en-US" sz="1800" dirty="0">
                <a:solidFill>
                  <a:srgbClr val="000000"/>
                </a:solidFill>
                <a:latin typeface="Menlo-Regular"/>
              </a:rPr>
              <a:t>, </a:t>
            </a:r>
            <a:r>
              <a:rPr lang="en-US" sz="1800" dirty="0" err="1">
                <a:solidFill>
                  <a:srgbClr val="2D961E"/>
                </a:solidFill>
                <a:latin typeface="Menlo-Regular"/>
              </a:rPr>
              <a:t>handler_t</a:t>
            </a:r>
            <a:r>
              <a:rPr lang="en-US" sz="1800" dirty="0">
                <a:solidFill>
                  <a:srgbClr val="000000"/>
                </a:solidFill>
                <a:latin typeface="Menlo-Regular"/>
              </a:rPr>
              <a:t> *</a:t>
            </a:r>
            <a:r>
              <a:rPr lang="en-US" sz="1800" dirty="0">
                <a:solidFill>
                  <a:srgbClr val="C1651C"/>
                </a:solidFill>
                <a:latin typeface="Menlo-Regular"/>
              </a:rPr>
              <a:t>handler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C200FF"/>
                </a:solidFill>
                <a:latin typeface="Menlo-Regular"/>
              </a:rPr>
              <a:t>struct</a:t>
            </a:r>
            <a:r>
              <a:rPr lang="en-US" sz="1800" dirty="0">
                <a:solidFill>
                  <a:srgbClr val="000000"/>
                </a:solidFill>
                <a:latin typeface="Menlo-Regular"/>
              </a:rPr>
              <a:t> </a:t>
            </a:r>
            <a:r>
              <a:rPr lang="en-US" sz="1800" dirty="0" err="1">
                <a:solidFill>
                  <a:srgbClr val="2D961E"/>
                </a:solidFill>
                <a:latin typeface="Menlo-Regular"/>
              </a:rPr>
              <a:t>sigaction</a:t>
            </a:r>
            <a:r>
              <a:rPr lang="en-US" sz="1800" dirty="0">
                <a:solidFill>
                  <a:srgbClr val="000000"/>
                </a:solidFill>
                <a:latin typeface="Menlo-Regular"/>
              </a:rPr>
              <a:t> </a:t>
            </a:r>
            <a:r>
              <a:rPr lang="en-US" sz="1800" dirty="0">
                <a:solidFill>
                  <a:srgbClr val="C1651C"/>
                </a:solidFill>
                <a:latin typeface="Menlo-Regular"/>
              </a:rPr>
              <a:t>action</a:t>
            </a:r>
            <a:r>
              <a:rPr lang="en-US" sz="1800" dirty="0">
                <a:solidFill>
                  <a:srgbClr val="000000"/>
                </a:solidFill>
                <a:latin typeface="Menlo-Regular"/>
              </a:rPr>
              <a:t>, </a:t>
            </a:r>
            <a:r>
              <a:rPr lang="en-US" sz="1800" dirty="0" err="1">
                <a:solidFill>
                  <a:srgbClr val="C1651C"/>
                </a:solidFill>
                <a:latin typeface="Menlo-Regular"/>
              </a:rPr>
              <a:t>old_action</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action.sa_handler</a:t>
            </a:r>
            <a:r>
              <a:rPr lang="en-US" sz="1800" dirty="0">
                <a:solidFill>
                  <a:srgbClr val="000000"/>
                </a:solidFill>
                <a:latin typeface="Menlo-Regular"/>
              </a:rPr>
              <a:t> = handler;</a:t>
            </a:r>
          </a:p>
          <a:p>
            <a:r>
              <a:rPr lang="en-US" sz="1800" dirty="0">
                <a:solidFill>
                  <a:srgbClr val="000000"/>
                </a:solidFill>
                <a:latin typeface="Menlo-Regular"/>
              </a:rPr>
              <a:t>    </a:t>
            </a:r>
            <a:r>
              <a:rPr lang="en-US" sz="1800" dirty="0" err="1">
                <a:solidFill>
                  <a:srgbClr val="000000"/>
                </a:solidFill>
                <a:latin typeface="Menlo-Regular"/>
              </a:rPr>
              <a:t>sigemptyset</a:t>
            </a:r>
            <a:r>
              <a:rPr lang="en-US" sz="1800" dirty="0">
                <a:solidFill>
                  <a:srgbClr val="000000"/>
                </a:solidFill>
                <a:latin typeface="Menlo-Regular"/>
              </a:rPr>
              <a:t>(&amp;</a:t>
            </a:r>
            <a:r>
              <a:rPr lang="en-US" sz="1800" dirty="0" err="1">
                <a:solidFill>
                  <a:srgbClr val="000000"/>
                </a:solidFill>
                <a:latin typeface="Menlo-Regular"/>
              </a:rPr>
              <a:t>action.sa_mask</a:t>
            </a:r>
            <a:r>
              <a:rPr lang="en-US" sz="1800" dirty="0">
                <a:solidFill>
                  <a:srgbClr val="000000"/>
                </a:solidFill>
                <a:latin typeface="Menlo-Regular"/>
              </a:rPr>
              <a:t>); </a:t>
            </a:r>
            <a:r>
              <a:rPr lang="en-US" sz="1800" dirty="0">
                <a:solidFill>
                  <a:srgbClr val="CB2418"/>
                </a:solidFill>
                <a:latin typeface="Menlo-Regular"/>
              </a:rPr>
              <a:t>/* Block sigs of type being handled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action.sa_flags</a:t>
            </a:r>
            <a:r>
              <a:rPr lang="en-US" sz="1800" dirty="0">
                <a:solidFill>
                  <a:srgbClr val="000000"/>
                </a:solidFill>
                <a:latin typeface="Menlo-Regular"/>
              </a:rPr>
              <a:t> = SA_RESTART; </a:t>
            </a:r>
            <a:r>
              <a:rPr lang="en-US" sz="1800" dirty="0">
                <a:solidFill>
                  <a:srgbClr val="CB2418"/>
                </a:solidFill>
                <a:latin typeface="Menlo-Regular"/>
              </a:rPr>
              <a:t>/* Restart </a:t>
            </a:r>
            <a:r>
              <a:rPr lang="en-US" sz="1800" dirty="0" err="1">
                <a:solidFill>
                  <a:srgbClr val="CB2418"/>
                </a:solidFill>
                <a:latin typeface="Menlo-Regular"/>
              </a:rPr>
              <a:t>syscalls</a:t>
            </a:r>
            <a:r>
              <a:rPr lang="en-US" sz="1800" dirty="0">
                <a:solidFill>
                  <a:srgbClr val="CB2418"/>
                </a:solidFill>
                <a:latin typeface="Menlo-Regular"/>
              </a:rPr>
              <a:t> if possible */</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sigaction</a:t>
            </a:r>
            <a:r>
              <a:rPr lang="en-US" sz="1800" dirty="0">
                <a:solidFill>
                  <a:srgbClr val="000000"/>
                </a:solidFill>
                <a:latin typeface="Menlo-Regular"/>
              </a:rPr>
              <a:t>(</a:t>
            </a:r>
            <a:r>
              <a:rPr lang="en-US" sz="1800" dirty="0" err="1">
                <a:solidFill>
                  <a:srgbClr val="000000"/>
                </a:solidFill>
                <a:latin typeface="Menlo-Regular"/>
              </a:rPr>
              <a:t>signum</a:t>
            </a:r>
            <a:r>
              <a:rPr lang="en-US" sz="1800" dirty="0">
                <a:solidFill>
                  <a:srgbClr val="000000"/>
                </a:solidFill>
                <a:latin typeface="Menlo-Regular"/>
              </a:rPr>
              <a:t>, &amp;action, &amp;</a:t>
            </a:r>
            <a:r>
              <a:rPr lang="en-US" sz="1800" dirty="0" err="1">
                <a:solidFill>
                  <a:srgbClr val="000000"/>
                </a:solidFill>
                <a:latin typeface="Menlo-Regular"/>
              </a:rPr>
              <a:t>old_action</a:t>
            </a:r>
            <a:r>
              <a:rPr lang="en-US" sz="1800" dirty="0">
                <a:solidFill>
                  <a:srgbClr val="000000"/>
                </a:solidFill>
                <a:latin typeface="Menlo-Regular"/>
              </a:rPr>
              <a:t>) &lt; 0)</a:t>
            </a:r>
          </a:p>
          <a:p>
            <a:r>
              <a:rPr lang="en-US" sz="1800" dirty="0">
                <a:solidFill>
                  <a:srgbClr val="000000"/>
                </a:solidFill>
                <a:latin typeface="Menlo-Regular"/>
              </a:rPr>
              <a:t>        </a:t>
            </a:r>
            <a:r>
              <a:rPr lang="en-US" sz="1800" dirty="0" err="1">
                <a:solidFill>
                  <a:srgbClr val="000000"/>
                </a:solidFill>
                <a:latin typeface="Menlo-Regular"/>
              </a:rPr>
              <a:t>unix_error</a:t>
            </a:r>
            <a:r>
              <a:rPr lang="en-US" sz="1800" dirty="0">
                <a:solidFill>
                  <a:srgbClr val="000000"/>
                </a:solidFill>
                <a:latin typeface="Menlo-Regular"/>
              </a:rPr>
              <a:t>(</a:t>
            </a:r>
            <a:r>
              <a:rPr lang="en-US" sz="1800" dirty="0">
                <a:solidFill>
                  <a:srgbClr val="9D206F"/>
                </a:solidFill>
                <a:latin typeface="Menlo-Regular"/>
              </a:rPr>
              <a:t>"Signal error"</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return</a:t>
            </a:r>
            <a:r>
              <a:rPr lang="en-US" sz="1800" dirty="0">
                <a:solidFill>
                  <a:srgbClr val="000000"/>
                </a:solidFill>
                <a:latin typeface="Menlo-Regular"/>
              </a:rPr>
              <a:t> (</a:t>
            </a:r>
            <a:r>
              <a:rPr lang="en-US" sz="1800" dirty="0" err="1">
                <a:solidFill>
                  <a:srgbClr val="000000"/>
                </a:solidFill>
                <a:latin typeface="Menlo-Regular"/>
              </a:rPr>
              <a:t>old_action.sa_handler</a:t>
            </a:r>
            <a:r>
              <a:rPr lang="en-US" sz="1800" dirty="0">
                <a:solidFill>
                  <a:srgbClr val="000000"/>
                </a:solidFill>
                <a:latin typeface="Menlo-Regular"/>
              </a:rPr>
              <a:t>);</a:t>
            </a:r>
          </a:p>
          <a:p>
            <a:r>
              <a:rPr lang="en-US" sz="1800" dirty="0">
                <a:solidFill>
                  <a:srgbClr val="000000"/>
                </a:solidFill>
                <a:latin typeface="Menlo-Regular"/>
              </a:rPr>
              <a:t>}</a:t>
            </a:r>
          </a:p>
        </p:txBody>
      </p:sp>
      <p:sp>
        <p:nvSpPr>
          <p:cNvPr id="5" name="TextBox 4"/>
          <p:cNvSpPr txBox="1"/>
          <p:nvPr/>
        </p:nvSpPr>
        <p:spPr>
          <a:xfrm>
            <a:off x="7869719" y="6240502"/>
            <a:ext cx="893281" cy="369332"/>
          </a:xfrm>
          <a:prstGeom prst="rect">
            <a:avLst/>
          </a:prstGeom>
          <a:noFill/>
        </p:spPr>
        <p:txBody>
          <a:bodyPr wrap="none" rtlCol="0">
            <a:spAutoFit/>
          </a:bodyPr>
          <a:lstStyle/>
          <a:p>
            <a:r>
              <a:rPr lang="en-US" sz="1800" dirty="0" err="1">
                <a:solidFill>
                  <a:srgbClr val="7F7F7F"/>
                </a:solidFill>
                <a:latin typeface="Calibri" pitchFamily="34" charset="0"/>
              </a:rPr>
              <a:t>csapp.c</a:t>
            </a:r>
            <a:endParaRPr lang="en-US" sz="1800" dirty="0">
              <a:solidFill>
                <a:srgbClr val="7F7F7F"/>
              </a:solidFill>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96" name="Rectangle 20"/>
          <p:cNvSpPr>
            <a:spLocks noGrp="1" noChangeArrowheads="1"/>
          </p:cNvSpPr>
          <p:nvPr>
            <p:ph type="title"/>
          </p:nvPr>
        </p:nvSpPr>
        <p:spPr/>
        <p:txBody>
          <a:bodyPr/>
          <a:lstStyle/>
          <a:p>
            <a:r>
              <a:rPr lang="en-US" dirty="0"/>
              <a:t>Linux </a:t>
            </a:r>
            <a:r>
              <a:rPr lang="zh-CN" altLang="en-US" dirty="0"/>
              <a:t>进程体系</a:t>
            </a:r>
            <a:endParaRPr lang="en-US" dirty="0"/>
          </a:p>
        </p:txBody>
      </p:sp>
      <p:sp>
        <p:nvSpPr>
          <p:cNvPr id="23555" name="Oval 3"/>
          <p:cNvSpPr>
            <a:spLocks noChangeArrowheads="1"/>
          </p:cNvSpPr>
          <p:nvPr/>
        </p:nvSpPr>
        <p:spPr bwMode="auto">
          <a:xfrm>
            <a:off x="2895600" y="35814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Login shell</a:t>
            </a:r>
          </a:p>
        </p:txBody>
      </p:sp>
      <p:sp>
        <p:nvSpPr>
          <p:cNvPr id="23557" name="Oval 5"/>
          <p:cNvSpPr>
            <a:spLocks noChangeArrowheads="1"/>
          </p:cNvSpPr>
          <p:nvPr/>
        </p:nvSpPr>
        <p:spPr bwMode="auto">
          <a:xfrm>
            <a:off x="28956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558" name="Oval 6"/>
          <p:cNvSpPr>
            <a:spLocks noChangeArrowheads="1"/>
          </p:cNvSpPr>
          <p:nvPr/>
        </p:nvSpPr>
        <p:spPr bwMode="auto">
          <a:xfrm>
            <a:off x="8382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559" name="Oval 7"/>
          <p:cNvSpPr>
            <a:spLocks noChangeArrowheads="1"/>
          </p:cNvSpPr>
          <p:nvPr/>
        </p:nvSpPr>
        <p:spPr bwMode="auto">
          <a:xfrm>
            <a:off x="3962400" y="5715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Grandchild</a:t>
            </a:r>
          </a:p>
        </p:txBody>
      </p:sp>
      <p:sp>
        <p:nvSpPr>
          <p:cNvPr id="23560" name="Oval 8"/>
          <p:cNvSpPr>
            <a:spLocks noChangeArrowheads="1"/>
          </p:cNvSpPr>
          <p:nvPr/>
        </p:nvSpPr>
        <p:spPr bwMode="auto">
          <a:xfrm>
            <a:off x="1752600" y="5715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Grandchild</a:t>
            </a:r>
          </a:p>
        </p:txBody>
      </p:sp>
      <p:sp>
        <p:nvSpPr>
          <p:cNvPr id="23561" name="Line 9"/>
          <p:cNvSpPr>
            <a:spLocks noChangeShapeType="1"/>
          </p:cNvSpPr>
          <p:nvPr/>
        </p:nvSpPr>
        <p:spPr bwMode="auto">
          <a:xfrm flipH="1">
            <a:off x="2209800" y="4038600"/>
            <a:ext cx="9906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3" name="Oval 12"/>
          <p:cNvSpPr>
            <a:spLocks noChangeArrowheads="1"/>
          </p:cNvSpPr>
          <p:nvPr/>
        </p:nvSpPr>
        <p:spPr bwMode="auto">
          <a:xfrm>
            <a:off x="3657600" y="1447800"/>
            <a:ext cx="1676400" cy="533400"/>
          </a:xfrm>
          <a:prstGeom prst="ellipse">
            <a:avLst/>
          </a:prstGeom>
          <a:solidFill>
            <a:schemeClr val="bg1"/>
          </a:solidFill>
          <a:ln w="25400">
            <a:solidFill>
              <a:schemeClr val="tx1"/>
            </a:solidFill>
            <a:prstDash val="sysDot"/>
            <a:round/>
            <a:headEnd/>
            <a:tailEnd/>
          </a:ln>
        </p:spPr>
        <p:txBody>
          <a:bodyPr wrap="none" anchor="ctr">
            <a:prstTxWarp prst="textNoShape">
              <a:avLst/>
            </a:prstTxWarp>
          </a:bodyPr>
          <a:lstStyle/>
          <a:p>
            <a:pPr algn="ctr">
              <a:lnSpc>
                <a:spcPct val="100000"/>
              </a:lnSpc>
            </a:pPr>
            <a:r>
              <a:rPr lang="en-US" sz="2000" b="1" dirty="0">
                <a:latin typeface="Courier New" charset="0"/>
              </a:rPr>
              <a:t>[0]</a:t>
            </a:r>
          </a:p>
        </p:txBody>
      </p:sp>
      <p:sp>
        <p:nvSpPr>
          <p:cNvPr id="23564" name="Line 13"/>
          <p:cNvSpPr>
            <a:spLocks noChangeShapeType="1"/>
          </p:cNvSpPr>
          <p:nvPr/>
        </p:nvSpPr>
        <p:spPr bwMode="auto">
          <a:xfrm flipH="1">
            <a:off x="4495800" y="1981200"/>
            <a:ext cx="0" cy="457200"/>
          </a:xfrm>
          <a:prstGeom prst="line">
            <a:avLst/>
          </a:prstGeom>
          <a:noFill/>
          <a:ln w="25400">
            <a:solidFill>
              <a:schemeClr val="tx1"/>
            </a:solidFill>
            <a:prstDash val="dot"/>
            <a:round/>
            <a:headEnd/>
            <a:tailEnd/>
          </a:ln>
        </p:spPr>
        <p:txBody>
          <a:bodyPr wrap="none" anchor="ctr">
            <a:prstTxWarp prst="textNoShape">
              <a:avLst/>
            </a:prstTxWarp>
          </a:bodyPr>
          <a:lstStyle/>
          <a:p>
            <a:pPr algn="ctr"/>
            <a:endParaRPr lang="en-US" sz="2000">
              <a:ln>
                <a:solidFill>
                  <a:schemeClr val="tx1"/>
                </a:solidFill>
                <a:prstDash val="dot"/>
              </a:ln>
            </a:endParaRPr>
          </a:p>
        </p:txBody>
      </p:sp>
      <p:sp>
        <p:nvSpPr>
          <p:cNvPr id="23565" name="Line 14"/>
          <p:cNvSpPr>
            <a:spLocks noChangeShapeType="1"/>
          </p:cNvSpPr>
          <p:nvPr/>
        </p:nvSpPr>
        <p:spPr bwMode="auto">
          <a:xfrm flipH="1">
            <a:off x="4038600" y="2971800"/>
            <a:ext cx="381000" cy="3048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6" name="Line 15"/>
          <p:cNvSpPr>
            <a:spLocks noChangeShapeType="1"/>
          </p:cNvSpPr>
          <p:nvPr/>
        </p:nvSpPr>
        <p:spPr bwMode="auto">
          <a:xfrm flipH="1">
            <a:off x="3733800" y="4114800"/>
            <a:ext cx="0" cy="4572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7" name="Line 16"/>
          <p:cNvSpPr>
            <a:spLocks noChangeShapeType="1"/>
          </p:cNvSpPr>
          <p:nvPr/>
        </p:nvSpPr>
        <p:spPr bwMode="auto">
          <a:xfrm>
            <a:off x="3886200" y="5105400"/>
            <a:ext cx="9144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8" name="Line 17"/>
          <p:cNvSpPr>
            <a:spLocks noChangeShapeType="1"/>
          </p:cNvSpPr>
          <p:nvPr/>
        </p:nvSpPr>
        <p:spPr bwMode="auto">
          <a:xfrm flipH="1">
            <a:off x="2667000" y="5105400"/>
            <a:ext cx="838200" cy="6096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69" name="Line 18"/>
          <p:cNvSpPr>
            <a:spLocks noChangeShapeType="1"/>
          </p:cNvSpPr>
          <p:nvPr/>
        </p:nvSpPr>
        <p:spPr bwMode="auto">
          <a:xfrm flipH="1">
            <a:off x="1981200" y="2819400"/>
            <a:ext cx="1752600" cy="6858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3570" name="Oval 19"/>
          <p:cNvSpPr>
            <a:spLocks noChangeArrowheads="1"/>
          </p:cNvSpPr>
          <p:nvPr/>
        </p:nvSpPr>
        <p:spPr bwMode="auto">
          <a:xfrm>
            <a:off x="76200" y="3352800"/>
            <a:ext cx="2133600" cy="762000"/>
          </a:xfrm>
          <a:prstGeom prst="ellipse">
            <a:avLst/>
          </a:prstGeom>
          <a:solidFill>
            <a:schemeClr val="accent6">
              <a:lumMod val="20000"/>
              <a:lumOff val="80000"/>
            </a:schemeClr>
          </a:solidFill>
          <a:ln w="25400">
            <a:solidFill>
              <a:schemeClr val="tx1"/>
            </a:solidFill>
            <a:prstDash val="sysDot"/>
            <a:round/>
            <a:headEnd/>
            <a:tailEnd/>
          </a:ln>
        </p:spPr>
        <p:txBody>
          <a:bodyPr wrap="none" anchor="ctr">
            <a:prstTxWarp prst="textNoShape">
              <a:avLst/>
            </a:prstTxWarp>
          </a:bodyPr>
          <a:lstStyle/>
          <a:p>
            <a:pPr algn="ctr">
              <a:lnSpc>
                <a:spcPct val="100000"/>
              </a:lnSpc>
            </a:pPr>
            <a:r>
              <a:rPr lang="en-US" sz="2000" b="1"/>
              <a:t>Daemon</a:t>
            </a:r>
          </a:p>
          <a:p>
            <a:pPr algn="ctr">
              <a:lnSpc>
                <a:spcPct val="100000"/>
              </a:lnSpc>
            </a:pPr>
            <a:r>
              <a:rPr lang="en-US" sz="2000" b="1"/>
              <a:t>e.g. </a:t>
            </a:r>
            <a:r>
              <a:rPr lang="en-US" sz="2000" b="1">
                <a:latin typeface="Courier New" charset="0"/>
              </a:rPr>
              <a:t>httpd</a:t>
            </a:r>
          </a:p>
        </p:txBody>
      </p:sp>
      <p:sp>
        <p:nvSpPr>
          <p:cNvPr id="23571" name="Oval 11"/>
          <p:cNvSpPr>
            <a:spLocks noChangeArrowheads="1"/>
          </p:cNvSpPr>
          <p:nvPr/>
        </p:nvSpPr>
        <p:spPr bwMode="auto">
          <a:xfrm>
            <a:off x="3657600" y="2438400"/>
            <a:ext cx="1676400" cy="533400"/>
          </a:xfrm>
          <a:prstGeom prst="ellipse">
            <a:avLst/>
          </a:prstGeom>
          <a:solidFill>
            <a:srgbClr val="CCFFCC"/>
          </a:solidFill>
          <a:ln w="25400">
            <a:solidFill>
              <a:schemeClr val="tx1"/>
            </a:solidFill>
            <a:round/>
            <a:headEnd/>
            <a:tailEnd/>
          </a:ln>
        </p:spPr>
        <p:txBody>
          <a:bodyPr wrap="none" anchor="ctr">
            <a:prstTxWarp prst="textNoShape">
              <a:avLst/>
            </a:prstTxWarp>
          </a:bodyPr>
          <a:lstStyle/>
          <a:p>
            <a:pPr algn="ctr">
              <a:lnSpc>
                <a:spcPct val="100000"/>
              </a:lnSpc>
            </a:pPr>
            <a:r>
              <a:rPr lang="en-US" sz="2000" b="1">
                <a:latin typeface="Courier New" charset="0"/>
              </a:rPr>
              <a:t>init [1]</a:t>
            </a:r>
          </a:p>
        </p:txBody>
      </p:sp>
      <p:sp>
        <p:nvSpPr>
          <p:cNvPr id="20" name="Oval 3"/>
          <p:cNvSpPr>
            <a:spLocks noChangeArrowheads="1"/>
          </p:cNvSpPr>
          <p:nvPr/>
        </p:nvSpPr>
        <p:spPr bwMode="auto">
          <a:xfrm>
            <a:off x="5638800" y="35814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Login shell</a:t>
            </a:r>
          </a:p>
        </p:txBody>
      </p:sp>
      <p:sp>
        <p:nvSpPr>
          <p:cNvPr id="21" name="Line 14"/>
          <p:cNvSpPr>
            <a:spLocks noChangeShapeType="1"/>
          </p:cNvSpPr>
          <p:nvPr/>
        </p:nvSpPr>
        <p:spPr bwMode="auto">
          <a:xfrm>
            <a:off x="4914900" y="2959100"/>
            <a:ext cx="402019" cy="3175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2" name="Oval 5"/>
          <p:cNvSpPr>
            <a:spLocks noChangeArrowheads="1"/>
          </p:cNvSpPr>
          <p:nvPr/>
        </p:nvSpPr>
        <p:spPr bwMode="auto">
          <a:xfrm>
            <a:off x="5664200" y="4572000"/>
            <a:ext cx="1676400" cy="533400"/>
          </a:xfrm>
          <a:prstGeom prst="ellipse">
            <a:avLst/>
          </a:prstGeom>
          <a:solidFill>
            <a:srgbClr val="F6F5BD"/>
          </a:solidFill>
          <a:ln w="25400">
            <a:solidFill>
              <a:schemeClr val="tx1"/>
            </a:solidFill>
            <a:round/>
            <a:headEnd/>
            <a:tailEnd/>
          </a:ln>
        </p:spPr>
        <p:txBody>
          <a:bodyPr wrap="none" anchor="ctr">
            <a:prstTxWarp prst="textNoShape">
              <a:avLst/>
            </a:prstTxWarp>
          </a:bodyPr>
          <a:lstStyle/>
          <a:p>
            <a:pPr algn="ctr">
              <a:lnSpc>
                <a:spcPct val="100000"/>
              </a:lnSpc>
            </a:pPr>
            <a:r>
              <a:rPr lang="en-US" sz="2000" b="1"/>
              <a:t>Child</a:t>
            </a:r>
          </a:p>
        </p:txBody>
      </p:sp>
      <p:sp>
        <p:nvSpPr>
          <p:cNvPr id="23" name="Line 15"/>
          <p:cNvSpPr>
            <a:spLocks noChangeShapeType="1"/>
          </p:cNvSpPr>
          <p:nvPr/>
        </p:nvSpPr>
        <p:spPr bwMode="auto">
          <a:xfrm flipH="1">
            <a:off x="6502400" y="4114800"/>
            <a:ext cx="0" cy="4572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 name="TextBox 1"/>
          <p:cNvSpPr txBox="1"/>
          <p:nvPr/>
        </p:nvSpPr>
        <p:spPr>
          <a:xfrm>
            <a:off x="4876800" y="3276600"/>
            <a:ext cx="440119" cy="523220"/>
          </a:xfrm>
          <a:prstGeom prst="rect">
            <a:avLst/>
          </a:prstGeom>
          <a:noFill/>
        </p:spPr>
        <p:txBody>
          <a:bodyPr wrap="none" rtlCol="0">
            <a:spAutoFit/>
          </a:bodyPr>
          <a:lstStyle/>
          <a:p>
            <a:r>
              <a:rPr lang="en-US" sz="2800" dirty="0">
                <a:latin typeface="Calibri" pitchFamily="34" charset="0"/>
              </a:rPr>
              <a:t>…</a:t>
            </a:r>
          </a:p>
        </p:txBody>
      </p:sp>
      <p:sp>
        <p:nvSpPr>
          <p:cNvPr id="3" name="TextBox 2"/>
          <p:cNvSpPr txBox="1"/>
          <p:nvPr/>
        </p:nvSpPr>
        <p:spPr>
          <a:xfrm rot="13380000">
            <a:off x="5216566" y="3224857"/>
            <a:ext cx="348886" cy="365760"/>
          </a:xfrm>
          <a:prstGeom prst="rect">
            <a:avLst/>
          </a:prstGeom>
          <a:noFill/>
        </p:spPr>
        <p:txBody>
          <a:bodyPr wrap="none" rtlCol="0">
            <a:spAutoFit/>
          </a:bodyPr>
          <a:lstStyle/>
          <a:p>
            <a:r>
              <a:rPr lang="en-US" sz="1800" dirty="0">
                <a:latin typeface="Calibri" pitchFamily="34" charset="0"/>
              </a:rPr>
              <a:t>…</a:t>
            </a:r>
          </a:p>
        </p:txBody>
      </p:sp>
      <p:sp>
        <p:nvSpPr>
          <p:cNvPr id="28" name="Line 14"/>
          <p:cNvSpPr>
            <a:spLocks noChangeShapeType="1"/>
          </p:cNvSpPr>
          <p:nvPr/>
        </p:nvSpPr>
        <p:spPr bwMode="auto">
          <a:xfrm flipH="1">
            <a:off x="3581400" y="3416300"/>
            <a:ext cx="228600" cy="165100"/>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29" name="TextBox 28"/>
          <p:cNvSpPr txBox="1"/>
          <p:nvPr/>
        </p:nvSpPr>
        <p:spPr>
          <a:xfrm rot="8700000" flipH="1">
            <a:off x="3807148" y="3224857"/>
            <a:ext cx="348886" cy="365760"/>
          </a:xfrm>
          <a:prstGeom prst="rect">
            <a:avLst/>
          </a:prstGeom>
          <a:noFill/>
        </p:spPr>
        <p:txBody>
          <a:bodyPr wrap="none" rtlCol="0">
            <a:spAutoFit/>
          </a:bodyPr>
          <a:lstStyle/>
          <a:p>
            <a:r>
              <a:rPr lang="en-US" sz="1800" dirty="0">
                <a:latin typeface="Calibri" pitchFamily="34" charset="0"/>
              </a:rPr>
              <a:t>…</a:t>
            </a:r>
          </a:p>
        </p:txBody>
      </p:sp>
      <p:sp>
        <p:nvSpPr>
          <p:cNvPr id="30" name="Line 14"/>
          <p:cNvSpPr>
            <a:spLocks noChangeShapeType="1"/>
          </p:cNvSpPr>
          <p:nvPr/>
        </p:nvSpPr>
        <p:spPr bwMode="auto">
          <a:xfrm>
            <a:off x="5562600" y="3450570"/>
            <a:ext cx="304800" cy="209887"/>
          </a:xfrm>
          <a:prstGeom prst="line">
            <a:avLst/>
          </a:prstGeom>
          <a:noFill/>
          <a:ln w="25400">
            <a:solidFill>
              <a:schemeClr val="tx1"/>
            </a:solidFill>
            <a:round/>
            <a:headEnd/>
            <a:tailEnd/>
          </a:ln>
        </p:spPr>
        <p:txBody>
          <a:bodyPr wrap="none" anchor="ctr">
            <a:prstTxWarp prst="textNoShape">
              <a:avLst/>
            </a:prstTxWarp>
          </a:bodyPr>
          <a:lstStyle/>
          <a:p>
            <a:pPr algn="ctr"/>
            <a:endParaRPr lang="en-US" sz="2000"/>
          </a:p>
        </p:txBody>
      </p:sp>
      <p:sp>
        <p:nvSpPr>
          <p:cNvPr id="4" name="TextBox 3"/>
          <p:cNvSpPr txBox="1"/>
          <p:nvPr/>
        </p:nvSpPr>
        <p:spPr>
          <a:xfrm>
            <a:off x="6248400" y="5715000"/>
            <a:ext cx="2794000" cy="646331"/>
          </a:xfrm>
          <a:prstGeom prst="rect">
            <a:avLst/>
          </a:prstGeom>
          <a:noFill/>
        </p:spPr>
        <p:txBody>
          <a:bodyPr wrap="square" rtlCol="0">
            <a:spAutoFit/>
          </a:bodyPr>
          <a:lstStyle/>
          <a:p>
            <a:r>
              <a:rPr lang="en-US" sz="1800" dirty="0">
                <a:latin typeface="Calibri" pitchFamily="34" charset="0"/>
              </a:rPr>
              <a:t>Note: </a:t>
            </a:r>
            <a:r>
              <a:rPr lang="en-US" sz="1800" b="0" dirty="0" err="1">
                <a:latin typeface="Courier New"/>
                <a:cs typeface="Courier New"/>
              </a:rPr>
              <a:t>pstree</a:t>
            </a:r>
            <a:r>
              <a:rPr lang="en-US" sz="1800" dirty="0">
                <a:latin typeface="Calibri" pitchFamily="34" charset="0"/>
              </a:rPr>
              <a:t> </a:t>
            </a:r>
            <a:r>
              <a:rPr lang="zh-CN" altLang="en-US" sz="1800" dirty="0">
                <a:latin typeface="Calibri" pitchFamily="34" charset="0"/>
              </a:rPr>
              <a:t>命令查看进程树</a:t>
            </a:r>
            <a:endParaRPr lang="en-US" sz="1800" dirty="0">
              <a:latin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59478"/>
            <a:ext cx="7592093" cy="859722"/>
          </a:xfrm>
        </p:spPr>
        <p:txBody>
          <a:bodyPr/>
          <a:lstStyle/>
          <a:p>
            <a:r>
              <a:rPr lang="zh-CN" altLang="en-US" sz="3200" dirty="0"/>
              <a:t>同步流以避免竞争（并发错误）</a:t>
            </a:r>
            <a:endParaRPr lang="en-US" sz="3200" dirty="0"/>
          </a:p>
        </p:txBody>
      </p:sp>
      <p:sp>
        <p:nvSpPr>
          <p:cNvPr id="4" name="Rectangle 4"/>
          <p:cNvSpPr>
            <a:spLocks noChangeArrowheads="1"/>
          </p:cNvSpPr>
          <p:nvPr/>
        </p:nvSpPr>
        <p:spPr bwMode="auto">
          <a:xfrm>
            <a:off x="196661" y="2011263"/>
            <a:ext cx="8337739" cy="4770537"/>
          </a:xfrm>
          <a:prstGeom prst="rect">
            <a:avLst/>
          </a:prstGeom>
          <a:solidFill>
            <a:srgbClr val="F6F5BD"/>
          </a:solidFill>
          <a:ln w="3175">
            <a:solidFill>
              <a:schemeClr val="tx1"/>
            </a:solidFill>
            <a:miter lim="800000"/>
            <a:headEnd/>
            <a:tailEnd/>
          </a:ln>
          <a:effectLst/>
        </p:spPr>
        <p:txBody>
          <a:bodyPr wrap="none">
            <a:spAutoFit/>
          </a:bodyPr>
          <a:lstStyle/>
          <a:p>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4A00FF"/>
                </a:solidFill>
                <a:latin typeface="Menlo-Regular"/>
              </a:rPr>
              <a:t>main</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argc</a:t>
            </a:r>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a:t>
            </a:r>
          </a:p>
          <a:p>
            <a:r>
              <a:rPr lang="en-US"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int</a:t>
            </a:r>
            <a:r>
              <a:rPr lang="fi-FI" sz="1600" dirty="0">
                <a:solidFill>
                  <a:srgbClr val="000000"/>
                </a:solidFill>
                <a:latin typeface="Menlo-Regular"/>
              </a:rPr>
              <a:t> </a:t>
            </a:r>
            <a:r>
              <a:rPr lang="fi-FI" sz="1600" dirty="0" err="1">
                <a:solidFill>
                  <a:srgbClr val="C1651C"/>
                </a:solidFill>
                <a:latin typeface="Menlo-Regular"/>
              </a:rPr>
              <a:t>pid</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sigset_t</a:t>
            </a:r>
            <a:r>
              <a:rPr lang="fi-FI" sz="1600" dirty="0">
                <a:solidFill>
                  <a:srgbClr val="000000"/>
                </a:solidFill>
                <a:latin typeface="Menlo-Regular"/>
              </a:rPr>
              <a:t> </a:t>
            </a:r>
            <a:r>
              <a:rPr lang="fi-FI" sz="1600" dirty="0" err="1">
                <a:solidFill>
                  <a:srgbClr val="C1651C"/>
                </a:solidFill>
                <a:latin typeface="Menlo-Regular"/>
              </a:rPr>
              <a:t>mask_all</a:t>
            </a:r>
            <a:r>
              <a:rPr lang="fi-FI" sz="1600" dirty="0">
                <a:solidFill>
                  <a:srgbClr val="000000"/>
                </a:solidFill>
                <a:latin typeface="Menlo-Regular"/>
              </a:rPr>
              <a:t>, </a:t>
            </a:r>
            <a:r>
              <a:rPr lang="fi-FI" sz="1600" dirty="0" err="1">
                <a:solidFill>
                  <a:srgbClr val="C1651C"/>
                </a:solidFill>
                <a:latin typeface="Menlo-Regular"/>
              </a:rPr>
              <a:t>prev_all</a:t>
            </a:r>
            <a:r>
              <a:rPr lang="fi-FI" sz="1600" dirty="0">
                <a:solidFill>
                  <a:srgbClr val="000000"/>
                </a:solidFill>
                <a:latin typeface="Menlo-Regular"/>
              </a:rPr>
              <a:t>;</a:t>
            </a:r>
          </a:p>
          <a:p>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Sigfillset(&amp;mask_all</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000000"/>
                </a:solidFill>
                <a:latin typeface="Menlo-Regular"/>
              </a:rPr>
              <a:t>Signal(SIGCHLD</a:t>
            </a:r>
            <a:r>
              <a:rPr lang="fi-FI" sz="1600" dirty="0">
                <a:solidFill>
                  <a:srgbClr val="000000"/>
                </a:solidFill>
                <a:latin typeface="Menlo-Regular"/>
              </a:rPr>
              <a:t>, </a:t>
            </a:r>
            <a:r>
              <a:rPr lang="fi-FI" sz="1600" dirty="0" err="1">
                <a:solidFill>
                  <a:srgbClr val="000000"/>
                </a:solidFill>
                <a:latin typeface="Menlo-Regular"/>
              </a:rPr>
              <a:t>handler</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000000"/>
                </a:solidFill>
                <a:latin typeface="Menlo-Regular"/>
              </a:rPr>
              <a:t>initjobs</a:t>
            </a:r>
            <a:r>
              <a:rPr lang="fi-FI" sz="1600" dirty="0">
                <a:solidFill>
                  <a:srgbClr val="000000"/>
                </a:solidFill>
                <a:latin typeface="Menlo-Regular"/>
              </a:rPr>
              <a:t>(); </a:t>
            </a:r>
            <a:r>
              <a:rPr lang="fi-FI" sz="1600" dirty="0">
                <a:solidFill>
                  <a:srgbClr val="CB2418"/>
                </a:solidFill>
                <a:latin typeface="Menlo-Regular"/>
              </a:rPr>
              <a:t>/* </a:t>
            </a:r>
            <a:r>
              <a:rPr lang="fi-FI" sz="1600" dirty="0" err="1">
                <a:solidFill>
                  <a:srgbClr val="CB2418"/>
                </a:solidFill>
                <a:latin typeface="Menlo-Regular"/>
              </a:rPr>
              <a:t>Initialize</a:t>
            </a:r>
            <a:r>
              <a:rPr lang="fi-FI" sz="1600" dirty="0">
                <a:solidFill>
                  <a:srgbClr val="CB2418"/>
                </a:solidFill>
                <a:latin typeface="Menlo-Regular"/>
              </a:rPr>
              <a:t> the </a:t>
            </a:r>
            <a:r>
              <a:rPr lang="fi-FI" sz="1600" dirty="0" err="1">
                <a:solidFill>
                  <a:srgbClr val="CB2418"/>
                </a:solidFill>
                <a:latin typeface="Menlo-Regular"/>
              </a:rPr>
              <a:t>job</a:t>
            </a:r>
            <a:r>
              <a:rPr lang="fi-FI" sz="1600" dirty="0">
                <a:solidFill>
                  <a:srgbClr val="CB2418"/>
                </a:solidFill>
                <a:latin typeface="Menlo-Regular"/>
              </a:rPr>
              <a:t> </a:t>
            </a:r>
            <a:r>
              <a:rPr lang="fi-FI" sz="1600" dirty="0" err="1">
                <a:solidFill>
                  <a:srgbClr val="CB2418"/>
                </a:solidFill>
                <a:latin typeface="Menlo-Regular"/>
              </a:rPr>
              <a:t>list</a:t>
            </a:r>
            <a:r>
              <a:rPr lang="fi-FI" sz="1600" dirty="0">
                <a:solidFill>
                  <a:srgbClr val="CB2418"/>
                </a:solidFill>
                <a:latin typeface="Menlo-Regular"/>
              </a:rPr>
              <a:t> */</a:t>
            </a:r>
            <a:endParaRPr lang="fi-FI" sz="1600" dirty="0">
              <a:solidFill>
                <a:srgbClr val="000000"/>
              </a:solidFill>
              <a:latin typeface="Menlo-Regular"/>
            </a:endParaRPr>
          </a:p>
          <a:p>
            <a:endParaRPr lang="fi-FI"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while</a:t>
            </a:r>
            <a:r>
              <a:rPr lang="en-US" sz="1600" dirty="0">
                <a:solidFill>
                  <a:srgbClr val="000000"/>
                </a:solidFill>
                <a:latin typeface="Menlo-Regular"/>
              </a:rPr>
              <a:t> (1) {</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pid</a:t>
            </a:r>
            <a:r>
              <a:rPr lang="en-US" sz="1600" dirty="0">
                <a:solidFill>
                  <a:srgbClr val="000000"/>
                </a:solidFill>
                <a:latin typeface="Menlo-Regular"/>
              </a:rPr>
              <a:t> = Fork()) == 0) { </a:t>
            </a:r>
            <a:r>
              <a:rPr lang="en-US" sz="1600" dirty="0">
                <a:solidFill>
                  <a:srgbClr val="CB2418"/>
                </a:solidFill>
                <a:latin typeface="Menlo-Regular"/>
              </a:rPr>
              <a:t>/* Child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Execve</a:t>
            </a:r>
            <a:r>
              <a:rPr lang="en-US" sz="1600" dirty="0">
                <a:solidFill>
                  <a:srgbClr val="000000"/>
                </a:solidFill>
                <a:latin typeface="Menlo-Regular"/>
              </a:rPr>
              <a:t>(</a:t>
            </a:r>
            <a:r>
              <a:rPr lang="en-US" sz="1600" dirty="0">
                <a:solidFill>
                  <a:srgbClr val="9D206F"/>
                </a:solidFill>
                <a:latin typeface="Menlo-Regular"/>
              </a:rPr>
              <a:t>"/bin/date"</a:t>
            </a:r>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 </a:t>
            </a:r>
            <a:r>
              <a:rPr lang="en-US" sz="1600" dirty="0">
                <a:solidFill>
                  <a:srgbClr val="2C9290"/>
                </a:solidFill>
                <a:latin typeface="Menlo-Regular"/>
              </a:rPr>
              <a:t>NULL</a:t>
            </a:r>
            <a:r>
              <a:rPr lang="en-US" sz="1600" dirty="0">
                <a:solidFill>
                  <a:srgbClr val="000000"/>
                </a:solidFill>
                <a:latin typeface="Menlo-Regular"/>
              </a:rPr>
              <a:t>);</a:t>
            </a:r>
          </a:p>
          <a:p>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Sigprocmask</a:t>
            </a:r>
            <a:r>
              <a:rPr lang="en-US" sz="1600" dirty="0">
                <a:solidFill>
                  <a:srgbClr val="000000"/>
                </a:solidFill>
                <a:latin typeface="Menlo-Regular"/>
              </a:rPr>
              <a:t>(SIG_BLOCK, &amp;</a:t>
            </a:r>
            <a:r>
              <a:rPr lang="en-US" sz="1600" dirty="0" err="1">
                <a:solidFill>
                  <a:srgbClr val="000000"/>
                </a:solidFill>
                <a:latin typeface="Menlo-Regular"/>
              </a:rPr>
              <a:t>mask_all</a:t>
            </a:r>
            <a:r>
              <a:rPr lang="en-US" sz="1600" dirty="0">
                <a:solidFill>
                  <a:srgbClr val="000000"/>
                </a:solidFill>
                <a:latin typeface="Menlo-Regular"/>
              </a:rPr>
              <a:t>, &amp;</a:t>
            </a:r>
            <a:r>
              <a:rPr lang="en-US" sz="1600" dirty="0" err="1">
                <a:solidFill>
                  <a:srgbClr val="000000"/>
                </a:solidFill>
                <a:latin typeface="Menlo-Regular"/>
              </a:rPr>
              <a:t>prev_all</a:t>
            </a:r>
            <a:r>
              <a:rPr lang="en-US" sz="1600" dirty="0">
                <a:solidFill>
                  <a:srgbClr val="000000"/>
                </a:solidFill>
                <a:latin typeface="Menlo-Regular"/>
              </a:rPr>
              <a:t>); </a:t>
            </a:r>
            <a:r>
              <a:rPr lang="en-US" sz="1600" dirty="0">
                <a:solidFill>
                  <a:srgbClr val="CB2418"/>
                </a:solidFill>
                <a:latin typeface="Menlo-Regular"/>
              </a:rPr>
              <a:t>/* Parent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addjob</a:t>
            </a:r>
            <a:r>
              <a:rPr lang="en-US" sz="1600" dirty="0">
                <a:solidFill>
                  <a:srgbClr val="000000"/>
                </a:solidFill>
                <a:latin typeface="Menlo-Regular"/>
              </a:rPr>
              <a:t>(</a:t>
            </a:r>
            <a:r>
              <a:rPr lang="en-US" sz="1600" dirty="0" err="1">
                <a:solidFill>
                  <a:srgbClr val="000000"/>
                </a:solidFill>
                <a:latin typeface="Menlo-Regular"/>
              </a:rPr>
              <a:t>pid</a:t>
            </a:r>
            <a:r>
              <a:rPr lang="en-US" sz="1600" dirty="0">
                <a:solidFill>
                  <a:srgbClr val="000000"/>
                </a:solidFill>
                <a:latin typeface="Menlo-Regular"/>
              </a:rPr>
              <a:t>);  </a:t>
            </a:r>
            <a:r>
              <a:rPr lang="en-US" sz="1600" dirty="0">
                <a:solidFill>
                  <a:srgbClr val="CB2418"/>
                </a:solidFill>
                <a:latin typeface="Menlo-Regular"/>
              </a:rPr>
              <a:t>/* Add the child to the job list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Sigprocmask</a:t>
            </a:r>
            <a:r>
              <a:rPr lang="en-US" sz="1600" dirty="0">
                <a:solidFill>
                  <a:srgbClr val="000000"/>
                </a:solidFill>
                <a:latin typeface="Menlo-Regular"/>
              </a:rPr>
              <a:t>(SIG_SETMASK, &amp;</a:t>
            </a:r>
            <a:r>
              <a:rPr lang="en-US" sz="1600" dirty="0" err="1">
                <a:solidFill>
                  <a:srgbClr val="000000"/>
                </a:solidFill>
                <a:latin typeface="Menlo-Regular"/>
              </a:rPr>
              <a:t>prev_all</a:t>
            </a:r>
            <a:r>
              <a:rPr lang="en-US" sz="1600" dirty="0">
                <a:solidFill>
                  <a:srgbClr val="000000"/>
                </a:solidFill>
                <a:latin typeface="Menlo-Regular"/>
              </a:rPr>
              <a:t>, </a:t>
            </a:r>
            <a:r>
              <a:rPr lang="en-US" sz="1600" dirty="0">
                <a:solidFill>
                  <a:srgbClr val="2C9290"/>
                </a:solidFill>
                <a:latin typeface="Menlo-Regular"/>
              </a:rPr>
              <a:t>NULL</a:t>
            </a:r>
            <a:r>
              <a:rPr lang="en-US" sz="1600" dirty="0">
                <a:solidFill>
                  <a:srgbClr val="000000"/>
                </a:solidFill>
                <a:latin typeface="Menlo-Regular"/>
              </a:rPr>
              <a:t>);</a:t>
            </a:r>
          </a:p>
          <a:p>
            <a:r>
              <a:rPr lang="en-US" sz="1600" dirty="0">
                <a:solidFill>
                  <a:srgbClr val="000000"/>
                </a:solidFill>
                <a:latin typeface="Menlo-Regular"/>
              </a:rPr>
              <a:t>    }</a:t>
            </a:r>
          </a:p>
          <a:p>
            <a:r>
              <a:rPr lang="en-US" sz="1600" dirty="0">
                <a:solidFill>
                  <a:srgbClr val="000000"/>
                </a:solidFill>
                <a:latin typeface="Menlo-Regular"/>
              </a:rPr>
              <a:t>    exit(0);</a:t>
            </a:r>
          </a:p>
          <a:p>
            <a:r>
              <a:rPr lang="en-US" sz="1600" dirty="0">
                <a:solidFill>
                  <a:srgbClr val="000000"/>
                </a:solidFill>
                <a:latin typeface="Menlo-Regular"/>
              </a:rPr>
              <a:t>}</a:t>
            </a:r>
          </a:p>
        </p:txBody>
      </p:sp>
      <p:sp>
        <p:nvSpPr>
          <p:cNvPr id="5" name="Content Placeholder 2"/>
          <p:cNvSpPr>
            <a:spLocks noGrp="1"/>
          </p:cNvSpPr>
          <p:nvPr>
            <p:ph idx="1"/>
          </p:nvPr>
        </p:nvSpPr>
        <p:spPr>
          <a:xfrm>
            <a:off x="396875" y="1209675"/>
            <a:ext cx="8289925" cy="801588"/>
          </a:xfrm>
        </p:spPr>
        <p:txBody>
          <a:bodyPr/>
          <a:lstStyle/>
          <a:p>
            <a:r>
              <a:rPr lang="zh-CN" altLang="en-US" dirty="0"/>
              <a:t>具有细微同步错误的简单</a:t>
            </a:r>
            <a:r>
              <a:rPr lang="en-US" altLang="zh-CN" dirty="0"/>
              <a:t>shell</a:t>
            </a:r>
            <a:r>
              <a:rPr lang="zh-CN" altLang="en-US" dirty="0"/>
              <a:t>，因为它假定父进程在子进程之前运行</a:t>
            </a:r>
            <a:r>
              <a:rPr lang="en-US" altLang="zh-CN" dirty="0"/>
              <a:t>==</a:t>
            </a:r>
            <a:r>
              <a:rPr lang="zh-CN" altLang="en-US" dirty="0"/>
              <a:t>导致把不存在的子进程加入任务列表</a:t>
            </a:r>
            <a:r>
              <a:rPr lang="en-US" altLang="zh-CN" dirty="0"/>
              <a:t>P541</a:t>
            </a:r>
            <a:endParaRPr lang="en-US" dirty="0"/>
          </a:p>
        </p:txBody>
      </p:sp>
      <p:sp>
        <p:nvSpPr>
          <p:cNvPr id="6" name="TextBox 5"/>
          <p:cNvSpPr txBox="1"/>
          <p:nvPr/>
        </p:nvSpPr>
        <p:spPr>
          <a:xfrm>
            <a:off x="7143274" y="6400800"/>
            <a:ext cx="1391126" cy="369332"/>
          </a:xfrm>
          <a:prstGeom prst="rect">
            <a:avLst/>
          </a:prstGeom>
          <a:noFill/>
        </p:spPr>
        <p:txBody>
          <a:bodyPr wrap="none" rtlCol="0">
            <a:spAutoFit/>
          </a:bodyPr>
          <a:lstStyle/>
          <a:p>
            <a:r>
              <a:rPr lang="en-US" sz="1800" dirty="0">
                <a:solidFill>
                  <a:srgbClr val="7F7F7F"/>
                </a:solidFill>
                <a:latin typeface="Calibri" pitchFamily="34" charset="0"/>
              </a:rPr>
              <a:t>procmask1.c</a:t>
            </a:r>
          </a:p>
        </p:txBody>
      </p:sp>
    </p:spTree>
    <p:extLst>
      <p:ext uri="{BB962C8B-B14F-4D97-AF65-F5344CB8AC3E}">
        <p14:creationId xmlns:p14="http://schemas.microsoft.com/office/powerpoint/2010/main" val="1728979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同步流以避免竞争（并发错误）</a:t>
            </a:r>
            <a:endParaRPr lang="en-US" dirty="0"/>
          </a:p>
        </p:txBody>
      </p:sp>
      <p:sp>
        <p:nvSpPr>
          <p:cNvPr id="4" name="Rectangle 4"/>
          <p:cNvSpPr>
            <a:spLocks noChangeArrowheads="1"/>
          </p:cNvSpPr>
          <p:nvPr/>
        </p:nvSpPr>
        <p:spPr bwMode="auto">
          <a:xfrm>
            <a:off x="583762" y="1947123"/>
            <a:ext cx="7673896" cy="4524315"/>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handler</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sig</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olderrno</a:t>
            </a:r>
            <a:r>
              <a:rPr lang="en-US" sz="1800" dirty="0">
                <a:solidFill>
                  <a:srgbClr val="000000"/>
                </a:solidFill>
                <a:latin typeface="Menlo-Regular"/>
              </a:rPr>
              <a:t> = </a:t>
            </a:r>
            <a:r>
              <a:rPr lang="en-US" sz="1800" dirty="0" err="1">
                <a:solidFill>
                  <a:srgbClr val="000000"/>
                </a:solidFill>
                <a:latin typeface="Menlo-Regular"/>
              </a:rPr>
              <a:t>errno</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sigset_t</a:t>
            </a:r>
            <a:r>
              <a:rPr lang="en-US" sz="1800" dirty="0">
                <a:solidFill>
                  <a:srgbClr val="000000"/>
                </a:solidFill>
                <a:latin typeface="Menlo-Regular"/>
              </a:rPr>
              <a:t> </a:t>
            </a:r>
            <a:r>
              <a:rPr lang="en-US" sz="1800" dirty="0" err="1">
                <a:solidFill>
                  <a:srgbClr val="C1651C"/>
                </a:solidFill>
                <a:latin typeface="Menlo-Regular"/>
              </a:rPr>
              <a:t>mask_all</a:t>
            </a:r>
            <a:r>
              <a:rPr lang="en-US" sz="1800" dirty="0">
                <a:solidFill>
                  <a:srgbClr val="000000"/>
                </a:solidFill>
                <a:latin typeface="Menlo-Regular"/>
              </a:rPr>
              <a:t>, </a:t>
            </a:r>
            <a:r>
              <a:rPr lang="en-US" sz="1800" dirty="0" err="1">
                <a:solidFill>
                  <a:srgbClr val="C1651C"/>
                </a:solidFill>
                <a:latin typeface="Menlo-Regular"/>
              </a:rPr>
              <a:t>prev_all</a:t>
            </a:r>
            <a:r>
              <a:rPr lang="en-US" sz="1800" dirty="0">
                <a:solidFill>
                  <a:srgbClr val="000000"/>
                </a:solidFill>
                <a:latin typeface="Menlo-Regular"/>
              </a:rPr>
              <a:t>;</a:t>
            </a:r>
          </a:p>
          <a:p>
            <a:r>
              <a:rPr lang="fi-FI" sz="1800" dirty="0">
                <a:solidFill>
                  <a:srgbClr val="000000"/>
                </a:solidFill>
                <a:latin typeface="Menlo-Regular"/>
              </a:rPr>
              <a:t>    </a:t>
            </a:r>
            <a:r>
              <a:rPr lang="fi-FI" sz="1800" dirty="0" err="1">
                <a:solidFill>
                  <a:srgbClr val="2D961E"/>
                </a:solidFill>
                <a:latin typeface="Menlo-Regular"/>
              </a:rPr>
              <a:t>pid_t</a:t>
            </a:r>
            <a:r>
              <a:rPr lang="fi-FI" sz="1800" dirty="0">
                <a:solidFill>
                  <a:srgbClr val="000000"/>
                </a:solidFill>
                <a:latin typeface="Menlo-Regular"/>
              </a:rPr>
              <a:t> </a:t>
            </a:r>
            <a:r>
              <a:rPr lang="fi-FI" sz="1800" dirty="0" err="1">
                <a:solidFill>
                  <a:srgbClr val="C1651C"/>
                </a:solidFill>
                <a:latin typeface="Menlo-Regular"/>
              </a:rPr>
              <a:t>pid</a:t>
            </a:r>
            <a:r>
              <a:rPr lang="fi-FI" sz="1800" dirty="0">
                <a:solidFill>
                  <a:srgbClr val="000000"/>
                </a:solidFill>
                <a:latin typeface="Menlo-Regular"/>
              </a:rPr>
              <a:t>;</a:t>
            </a:r>
          </a:p>
          <a:p>
            <a:endParaRPr lang="fi-FI" sz="1800" dirty="0">
              <a:solidFill>
                <a:srgbClr val="000000"/>
              </a:solidFill>
              <a:latin typeface="Menlo-Regular"/>
            </a:endParaRPr>
          </a:p>
          <a:p>
            <a:r>
              <a:rPr lang="fi-FI" sz="1800" dirty="0">
                <a:solidFill>
                  <a:srgbClr val="000000"/>
                </a:solidFill>
                <a:latin typeface="Menlo-Regular"/>
              </a:rPr>
              <a:t>    </a:t>
            </a:r>
            <a:r>
              <a:rPr lang="fi-FI" sz="1800" dirty="0" err="1">
                <a:solidFill>
                  <a:srgbClr val="000000"/>
                </a:solidFill>
                <a:latin typeface="Menlo-Regular"/>
              </a:rPr>
              <a:t>Sigfillset(&amp;mask_all</a:t>
            </a:r>
            <a:r>
              <a:rPr lang="fi-FI"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while</a:t>
            </a:r>
            <a:r>
              <a:rPr lang="en-US" sz="1800" dirty="0">
                <a:solidFill>
                  <a:srgbClr val="000000"/>
                </a:solidFill>
                <a:latin typeface="Menlo-Regular"/>
              </a:rPr>
              <a:t> ((</a:t>
            </a:r>
            <a:r>
              <a:rPr lang="en-US" sz="1800" dirty="0" err="1">
                <a:solidFill>
                  <a:srgbClr val="000000"/>
                </a:solidFill>
                <a:latin typeface="Menlo-Regular"/>
              </a:rPr>
              <a:t>pid</a:t>
            </a:r>
            <a:r>
              <a:rPr lang="en-US" sz="1800" dirty="0">
                <a:solidFill>
                  <a:srgbClr val="000000"/>
                </a:solidFill>
                <a:latin typeface="Menlo-Regular"/>
              </a:rPr>
              <a:t> = </a:t>
            </a:r>
            <a:r>
              <a:rPr lang="en-US" sz="1800" dirty="0" err="1">
                <a:solidFill>
                  <a:srgbClr val="000000"/>
                </a:solidFill>
                <a:latin typeface="Menlo-Regular"/>
              </a:rPr>
              <a:t>waitpid</a:t>
            </a:r>
            <a:r>
              <a:rPr lang="en-US" sz="1800" dirty="0">
                <a:solidFill>
                  <a:srgbClr val="000000"/>
                </a:solidFill>
                <a:latin typeface="Menlo-Regular"/>
              </a:rPr>
              <a:t>(-1, </a:t>
            </a:r>
            <a:r>
              <a:rPr lang="en-US" sz="1800" dirty="0">
                <a:solidFill>
                  <a:srgbClr val="2C9290"/>
                </a:solidFill>
                <a:latin typeface="Menlo-Regular"/>
              </a:rPr>
              <a:t>NULL</a:t>
            </a:r>
            <a:r>
              <a:rPr lang="en-US" sz="1800" dirty="0">
                <a:solidFill>
                  <a:srgbClr val="000000"/>
                </a:solidFill>
                <a:latin typeface="Menlo-Regular"/>
              </a:rPr>
              <a:t>, 0)) &gt; 0) { </a:t>
            </a:r>
            <a:r>
              <a:rPr lang="en-US" sz="1800" dirty="0">
                <a:solidFill>
                  <a:srgbClr val="CB2418"/>
                </a:solidFill>
                <a:latin typeface="Menlo-Regular"/>
              </a:rPr>
              <a:t>/* Reap child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Sigprocmask</a:t>
            </a:r>
            <a:r>
              <a:rPr lang="en-US" sz="1800" dirty="0">
                <a:solidFill>
                  <a:srgbClr val="000000"/>
                </a:solidFill>
                <a:latin typeface="Menlo-Regular"/>
              </a:rPr>
              <a:t>(SIG_BLOCK, &amp;</a:t>
            </a:r>
            <a:r>
              <a:rPr lang="en-US" sz="1800" dirty="0" err="1">
                <a:solidFill>
                  <a:srgbClr val="000000"/>
                </a:solidFill>
                <a:latin typeface="Menlo-Regular"/>
              </a:rPr>
              <a:t>mask_all</a:t>
            </a:r>
            <a:r>
              <a:rPr lang="en-US" sz="1800" dirty="0">
                <a:solidFill>
                  <a:srgbClr val="000000"/>
                </a:solidFill>
                <a:latin typeface="Menlo-Regular"/>
              </a:rPr>
              <a:t>, &amp;</a:t>
            </a:r>
            <a:r>
              <a:rPr lang="en-US" sz="1800" dirty="0" err="1">
                <a:solidFill>
                  <a:srgbClr val="000000"/>
                </a:solidFill>
                <a:latin typeface="Menlo-Regular"/>
              </a:rPr>
              <a:t>prev_all</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deletejob</a:t>
            </a:r>
            <a:r>
              <a:rPr lang="en-US" sz="1800" dirty="0">
                <a:solidFill>
                  <a:srgbClr val="000000"/>
                </a:solidFill>
                <a:latin typeface="Menlo-Regular"/>
              </a:rPr>
              <a:t>(</a:t>
            </a:r>
            <a:r>
              <a:rPr lang="en-US" sz="1800" dirty="0" err="1">
                <a:solidFill>
                  <a:srgbClr val="000000"/>
                </a:solidFill>
                <a:latin typeface="Menlo-Regular"/>
              </a:rPr>
              <a:t>pid</a:t>
            </a:r>
            <a:r>
              <a:rPr lang="en-US" sz="1800" dirty="0">
                <a:solidFill>
                  <a:srgbClr val="000000"/>
                </a:solidFill>
                <a:latin typeface="Menlo-Regular"/>
              </a:rPr>
              <a:t>); </a:t>
            </a:r>
            <a:r>
              <a:rPr lang="en-US" sz="1800" dirty="0">
                <a:solidFill>
                  <a:srgbClr val="CB2418"/>
                </a:solidFill>
                <a:latin typeface="Menlo-Regular"/>
              </a:rPr>
              <a:t>/* Delete the child from the job list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Sigprocmask</a:t>
            </a:r>
            <a:r>
              <a:rPr lang="en-US" sz="1800" dirty="0">
                <a:solidFill>
                  <a:srgbClr val="000000"/>
                </a:solidFill>
                <a:latin typeface="Menlo-Regular"/>
              </a:rPr>
              <a:t>(SIG_SETMASK, &amp;</a:t>
            </a:r>
            <a:r>
              <a:rPr lang="en-US" sz="1800" dirty="0" err="1">
                <a:solidFill>
                  <a:srgbClr val="000000"/>
                </a:solidFill>
                <a:latin typeface="Menlo-Regular"/>
              </a:rPr>
              <a:t>prev_all</a:t>
            </a:r>
            <a:r>
              <a:rPr lang="en-US" sz="1800" dirty="0">
                <a:solidFill>
                  <a:srgbClr val="000000"/>
                </a:solidFill>
                <a:latin typeface="Menlo-Regular"/>
              </a:rPr>
              <a:t>, </a:t>
            </a:r>
            <a:r>
              <a:rPr lang="en-US" sz="1800" dirty="0">
                <a:solidFill>
                  <a:srgbClr val="2C9290"/>
                </a:solidFill>
                <a:latin typeface="Menlo-Regular"/>
              </a:rPr>
              <a:t>NULL</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errno</a:t>
            </a:r>
            <a:r>
              <a:rPr lang="en-US" sz="1800" dirty="0">
                <a:solidFill>
                  <a:srgbClr val="000000"/>
                </a:solidFill>
                <a:latin typeface="Menlo-Regular"/>
              </a:rPr>
              <a:t> != ECHILD)</a:t>
            </a:r>
          </a:p>
          <a:p>
            <a:r>
              <a:rPr lang="en-US" sz="1800" dirty="0">
                <a:solidFill>
                  <a:srgbClr val="000000"/>
                </a:solidFill>
                <a:latin typeface="Menlo-Regular"/>
              </a:rPr>
              <a:t>        </a:t>
            </a:r>
            <a:r>
              <a:rPr lang="en-US" sz="1800" dirty="0" err="1">
                <a:solidFill>
                  <a:srgbClr val="000000"/>
                </a:solidFill>
                <a:latin typeface="Menlo-Regular"/>
              </a:rPr>
              <a:t>Sio_error</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waitpid</a:t>
            </a:r>
            <a:r>
              <a:rPr lang="en-US" sz="1800" dirty="0">
                <a:solidFill>
                  <a:srgbClr val="9D206F"/>
                </a:solidFill>
                <a:latin typeface="Menlo-Regular"/>
              </a:rPr>
              <a:t> error"</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errno</a:t>
            </a:r>
            <a:r>
              <a:rPr lang="en-US" sz="1800" dirty="0">
                <a:solidFill>
                  <a:srgbClr val="000000"/>
                </a:solidFill>
                <a:latin typeface="Menlo-Regular"/>
              </a:rPr>
              <a:t> = </a:t>
            </a:r>
            <a:r>
              <a:rPr lang="en-US" sz="1800" dirty="0" err="1">
                <a:solidFill>
                  <a:srgbClr val="000000"/>
                </a:solidFill>
                <a:latin typeface="Menlo-Regular"/>
              </a:rPr>
              <a:t>olderrno</a:t>
            </a:r>
            <a:r>
              <a:rPr lang="en-US" sz="1800" dirty="0">
                <a:solidFill>
                  <a:srgbClr val="000000"/>
                </a:solidFill>
                <a:latin typeface="Menlo-Regular"/>
              </a:rPr>
              <a:t>;</a:t>
            </a:r>
          </a:p>
          <a:p>
            <a:r>
              <a:rPr lang="en-US" sz="1800" dirty="0">
                <a:solidFill>
                  <a:srgbClr val="000000"/>
                </a:solidFill>
                <a:latin typeface="Menlo-Regular"/>
              </a:rPr>
              <a:t>}</a:t>
            </a:r>
          </a:p>
        </p:txBody>
      </p:sp>
      <p:sp>
        <p:nvSpPr>
          <p:cNvPr id="5" name="Content Placeholder 2"/>
          <p:cNvSpPr>
            <a:spLocks noGrp="1"/>
          </p:cNvSpPr>
          <p:nvPr>
            <p:ph idx="1"/>
          </p:nvPr>
        </p:nvSpPr>
        <p:spPr>
          <a:xfrm>
            <a:off x="396875" y="1362075"/>
            <a:ext cx="7896225" cy="466725"/>
          </a:xfrm>
        </p:spPr>
        <p:txBody>
          <a:bodyPr/>
          <a:lstStyle/>
          <a:p>
            <a:r>
              <a:rPr lang="zh-CN" altLang="en-US" dirty="0"/>
              <a:t>一个简单</a:t>
            </a:r>
            <a:r>
              <a:rPr lang="en-US" altLang="zh-CN" dirty="0"/>
              <a:t>shell</a:t>
            </a:r>
            <a:r>
              <a:rPr lang="zh-CN" altLang="en-US" dirty="0"/>
              <a:t>中的</a:t>
            </a:r>
            <a:r>
              <a:rPr lang="en-US" dirty="0"/>
              <a:t>SIGCHLD </a:t>
            </a:r>
            <a:r>
              <a:rPr lang="zh-CN" altLang="en-US" dirty="0"/>
              <a:t>处理程序</a:t>
            </a:r>
            <a:endParaRPr lang="en-US" dirty="0"/>
          </a:p>
        </p:txBody>
      </p:sp>
      <p:sp>
        <p:nvSpPr>
          <p:cNvPr id="6" name="TextBox 5"/>
          <p:cNvSpPr txBox="1"/>
          <p:nvPr/>
        </p:nvSpPr>
        <p:spPr>
          <a:xfrm>
            <a:off x="6934200" y="5791200"/>
            <a:ext cx="1391126" cy="369332"/>
          </a:xfrm>
          <a:prstGeom prst="rect">
            <a:avLst/>
          </a:prstGeom>
          <a:noFill/>
        </p:spPr>
        <p:txBody>
          <a:bodyPr wrap="none" rtlCol="0">
            <a:spAutoFit/>
          </a:bodyPr>
          <a:lstStyle/>
          <a:p>
            <a:r>
              <a:rPr lang="en-US" sz="1800" dirty="0">
                <a:solidFill>
                  <a:srgbClr val="7F7F7F"/>
                </a:solidFill>
                <a:latin typeface="Calibri" pitchFamily="34" charset="0"/>
              </a:rPr>
              <a:t>procmask1.c</a:t>
            </a:r>
          </a:p>
        </p:txBody>
      </p:sp>
    </p:spTree>
    <p:extLst>
      <p:ext uri="{BB962C8B-B14F-4D97-AF65-F5344CB8AC3E}">
        <p14:creationId xmlns:p14="http://schemas.microsoft.com/office/powerpoint/2010/main" val="3774357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872582" cy="762000"/>
          </a:xfrm>
        </p:spPr>
        <p:txBody>
          <a:bodyPr/>
          <a:lstStyle/>
          <a:p>
            <a:r>
              <a:rPr lang="zh-CN" altLang="en-US" dirty="0"/>
              <a:t>消除竞争的正确</a:t>
            </a:r>
            <a:r>
              <a:rPr lang="en-US" dirty="0"/>
              <a:t>Shell </a:t>
            </a:r>
            <a:r>
              <a:rPr lang="zh-CN" altLang="en-US" dirty="0"/>
              <a:t>程序</a:t>
            </a:r>
            <a:endParaRPr lang="en-US" dirty="0"/>
          </a:p>
        </p:txBody>
      </p:sp>
      <p:sp>
        <p:nvSpPr>
          <p:cNvPr id="5" name="Rectangle 4"/>
          <p:cNvSpPr>
            <a:spLocks noChangeArrowheads="1"/>
          </p:cNvSpPr>
          <p:nvPr/>
        </p:nvSpPr>
        <p:spPr bwMode="auto">
          <a:xfrm>
            <a:off x="76200" y="1380321"/>
            <a:ext cx="8986279" cy="5401479"/>
          </a:xfrm>
          <a:prstGeom prst="rect">
            <a:avLst/>
          </a:prstGeom>
          <a:solidFill>
            <a:srgbClr val="F6F5BD"/>
          </a:solidFill>
          <a:ln w="3175">
            <a:solidFill>
              <a:schemeClr val="tx1"/>
            </a:solidFill>
            <a:miter lim="800000"/>
            <a:headEnd/>
            <a:tailEnd/>
          </a:ln>
          <a:effectLst/>
        </p:spPr>
        <p:txBody>
          <a:bodyPr wrap="none">
            <a:spAutoFit/>
          </a:bodyPr>
          <a:lstStyle/>
          <a:p>
            <a:r>
              <a:rPr lang="en-US" sz="1500" dirty="0" err="1">
                <a:solidFill>
                  <a:srgbClr val="2D961E"/>
                </a:solidFill>
                <a:latin typeface="Menlo-Regular"/>
              </a:rPr>
              <a:t>int</a:t>
            </a:r>
            <a:r>
              <a:rPr lang="en-US" sz="1500" dirty="0">
                <a:solidFill>
                  <a:srgbClr val="000000"/>
                </a:solidFill>
                <a:latin typeface="Menlo-Regular"/>
              </a:rPr>
              <a:t> </a:t>
            </a:r>
            <a:r>
              <a:rPr lang="en-US" sz="1500" dirty="0">
                <a:solidFill>
                  <a:srgbClr val="4A00FF"/>
                </a:solidFill>
                <a:latin typeface="Menlo-Regular"/>
              </a:rPr>
              <a:t>main</a:t>
            </a:r>
            <a:r>
              <a:rPr lang="en-US" sz="1500" dirty="0">
                <a:solidFill>
                  <a:srgbClr val="000000"/>
                </a:solidFill>
                <a:latin typeface="Menlo-Regular"/>
              </a:rPr>
              <a:t>(</a:t>
            </a:r>
            <a:r>
              <a:rPr lang="en-US" sz="1500" dirty="0" err="1">
                <a:solidFill>
                  <a:srgbClr val="2D961E"/>
                </a:solidFill>
                <a:latin typeface="Menlo-Regular"/>
              </a:rPr>
              <a:t>int</a:t>
            </a:r>
            <a:r>
              <a:rPr lang="en-US" sz="1500" dirty="0">
                <a:solidFill>
                  <a:srgbClr val="000000"/>
                </a:solidFill>
                <a:latin typeface="Menlo-Regular"/>
              </a:rPr>
              <a:t> </a:t>
            </a:r>
            <a:r>
              <a:rPr lang="en-US" sz="1500" dirty="0" err="1">
                <a:solidFill>
                  <a:srgbClr val="C1651C"/>
                </a:solidFill>
                <a:latin typeface="Menlo-Regular"/>
              </a:rPr>
              <a:t>argc</a:t>
            </a:r>
            <a:r>
              <a:rPr lang="en-US" sz="1500" dirty="0">
                <a:solidFill>
                  <a:srgbClr val="000000"/>
                </a:solidFill>
                <a:latin typeface="Menlo-Regular"/>
              </a:rPr>
              <a:t>, </a:t>
            </a:r>
            <a:r>
              <a:rPr lang="en-US" sz="1500" dirty="0">
                <a:solidFill>
                  <a:srgbClr val="2D961E"/>
                </a:solidFill>
                <a:latin typeface="Menlo-Regular"/>
              </a:rPr>
              <a:t>char</a:t>
            </a:r>
            <a:r>
              <a:rPr lang="en-US" sz="1500" dirty="0">
                <a:solidFill>
                  <a:srgbClr val="000000"/>
                </a:solidFill>
                <a:latin typeface="Menlo-Regular"/>
              </a:rPr>
              <a:t> **</a:t>
            </a:r>
            <a:r>
              <a:rPr lang="en-US" sz="1500" dirty="0" err="1">
                <a:solidFill>
                  <a:srgbClr val="C1651C"/>
                </a:solidFill>
                <a:latin typeface="Menlo-Regular"/>
              </a:rPr>
              <a:t>argv</a:t>
            </a:r>
            <a:r>
              <a:rPr lang="en-US" sz="1500" dirty="0">
                <a:solidFill>
                  <a:srgbClr val="000000"/>
                </a:solidFill>
                <a:latin typeface="Menlo-Regular"/>
              </a:rPr>
              <a:t>)</a:t>
            </a:r>
          </a:p>
          <a:p>
            <a:r>
              <a:rPr lang="en-US" sz="1500" dirty="0">
                <a:solidFill>
                  <a:srgbClr val="000000"/>
                </a:solidFill>
                <a:latin typeface="Menlo-Regular"/>
              </a:rPr>
              <a:t>{</a:t>
            </a:r>
          </a:p>
          <a:p>
            <a:r>
              <a:rPr lang="fi-FI" sz="1500" dirty="0">
                <a:solidFill>
                  <a:srgbClr val="000000"/>
                </a:solidFill>
                <a:latin typeface="Menlo-Regular"/>
              </a:rPr>
              <a:t>    </a:t>
            </a:r>
            <a:r>
              <a:rPr lang="fi-FI" sz="1500" dirty="0" err="1">
                <a:solidFill>
                  <a:srgbClr val="2D961E"/>
                </a:solidFill>
                <a:latin typeface="Menlo-Regular"/>
              </a:rPr>
              <a:t>int</a:t>
            </a:r>
            <a:r>
              <a:rPr lang="fi-FI" sz="1500" dirty="0">
                <a:solidFill>
                  <a:srgbClr val="000000"/>
                </a:solidFill>
                <a:latin typeface="Menlo-Regular"/>
              </a:rPr>
              <a:t> </a:t>
            </a:r>
            <a:r>
              <a:rPr lang="fi-FI" sz="1500" dirty="0" err="1">
                <a:solidFill>
                  <a:srgbClr val="C1651C"/>
                </a:solidFill>
                <a:latin typeface="Menlo-Regular"/>
              </a:rPr>
              <a:t>pid</a:t>
            </a:r>
            <a:r>
              <a:rPr lang="fi-FI" sz="1500" dirty="0">
                <a:solidFill>
                  <a:srgbClr val="000000"/>
                </a:solidFill>
                <a:latin typeface="Menlo-Regular"/>
              </a:rPr>
              <a:t>;</a:t>
            </a:r>
          </a:p>
          <a:p>
            <a:r>
              <a:rPr lang="fi-FI" sz="1500" dirty="0">
                <a:solidFill>
                  <a:srgbClr val="000000"/>
                </a:solidFill>
                <a:latin typeface="Menlo-Regular"/>
              </a:rPr>
              <a:t>    </a:t>
            </a:r>
            <a:r>
              <a:rPr lang="fi-FI" sz="1500" dirty="0" err="1">
                <a:solidFill>
                  <a:srgbClr val="2D961E"/>
                </a:solidFill>
                <a:latin typeface="Menlo-Regular"/>
              </a:rPr>
              <a:t>sigset_t</a:t>
            </a:r>
            <a:r>
              <a:rPr lang="fi-FI" sz="1500" dirty="0">
                <a:solidFill>
                  <a:srgbClr val="000000"/>
                </a:solidFill>
                <a:latin typeface="Menlo-Regular"/>
              </a:rPr>
              <a:t> </a:t>
            </a:r>
            <a:r>
              <a:rPr lang="fi-FI" sz="1500" dirty="0" err="1">
                <a:solidFill>
                  <a:srgbClr val="C1651C"/>
                </a:solidFill>
                <a:latin typeface="Menlo-Regular"/>
              </a:rPr>
              <a:t>mask_all</a:t>
            </a:r>
            <a:r>
              <a:rPr lang="fi-FI" sz="1500" dirty="0">
                <a:solidFill>
                  <a:srgbClr val="000000"/>
                </a:solidFill>
                <a:latin typeface="Menlo-Regular"/>
              </a:rPr>
              <a:t>, </a:t>
            </a:r>
            <a:r>
              <a:rPr lang="fi-FI" sz="1500" dirty="0" err="1">
                <a:solidFill>
                  <a:srgbClr val="C1651C"/>
                </a:solidFill>
                <a:latin typeface="Menlo-Regular"/>
              </a:rPr>
              <a:t>mask_one</a:t>
            </a:r>
            <a:r>
              <a:rPr lang="fi-FI" sz="1500" dirty="0">
                <a:solidFill>
                  <a:srgbClr val="000000"/>
                </a:solidFill>
                <a:latin typeface="Menlo-Regular"/>
              </a:rPr>
              <a:t>, </a:t>
            </a:r>
            <a:r>
              <a:rPr lang="fi-FI" sz="1500" dirty="0" err="1">
                <a:solidFill>
                  <a:srgbClr val="C1651C"/>
                </a:solidFill>
                <a:latin typeface="Menlo-Regular"/>
              </a:rPr>
              <a:t>prev_one</a:t>
            </a:r>
            <a:r>
              <a:rPr lang="fi-FI" sz="1500" dirty="0">
                <a:solidFill>
                  <a:srgbClr val="000000"/>
                </a:solidFill>
                <a:latin typeface="Menlo-Regular"/>
              </a:rPr>
              <a:t>;</a:t>
            </a:r>
          </a:p>
          <a:p>
            <a:endParaRPr lang="fi-FI" sz="1500" dirty="0">
              <a:solidFill>
                <a:srgbClr val="000000"/>
              </a:solidFill>
              <a:latin typeface="Menlo-Regular"/>
            </a:endParaRPr>
          </a:p>
          <a:p>
            <a:r>
              <a:rPr lang="fi-FI" sz="1500" dirty="0">
                <a:solidFill>
                  <a:srgbClr val="000000"/>
                </a:solidFill>
                <a:latin typeface="Menlo-Regular"/>
              </a:rPr>
              <a:t>    </a:t>
            </a:r>
            <a:r>
              <a:rPr lang="fi-FI" sz="1500" dirty="0" err="1">
                <a:solidFill>
                  <a:srgbClr val="000000"/>
                </a:solidFill>
                <a:latin typeface="Menlo-Regular"/>
              </a:rPr>
              <a:t>Sigfillset(&amp;mask_all</a:t>
            </a:r>
            <a:r>
              <a:rPr lang="fi-FI" sz="1500" dirty="0">
                <a:solidFill>
                  <a:srgbClr val="000000"/>
                </a:solidFill>
                <a:latin typeface="Menlo-Regular"/>
              </a:rPr>
              <a:t>);</a:t>
            </a:r>
          </a:p>
          <a:p>
            <a:r>
              <a:rPr lang="fi-FI" sz="1500" dirty="0">
                <a:solidFill>
                  <a:srgbClr val="000000"/>
                </a:solidFill>
                <a:latin typeface="Menlo-Regular"/>
              </a:rPr>
              <a:t>    </a:t>
            </a:r>
            <a:r>
              <a:rPr lang="fi-FI" sz="1500" dirty="0" err="1">
                <a:solidFill>
                  <a:srgbClr val="000000"/>
                </a:solidFill>
                <a:latin typeface="Menlo-Regular"/>
              </a:rPr>
              <a:t>Sigemptyset(&amp;mask_one</a:t>
            </a:r>
            <a:r>
              <a:rPr lang="fi-FI" sz="1500" dirty="0">
                <a:solidFill>
                  <a:srgbClr val="000000"/>
                </a:solidFill>
                <a:latin typeface="Menlo-Regular"/>
              </a:rPr>
              <a:t>);</a:t>
            </a:r>
          </a:p>
          <a:p>
            <a:r>
              <a:rPr lang="fi-FI" sz="1500" dirty="0">
                <a:solidFill>
                  <a:srgbClr val="000000"/>
                </a:solidFill>
                <a:latin typeface="Menlo-Regular"/>
              </a:rPr>
              <a:t>    </a:t>
            </a:r>
            <a:r>
              <a:rPr lang="fi-FI" sz="1500" dirty="0" err="1">
                <a:solidFill>
                  <a:srgbClr val="000000"/>
                </a:solidFill>
                <a:latin typeface="Menlo-Regular"/>
              </a:rPr>
              <a:t>Sigaddset(&amp;mask_one</a:t>
            </a:r>
            <a:r>
              <a:rPr lang="fi-FI" sz="1500" dirty="0">
                <a:solidFill>
                  <a:srgbClr val="000000"/>
                </a:solidFill>
                <a:latin typeface="Menlo-Regular"/>
              </a:rPr>
              <a:t>, SIGCHLD);</a:t>
            </a:r>
          </a:p>
          <a:p>
            <a:r>
              <a:rPr lang="fi-FI" sz="1500" dirty="0">
                <a:solidFill>
                  <a:srgbClr val="000000"/>
                </a:solidFill>
                <a:latin typeface="Menlo-Regular"/>
              </a:rPr>
              <a:t>    </a:t>
            </a:r>
            <a:r>
              <a:rPr lang="fi-FI" sz="1500" dirty="0" err="1">
                <a:solidFill>
                  <a:srgbClr val="000000"/>
                </a:solidFill>
                <a:latin typeface="Menlo-Regular"/>
              </a:rPr>
              <a:t>Signal(SIGCHLD</a:t>
            </a:r>
            <a:r>
              <a:rPr lang="fi-FI" sz="1500" dirty="0">
                <a:solidFill>
                  <a:srgbClr val="000000"/>
                </a:solidFill>
                <a:latin typeface="Menlo-Regular"/>
              </a:rPr>
              <a:t>, </a:t>
            </a:r>
            <a:r>
              <a:rPr lang="fi-FI" sz="1500" dirty="0" err="1">
                <a:solidFill>
                  <a:srgbClr val="000000"/>
                </a:solidFill>
                <a:latin typeface="Menlo-Regular"/>
              </a:rPr>
              <a:t>handler</a:t>
            </a:r>
            <a:r>
              <a:rPr lang="fi-FI" sz="1500" dirty="0">
                <a:solidFill>
                  <a:srgbClr val="000000"/>
                </a:solidFill>
                <a:latin typeface="Menlo-Regular"/>
              </a:rPr>
              <a:t>);</a:t>
            </a:r>
          </a:p>
          <a:p>
            <a:r>
              <a:rPr lang="fi-FI" sz="1500" dirty="0">
                <a:solidFill>
                  <a:srgbClr val="000000"/>
                </a:solidFill>
                <a:latin typeface="Menlo-Regular"/>
              </a:rPr>
              <a:t>    </a:t>
            </a:r>
            <a:r>
              <a:rPr lang="fi-FI" sz="1500" dirty="0" err="1">
                <a:solidFill>
                  <a:srgbClr val="000000"/>
                </a:solidFill>
                <a:latin typeface="Menlo-Regular"/>
              </a:rPr>
              <a:t>initjobs</a:t>
            </a:r>
            <a:r>
              <a:rPr lang="fi-FI" sz="1500" dirty="0">
                <a:solidFill>
                  <a:srgbClr val="000000"/>
                </a:solidFill>
                <a:latin typeface="Menlo-Regular"/>
              </a:rPr>
              <a:t>(); </a:t>
            </a:r>
            <a:r>
              <a:rPr lang="fi-FI" sz="1500" dirty="0">
                <a:solidFill>
                  <a:srgbClr val="CB2418"/>
                </a:solidFill>
                <a:latin typeface="Menlo-Regular"/>
              </a:rPr>
              <a:t>/* </a:t>
            </a:r>
            <a:r>
              <a:rPr lang="fi-FI" sz="1500" dirty="0" err="1">
                <a:solidFill>
                  <a:srgbClr val="CB2418"/>
                </a:solidFill>
                <a:latin typeface="Menlo-Regular"/>
              </a:rPr>
              <a:t>Initialize</a:t>
            </a:r>
            <a:r>
              <a:rPr lang="fi-FI" sz="1500" dirty="0">
                <a:solidFill>
                  <a:srgbClr val="CB2418"/>
                </a:solidFill>
                <a:latin typeface="Menlo-Regular"/>
              </a:rPr>
              <a:t> the </a:t>
            </a:r>
            <a:r>
              <a:rPr lang="fi-FI" sz="1500" dirty="0" err="1">
                <a:solidFill>
                  <a:srgbClr val="CB2418"/>
                </a:solidFill>
                <a:latin typeface="Menlo-Regular"/>
              </a:rPr>
              <a:t>job</a:t>
            </a:r>
            <a:r>
              <a:rPr lang="fi-FI" sz="1500" dirty="0">
                <a:solidFill>
                  <a:srgbClr val="CB2418"/>
                </a:solidFill>
                <a:latin typeface="Menlo-Regular"/>
              </a:rPr>
              <a:t> </a:t>
            </a:r>
            <a:r>
              <a:rPr lang="fi-FI" sz="1500" dirty="0" err="1">
                <a:solidFill>
                  <a:srgbClr val="CB2418"/>
                </a:solidFill>
                <a:latin typeface="Menlo-Regular"/>
              </a:rPr>
              <a:t>list</a:t>
            </a:r>
            <a:r>
              <a:rPr lang="fi-FI" sz="1500" dirty="0">
                <a:solidFill>
                  <a:srgbClr val="CB2418"/>
                </a:solidFill>
                <a:latin typeface="Menlo-Regular"/>
              </a:rPr>
              <a:t> */</a:t>
            </a:r>
            <a:endParaRPr lang="fi-FI" sz="1500" dirty="0">
              <a:solidFill>
                <a:srgbClr val="000000"/>
              </a:solidFill>
              <a:latin typeface="Menlo-Regular"/>
            </a:endParaRPr>
          </a:p>
          <a:p>
            <a:endParaRPr lang="fi-FI" sz="1500" dirty="0">
              <a:solidFill>
                <a:srgbClr val="000000"/>
              </a:solidFill>
              <a:latin typeface="Menlo-Regular"/>
            </a:endParaRPr>
          </a:p>
          <a:p>
            <a:r>
              <a:rPr lang="en-US" sz="1500" dirty="0">
                <a:solidFill>
                  <a:srgbClr val="000000"/>
                </a:solidFill>
                <a:latin typeface="Menlo-Regular"/>
              </a:rPr>
              <a:t>    </a:t>
            </a:r>
            <a:r>
              <a:rPr lang="en-US" sz="1500" dirty="0">
                <a:solidFill>
                  <a:srgbClr val="C200FF"/>
                </a:solidFill>
                <a:latin typeface="Menlo-Regular"/>
              </a:rPr>
              <a:t>while</a:t>
            </a:r>
            <a:r>
              <a:rPr lang="en-US" sz="1500" dirty="0">
                <a:solidFill>
                  <a:srgbClr val="000000"/>
                </a:solidFill>
                <a:latin typeface="Menlo-Regular"/>
              </a:rPr>
              <a:t> (1) {</a:t>
            </a: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(SIG_BLOCK, &amp;</a:t>
            </a:r>
            <a:r>
              <a:rPr lang="en-US" sz="1500" dirty="0" err="1">
                <a:solidFill>
                  <a:srgbClr val="000000"/>
                </a:solidFill>
                <a:latin typeface="Menlo-Regular"/>
              </a:rPr>
              <a:t>mask_one</a:t>
            </a:r>
            <a:r>
              <a:rPr lang="en-US" sz="1500" dirty="0">
                <a:solidFill>
                  <a:srgbClr val="000000"/>
                </a:solidFill>
                <a:latin typeface="Menlo-Regular"/>
              </a:rPr>
              <a:t>, &amp;</a:t>
            </a:r>
            <a:r>
              <a:rPr lang="en-US" sz="1500" dirty="0" err="1">
                <a:solidFill>
                  <a:srgbClr val="000000"/>
                </a:solidFill>
                <a:latin typeface="Menlo-Regular"/>
              </a:rPr>
              <a:t>prev_one</a:t>
            </a:r>
            <a:r>
              <a:rPr lang="en-US" sz="1500" dirty="0">
                <a:solidFill>
                  <a:srgbClr val="000000"/>
                </a:solidFill>
                <a:latin typeface="Menlo-Regular"/>
              </a:rPr>
              <a:t>); </a:t>
            </a:r>
            <a:r>
              <a:rPr lang="en-US" sz="1500" dirty="0">
                <a:solidFill>
                  <a:srgbClr val="CB2418"/>
                </a:solidFill>
                <a:latin typeface="Menlo-Regular"/>
              </a:rPr>
              <a:t>/* Block SIGCHLD */</a:t>
            </a:r>
            <a:endParaRPr lang="en-US" sz="1500" dirty="0">
              <a:solidFill>
                <a:srgbClr val="000000"/>
              </a:solidFill>
              <a:latin typeface="Menlo-Regular"/>
            </a:endParaRPr>
          </a:p>
          <a:p>
            <a:r>
              <a:rPr lang="en-US" sz="1500" dirty="0">
                <a:solidFill>
                  <a:srgbClr val="000000"/>
                </a:solidFill>
                <a:latin typeface="Menlo-Regular"/>
              </a:rPr>
              <a:t>        </a:t>
            </a:r>
            <a:r>
              <a:rPr lang="en-US" sz="1500" dirty="0">
                <a:solidFill>
                  <a:srgbClr val="C200FF"/>
                </a:solidFill>
                <a:latin typeface="Menlo-Regular"/>
              </a:rPr>
              <a:t>if</a:t>
            </a:r>
            <a:r>
              <a:rPr lang="en-US" sz="1500" dirty="0">
                <a:solidFill>
                  <a:srgbClr val="000000"/>
                </a:solidFill>
                <a:latin typeface="Menlo-Regular"/>
              </a:rPr>
              <a:t> ((</a:t>
            </a:r>
            <a:r>
              <a:rPr lang="en-US" sz="1500" dirty="0" err="1">
                <a:solidFill>
                  <a:srgbClr val="000000"/>
                </a:solidFill>
                <a:latin typeface="Menlo-Regular"/>
              </a:rPr>
              <a:t>pid</a:t>
            </a:r>
            <a:r>
              <a:rPr lang="en-US" sz="1500" dirty="0">
                <a:solidFill>
                  <a:srgbClr val="000000"/>
                </a:solidFill>
                <a:latin typeface="Menlo-Regular"/>
              </a:rPr>
              <a:t> = Fork()) == 0) { </a:t>
            </a:r>
            <a:r>
              <a:rPr lang="en-US" sz="1500" dirty="0">
                <a:solidFill>
                  <a:srgbClr val="CB2418"/>
                </a:solidFill>
                <a:latin typeface="Menlo-Regular"/>
              </a:rPr>
              <a:t>/* Child process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(SIG_SETMASK, &amp;</a:t>
            </a:r>
            <a:r>
              <a:rPr lang="en-US" sz="1500" dirty="0" err="1">
                <a:solidFill>
                  <a:srgbClr val="000000"/>
                </a:solidFill>
                <a:latin typeface="Menlo-Regular"/>
              </a:rPr>
              <a:t>prev_one</a:t>
            </a:r>
            <a:r>
              <a:rPr lang="en-US" sz="1500" dirty="0">
                <a:solidFill>
                  <a:srgbClr val="000000"/>
                </a:solidFill>
                <a:latin typeface="Menlo-Regular"/>
              </a:rPr>
              <a:t>, </a:t>
            </a:r>
            <a:r>
              <a:rPr lang="en-US" sz="1500" dirty="0">
                <a:solidFill>
                  <a:srgbClr val="2C9290"/>
                </a:solidFill>
                <a:latin typeface="Menlo-Regular"/>
              </a:rPr>
              <a:t>NULL</a:t>
            </a:r>
            <a:r>
              <a:rPr lang="en-US" sz="1500" dirty="0">
                <a:solidFill>
                  <a:srgbClr val="000000"/>
                </a:solidFill>
                <a:latin typeface="Menlo-Regular"/>
              </a:rPr>
              <a:t>); </a:t>
            </a:r>
            <a:r>
              <a:rPr lang="en-US" sz="1500" dirty="0">
                <a:solidFill>
                  <a:srgbClr val="CB2418"/>
                </a:solidFill>
                <a:latin typeface="Menlo-Regular"/>
              </a:rPr>
              <a:t>/* Unblock SIGCHLD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000000"/>
                </a:solidFill>
                <a:latin typeface="Menlo-Regular"/>
              </a:rPr>
              <a:t>Execve</a:t>
            </a:r>
            <a:r>
              <a:rPr lang="en-US" sz="1500" dirty="0">
                <a:solidFill>
                  <a:srgbClr val="000000"/>
                </a:solidFill>
                <a:latin typeface="Menlo-Regular"/>
              </a:rPr>
              <a:t>(</a:t>
            </a:r>
            <a:r>
              <a:rPr lang="en-US" sz="1500" dirty="0">
                <a:solidFill>
                  <a:srgbClr val="9D206F"/>
                </a:solidFill>
                <a:latin typeface="Menlo-Regular"/>
              </a:rPr>
              <a:t>"/bin/date"</a:t>
            </a:r>
            <a:r>
              <a:rPr lang="en-US" sz="1500" dirty="0">
                <a:solidFill>
                  <a:srgbClr val="000000"/>
                </a:solidFill>
                <a:latin typeface="Menlo-Regular"/>
              </a:rPr>
              <a:t>, </a:t>
            </a:r>
            <a:r>
              <a:rPr lang="en-US" sz="1500" dirty="0" err="1">
                <a:solidFill>
                  <a:srgbClr val="000000"/>
                </a:solidFill>
                <a:latin typeface="Menlo-Regular"/>
              </a:rPr>
              <a:t>argv</a:t>
            </a:r>
            <a:r>
              <a:rPr lang="en-US" sz="1500" dirty="0">
                <a:solidFill>
                  <a:srgbClr val="000000"/>
                </a:solidFill>
                <a:latin typeface="Menlo-Regular"/>
              </a:rPr>
              <a:t>, </a:t>
            </a:r>
            <a:r>
              <a:rPr lang="en-US" sz="1500" dirty="0">
                <a:solidFill>
                  <a:srgbClr val="2C9290"/>
                </a:solidFill>
                <a:latin typeface="Menlo-Regular"/>
              </a:rPr>
              <a:t>NULL</a:t>
            </a:r>
            <a:r>
              <a:rPr lang="en-US" sz="1500" dirty="0">
                <a:solidFill>
                  <a:srgbClr val="000000"/>
                </a:solidFill>
                <a:latin typeface="Menlo-Regular"/>
              </a:rPr>
              <a:t>);</a:t>
            </a:r>
          </a:p>
          <a:p>
            <a:r>
              <a:rPr lang="en-US" sz="1500" dirty="0">
                <a:solidFill>
                  <a:srgbClr val="000000"/>
                </a:solidFill>
                <a:latin typeface="Menlo-Regular"/>
              </a:rPr>
              <a:t>        }</a:t>
            </a: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(SIG_BLOCK, &amp;</a:t>
            </a:r>
            <a:r>
              <a:rPr lang="en-US" sz="1500" dirty="0" err="1">
                <a:solidFill>
                  <a:srgbClr val="000000"/>
                </a:solidFill>
                <a:latin typeface="Menlo-Regular"/>
              </a:rPr>
              <a:t>mask_all</a:t>
            </a:r>
            <a:r>
              <a:rPr lang="en-US" sz="1500" dirty="0">
                <a:solidFill>
                  <a:srgbClr val="000000"/>
                </a:solidFill>
                <a:latin typeface="Menlo-Regular"/>
              </a:rPr>
              <a:t>, </a:t>
            </a:r>
            <a:r>
              <a:rPr lang="en-US" sz="1500" dirty="0">
                <a:solidFill>
                  <a:srgbClr val="2C9290"/>
                </a:solidFill>
                <a:latin typeface="Menlo-Regular"/>
              </a:rPr>
              <a:t>NULL</a:t>
            </a:r>
            <a:r>
              <a:rPr lang="en-US" sz="1500" dirty="0">
                <a:solidFill>
                  <a:srgbClr val="000000"/>
                </a:solidFill>
                <a:latin typeface="Menlo-Regular"/>
              </a:rPr>
              <a:t>); </a:t>
            </a:r>
            <a:r>
              <a:rPr lang="en-US" sz="1500" dirty="0">
                <a:solidFill>
                  <a:srgbClr val="CB2418"/>
                </a:solidFill>
                <a:latin typeface="Menlo-Regular"/>
              </a:rPr>
              <a:t>/* Parent process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000000"/>
                </a:solidFill>
                <a:latin typeface="Menlo-Regular"/>
              </a:rPr>
              <a:t>addjob</a:t>
            </a:r>
            <a:r>
              <a:rPr lang="en-US" sz="1500" dirty="0">
                <a:solidFill>
                  <a:srgbClr val="000000"/>
                </a:solidFill>
                <a:latin typeface="Menlo-Regular"/>
              </a:rPr>
              <a:t>(</a:t>
            </a:r>
            <a:r>
              <a:rPr lang="en-US" sz="1500" dirty="0" err="1">
                <a:solidFill>
                  <a:srgbClr val="000000"/>
                </a:solidFill>
                <a:latin typeface="Menlo-Regular"/>
              </a:rPr>
              <a:t>pid</a:t>
            </a:r>
            <a:r>
              <a:rPr lang="en-US" sz="1500" dirty="0">
                <a:solidFill>
                  <a:srgbClr val="000000"/>
                </a:solidFill>
                <a:latin typeface="Menlo-Regular"/>
              </a:rPr>
              <a:t>);  </a:t>
            </a:r>
            <a:r>
              <a:rPr lang="en-US" sz="1500" dirty="0">
                <a:solidFill>
                  <a:srgbClr val="CB2418"/>
                </a:solidFill>
                <a:latin typeface="Menlo-Regular"/>
              </a:rPr>
              <a:t>/* Add the child to the job list */</a:t>
            </a:r>
            <a:endParaRPr lang="en-US" sz="1500" dirty="0">
              <a:solidFill>
                <a:srgbClr val="000000"/>
              </a:solidFill>
              <a:latin typeface="Menlo-Regular"/>
            </a:endParaRP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(SIG_SETMASK, &amp;</a:t>
            </a:r>
            <a:r>
              <a:rPr lang="en-US" sz="1500" dirty="0" err="1">
                <a:solidFill>
                  <a:srgbClr val="000000"/>
                </a:solidFill>
                <a:latin typeface="Menlo-Regular"/>
              </a:rPr>
              <a:t>prev_one</a:t>
            </a:r>
            <a:r>
              <a:rPr lang="en-US" sz="1500" dirty="0">
                <a:solidFill>
                  <a:srgbClr val="000000"/>
                </a:solidFill>
                <a:latin typeface="Menlo-Regular"/>
              </a:rPr>
              <a:t>, </a:t>
            </a:r>
            <a:r>
              <a:rPr lang="en-US" sz="1500" dirty="0">
                <a:solidFill>
                  <a:srgbClr val="2C9290"/>
                </a:solidFill>
                <a:latin typeface="Menlo-Regular"/>
              </a:rPr>
              <a:t>NULL</a:t>
            </a:r>
            <a:r>
              <a:rPr lang="en-US" sz="1500" dirty="0">
                <a:solidFill>
                  <a:srgbClr val="000000"/>
                </a:solidFill>
                <a:latin typeface="Menlo-Regular"/>
              </a:rPr>
              <a:t>);  </a:t>
            </a:r>
            <a:r>
              <a:rPr lang="en-US" sz="1500" dirty="0">
                <a:solidFill>
                  <a:srgbClr val="CB2418"/>
                </a:solidFill>
                <a:latin typeface="Menlo-Regular"/>
              </a:rPr>
              <a:t>/* Unblock SIGCHLD */</a:t>
            </a:r>
            <a:endParaRPr lang="en-US" sz="1500" dirty="0">
              <a:solidFill>
                <a:srgbClr val="000000"/>
              </a:solidFill>
              <a:latin typeface="Menlo-Regular"/>
            </a:endParaRPr>
          </a:p>
          <a:p>
            <a:r>
              <a:rPr lang="en-US" sz="1500" dirty="0">
                <a:solidFill>
                  <a:srgbClr val="000000"/>
                </a:solidFill>
                <a:latin typeface="Menlo-Regular"/>
              </a:rPr>
              <a:t>    }</a:t>
            </a:r>
          </a:p>
          <a:p>
            <a:r>
              <a:rPr lang="en-US" sz="1500" dirty="0">
                <a:solidFill>
                  <a:srgbClr val="000000"/>
                </a:solidFill>
                <a:latin typeface="Menlo-Regular"/>
              </a:rPr>
              <a:t>    exit(0);</a:t>
            </a:r>
          </a:p>
          <a:p>
            <a:r>
              <a:rPr lang="en-US" sz="1500" dirty="0">
                <a:solidFill>
                  <a:srgbClr val="000000"/>
                </a:solidFill>
                <a:latin typeface="Menlo-Regular"/>
              </a:rPr>
              <a:t>}</a:t>
            </a:r>
          </a:p>
        </p:txBody>
      </p:sp>
      <p:sp>
        <p:nvSpPr>
          <p:cNvPr id="4" name="TextBox 3"/>
          <p:cNvSpPr txBox="1"/>
          <p:nvPr/>
        </p:nvSpPr>
        <p:spPr>
          <a:xfrm>
            <a:off x="7633253" y="6400800"/>
            <a:ext cx="1391126" cy="369332"/>
          </a:xfrm>
          <a:prstGeom prst="rect">
            <a:avLst/>
          </a:prstGeom>
          <a:noFill/>
        </p:spPr>
        <p:txBody>
          <a:bodyPr wrap="none" rtlCol="0">
            <a:spAutoFit/>
          </a:bodyPr>
          <a:lstStyle/>
          <a:p>
            <a:r>
              <a:rPr lang="en-US" sz="1800" dirty="0">
                <a:solidFill>
                  <a:srgbClr val="7F7F7F"/>
                </a:solidFill>
                <a:latin typeface="Calibri" pitchFamily="34" charset="0"/>
              </a:rPr>
              <a:t>procmask2.c</a:t>
            </a:r>
          </a:p>
        </p:txBody>
      </p:sp>
    </p:spTree>
    <p:extLst>
      <p:ext uri="{BB962C8B-B14F-4D97-AF65-F5344CB8AC3E}">
        <p14:creationId xmlns:p14="http://schemas.microsoft.com/office/powerpoint/2010/main" val="2305731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zh-CN" altLang="en-US" dirty="0"/>
              <a:t>显式地等待信号</a:t>
            </a:r>
            <a:endParaRPr lang="en-US" dirty="0"/>
          </a:p>
        </p:txBody>
      </p:sp>
      <p:sp>
        <p:nvSpPr>
          <p:cNvPr id="5" name="Rectangle 4"/>
          <p:cNvSpPr>
            <a:spLocks noChangeArrowheads="1"/>
          </p:cNvSpPr>
          <p:nvPr/>
        </p:nvSpPr>
        <p:spPr bwMode="auto">
          <a:xfrm>
            <a:off x="571500" y="2514600"/>
            <a:ext cx="8267700" cy="3970318"/>
          </a:xfrm>
          <a:prstGeom prst="rect">
            <a:avLst/>
          </a:prstGeom>
          <a:solidFill>
            <a:srgbClr val="F6F5BD"/>
          </a:solidFill>
          <a:ln w="3175">
            <a:solidFill>
              <a:schemeClr val="tx1"/>
            </a:solidFill>
            <a:miter lim="800000"/>
            <a:headEnd/>
            <a:tailEnd/>
          </a:ln>
          <a:effectLst/>
        </p:spPr>
        <p:txBody>
          <a:bodyPr wrap="square">
            <a:spAutoFit/>
          </a:bodyPr>
          <a:lstStyle/>
          <a:p>
            <a:r>
              <a:rPr lang="en-US" sz="1800" dirty="0">
                <a:solidFill>
                  <a:srgbClr val="C200FF"/>
                </a:solidFill>
                <a:latin typeface="Menlo-Regular"/>
              </a:rPr>
              <a:t>volatile</a:t>
            </a:r>
            <a:r>
              <a:rPr lang="en-US" sz="1800" dirty="0">
                <a:solidFill>
                  <a:srgbClr val="000000"/>
                </a:solidFill>
                <a:latin typeface="Menlo-Regular"/>
              </a:rPr>
              <a:t> </a:t>
            </a:r>
            <a:r>
              <a:rPr lang="en-US" sz="1800" dirty="0" err="1">
                <a:solidFill>
                  <a:srgbClr val="2D961E"/>
                </a:solidFill>
                <a:latin typeface="Menlo-Regular"/>
              </a:rPr>
              <a:t>sig_atomic_t</a:t>
            </a:r>
            <a:r>
              <a:rPr lang="en-US" sz="1800" dirty="0">
                <a:solidFill>
                  <a:srgbClr val="000000"/>
                </a:solidFill>
                <a:latin typeface="Menlo-Regular"/>
              </a:rPr>
              <a:t> </a:t>
            </a:r>
            <a:r>
              <a:rPr lang="en-US" sz="1800" dirty="0" err="1">
                <a:solidFill>
                  <a:srgbClr val="C1651C"/>
                </a:solidFill>
                <a:latin typeface="Menlo-Regular"/>
              </a:rPr>
              <a:t>pid</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sigchld_handler</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s</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err="1">
                <a:solidFill>
                  <a:srgbClr val="C1651C"/>
                </a:solidFill>
                <a:latin typeface="Menlo-Regular"/>
              </a:rPr>
              <a:t>olderrno</a:t>
            </a:r>
            <a:r>
              <a:rPr lang="en-US" sz="1800" dirty="0">
                <a:solidFill>
                  <a:srgbClr val="000000"/>
                </a:solidFill>
                <a:latin typeface="Menlo-Regular"/>
              </a:rPr>
              <a:t> = </a:t>
            </a:r>
            <a:r>
              <a:rPr lang="en-US" sz="1800" dirty="0" err="1">
                <a:solidFill>
                  <a:srgbClr val="000000"/>
                </a:solidFill>
                <a:latin typeface="Menlo-Regular"/>
              </a:rPr>
              <a:t>errno</a:t>
            </a:r>
            <a:r>
              <a:rPr lang="en-US" sz="1800" dirty="0">
                <a:solidFill>
                  <a:srgbClr val="000000"/>
                </a:solidFill>
                <a:latin typeface="Menlo-Regular"/>
              </a:rPr>
              <a:t>;</a:t>
            </a:r>
          </a:p>
          <a:p>
            <a:r>
              <a:rPr lang="fi-FI" sz="1800" dirty="0">
                <a:solidFill>
                  <a:srgbClr val="000000"/>
                </a:solidFill>
                <a:latin typeface="Menlo-Regular"/>
              </a:rPr>
              <a:t>    </a:t>
            </a:r>
            <a:r>
              <a:rPr lang="fi-FI" sz="1800" dirty="0" err="1">
                <a:solidFill>
                  <a:srgbClr val="000000"/>
                </a:solidFill>
                <a:latin typeface="Menlo-Regular"/>
              </a:rPr>
              <a:t>pid</a:t>
            </a:r>
            <a:r>
              <a:rPr lang="fi-FI" sz="1800" dirty="0">
                <a:solidFill>
                  <a:srgbClr val="000000"/>
                </a:solidFill>
                <a:latin typeface="Menlo-Regular"/>
              </a:rPr>
              <a:t> = Waitpid(-1, </a:t>
            </a:r>
            <a:r>
              <a:rPr lang="fi-FI" sz="1800" dirty="0">
                <a:solidFill>
                  <a:srgbClr val="2C9290"/>
                </a:solidFill>
                <a:latin typeface="Menlo-Regular"/>
              </a:rPr>
              <a:t>NULL</a:t>
            </a:r>
            <a:r>
              <a:rPr lang="fi-FI" sz="1800" dirty="0">
                <a:solidFill>
                  <a:srgbClr val="000000"/>
                </a:solidFill>
                <a:latin typeface="Menlo-Regular"/>
              </a:rPr>
              <a:t>, 0); </a:t>
            </a:r>
            <a:r>
              <a:rPr lang="fi-FI" sz="1800" dirty="0">
                <a:solidFill>
                  <a:srgbClr val="FF0000"/>
                </a:solidFill>
                <a:latin typeface="Menlo-Regular"/>
              </a:rPr>
              <a:t>/* Main is </a:t>
            </a:r>
            <a:r>
              <a:rPr lang="fi-FI" sz="1800" dirty="0" err="1">
                <a:solidFill>
                  <a:srgbClr val="FF0000"/>
                </a:solidFill>
                <a:latin typeface="Menlo-Regular"/>
              </a:rPr>
              <a:t>waiting</a:t>
            </a:r>
            <a:r>
              <a:rPr lang="fi-FI" sz="1800" dirty="0">
                <a:solidFill>
                  <a:srgbClr val="FF0000"/>
                </a:solidFill>
                <a:latin typeface="Menlo-Regular"/>
              </a:rPr>
              <a:t> for </a:t>
            </a:r>
            <a:r>
              <a:rPr lang="fi-FI" sz="1800" dirty="0" err="1">
                <a:solidFill>
                  <a:srgbClr val="FF0000"/>
                </a:solidFill>
                <a:latin typeface="Menlo-Regular"/>
              </a:rPr>
              <a:t>nonzero</a:t>
            </a:r>
            <a:r>
              <a:rPr lang="fi-FI" sz="1800" dirty="0">
                <a:solidFill>
                  <a:srgbClr val="FF0000"/>
                </a:solidFill>
                <a:latin typeface="Menlo-Regular"/>
              </a:rPr>
              <a:t> </a:t>
            </a:r>
            <a:r>
              <a:rPr lang="fi-FI" sz="1800" dirty="0" err="1">
                <a:solidFill>
                  <a:srgbClr val="FF0000"/>
                </a:solidFill>
                <a:latin typeface="Menlo-Regular"/>
              </a:rPr>
              <a:t>pid</a:t>
            </a:r>
            <a:r>
              <a:rPr lang="fi-FI" sz="1800" dirty="0">
                <a:solidFill>
                  <a:srgbClr val="FF0000"/>
                </a:solidFill>
                <a:latin typeface="Menlo-Regular"/>
              </a:rPr>
              <a:t> */</a:t>
            </a:r>
          </a:p>
          <a:p>
            <a:r>
              <a:rPr lang="fi-FI" sz="1800" dirty="0">
                <a:solidFill>
                  <a:srgbClr val="000000"/>
                </a:solidFill>
                <a:latin typeface="Menlo-Regular"/>
              </a:rPr>
              <a:t>    </a:t>
            </a:r>
            <a:r>
              <a:rPr lang="fi-FI" sz="1800" dirty="0" err="1">
                <a:solidFill>
                  <a:srgbClr val="000000"/>
                </a:solidFill>
                <a:latin typeface="Menlo-Regular"/>
              </a:rPr>
              <a:t>errno</a:t>
            </a:r>
            <a:r>
              <a:rPr lang="fi-FI" sz="1800" dirty="0">
                <a:solidFill>
                  <a:srgbClr val="000000"/>
                </a:solidFill>
                <a:latin typeface="Menlo-Regular"/>
              </a:rPr>
              <a:t> = </a:t>
            </a:r>
            <a:r>
              <a:rPr lang="fi-FI" sz="1800" dirty="0" err="1">
                <a:solidFill>
                  <a:srgbClr val="000000"/>
                </a:solidFill>
                <a:latin typeface="Menlo-Regular"/>
              </a:rPr>
              <a:t>olderrno</a:t>
            </a:r>
            <a:r>
              <a:rPr lang="fi-FI" sz="1800" dirty="0">
                <a:solidFill>
                  <a:srgbClr val="000000"/>
                </a:solidFill>
                <a:latin typeface="Menlo-Regular"/>
              </a:rPr>
              <a:t>;</a:t>
            </a:r>
          </a:p>
          <a:p>
            <a:r>
              <a:rPr lang="fi-FI" sz="1800" dirty="0">
                <a:solidFill>
                  <a:srgbClr val="000000"/>
                </a:solidFill>
                <a:latin typeface="Menlo-Regular"/>
              </a:rPr>
              <a:t>}</a:t>
            </a:r>
          </a:p>
          <a:p>
            <a:endParaRPr lang="fi-FI" sz="1800" dirty="0">
              <a:solidFill>
                <a:srgbClr val="000000"/>
              </a:solidFill>
              <a:latin typeface="Menlo-Regular"/>
            </a:endParaRPr>
          </a:p>
          <a:p>
            <a:r>
              <a:rPr lang="fi-FI" sz="1800" dirty="0" err="1">
                <a:solidFill>
                  <a:srgbClr val="2D961E"/>
                </a:solidFill>
                <a:latin typeface="Menlo-Regular"/>
              </a:rPr>
              <a:t>void</a:t>
            </a:r>
            <a:r>
              <a:rPr lang="fi-FI" sz="1800" dirty="0">
                <a:solidFill>
                  <a:srgbClr val="000000"/>
                </a:solidFill>
                <a:latin typeface="Menlo-Regular"/>
              </a:rPr>
              <a:t> </a:t>
            </a:r>
            <a:r>
              <a:rPr lang="fi-FI" sz="1800" dirty="0" err="1">
                <a:solidFill>
                  <a:srgbClr val="4A00FF"/>
                </a:solidFill>
                <a:latin typeface="Menlo-Regular"/>
              </a:rPr>
              <a:t>sigint_handler</a:t>
            </a:r>
            <a:r>
              <a:rPr lang="fi-FI" sz="1800" dirty="0" err="1">
                <a:solidFill>
                  <a:srgbClr val="000000"/>
                </a:solidFill>
                <a:latin typeface="Menlo-Regular"/>
              </a:rPr>
              <a:t>(</a:t>
            </a:r>
            <a:r>
              <a:rPr lang="fi-FI" sz="1800" dirty="0" err="1">
                <a:solidFill>
                  <a:srgbClr val="2D961E"/>
                </a:solidFill>
                <a:latin typeface="Menlo-Regular"/>
              </a:rPr>
              <a:t>int</a:t>
            </a:r>
            <a:r>
              <a:rPr lang="fi-FI" sz="1800" dirty="0">
                <a:solidFill>
                  <a:srgbClr val="000000"/>
                </a:solidFill>
                <a:latin typeface="Menlo-Regular"/>
              </a:rPr>
              <a:t> </a:t>
            </a:r>
            <a:r>
              <a:rPr lang="fi-FI" sz="1800" dirty="0">
                <a:solidFill>
                  <a:srgbClr val="C1651C"/>
                </a:solidFill>
                <a:latin typeface="Menlo-Regular"/>
              </a:rPr>
              <a:t>s</a:t>
            </a:r>
            <a:r>
              <a:rPr lang="fi-FI" sz="1800" dirty="0">
                <a:solidFill>
                  <a:srgbClr val="000000"/>
                </a:solidFill>
                <a:latin typeface="Menlo-Regular"/>
              </a:rPr>
              <a:t>)</a:t>
            </a:r>
          </a:p>
          <a:p>
            <a:r>
              <a:rPr lang="fi-FI" sz="1800" dirty="0">
                <a:solidFill>
                  <a:srgbClr val="000000"/>
                </a:solidFill>
                <a:latin typeface="Menlo-Regular"/>
              </a:rPr>
              <a:t>{</a:t>
            </a:r>
          </a:p>
          <a:p>
            <a:r>
              <a:rPr lang="fi-FI" sz="1800" dirty="0">
                <a:solidFill>
                  <a:srgbClr val="000000"/>
                </a:solidFill>
                <a:latin typeface="Menlo-Regular"/>
              </a:rPr>
              <a:t>}</a:t>
            </a:r>
          </a:p>
          <a:p>
            <a:endParaRPr lang="fi-FI" sz="1800" dirty="0">
              <a:solidFill>
                <a:srgbClr val="000000"/>
              </a:solidFill>
              <a:latin typeface="Menlo-Regular"/>
            </a:endParaRPr>
          </a:p>
          <a:p>
            <a:endParaRPr lang="ro-RO" sz="1800" dirty="0">
              <a:solidFill>
                <a:srgbClr val="000000"/>
              </a:solidFill>
              <a:latin typeface="Menlo-Regular"/>
            </a:endParaRPr>
          </a:p>
        </p:txBody>
      </p:sp>
      <p:sp>
        <p:nvSpPr>
          <p:cNvPr id="4" name="Content Placeholder 2"/>
          <p:cNvSpPr>
            <a:spLocks noGrp="1"/>
          </p:cNvSpPr>
          <p:nvPr>
            <p:ph idx="1"/>
          </p:nvPr>
        </p:nvSpPr>
        <p:spPr>
          <a:xfrm>
            <a:off x="396875" y="1408212"/>
            <a:ext cx="8442325" cy="801588"/>
          </a:xfrm>
        </p:spPr>
        <p:txBody>
          <a:bodyPr/>
          <a:lstStyle/>
          <a:p>
            <a:r>
              <a:rPr lang="zh-CN" altLang="en-US" dirty="0"/>
              <a:t>处理程序显式地等待</a:t>
            </a:r>
            <a:r>
              <a:rPr lang="en-US" altLang="zh-CN" sz="2800" dirty="0"/>
              <a:t>SIGCHLD</a:t>
            </a:r>
            <a:r>
              <a:rPr lang="zh-CN" altLang="en-US" dirty="0"/>
              <a:t>信号到达</a:t>
            </a:r>
            <a:endParaRPr lang="en-US" dirty="0"/>
          </a:p>
        </p:txBody>
      </p:sp>
      <p:sp>
        <p:nvSpPr>
          <p:cNvPr id="6" name="TextBox 5"/>
          <p:cNvSpPr txBox="1"/>
          <p:nvPr/>
        </p:nvSpPr>
        <p:spPr>
          <a:xfrm>
            <a:off x="7248688" y="5486400"/>
            <a:ext cx="1590512" cy="369332"/>
          </a:xfrm>
          <a:prstGeom prst="rect">
            <a:avLst/>
          </a:prstGeom>
          <a:noFill/>
        </p:spPr>
        <p:txBody>
          <a:bodyPr wrap="none" rtlCol="0">
            <a:spAutoFit/>
          </a:bodyPr>
          <a:lstStyle/>
          <a:p>
            <a:r>
              <a:rPr lang="en-US" sz="1800" dirty="0" err="1">
                <a:solidFill>
                  <a:srgbClr val="7F7F7F"/>
                </a:solidFill>
                <a:latin typeface="Calibri" pitchFamily="34" charset="0"/>
              </a:rPr>
              <a:t>waitforsignal.c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110747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显式地等待信号</a:t>
            </a:r>
            <a:endParaRPr lang="en-US" dirty="0"/>
          </a:p>
        </p:txBody>
      </p:sp>
      <p:sp>
        <p:nvSpPr>
          <p:cNvPr id="5" name="Rectangle 4"/>
          <p:cNvSpPr>
            <a:spLocks noChangeArrowheads="1"/>
          </p:cNvSpPr>
          <p:nvPr/>
        </p:nvSpPr>
        <p:spPr bwMode="auto">
          <a:xfrm>
            <a:off x="475784" y="1304121"/>
            <a:ext cx="7455887" cy="5401479"/>
          </a:xfrm>
          <a:prstGeom prst="rect">
            <a:avLst/>
          </a:prstGeom>
          <a:solidFill>
            <a:srgbClr val="F6F5BD"/>
          </a:solidFill>
          <a:ln w="3175">
            <a:solidFill>
              <a:schemeClr val="tx1"/>
            </a:solidFill>
            <a:miter lim="800000"/>
            <a:headEnd/>
            <a:tailEnd/>
          </a:ln>
          <a:effectLst/>
        </p:spPr>
        <p:txBody>
          <a:bodyPr wrap="none">
            <a:spAutoFit/>
          </a:bodyPr>
          <a:lstStyle/>
          <a:p>
            <a:r>
              <a:rPr lang="en-US" sz="1500" dirty="0" err="1">
                <a:solidFill>
                  <a:srgbClr val="2D961E"/>
                </a:solidFill>
                <a:latin typeface="Menlo-Regular"/>
              </a:rPr>
              <a:t>int</a:t>
            </a:r>
            <a:r>
              <a:rPr lang="en-US" sz="1500" dirty="0">
                <a:solidFill>
                  <a:srgbClr val="000000"/>
                </a:solidFill>
                <a:latin typeface="Menlo-Regular"/>
              </a:rPr>
              <a:t> </a:t>
            </a:r>
            <a:r>
              <a:rPr lang="en-US" sz="1500" dirty="0">
                <a:solidFill>
                  <a:srgbClr val="4A00FF"/>
                </a:solidFill>
                <a:latin typeface="Menlo-Regular"/>
              </a:rPr>
              <a:t>main</a:t>
            </a:r>
            <a:r>
              <a:rPr lang="en-US" sz="1500" dirty="0">
                <a:solidFill>
                  <a:srgbClr val="000000"/>
                </a:solidFill>
                <a:latin typeface="Menlo-Regular"/>
              </a:rPr>
              <a:t>(</a:t>
            </a:r>
            <a:r>
              <a:rPr lang="en-US" sz="1500" dirty="0" err="1">
                <a:solidFill>
                  <a:srgbClr val="2D961E"/>
                </a:solidFill>
                <a:latin typeface="Menlo-Regular"/>
              </a:rPr>
              <a:t>int</a:t>
            </a:r>
            <a:r>
              <a:rPr lang="en-US" sz="1500" dirty="0">
                <a:solidFill>
                  <a:srgbClr val="000000"/>
                </a:solidFill>
                <a:latin typeface="Menlo-Regular"/>
              </a:rPr>
              <a:t> </a:t>
            </a:r>
            <a:r>
              <a:rPr lang="en-US" sz="1500" dirty="0" err="1">
                <a:solidFill>
                  <a:srgbClr val="C1651C"/>
                </a:solidFill>
                <a:latin typeface="Menlo-Regular"/>
              </a:rPr>
              <a:t>argc</a:t>
            </a:r>
            <a:r>
              <a:rPr lang="en-US" sz="1500" dirty="0">
                <a:solidFill>
                  <a:srgbClr val="000000"/>
                </a:solidFill>
                <a:latin typeface="Menlo-Regular"/>
              </a:rPr>
              <a:t>, </a:t>
            </a:r>
            <a:r>
              <a:rPr lang="en-US" sz="1500" dirty="0">
                <a:solidFill>
                  <a:srgbClr val="2D961E"/>
                </a:solidFill>
                <a:latin typeface="Menlo-Regular"/>
              </a:rPr>
              <a:t>char</a:t>
            </a:r>
            <a:r>
              <a:rPr lang="en-US" sz="1500" dirty="0">
                <a:solidFill>
                  <a:srgbClr val="000000"/>
                </a:solidFill>
                <a:latin typeface="Menlo-Regular"/>
              </a:rPr>
              <a:t> **</a:t>
            </a:r>
            <a:r>
              <a:rPr lang="en-US" sz="1500" dirty="0" err="1">
                <a:solidFill>
                  <a:srgbClr val="C1651C"/>
                </a:solidFill>
                <a:latin typeface="Menlo-Regular"/>
              </a:rPr>
              <a:t>argv</a:t>
            </a:r>
            <a:r>
              <a:rPr lang="en-US" sz="1500" dirty="0">
                <a:solidFill>
                  <a:srgbClr val="000000"/>
                </a:solidFill>
                <a:latin typeface="Menlo-Regular"/>
              </a:rPr>
              <a:t>) {</a:t>
            </a:r>
          </a:p>
          <a:p>
            <a:r>
              <a:rPr lang="en-US" sz="1500" dirty="0">
                <a:solidFill>
                  <a:srgbClr val="000000"/>
                </a:solidFill>
                <a:latin typeface="Menlo-Regular"/>
              </a:rPr>
              <a:t>    </a:t>
            </a:r>
            <a:r>
              <a:rPr lang="en-US" sz="1500" dirty="0" err="1">
                <a:solidFill>
                  <a:srgbClr val="2D961E"/>
                </a:solidFill>
                <a:latin typeface="Menlo-Regular"/>
              </a:rPr>
              <a:t>sigset_t</a:t>
            </a:r>
            <a:r>
              <a:rPr lang="en-US" sz="1500" dirty="0">
                <a:solidFill>
                  <a:srgbClr val="000000"/>
                </a:solidFill>
                <a:latin typeface="Menlo-Regular"/>
              </a:rPr>
              <a:t> </a:t>
            </a:r>
            <a:r>
              <a:rPr lang="en-US" sz="1500" dirty="0">
                <a:solidFill>
                  <a:srgbClr val="C1651C"/>
                </a:solidFill>
                <a:latin typeface="Menlo-Regular"/>
              </a:rPr>
              <a:t>mask</a:t>
            </a:r>
            <a:r>
              <a:rPr lang="en-US" sz="1500" dirty="0">
                <a:solidFill>
                  <a:srgbClr val="000000"/>
                </a:solidFill>
                <a:latin typeface="Menlo-Regular"/>
              </a:rPr>
              <a:t>, </a:t>
            </a:r>
            <a:r>
              <a:rPr lang="en-US" sz="1500" dirty="0" err="1">
                <a:solidFill>
                  <a:srgbClr val="C1651C"/>
                </a:solidFill>
                <a:latin typeface="Menlo-Regular"/>
              </a:rPr>
              <a:t>prev</a:t>
            </a:r>
            <a:r>
              <a:rPr lang="en-US" sz="1500" dirty="0">
                <a:solidFill>
                  <a:srgbClr val="000000"/>
                </a:solidFill>
                <a:latin typeface="Menlo-Regular"/>
              </a:rPr>
              <a:t>;</a:t>
            </a:r>
          </a:p>
          <a:p>
            <a:r>
              <a:rPr lang="en-US" sz="1500" dirty="0">
                <a:solidFill>
                  <a:srgbClr val="000000"/>
                </a:solidFill>
                <a:latin typeface="Menlo-Regular"/>
              </a:rPr>
              <a:t>    Signal(SIGCHLD, </a:t>
            </a:r>
            <a:r>
              <a:rPr lang="en-US" sz="1500" dirty="0" err="1">
                <a:solidFill>
                  <a:srgbClr val="000000"/>
                </a:solidFill>
                <a:latin typeface="Menlo-Regular"/>
              </a:rPr>
              <a:t>sigchld_handler</a:t>
            </a:r>
            <a:r>
              <a:rPr lang="en-US" sz="1500" dirty="0">
                <a:solidFill>
                  <a:srgbClr val="000000"/>
                </a:solidFill>
                <a:latin typeface="Menlo-Regular"/>
              </a:rPr>
              <a:t>);</a:t>
            </a:r>
          </a:p>
          <a:p>
            <a:r>
              <a:rPr lang="en-US" sz="1500" dirty="0">
                <a:solidFill>
                  <a:srgbClr val="000000"/>
                </a:solidFill>
                <a:latin typeface="Menlo-Regular"/>
              </a:rPr>
              <a:t>    Signal(SIGINT, </a:t>
            </a:r>
            <a:r>
              <a:rPr lang="en-US" sz="1500" dirty="0" err="1">
                <a:solidFill>
                  <a:srgbClr val="000000"/>
                </a:solidFill>
                <a:latin typeface="Menlo-Regular"/>
              </a:rPr>
              <a:t>sigint_handler</a:t>
            </a:r>
            <a:r>
              <a:rPr lang="en-US" sz="1500" dirty="0">
                <a:solidFill>
                  <a:srgbClr val="000000"/>
                </a:solidFill>
                <a:latin typeface="Menlo-Regular"/>
              </a:rPr>
              <a:t>);</a:t>
            </a:r>
          </a:p>
          <a:p>
            <a:r>
              <a:rPr lang="en-US" sz="1500" dirty="0">
                <a:solidFill>
                  <a:srgbClr val="000000"/>
                </a:solidFill>
                <a:latin typeface="Menlo-Regular"/>
              </a:rPr>
              <a:t>    </a:t>
            </a:r>
            <a:r>
              <a:rPr lang="en-US" sz="1500" dirty="0" err="1">
                <a:solidFill>
                  <a:srgbClr val="000000"/>
                </a:solidFill>
                <a:latin typeface="Menlo-Regular"/>
              </a:rPr>
              <a:t>Sigemptyset</a:t>
            </a:r>
            <a:r>
              <a:rPr lang="en-US" sz="1500" dirty="0">
                <a:solidFill>
                  <a:srgbClr val="000000"/>
                </a:solidFill>
                <a:latin typeface="Menlo-Regular"/>
              </a:rPr>
              <a:t>(&amp;mask);</a:t>
            </a:r>
          </a:p>
          <a:p>
            <a:r>
              <a:rPr lang="en-US" sz="1500" dirty="0">
                <a:solidFill>
                  <a:srgbClr val="000000"/>
                </a:solidFill>
                <a:latin typeface="Menlo-Regular"/>
              </a:rPr>
              <a:t>    </a:t>
            </a:r>
            <a:r>
              <a:rPr lang="en-US" sz="1500" dirty="0" err="1">
                <a:solidFill>
                  <a:srgbClr val="000000"/>
                </a:solidFill>
                <a:latin typeface="Menlo-Regular"/>
              </a:rPr>
              <a:t>Sigaddset</a:t>
            </a:r>
            <a:r>
              <a:rPr lang="en-US" sz="1500" dirty="0">
                <a:solidFill>
                  <a:srgbClr val="000000"/>
                </a:solidFill>
                <a:latin typeface="Menlo-Regular"/>
              </a:rPr>
              <a:t>(&amp;mask, SIGCHLD);</a:t>
            </a:r>
          </a:p>
          <a:p>
            <a:endParaRPr lang="en-US" sz="1500" dirty="0">
              <a:solidFill>
                <a:srgbClr val="000000"/>
              </a:solidFill>
              <a:latin typeface="Menlo-Regular"/>
            </a:endParaRPr>
          </a:p>
          <a:p>
            <a:r>
              <a:rPr lang="en-US" sz="1500" dirty="0">
                <a:solidFill>
                  <a:srgbClr val="000000"/>
                </a:solidFill>
                <a:latin typeface="Menlo-Regular"/>
              </a:rPr>
              <a:t>    </a:t>
            </a:r>
            <a:r>
              <a:rPr lang="en-US" sz="1500" dirty="0">
                <a:solidFill>
                  <a:srgbClr val="C200FF"/>
                </a:solidFill>
                <a:latin typeface="Menlo-Regular"/>
              </a:rPr>
              <a:t>while</a:t>
            </a:r>
            <a:r>
              <a:rPr lang="en-US" sz="1500" dirty="0">
                <a:solidFill>
                  <a:srgbClr val="000000"/>
                </a:solidFill>
                <a:latin typeface="Menlo-Regular"/>
              </a:rPr>
              <a:t> (1) {</a:t>
            </a:r>
          </a:p>
          <a:p>
            <a:r>
              <a:rPr lang="en-US" sz="1500" dirty="0">
                <a:solidFill>
                  <a:srgbClr val="000000"/>
                </a:solidFill>
                <a:latin typeface="Menlo-Regular"/>
              </a:rPr>
              <a:t>	</a:t>
            </a:r>
            <a:r>
              <a:rPr lang="en-US" sz="1500" dirty="0" err="1">
                <a:solidFill>
                  <a:srgbClr val="000000"/>
                </a:solidFill>
                <a:latin typeface="Menlo-Regular"/>
              </a:rPr>
              <a:t>Sigprocmask</a:t>
            </a:r>
            <a:r>
              <a:rPr lang="en-US" sz="1500" dirty="0">
                <a:solidFill>
                  <a:srgbClr val="000000"/>
                </a:solidFill>
                <a:latin typeface="Menlo-Regular"/>
              </a:rPr>
              <a:t>(SIG_BLOCK, &amp;mask, &amp;</a:t>
            </a:r>
            <a:r>
              <a:rPr lang="en-US" sz="1500" dirty="0" err="1">
                <a:solidFill>
                  <a:srgbClr val="000000"/>
                </a:solidFill>
                <a:latin typeface="Menlo-Regular"/>
              </a:rPr>
              <a:t>prev</a:t>
            </a:r>
            <a:r>
              <a:rPr lang="en-US" sz="1500" dirty="0">
                <a:solidFill>
                  <a:srgbClr val="000000"/>
                </a:solidFill>
                <a:latin typeface="Menlo-Regular"/>
              </a:rPr>
              <a:t>); </a:t>
            </a:r>
            <a:r>
              <a:rPr lang="en-US" sz="1500" dirty="0">
                <a:solidFill>
                  <a:srgbClr val="CB2418"/>
                </a:solidFill>
                <a:latin typeface="Menlo-Regular"/>
              </a:rPr>
              <a:t>/*</a:t>
            </a:r>
            <a:r>
              <a:rPr lang="zh-CN" altLang="en-US" sz="1500" dirty="0">
                <a:solidFill>
                  <a:srgbClr val="CB2418"/>
                </a:solidFill>
                <a:latin typeface="Menlo-Regular"/>
              </a:rPr>
              <a:t>显式地</a:t>
            </a:r>
            <a:r>
              <a:rPr lang="en-US" sz="1500" dirty="0">
                <a:solidFill>
                  <a:srgbClr val="CB2418"/>
                </a:solidFill>
                <a:latin typeface="Menlo-Regular"/>
              </a:rPr>
              <a:t> Block SIGCHLD */</a:t>
            </a:r>
            <a:endParaRPr lang="en-US" sz="1500" dirty="0">
              <a:solidFill>
                <a:srgbClr val="000000"/>
              </a:solidFill>
              <a:latin typeface="Menlo-Regular"/>
            </a:endParaRPr>
          </a:p>
          <a:p>
            <a:r>
              <a:rPr lang="en-US" sz="1500" dirty="0">
                <a:solidFill>
                  <a:srgbClr val="000000"/>
                </a:solidFill>
                <a:latin typeface="Menlo-Regular"/>
              </a:rPr>
              <a:t>	</a:t>
            </a:r>
            <a:r>
              <a:rPr lang="en-US" sz="1500" dirty="0">
                <a:solidFill>
                  <a:srgbClr val="C200FF"/>
                </a:solidFill>
                <a:latin typeface="Menlo-Regular"/>
              </a:rPr>
              <a:t>if</a:t>
            </a:r>
            <a:r>
              <a:rPr lang="en-US" sz="1500" dirty="0">
                <a:solidFill>
                  <a:srgbClr val="000000"/>
                </a:solidFill>
                <a:latin typeface="Menlo-Regular"/>
              </a:rPr>
              <a:t> (Fork() == 0) </a:t>
            </a:r>
            <a:r>
              <a:rPr lang="en-US" sz="1500" dirty="0">
                <a:solidFill>
                  <a:srgbClr val="CB2418"/>
                </a:solidFill>
                <a:latin typeface="Menlo-Regular"/>
              </a:rPr>
              <a:t>/* Child */</a:t>
            </a:r>
            <a:endParaRPr lang="en-US" sz="1500" dirty="0">
              <a:solidFill>
                <a:srgbClr val="000000"/>
              </a:solidFill>
              <a:latin typeface="Menlo-Regular"/>
            </a:endParaRPr>
          </a:p>
          <a:p>
            <a:r>
              <a:rPr lang="en-US" sz="1500" dirty="0">
                <a:solidFill>
                  <a:srgbClr val="000000"/>
                </a:solidFill>
                <a:latin typeface="Menlo-Regular"/>
              </a:rPr>
              <a:t>            exit(0);</a:t>
            </a:r>
          </a:p>
          <a:p>
            <a:r>
              <a:rPr lang="fr-FR" sz="1500" dirty="0">
                <a:solidFill>
                  <a:srgbClr val="000000"/>
                </a:solidFill>
                <a:latin typeface="Menlo-Regular"/>
              </a:rPr>
              <a:t>	</a:t>
            </a:r>
            <a:r>
              <a:rPr lang="fr-FR" sz="1500" dirty="0">
                <a:solidFill>
                  <a:srgbClr val="CB2418"/>
                </a:solidFill>
                <a:latin typeface="Menlo-Regular"/>
              </a:rPr>
              <a:t>/* Parent */</a:t>
            </a:r>
            <a:endParaRPr lang="fr-FR" sz="1500" dirty="0">
              <a:solidFill>
                <a:srgbClr val="000000"/>
              </a:solidFill>
              <a:latin typeface="Menlo-Regular"/>
            </a:endParaRPr>
          </a:p>
          <a:p>
            <a:r>
              <a:rPr lang="fr-FR" sz="1500" dirty="0">
                <a:solidFill>
                  <a:srgbClr val="000000"/>
                </a:solidFill>
                <a:latin typeface="Menlo-Regular"/>
              </a:rPr>
              <a:t>	</a:t>
            </a:r>
            <a:r>
              <a:rPr lang="fr-FR" sz="1500" dirty="0" err="1">
                <a:solidFill>
                  <a:srgbClr val="000000"/>
                </a:solidFill>
                <a:latin typeface="Menlo-Regular"/>
              </a:rPr>
              <a:t>pid</a:t>
            </a:r>
            <a:r>
              <a:rPr lang="fr-FR" sz="1500" dirty="0">
                <a:solidFill>
                  <a:srgbClr val="000000"/>
                </a:solidFill>
                <a:latin typeface="Menlo-Regular"/>
              </a:rPr>
              <a:t> = 0;</a:t>
            </a:r>
          </a:p>
          <a:p>
            <a:r>
              <a:rPr lang="fr-FR" sz="1500" dirty="0">
                <a:solidFill>
                  <a:srgbClr val="000000"/>
                </a:solidFill>
                <a:latin typeface="Menlo-Regular"/>
              </a:rPr>
              <a:t>	Sigprocmask(SIG_SETMASK, &amp;prev, </a:t>
            </a:r>
            <a:r>
              <a:rPr lang="fr-FR" sz="1500" dirty="0">
                <a:solidFill>
                  <a:srgbClr val="2C9290"/>
                </a:solidFill>
                <a:latin typeface="Menlo-Regular"/>
              </a:rPr>
              <a:t>NULL</a:t>
            </a:r>
            <a:r>
              <a:rPr lang="fr-FR" sz="1500" dirty="0">
                <a:solidFill>
                  <a:srgbClr val="000000"/>
                </a:solidFill>
                <a:latin typeface="Menlo-Regular"/>
              </a:rPr>
              <a:t>); </a:t>
            </a:r>
            <a:r>
              <a:rPr lang="fr-FR" sz="1500" dirty="0">
                <a:solidFill>
                  <a:srgbClr val="CB2418"/>
                </a:solidFill>
                <a:latin typeface="Menlo-Regular"/>
              </a:rPr>
              <a:t>/* </a:t>
            </a:r>
            <a:r>
              <a:rPr lang="zh-CN" altLang="en-US" sz="1500" dirty="0">
                <a:solidFill>
                  <a:srgbClr val="CB2418"/>
                </a:solidFill>
                <a:latin typeface="Menlo-Regular"/>
              </a:rPr>
              <a:t>显示地</a:t>
            </a:r>
            <a:r>
              <a:rPr lang="fr-FR" sz="1500" dirty="0">
                <a:solidFill>
                  <a:srgbClr val="CB2418"/>
                </a:solidFill>
                <a:latin typeface="Menlo-Regular"/>
              </a:rPr>
              <a:t>Unblock SIGCHLD */</a:t>
            </a:r>
            <a:endParaRPr lang="fr-FR" sz="1500" dirty="0">
              <a:solidFill>
                <a:srgbClr val="000000"/>
              </a:solidFill>
              <a:latin typeface="Menlo-Regular"/>
            </a:endParaRPr>
          </a:p>
          <a:p>
            <a:endParaRPr lang="fr-FR" sz="1500" dirty="0">
              <a:solidFill>
                <a:srgbClr val="000000"/>
              </a:solidFill>
              <a:latin typeface="Menlo-Regular"/>
            </a:endParaRPr>
          </a:p>
          <a:p>
            <a:r>
              <a:rPr lang="fr-FR" sz="1500" dirty="0">
                <a:solidFill>
                  <a:srgbClr val="000000"/>
                </a:solidFill>
                <a:latin typeface="Menlo-Regular"/>
              </a:rPr>
              <a:t>	</a:t>
            </a:r>
            <a:r>
              <a:rPr lang="fr-FR" sz="1500" dirty="0">
                <a:solidFill>
                  <a:srgbClr val="CB2418"/>
                </a:solidFill>
                <a:latin typeface="Menlo-Regular"/>
              </a:rPr>
              <a:t>/* </a:t>
            </a:r>
            <a:r>
              <a:rPr lang="fr-FR" sz="1500" dirty="0" err="1">
                <a:solidFill>
                  <a:srgbClr val="CB2418"/>
                </a:solidFill>
                <a:latin typeface="Menlo-Regular"/>
              </a:rPr>
              <a:t>Wait</a:t>
            </a:r>
            <a:r>
              <a:rPr lang="fr-FR" sz="1500" dirty="0">
                <a:solidFill>
                  <a:srgbClr val="CB2418"/>
                </a:solidFill>
                <a:latin typeface="Menlo-Regular"/>
              </a:rPr>
              <a:t> for SIGCHLD to </a:t>
            </a:r>
            <a:r>
              <a:rPr lang="fr-FR" sz="1500" dirty="0" err="1">
                <a:solidFill>
                  <a:srgbClr val="CB2418"/>
                </a:solidFill>
                <a:latin typeface="Menlo-Regular"/>
              </a:rPr>
              <a:t>be</a:t>
            </a:r>
            <a:r>
              <a:rPr lang="fr-FR" sz="1500" dirty="0">
                <a:solidFill>
                  <a:srgbClr val="CB2418"/>
                </a:solidFill>
                <a:latin typeface="Menlo-Regular"/>
              </a:rPr>
              <a:t> </a:t>
            </a:r>
            <a:r>
              <a:rPr lang="fr-FR" sz="1500" dirty="0" err="1">
                <a:solidFill>
                  <a:srgbClr val="CB2418"/>
                </a:solidFill>
                <a:latin typeface="Menlo-Regular"/>
              </a:rPr>
              <a:t>received</a:t>
            </a:r>
            <a:r>
              <a:rPr lang="fr-FR" sz="1500" dirty="0">
                <a:solidFill>
                  <a:srgbClr val="CB2418"/>
                </a:solidFill>
                <a:latin typeface="Menlo-Regular"/>
              </a:rPr>
              <a:t> (</a:t>
            </a:r>
            <a:r>
              <a:rPr lang="fr-FR" sz="1500" dirty="0" err="1">
                <a:solidFill>
                  <a:srgbClr val="CB2418"/>
                </a:solidFill>
                <a:latin typeface="Menlo-Regular"/>
              </a:rPr>
              <a:t>wasteful</a:t>
            </a:r>
            <a:r>
              <a:rPr lang="fr-FR" sz="1500" dirty="0">
                <a:solidFill>
                  <a:srgbClr val="CB2418"/>
                </a:solidFill>
                <a:latin typeface="Menlo-Regular"/>
              </a:rPr>
              <a:t>!) */</a:t>
            </a:r>
            <a:endParaRPr lang="fr-FR" sz="1500" dirty="0">
              <a:solidFill>
                <a:srgbClr val="000000"/>
              </a:solidFill>
              <a:latin typeface="Menlo-Regular"/>
            </a:endParaRPr>
          </a:p>
          <a:p>
            <a:r>
              <a:rPr lang="fr-FR" sz="1500" dirty="0">
                <a:solidFill>
                  <a:srgbClr val="000000"/>
                </a:solidFill>
                <a:latin typeface="Menlo-Regular"/>
              </a:rPr>
              <a:t>	</a:t>
            </a:r>
            <a:r>
              <a:rPr lang="fr-FR" sz="1500" dirty="0" err="1">
                <a:solidFill>
                  <a:srgbClr val="C200FF"/>
                </a:solidFill>
                <a:latin typeface="Menlo-Regular"/>
              </a:rPr>
              <a:t>while</a:t>
            </a:r>
            <a:r>
              <a:rPr lang="fr-FR" sz="1500" dirty="0">
                <a:solidFill>
                  <a:srgbClr val="000000"/>
                </a:solidFill>
                <a:latin typeface="Menlo-Regular"/>
              </a:rPr>
              <a:t> (!</a:t>
            </a:r>
            <a:r>
              <a:rPr lang="fr-FR" sz="1500" dirty="0" err="1">
                <a:solidFill>
                  <a:srgbClr val="000000"/>
                </a:solidFill>
                <a:latin typeface="Menlo-Regular"/>
              </a:rPr>
              <a:t>pid</a:t>
            </a:r>
            <a:r>
              <a:rPr lang="fr-FR" sz="1500" dirty="0">
                <a:solidFill>
                  <a:srgbClr val="000000"/>
                </a:solidFill>
                <a:latin typeface="Menlo-Regular"/>
              </a:rPr>
              <a:t>)</a:t>
            </a:r>
          </a:p>
          <a:p>
            <a:r>
              <a:rPr lang="fr-FR" sz="1500" dirty="0">
                <a:solidFill>
                  <a:srgbClr val="000000"/>
                </a:solidFill>
                <a:latin typeface="Menlo-Regular"/>
              </a:rPr>
              <a:t>            ;</a:t>
            </a:r>
          </a:p>
          <a:p>
            <a:r>
              <a:rPr lang="fr-FR" sz="1500" dirty="0">
                <a:solidFill>
                  <a:srgbClr val="000000"/>
                </a:solidFill>
                <a:latin typeface="Menlo-Regular"/>
              </a:rPr>
              <a:t>	</a:t>
            </a:r>
            <a:r>
              <a:rPr lang="fr-FR" sz="1500" dirty="0">
                <a:solidFill>
                  <a:srgbClr val="CB2418"/>
                </a:solidFill>
                <a:latin typeface="Menlo-Regular"/>
              </a:rPr>
              <a:t>/* Do </a:t>
            </a:r>
            <a:r>
              <a:rPr lang="fr-FR" sz="1500" dirty="0" err="1">
                <a:solidFill>
                  <a:srgbClr val="CB2418"/>
                </a:solidFill>
                <a:latin typeface="Menlo-Regular"/>
              </a:rPr>
              <a:t>some</a:t>
            </a:r>
            <a:r>
              <a:rPr lang="fr-FR" sz="1500" dirty="0">
                <a:solidFill>
                  <a:srgbClr val="CB2418"/>
                </a:solidFill>
                <a:latin typeface="Menlo-Regular"/>
              </a:rPr>
              <a:t> </a:t>
            </a:r>
            <a:r>
              <a:rPr lang="fr-FR" sz="1500" dirty="0" err="1">
                <a:solidFill>
                  <a:srgbClr val="CB2418"/>
                </a:solidFill>
                <a:latin typeface="Menlo-Regular"/>
              </a:rPr>
              <a:t>work</a:t>
            </a:r>
            <a:r>
              <a:rPr lang="fr-FR" sz="1500" dirty="0">
                <a:solidFill>
                  <a:srgbClr val="CB2418"/>
                </a:solidFill>
                <a:latin typeface="Menlo-Regular"/>
              </a:rPr>
              <a:t> </a:t>
            </a:r>
            <a:r>
              <a:rPr lang="fr-FR" sz="1500" dirty="0" err="1">
                <a:solidFill>
                  <a:srgbClr val="CB2418"/>
                </a:solidFill>
                <a:latin typeface="Menlo-Regular"/>
              </a:rPr>
              <a:t>after</a:t>
            </a:r>
            <a:r>
              <a:rPr lang="fr-FR" sz="1500" dirty="0">
                <a:solidFill>
                  <a:srgbClr val="CB2418"/>
                </a:solidFill>
                <a:latin typeface="Menlo-Regular"/>
              </a:rPr>
              <a:t> </a:t>
            </a:r>
            <a:r>
              <a:rPr lang="fr-FR" sz="1500" dirty="0" err="1">
                <a:solidFill>
                  <a:srgbClr val="CB2418"/>
                </a:solidFill>
                <a:latin typeface="Menlo-Regular"/>
              </a:rPr>
              <a:t>receiving</a:t>
            </a:r>
            <a:r>
              <a:rPr lang="fr-FR" sz="1500" dirty="0">
                <a:solidFill>
                  <a:srgbClr val="CB2418"/>
                </a:solidFill>
                <a:latin typeface="Menlo-Regular"/>
              </a:rPr>
              <a:t> SIGCHLD */</a:t>
            </a:r>
            <a:endParaRPr lang="fr-FR" sz="1500" dirty="0">
              <a:solidFill>
                <a:srgbClr val="000000"/>
              </a:solidFill>
              <a:latin typeface="Menlo-Regular"/>
            </a:endParaRPr>
          </a:p>
          <a:p>
            <a:r>
              <a:rPr lang="ro-RO" sz="1500" dirty="0">
                <a:solidFill>
                  <a:srgbClr val="000000"/>
                </a:solidFill>
                <a:latin typeface="Menlo-Regular"/>
              </a:rPr>
              <a:t>        printf(</a:t>
            </a:r>
            <a:r>
              <a:rPr lang="ro-RO" sz="1500" dirty="0">
                <a:solidFill>
                  <a:srgbClr val="9D206F"/>
                </a:solidFill>
                <a:latin typeface="Menlo-Regular"/>
              </a:rPr>
              <a:t>"."</a:t>
            </a:r>
            <a:r>
              <a:rPr lang="ro-RO" sz="1500" dirty="0">
                <a:solidFill>
                  <a:srgbClr val="000000"/>
                </a:solidFill>
                <a:latin typeface="Menlo-Regular"/>
              </a:rPr>
              <a:t>);</a:t>
            </a:r>
          </a:p>
          <a:p>
            <a:r>
              <a:rPr lang="ro-RO" sz="1500" dirty="0">
                <a:solidFill>
                  <a:srgbClr val="000000"/>
                </a:solidFill>
                <a:latin typeface="Menlo-Regular"/>
              </a:rPr>
              <a:t>    }</a:t>
            </a:r>
          </a:p>
          <a:p>
            <a:r>
              <a:rPr lang="ro-RO" sz="1500" dirty="0">
                <a:solidFill>
                  <a:srgbClr val="000000"/>
                </a:solidFill>
                <a:latin typeface="Menlo-Regular"/>
              </a:rPr>
              <a:t>    exit(0);</a:t>
            </a:r>
          </a:p>
          <a:p>
            <a:r>
              <a:rPr lang="ro-RO" sz="1500" dirty="0">
                <a:solidFill>
                  <a:srgbClr val="000000"/>
                </a:solidFill>
                <a:latin typeface="Menlo-Regular"/>
              </a:rPr>
              <a:t>}</a:t>
            </a:r>
          </a:p>
        </p:txBody>
      </p:sp>
      <p:sp>
        <p:nvSpPr>
          <p:cNvPr id="4" name="TextBox 3"/>
          <p:cNvSpPr txBox="1"/>
          <p:nvPr/>
        </p:nvSpPr>
        <p:spPr>
          <a:xfrm>
            <a:off x="6934200" y="6336268"/>
            <a:ext cx="1590512" cy="369332"/>
          </a:xfrm>
          <a:prstGeom prst="rect">
            <a:avLst/>
          </a:prstGeom>
          <a:noFill/>
        </p:spPr>
        <p:txBody>
          <a:bodyPr wrap="none" rtlCol="0">
            <a:spAutoFit/>
          </a:bodyPr>
          <a:lstStyle/>
          <a:p>
            <a:r>
              <a:rPr lang="en-US" sz="1800" dirty="0" err="1">
                <a:solidFill>
                  <a:srgbClr val="7F7F7F"/>
                </a:solidFill>
                <a:latin typeface="Calibri" pitchFamily="34" charset="0"/>
              </a:rPr>
              <a:t>waitforsignal.c</a:t>
            </a:r>
            <a:endParaRPr lang="en-US" sz="1800" dirty="0">
              <a:solidFill>
                <a:srgbClr val="7F7F7F"/>
              </a:solidFill>
              <a:latin typeface="Calibri" pitchFamily="34" charset="0"/>
            </a:endParaRPr>
          </a:p>
        </p:txBody>
      </p:sp>
      <p:sp>
        <p:nvSpPr>
          <p:cNvPr id="3" name="TextBox 2"/>
          <p:cNvSpPr txBox="1"/>
          <p:nvPr/>
        </p:nvSpPr>
        <p:spPr>
          <a:xfrm>
            <a:off x="6248400" y="816678"/>
            <a:ext cx="2590800" cy="990600"/>
          </a:xfrm>
          <a:prstGeom prst="rect">
            <a:avLst/>
          </a:prstGeom>
          <a:solidFill>
            <a:schemeClr val="bg1"/>
          </a:solidFill>
          <a:ln>
            <a:solidFill>
              <a:schemeClr val="tx1"/>
            </a:solidFill>
          </a:ln>
        </p:spPr>
        <p:txBody>
          <a:bodyPr wrap="none" rtlCol="0">
            <a:noAutofit/>
          </a:bodyPr>
          <a:lstStyle/>
          <a:p>
            <a:r>
              <a:rPr lang="zh-CN" altLang="en-US" dirty="0">
                <a:latin typeface="Calibri" pitchFamily="34" charset="0"/>
              </a:rPr>
              <a:t>一个等待前台作业</a:t>
            </a:r>
            <a:endParaRPr lang="en-US" altLang="zh-CN" dirty="0">
              <a:latin typeface="Calibri" pitchFamily="34" charset="0"/>
            </a:endParaRPr>
          </a:p>
          <a:p>
            <a:r>
              <a:rPr lang="zh-CN" altLang="en-US" dirty="0">
                <a:latin typeface="Calibri" pitchFamily="34" charset="0"/>
              </a:rPr>
              <a:t>终止的</a:t>
            </a:r>
            <a:r>
              <a:rPr lang="en-US" altLang="zh-CN" dirty="0">
                <a:latin typeface="Calibri" pitchFamily="34" charset="0"/>
              </a:rPr>
              <a:t>shell</a:t>
            </a:r>
            <a:endParaRPr lang="en-US" dirty="0">
              <a:latin typeface="Calibri" pitchFamily="34" charset="0"/>
            </a:endParaRPr>
          </a:p>
        </p:txBody>
      </p:sp>
    </p:spTree>
    <p:extLst>
      <p:ext uri="{BB962C8B-B14F-4D97-AF65-F5344CB8AC3E}">
        <p14:creationId xmlns:p14="http://schemas.microsoft.com/office/powerpoint/2010/main" val="385179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显式地等待信号</a:t>
            </a:r>
            <a:endParaRPr lang="en-US" dirty="0"/>
          </a:p>
        </p:txBody>
      </p:sp>
      <p:sp>
        <p:nvSpPr>
          <p:cNvPr id="5" name="Rectangle 4"/>
          <p:cNvSpPr>
            <a:spLocks noChangeArrowheads="1"/>
          </p:cNvSpPr>
          <p:nvPr/>
        </p:nvSpPr>
        <p:spPr bwMode="auto">
          <a:xfrm>
            <a:off x="457200" y="2570202"/>
            <a:ext cx="4038600" cy="707886"/>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200FF"/>
                </a:solidFill>
                <a:latin typeface="Courier New"/>
                <a:cs typeface="Courier New"/>
              </a:rPr>
              <a:t>while</a:t>
            </a:r>
            <a:r>
              <a:rPr lang="en-US" sz="2000" dirty="0">
                <a:solidFill>
                  <a:srgbClr val="000000"/>
                </a:solidFill>
                <a:latin typeface="Courier New"/>
                <a:cs typeface="Courier New"/>
              </a:rPr>
              <a:t> (!</a:t>
            </a:r>
            <a:r>
              <a:rPr lang="en-US" sz="2000" dirty="0" err="1">
                <a:solidFill>
                  <a:srgbClr val="000000"/>
                </a:solidFill>
                <a:latin typeface="Courier New"/>
                <a:cs typeface="Courier New"/>
              </a:rPr>
              <a:t>pid</a:t>
            </a:r>
            <a:r>
              <a:rPr lang="en-US" sz="2000" dirty="0">
                <a:solidFill>
                  <a:srgbClr val="000000"/>
                </a:solidFill>
                <a:latin typeface="Courier New"/>
                <a:cs typeface="Courier New"/>
              </a:rPr>
              <a:t>)  </a:t>
            </a:r>
            <a:r>
              <a:rPr lang="en-US" sz="2000" dirty="0">
                <a:solidFill>
                  <a:srgbClr val="CB2418"/>
                </a:solidFill>
                <a:latin typeface="Courier New"/>
                <a:cs typeface="Courier New"/>
              </a:rPr>
              <a:t>/* Race! */</a:t>
            </a:r>
            <a:endParaRPr lang="en-US" sz="2000" dirty="0">
              <a:solidFill>
                <a:srgbClr val="000000"/>
              </a:solidFill>
              <a:latin typeface="Courier New"/>
              <a:cs typeface="Courier New"/>
            </a:endParaRPr>
          </a:p>
          <a:p>
            <a:r>
              <a:rPr lang="en-US" sz="2000" dirty="0">
                <a:solidFill>
                  <a:srgbClr val="000000"/>
                </a:solidFill>
                <a:latin typeface="Courier New"/>
                <a:cs typeface="Courier New"/>
              </a:rPr>
              <a:t>    pause();</a:t>
            </a:r>
            <a:endParaRPr lang="ro-RO" sz="2000" dirty="0">
              <a:solidFill>
                <a:srgbClr val="000000"/>
              </a:solidFill>
              <a:latin typeface="Courier New"/>
              <a:cs typeface="Courier New"/>
            </a:endParaRPr>
          </a:p>
        </p:txBody>
      </p:sp>
      <p:sp>
        <p:nvSpPr>
          <p:cNvPr id="4" name="Content Placeholder 2"/>
          <p:cNvSpPr>
            <a:spLocks noGrp="1"/>
          </p:cNvSpPr>
          <p:nvPr>
            <p:ph idx="1"/>
          </p:nvPr>
        </p:nvSpPr>
        <p:spPr>
          <a:xfrm>
            <a:off x="396875" y="1408212"/>
            <a:ext cx="7896225" cy="953988"/>
          </a:xfrm>
        </p:spPr>
        <p:txBody>
          <a:bodyPr/>
          <a:lstStyle/>
          <a:p>
            <a:r>
              <a:rPr lang="zh-CN" altLang="en-US" dirty="0"/>
              <a:t>程序正确，但循环很浪费</a:t>
            </a:r>
            <a:endParaRPr lang="en-US" dirty="0"/>
          </a:p>
          <a:p>
            <a:r>
              <a:rPr lang="zh-CN" altLang="en-US" dirty="0"/>
              <a:t>改进</a:t>
            </a:r>
            <a:r>
              <a:rPr lang="en-US" dirty="0"/>
              <a:t>:</a:t>
            </a:r>
          </a:p>
          <a:p>
            <a:endParaRPr lang="en-US" dirty="0"/>
          </a:p>
          <a:p>
            <a:endParaRPr lang="en-US" dirty="0"/>
          </a:p>
          <a:p>
            <a:endParaRPr lang="en-US" altLang="zh-CN" dirty="0"/>
          </a:p>
          <a:p>
            <a:r>
              <a:rPr lang="en-US" altLang="zh-CN" dirty="0"/>
              <a:t>while</a:t>
            </a:r>
            <a:r>
              <a:rPr lang="zh-CN" altLang="en-US" dirty="0"/>
              <a:t>测试后</a:t>
            </a:r>
            <a:r>
              <a:rPr lang="en-US" altLang="zh-CN" dirty="0"/>
              <a:t>pause</a:t>
            </a:r>
            <a:r>
              <a:rPr lang="zh-CN" altLang="en-US" dirty="0"/>
              <a:t>前收到</a:t>
            </a:r>
            <a:r>
              <a:rPr lang="en-US" altLang="zh-CN" dirty="0"/>
              <a:t>SIGCHLD,  pause</a:t>
            </a:r>
            <a:r>
              <a:rPr lang="zh-CN" altLang="en-US" dirty="0"/>
              <a:t>会永远休眠</a:t>
            </a:r>
            <a:endParaRPr lang="en-US" dirty="0"/>
          </a:p>
          <a:p>
            <a:pPr marL="0" indent="0">
              <a:buNone/>
            </a:pPr>
            <a:endParaRPr lang="en-US" dirty="0"/>
          </a:p>
          <a:p>
            <a:r>
              <a:rPr lang="zh-CN" altLang="en-US" dirty="0"/>
              <a:t>合适的解决方法</a:t>
            </a:r>
            <a:r>
              <a:rPr lang="en-US" dirty="0"/>
              <a:t>: </a:t>
            </a:r>
            <a:r>
              <a:rPr lang="en-US" dirty="0" err="1">
                <a:latin typeface="Courier New"/>
                <a:cs typeface="Courier New"/>
              </a:rPr>
              <a:t>sigsuspend</a:t>
            </a:r>
            <a:endParaRPr lang="en-US" dirty="0">
              <a:latin typeface="Courier New"/>
              <a:cs typeface="Courier New"/>
            </a:endParaRPr>
          </a:p>
        </p:txBody>
      </p:sp>
      <p:sp>
        <p:nvSpPr>
          <p:cNvPr id="6" name="Rectangle 5"/>
          <p:cNvSpPr>
            <a:spLocks noChangeArrowheads="1"/>
          </p:cNvSpPr>
          <p:nvPr/>
        </p:nvSpPr>
        <p:spPr bwMode="auto">
          <a:xfrm>
            <a:off x="4800600" y="2570202"/>
            <a:ext cx="3810000" cy="707886"/>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200FF"/>
                </a:solidFill>
                <a:latin typeface="Menlo-Regular"/>
              </a:rPr>
              <a:t>while</a:t>
            </a:r>
            <a:r>
              <a:rPr lang="en-US" sz="2000" dirty="0">
                <a:solidFill>
                  <a:srgbClr val="000000"/>
                </a:solidFill>
                <a:latin typeface="Menlo-Regular"/>
              </a:rPr>
              <a:t> (!</a:t>
            </a:r>
            <a:r>
              <a:rPr lang="en-US" sz="2000" dirty="0" err="1">
                <a:solidFill>
                  <a:srgbClr val="000000"/>
                </a:solidFill>
                <a:latin typeface="Menlo-Regular"/>
              </a:rPr>
              <a:t>pid</a:t>
            </a:r>
            <a:r>
              <a:rPr lang="en-US" sz="2000" dirty="0">
                <a:solidFill>
                  <a:srgbClr val="000000"/>
                </a:solidFill>
                <a:latin typeface="Menlo-Regular"/>
              </a:rPr>
              <a:t>) </a:t>
            </a:r>
            <a:r>
              <a:rPr lang="en-US" sz="2000" dirty="0">
                <a:solidFill>
                  <a:srgbClr val="CB2418"/>
                </a:solidFill>
                <a:latin typeface="Menlo-Regular"/>
              </a:rPr>
              <a:t>/* Too slow! */</a:t>
            </a:r>
            <a:endParaRPr lang="en-US" sz="2000" dirty="0">
              <a:solidFill>
                <a:srgbClr val="000000"/>
              </a:solidFill>
              <a:latin typeface="Menlo-Regular"/>
            </a:endParaRPr>
          </a:p>
          <a:p>
            <a:r>
              <a:rPr lang="nl-NL" sz="2000" dirty="0">
                <a:solidFill>
                  <a:srgbClr val="000000"/>
                </a:solidFill>
                <a:latin typeface="Menlo-Regular"/>
              </a:rPr>
              <a:t>    sleep(1);</a:t>
            </a:r>
            <a:endParaRPr lang="ro-RO" sz="2000" dirty="0">
              <a:solidFill>
                <a:srgbClr val="000000"/>
              </a:solidFill>
              <a:latin typeface="Menlo-Regular"/>
            </a:endParaRPr>
          </a:p>
        </p:txBody>
      </p:sp>
    </p:spTree>
    <p:extLst>
      <p:ext uri="{BB962C8B-B14F-4D97-AF65-F5344CB8AC3E}">
        <p14:creationId xmlns:p14="http://schemas.microsoft.com/office/powerpoint/2010/main" val="1945952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用</a:t>
            </a:r>
            <a:r>
              <a:rPr lang="en-US" dirty="0"/>
              <a:t> </a:t>
            </a:r>
            <a:r>
              <a:rPr lang="en-US" dirty="0" err="1">
                <a:latin typeface="Courier New"/>
                <a:cs typeface="Courier New"/>
              </a:rPr>
              <a:t>sigsuspend</a:t>
            </a:r>
            <a:r>
              <a:rPr lang="zh-CN" altLang="en-US" dirty="0">
                <a:latin typeface="Courier New"/>
                <a:cs typeface="Courier New"/>
              </a:rPr>
              <a:t>等待信号</a:t>
            </a:r>
            <a:endParaRPr lang="en-US" dirty="0">
              <a:latin typeface="Courier New"/>
              <a:cs typeface="Courier New"/>
            </a:endParaRPr>
          </a:p>
        </p:txBody>
      </p:sp>
      <p:sp>
        <p:nvSpPr>
          <p:cNvPr id="5" name="Rectangle 4"/>
          <p:cNvSpPr>
            <a:spLocks noChangeArrowheads="1"/>
          </p:cNvSpPr>
          <p:nvPr/>
        </p:nvSpPr>
        <p:spPr bwMode="auto">
          <a:xfrm>
            <a:off x="762000" y="3055203"/>
            <a:ext cx="6096000" cy="1015663"/>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err="1">
                <a:solidFill>
                  <a:srgbClr val="000000"/>
                </a:solidFill>
                <a:latin typeface="Courier New"/>
                <a:cs typeface="Courier New"/>
              </a:rPr>
              <a:t>sigprocmask</a:t>
            </a:r>
            <a:r>
              <a:rPr lang="en-US" sz="2000" dirty="0">
                <a:solidFill>
                  <a:srgbClr val="000000"/>
                </a:solidFill>
                <a:latin typeface="Courier New"/>
                <a:cs typeface="Courier New"/>
              </a:rPr>
              <a:t>(SIG_BLOCK, &amp;mask, &amp;</a:t>
            </a:r>
            <a:r>
              <a:rPr lang="en-US" sz="2000" dirty="0" err="1">
                <a:solidFill>
                  <a:srgbClr val="000000"/>
                </a:solidFill>
                <a:latin typeface="Courier New"/>
                <a:cs typeface="Courier New"/>
              </a:rPr>
              <a:t>prev</a:t>
            </a:r>
            <a:r>
              <a:rPr lang="en-US" sz="2000" dirty="0">
                <a:solidFill>
                  <a:srgbClr val="000000"/>
                </a:solidFill>
                <a:latin typeface="Courier New"/>
                <a:cs typeface="Courier New"/>
              </a:rPr>
              <a:t>);</a:t>
            </a:r>
          </a:p>
          <a:p>
            <a:r>
              <a:rPr lang="en-US" sz="2000" dirty="0">
                <a:solidFill>
                  <a:srgbClr val="000000"/>
                </a:solidFill>
                <a:latin typeface="Courier New"/>
                <a:cs typeface="Courier New"/>
              </a:rPr>
              <a:t>pause();</a:t>
            </a:r>
          </a:p>
          <a:p>
            <a:r>
              <a:rPr lang="en-US" sz="2000" dirty="0" err="1">
                <a:solidFill>
                  <a:srgbClr val="000000"/>
                </a:solidFill>
                <a:latin typeface="Courier New"/>
                <a:cs typeface="Courier New"/>
              </a:rPr>
              <a:t>sigprocmask</a:t>
            </a:r>
            <a:r>
              <a:rPr lang="en-US" sz="2000" dirty="0">
                <a:solidFill>
                  <a:srgbClr val="000000"/>
                </a:solidFill>
                <a:latin typeface="Courier New"/>
                <a:cs typeface="Courier New"/>
              </a:rPr>
              <a:t>(SIG_SETMASK, &amp;</a:t>
            </a:r>
            <a:r>
              <a:rPr lang="en-US" sz="2000" dirty="0" err="1">
                <a:solidFill>
                  <a:srgbClr val="000000"/>
                </a:solidFill>
                <a:latin typeface="Courier New"/>
                <a:cs typeface="Courier New"/>
              </a:rPr>
              <a:t>prev</a:t>
            </a:r>
            <a:r>
              <a:rPr lang="en-US" sz="2000" dirty="0">
                <a:solidFill>
                  <a:srgbClr val="000000"/>
                </a:solidFill>
                <a:latin typeface="Courier New"/>
                <a:cs typeface="Courier New"/>
              </a:rPr>
              <a:t>, </a:t>
            </a:r>
            <a:r>
              <a:rPr lang="en-US" sz="2000" dirty="0">
                <a:solidFill>
                  <a:srgbClr val="2C9290"/>
                </a:solidFill>
                <a:latin typeface="Courier New"/>
                <a:cs typeface="Courier New"/>
              </a:rPr>
              <a:t>NULL</a:t>
            </a:r>
            <a:r>
              <a:rPr lang="en-US" sz="2000" dirty="0">
                <a:solidFill>
                  <a:srgbClr val="000000"/>
                </a:solidFill>
                <a:latin typeface="Courier New"/>
                <a:cs typeface="Courier New"/>
              </a:rPr>
              <a:t>);</a:t>
            </a:r>
            <a:endParaRPr lang="ro-RO" sz="2000" dirty="0">
              <a:solidFill>
                <a:srgbClr val="000000"/>
              </a:solidFill>
              <a:latin typeface="Courier New"/>
              <a:cs typeface="Courier New"/>
            </a:endParaRPr>
          </a:p>
        </p:txBody>
      </p:sp>
      <p:sp>
        <p:nvSpPr>
          <p:cNvPr id="4" name="Content Placeholder 2"/>
          <p:cNvSpPr>
            <a:spLocks noGrp="1"/>
          </p:cNvSpPr>
          <p:nvPr>
            <p:ph idx="1"/>
          </p:nvPr>
        </p:nvSpPr>
        <p:spPr>
          <a:xfrm>
            <a:off x="396875" y="1408212"/>
            <a:ext cx="7896225" cy="496788"/>
          </a:xfrm>
        </p:spPr>
        <p:txBody>
          <a:bodyPr/>
          <a:lstStyle/>
          <a:p>
            <a:r>
              <a:rPr lang="en-US" dirty="0" err="1">
                <a:latin typeface="Courier New"/>
                <a:cs typeface="Courier New"/>
              </a:rPr>
              <a:t>int</a:t>
            </a:r>
            <a:r>
              <a:rPr lang="en-US" dirty="0">
                <a:latin typeface="Courier New"/>
                <a:cs typeface="Courier New"/>
              </a:rPr>
              <a:t> </a:t>
            </a:r>
            <a:r>
              <a:rPr lang="en-US" dirty="0" err="1">
                <a:latin typeface="Courier New"/>
                <a:cs typeface="Courier New"/>
              </a:rPr>
              <a:t>sigsuspend</a:t>
            </a:r>
            <a:r>
              <a:rPr lang="en-US" dirty="0">
                <a:latin typeface="Courier New"/>
                <a:cs typeface="Courier New"/>
              </a:rPr>
              <a:t>(</a:t>
            </a:r>
            <a:r>
              <a:rPr lang="en-US" dirty="0" err="1">
                <a:latin typeface="Courier New"/>
                <a:cs typeface="Courier New"/>
              </a:rPr>
              <a:t>const</a:t>
            </a:r>
            <a:r>
              <a:rPr lang="en-US" dirty="0">
                <a:latin typeface="Courier New"/>
                <a:cs typeface="Courier New"/>
              </a:rPr>
              <a:t> </a:t>
            </a:r>
            <a:r>
              <a:rPr lang="en-US" dirty="0" err="1">
                <a:latin typeface="Courier New"/>
                <a:cs typeface="Courier New"/>
              </a:rPr>
              <a:t>sigset_t</a:t>
            </a:r>
            <a:r>
              <a:rPr lang="en-US" dirty="0">
                <a:latin typeface="Courier New"/>
                <a:cs typeface="Courier New"/>
              </a:rPr>
              <a:t> *mask)</a:t>
            </a:r>
          </a:p>
          <a:p>
            <a:endParaRPr lang="en-US" dirty="0"/>
          </a:p>
          <a:p>
            <a:r>
              <a:rPr lang="zh-CN" altLang="en-US" dirty="0"/>
              <a:t>等价于下述代码的原子</a:t>
            </a:r>
            <a:r>
              <a:rPr lang="en-US" dirty="0"/>
              <a:t>(</a:t>
            </a:r>
            <a:r>
              <a:rPr lang="zh-CN" altLang="en-US" dirty="0"/>
              <a:t>不可中断的</a:t>
            </a:r>
            <a:r>
              <a:rPr lang="en-US" dirty="0"/>
              <a:t>) </a:t>
            </a:r>
            <a:r>
              <a:rPr lang="zh-CN" altLang="en-US" dirty="0"/>
              <a:t>版本</a:t>
            </a:r>
            <a:r>
              <a:rPr lang="en-US" dirty="0"/>
              <a:t>:</a:t>
            </a:r>
          </a:p>
        </p:txBody>
      </p:sp>
    </p:spTree>
    <p:extLst>
      <p:ext uri="{BB962C8B-B14F-4D97-AF65-F5344CB8AC3E}">
        <p14:creationId xmlns:p14="http://schemas.microsoft.com/office/powerpoint/2010/main" val="1236062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用</a:t>
            </a:r>
            <a:r>
              <a:rPr lang="en-US" altLang="zh-CN" dirty="0"/>
              <a:t> </a:t>
            </a:r>
            <a:r>
              <a:rPr lang="en-US" altLang="zh-CN" dirty="0" err="1">
                <a:latin typeface="Courier New"/>
                <a:cs typeface="Courier New"/>
              </a:rPr>
              <a:t>sigsuspend</a:t>
            </a:r>
            <a:r>
              <a:rPr lang="zh-CN" altLang="en-US" dirty="0">
                <a:latin typeface="Courier New"/>
                <a:cs typeface="Courier New"/>
              </a:rPr>
              <a:t>等待信号</a:t>
            </a:r>
            <a:endParaRPr lang="en-US" dirty="0">
              <a:latin typeface="Courier New"/>
              <a:cs typeface="Courier New"/>
            </a:endParaRPr>
          </a:p>
        </p:txBody>
      </p:sp>
      <p:sp>
        <p:nvSpPr>
          <p:cNvPr id="5" name="Rectangle 4"/>
          <p:cNvSpPr>
            <a:spLocks noChangeArrowheads="1"/>
          </p:cNvSpPr>
          <p:nvPr/>
        </p:nvSpPr>
        <p:spPr bwMode="auto">
          <a:xfrm>
            <a:off x="228600" y="1149489"/>
            <a:ext cx="8534400" cy="5509200"/>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argc</a:t>
            </a:r>
            <a:r>
              <a:rPr lang="en-US" sz="1600" dirty="0">
                <a:solidFill>
                  <a:srgbClr val="000000"/>
                </a:solidFill>
                <a:latin typeface="Courier New"/>
                <a:cs typeface="Courier New"/>
              </a:rPr>
              <a:t>, </a:t>
            </a:r>
            <a:r>
              <a:rPr lang="en-US" sz="1600" dirty="0">
                <a:solidFill>
                  <a:srgbClr val="2D961E"/>
                </a:solidFill>
                <a:latin typeface="Courier New"/>
                <a:cs typeface="Courier New"/>
              </a:rPr>
              <a:t>char</a:t>
            </a:r>
            <a:r>
              <a:rPr lang="en-US" sz="1600" dirty="0">
                <a:solidFill>
                  <a:srgbClr val="000000"/>
                </a:solidFill>
                <a:latin typeface="Courier New"/>
                <a:cs typeface="Courier New"/>
              </a:rPr>
              <a:t> **</a:t>
            </a:r>
            <a:r>
              <a:rPr lang="en-US" sz="1600" dirty="0" err="1">
                <a:solidFill>
                  <a:srgbClr val="C1651C"/>
                </a:solidFill>
                <a:latin typeface="Courier New"/>
                <a:cs typeface="Courier New"/>
              </a:rPr>
              <a:t>argv</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sigset_t</a:t>
            </a:r>
            <a:r>
              <a:rPr lang="en-US" sz="1600" dirty="0">
                <a:solidFill>
                  <a:srgbClr val="000000"/>
                </a:solidFill>
                <a:latin typeface="Courier New"/>
                <a:cs typeface="Courier New"/>
              </a:rPr>
              <a:t> </a:t>
            </a:r>
            <a:r>
              <a:rPr lang="en-US" sz="1600" dirty="0">
                <a:solidFill>
                  <a:srgbClr val="C1651C"/>
                </a:solidFill>
                <a:latin typeface="Courier New"/>
                <a:cs typeface="Courier New"/>
              </a:rPr>
              <a:t>mask</a:t>
            </a:r>
            <a:r>
              <a:rPr lang="en-US" sz="1600" dirty="0">
                <a:solidFill>
                  <a:srgbClr val="000000"/>
                </a:solidFill>
                <a:latin typeface="Courier New"/>
                <a:cs typeface="Courier New"/>
              </a:rPr>
              <a:t>, </a:t>
            </a:r>
            <a:r>
              <a:rPr lang="en-US" sz="1600" dirty="0" err="1">
                <a:solidFill>
                  <a:srgbClr val="C1651C"/>
                </a:solidFill>
                <a:latin typeface="Courier New"/>
                <a:cs typeface="Courier New"/>
              </a:rPr>
              <a:t>prev</a:t>
            </a:r>
            <a:r>
              <a:rPr lang="en-US" sz="1600" dirty="0">
                <a:solidFill>
                  <a:srgbClr val="000000"/>
                </a:solidFill>
                <a:latin typeface="Courier New"/>
                <a:cs typeface="Courier New"/>
              </a:rPr>
              <a:t>;</a:t>
            </a:r>
          </a:p>
          <a:p>
            <a:r>
              <a:rPr lang="en-US" sz="1600" dirty="0">
                <a:solidFill>
                  <a:srgbClr val="000000"/>
                </a:solidFill>
                <a:latin typeface="Courier New"/>
                <a:cs typeface="Courier New"/>
              </a:rPr>
              <a:t>    Signal(SIGCHLD, </a:t>
            </a:r>
            <a:r>
              <a:rPr lang="en-US" sz="1600" dirty="0" err="1">
                <a:solidFill>
                  <a:srgbClr val="000000"/>
                </a:solidFill>
                <a:latin typeface="Courier New"/>
                <a:cs typeface="Courier New"/>
              </a:rPr>
              <a:t>sigchld_handler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Signal(SIGINT, </a:t>
            </a:r>
            <a:r>
              <a:rPr lang="en-US" sz="1600" dirty="0" err="1">
                <a:solidFill>
                  <a:srgbClr val="000000"/>
                </a:solidFill>
                <a:latin typeface="Courier New"/>
                <a:cs typeface="Courier New"/>
              </a:rPr>
              <a:t>sigint_handler</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Sigemptyset</a:t>
            </a:r>
            <a:r>
              <a:rPr lang="en-US" sz="1600" dirty="0">
                <a:solidFill>
                  <a:srgbClr val="000000"/>
                </a:solidFill>
                <a:latin typeface="Courier New"/>
                <a:cs typeface="Courier New"/>
              </a:rPr>
              <a:t>(&amp;mask);</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Sigaddset</a:t>
            </a:r>
            <a:r>
              <a:rPr lang="en-US" sz="1600" dirty="0">
                <a:solidFill>
                  <a:srgbClr val="000000"/>
                </a:solidFill>
                <a:latin typeface="Courier New"/>
                <a:cs typeface="Courier New"/>
              </a:rPr>
              <a:t>(&amp;mask, SIGCHLD);</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 (1)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Sigprocmask</a:t>
            </a:r>
            <a:r>
              <a:rPr lang="en-US" sz="1600" dirty="0">
                <a:solidFill>
                  <a:srgbClr val="000000"/>
                </a:solidFill>
                <a:latin typeface="Courier New"/>
                <a:cs typeface="Courier New"/>
              </a:rPr>
              <a:t>(SIG_BLOCK, &amp;mask, &amp;</a:t>
            </a:r>
            <a:r>
              <a:rPr lang="en-US" sz="1600" dirty="0" err="1">
                <a:solidFill>
                  <a:srgbClr val="000000"/>
                </a:solidFill>
                <a:latin typeface="Courier New"/>
                <a:cs typeface="Courier New"/>
              </a:rPr>
              <a:t>prev</a:t>
            </a:r>
            <a:r>
              <a:rPr lang="en-US" sz="1600" dirty="0">
                <a:solidFill>
                  <a:srgbClr val="000000"/>
                </a:solidFill>
                <a:latin typeface="Courier New"/>
                <a:cs typeface="Courier New"/>
              </a:rPr>
              <a:t>); </a:t>
            </a:r>
            <a:r>
              <a:rPr lang="en-US" sz="1600" dirty="0">
                <a:solidFill>
                  <a:srgbClr val="CB2418"/>
                </a:solidFill>
                <a:latin typeface="Courier New"/>
                <a:cs typeface="Courier New"/>
              </a:rPr>
              <a:t>/* Block SIGCHLD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(Fork() == 0)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exit(0);</a:t>
            </a:r>
          </a:p>
          <a:p>
            <a:r>
              <a:rPr lang="en-US" sz="1600" dirty="0">
                <a:solidFill>
                  <a:srgbClr val="000000"/>
                </a:solidFill>
                <a:latin typeface="Courier New"/>
                <a:cs typeface="Courier New"/>
              </a:rPr>
              <a:t>        </a:t>
            </a:r>
            <a:r>
              <a:rPr lang="en-US" sz="1600" dirty="0">
                <a:solidFill>
                  <a:srgbClr val="CB2418"/>
                </a:solidFill>
                <a:latin typeface="Courier New"/>
                <a:cs typeface="Courier New"/>
              </a:rPr>
              <a:t>/* Wait for SIGCHLD to be received */</a:t>
            </a:r>
            <a:endParaRPr lang="en-US"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0;</a:t>
            </a:r>
          </a:p>
          <a:p>
            <a:r>
              <a:rPr lang="en-US" sz="1600" dirty="0">
                <a:solidFill>
                  <a:srgbClr val="000000"/>
                </a:solidFill>
                <a:latin typeface="Courier New"/>
                <a:cs typeface="Courier New"/>
              </a:rPr>
              <a:t>        </a:t>
            </a:r>
            <a:r>
              <a:rPr lang="en-US" sz="1600" dirty="0">
                <a:solidFill>
                  <a:srgbClr val="C200FF"/>
                </a:solidFill>
                <a:latin typeface="Courier New"/>
                <a:cs typeface="Courier New"/>
              </a:rPr>
              <a:t>while</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a:t>
            </a:r>
          </a:p>
          <a:p>
            <a:r>
              <a:rPr lang="de-DE" sz="1600" dirty="0">
                <a:solidFill>
                  <a:srgbClr val="000000"/>
                </a:solidFill>
                <a:latin typeface="Courier New"/>
                <a:cs typeface="Courier New"/>
              </a:rPr>
              <a:t>            </a:t>
            </a:r>
            <a:r>
              <a:rPr lang="de-DE" sz="1600" dirty="0" err="1">
                <a:solidFill>
                  <a:srgbClr val="000000"/>
                </a:solidFill>
                <a:latin typeface="Courier New"/>
                <a:cs typeface="Courier New"/>
              </a:rPr>
              <a:t>Sigsuspend</a:t>
            </a:r>
            <a:r>
              <a:rPr lang="de-DE" sz="1600" dirty="0">
                <a:solidFill>
                  <a:srgbClr val="000000"/>
                </a:solidFill>
                <a:latin typeface="Courier New"/>
                <a:cs typeface="Courier New"/>
              </a:rPr>
              <a:t>(&amp;</a:t>
            </a:r>
            <a:r>
              <a:rPr lang="de-DE" sz="1600" dirty="0" err="1">
                <a:solidFill>
                  <a:srgbClr val="000000"/>
                </a:solidFill>
                <a:latin typeface="Courier New"/>
                <a:cs typeface="Courier New"/>
              </a:rPr>
              <a:t>prev</a:t>
            </a:r>
            <a:r>
              <a:rPr lang="de-DE" sz="1600" dirty="0">
                <a:solidFill>
                  <a:srgbClr val="000000"/>
                </a:solidFill>
                <a:latin typeface="Courier New"/>
                <a:cs typeface="Courier New"/>
              </a:rPr>
              <a:t>);</a:t>
            </a:r>
          </a:p>
          <a:p>
            <a:r>
              <a:rPr lang="de-DE" sz="1600" dirty="0">
                <a:solidFill>
                  <a:srgbClr val="000000"/>
                </a:solidFill>
                <a:latin typeface="Courier New"/>
                <a:cs typeface="Courier New"/>
              </a:rPr>
              <a:t>        </a:t>
            </a:r>
            <a:r>
              <a:rPr lang="de-DE" sz="1600" dirty="0">
                <a:solidFill>
                  <a:srgbClr val="CB2418"/>
                </a:solidFill>
                <a:latin typeface="Courier New"/>
                <a:cs typeface="Courier New"/>
              </a:rPr>
              <a:t>/* Optionally unblock SIGCHLD */</a:t>
            </a:r>
            <a:endParaRPr lang="de-DE" sz="1600" dirty="0">
              <a:solidFill>
                <a:srgbClr val="000000"/>
              </a:solidFill>
              <a:latin typeface="Courier New"/>
              <a:cs typeface="Courier New"/>
            </a:endParaRPr>
          </a:p>
          <a:p>
            <a:r>
              <a:rPr lang="de-DE" sz="1600" dirty="0">
                <a:solidFill>
                  <a:srgbClr val="000000"/>
                </a:solidFill>
                <a:latin typeface="Courier New"/>
                <a:cs typeface="Courier New"/>
              </a:rPr>
              <a:t>        </a:t>
            </a:r>
            <a:r>
              <a:rPr lang="de-DE" sz="1600" dirty="0" err="1">
                <a:solidFill>
                  <a:srgbClr val="000000"/>
                </a:solidFill>
                <a:latin typeface="Courier New"/>
                <a:cs typeface="Courier New"/>
              </a:rPr>
              <a:t>Sigprocmask</a:t>
            </a:r>
            <a:r>
              <a:rPr lang="de-DE" sz="1600" dirty="0">
                <a:solidFill>
                  <a:srgbClr val="000000"/>
                </a:solidFill>
                <a:latin typeface="Courier New"/>
                <a:cs typeface="Courier New"/>
              </a:rPr>
              <a:t>(SIG_SETMASK, &amp;</a:t>
            </a:r>
            <a:r>
              <a:rPr lang="de-DE" sz="1600" dirty="0" err="1">
                <a:solidFill>
                  <a:srgbClr val="000000"/>
                </a:solidFill>
                <a:latin typeface="Courier New"/>
                <a:cs typeface="Courier New"/>
              </a:rPr>
              <a:t>prev</a:t>
            </a:r>
            <a:r>
              <a:rPr lang="de-DE" sz="1600" dirty="0">
                <a:solidFill>
                  <a:srgbClr val="000000"/>
                </a:solidFill>
                <a:latin typeface="Courier New"/>
                <a:cs typeface="Courier New"/>
              </a:rPr>
              <a:t>, </a:t>
            </a:r>
            <a:r>
              <a:rPr lang="de-DE" sz="1600" dirty="0">
                <a:solidFill>
                  <a:srgbClr val="2C9290"/>
                </a:solidFill>
                <a:latin typeface="Courier New"/>
                <a:cs typeface="Courier New"/>
              </a:rPr>
              <a:t>NULL</a:t>
            </a:r>
            <a:r>
              <a:rPr lang="de-DE" sz="1600" dirty="0">
                <a:solidFill>
                  <a:srgbClr val="000000"/>
                </a:solidFill>
                <a:latin typeface="Courier New"/>
                <a:cs typeface="Courier New"/>
              </a:rPr>
              <a:t>);</a:t>
            </a:r>
          </a:p>
          <a:p>
            <a:r>
              <a:rPr lang="de-DE" sz="1600" dirty="0">
                <a:solidFill>
                  <a:srgbClr val="000000"/>
                </a:solidFill>
                <a:latin typeface="Courier New"/>
                <a:cs typeface="Courier New"/>
              </a:rPr>
              <a:t>	</a:t>
            </a:r>
            <a:r>
              <a:rPr lang="de-DE" sz="1600" dirty="0">
                <a:solidFill>
                  <a:srgbClr val="CB2418"/>
                </a:solidFill>
                <a:latin typeface="Courier New"/>
                <a:cs typeface="Courier New"/>
              </a:rPr>
              <a:t>/* Do </a:t>
            </a:r>
            <a:r>
              <a:rPr lang="de-DE" sz="1600" dirty="0" err="1">
                <a:solidFill>
                  <a:srgbClr val="CB2418"/>
                </a:solidFill>
                <a:latin typeface="Courier New"/>
                <a:cs typeface="Courier New"/>
              </a:rPr>
              <a:t>some</a:t>
            </a:r>
            <a:r>
              <a:rPr lang="de-DE" sz="1600" dirty="0">
                <a:solidFill>
                  <a:srgbClr val="CB2418"/>
                </a:solidFill>
                <a:latin typeface="Courier New"/>
                <a:cs typeface="Courier New"/>
              </a:rPr>
              <a:t> </a:t>
            </a:r>
            <a:r>
              <a:rPr lang="de-DE" sz="1600" dirty="0" err="1">
                <a:solidFill>
                  <a:srgbClr val="CB2418"/>
                </a:solidFill>
                <a:latin typeface="Courier New"/>
                <a:cs typeface="Courier New"/>
              </a:rPr>
              <a:t>work</a:t>
            </a:r>
            <a:r>
              <a:rPr lang="de-DE" sz="1600" dirty="0">
                <a:solidFill>
                  <a:srgbClr val="CB2418"/>
                </a:solidFill>
                <a:latin typeface="Courier New"/>
                <a:cs typeface="Courier New"/>
              </a:rPr>
              <a:t> after </a:t>
            </a:r>
            <a:r>
              <a:rPr lang="de-DE" sz="1600" dirty="0" err="1">
                <a:solidFill>
                  <a:srgbClr val="CB2418"/>
                </a:solidFill>
                <a:latin typeface="Courier New"/>
                <a:cs typeface="Courier New"/>
              </a:rPr>
              <a:t>receiving</a:t>
            </a:r>
            <a:r>
              <a:rPr lang="de-DE" sz="1600" dirty="0">
                <a:solidFill>
                  <a:srgbClr val="CB2418"/>
                </a:solidFill>
                <a:latin typeface="Courier New"/>
                <a:cs typeface="Courier New"/>
              </a:rPr>
              <a:t> SIGCHLD */</a:t>
            </a:r>
            <a:endParaRPr lang="de-DE" sz="1600" dirty="0">
              <a:solidFill>
                <a:srgbClr val="000000"/>
              </a:solidFill>
              <a:latin typeface="Courier New"/>
              <a:cs typeface="Courier New"/>
            </a:endParaRPr>
          </a:p>
          <a:p>
            <a:r>
              <a:rPr lang="ro-RO" sz="1600" dirty="0">
                <a:solidFill>
                  <a:srgbClr val="000000"/>
                </a:solidFill>
                <a:latin typeface="Courier New"/>
                <a:cs typeface="Courier New"/>
              </a:rPr>
              <a:t>        printf(</a:t>
            </a:r>
            <a:r>
              <a:rPr lang="ro-RO" sz="1600" dirty="0">
                <a:solidFill>
                  <a:srgbClr val="9D206F"/>
                </a:solidFill>
                <a:latin typeface="Courier New"/>
                <a:cs typeface="Courier New"/>
              </a:rPr>
              <a:t>"."</a:t>
            </a:r>
            <a:r>
              <a:rPr lang="ro-RO" sz="1600" dirty="0">
                <a:solidFill>
                  <a:srgbClr val="000000"/>
                </a:solidFill>
                <a:latin typeface="Courier New"/>
                <a:cs typeface="Courier New"/>
              </a:rPr>
              <a:t>);</a:t>
            </a:r>
          </a:p>
          <a:p>
            <a:r>
              <a:rPr lang="ro-RO" sz="1600" dirty="0">
                <a:solidFill>
                  <a:srgbClr val="000000"/>
                </a:solidFill>
                <a:latin typeface="Courier New"/>
                <a:cs typeface="Courier New"/>
              </a:rPr>
              <a:t>    }</a:t>
            </a:r>
          </a:p>
          <a:p>
            <a:r>
              <a:rPr lang="ro-RO" sz="1600" dirty="0">
                <a:solidFill>
                  <a:srgbClr val="000000"/>
                </a:solidFill>
                <a:latin typeface="Courier New"/>
                <a:cs typeface="Courier New"/>
              </a:rPr>
              <a:t>    exit(0);</a:t>
            </a:r>
          </a:p>
          <a:p>
            <a:r>
              <a:rPr lang="ro-RO" sz="1600" dirty="0">
                <a:solidFill>
                  <a:srgbClr val="000000"/>
                </a:solidFill>
                <a:latin typeface="Courier New"/>
                <a:cs typeface="Courier New"/>
              </a:rPr>
              <a:t>}</a:t>
            </a:r>
          </a:p>
        </p:txBody>
      </p:sp>
      <p:sp>
        <p:nvSpPr>
          <p:cNvPr id="4" name="TextBox 3"/>
          <p:cNvSpPr txBox="1"/>
          <p:nvPr/>
        </p:nvSpPr>
        <p:spPr>
          <a:xfrm>
            <a:off x="7366013" y="6400800"/>
            <a:ext cx="1396987" cy="369332"/>
          </a:xfrm>
          <a:prstGeom prst="rect">
            <a:avLst/>
          </a:prstGeom>
          <a:noFill/>
        </p:spPr>
        <p:txBody>
          <a:bodyPr wrap="none" rtlCol="0">
            <a:spAutoFit/>
          </a:bodyPr>
          <a:lstStyle/>
          <a:p>
            <a:r>
              <a:rPr lang="en-US" sz="1800" dirty="0" err="1">
                <a:solidFill>
                  <a:srgbClr val="7F7F7F"/>
                </a:solidFill>
                <a:latin typeface="Calibri" pitchFamily="34" charset="0"/>
              </a:rPr>
              <a:t>sigsuspend.c</a:t>
            </a:r>
            <a:endParaRPr lang="en-US" sz="1800" dirty="0">
              <a:solidFill>
                <a:srgbClr val="7F7F7F"/>
              </a:solidFill>
              <a:latin typeface="Calibri" pitchFamily="34" charset="0"/>
            </a:endParaRPr>
          </a:p>
        </p:txBody>
      </p:sp>
    </p:spTree>
    <p:extLst>
      <p:ext uri="{BB962C8B-B14F-4D97-AF65-F5344CB8AC3E}">
        <p14:creationId xmlns:p14="http://schemas.microsoft.com/office/powerpoint/2010/main" val="977929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r>
              <a:rPr lang="en-US" sz="3200" dirty="0">
                <a:solidFill>
                  <a:schemeClr val="tx1">
                    <a:lumMod val="50000"/>
                    <a:lumOff val="50000"/>
                  </a:schemeClr>
                </a:solidFill>
              </a:rPr>
              <a:t>Shells</a:t>
            </a:r>
          </a:p>
          <a:p>
            <a:r>
              <a:rPr lang="zh-CN" altLang="en-US" sz="3200" dirty="0">
                <a:solidFill>
                  <a:schemeClr val="tx1">
                    <a:lumMod val="50000"/>
                    <a:lumOff val="50000"/>
                  </a:schemeClr>
                </a:solidFill>
              </a:rPr>
              <a:t>信号</a:t>
            </a:r>
            <a:endParaRPr lang="en-US" sz="3200" dirty="0">
              <a:solidFill>
                <a:schemeClr val="tx1">
                  <a:lumMod val="50000"/>
                  <a:lumOff val="50000"/>
                </a:schemeClr>
              </a:solidFill>
            </a:endParaRPr>
          </a:p>
          <a:p>
            <a:r>
              <a:rPr lang="zh-CN" altLang="en-US" sz="3200" dirty="0"/>
              <a:t>非本地跳转</a:t>
            </a:r>
            <a:endParaRPr lang="en-US" sz="3200" dirty="0"/>
          </a:p>
          <a:p>
            <a:pPr lvl="1"/>
            <a:r>
              <a:rPr lang="zh-CN" altLang="en-US" sz="2800" dirty="0"/>
              <a:t>参考书本</a:t>
            </a: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381000"/>
            <a:ext cx="8534400" cy="914400"/>
          </a:xfrm>
        </p:spPr>
        <p:txBody>
          <a:bodyPr/>
          <a:lstStyle/>
          <a:p>
            <a:r>
              <a:rPr lang="zh-CN" altLang="en-US" dirty="0"/>
              <a:t>非本地跳转</a:t>
            </a:r>
            <a:r>
              <a:rPr lang="en-US" dirty="0"/>
              <a:t>: </a:t>
            </a:r>
            <a:r>
              <a:rPr lang="en-US" dirty="0" err="1">
                <a:latin typeface="Courier New" pitchFamily="49" charset="0"/>
              </a:rPr>
              <a:t>setjmp</a:t>
            </a:r>
            <a:r>
              <a:rPr lang="en-US" dirty="0">
                <a:latin typeface="Courier New" pitchFamily="49" charset="0"/>
              </a:rPr>
              <a:t>/</a:t>
            </a:r>
            <a:r>
              <a:rPr lang="en-US" dirty="0" err="1">
                <a:latin typeface="Courier New" pitchFamily="49" charset="0"/>
              </a:rPr>
              <a:t>longjmp</a:t>
            </a:r>
            <a:endParaRPr lang="en-US" dirty="0">
              <a:latin typeface="Courier New" pitchFamily="49" charset="0"/>
            </a:endParaRPr>
          </a:p>
        </p:txBody>
      </p:sp>
      <p:sp>
        <p:nvSpPr>
          <p:cNvPr id="529411" name="Rectangle 3"/>
          <p:cNvSpPr>
            <a:spLocks noGrp="1" noChangeArrowheads="1"/>
          </p:cNvSpPr>
          <p:nvPr>
            <p:ph type="body" idx="1"/>
          </p:nvPr>
        </p:nvSpPr>
        <p:spPr>
          <a:xfrm>
            <a:off x="455613" y="1444625"/>
            <a:ext cx="8307387" cy="5413375"/>
          </a:xfrm>
        </p:spPr>
        <p:txBody>
          <a:bodyPr/>
          <a:lstStyle/>
          <a:p>
            <a:pPr>
              <a:lnSpc>
                <a:spcPct val="85000"/>
              </a:lnSpc>
            </a:pPr>
            <a:r>
              <a:rPr lang="zh-CN" altLang="en-US" sz="2800" dirty="0"/>
              <a:t>强大的（但危险的）用户级机制，将控制转移到任意位置</a:t>
            </a:r>
            <a:endParaRPr lang="en-US" sz="2800" dirty="0"/>
          </a:p>
          <a:p>
            <a:pPr lvl="1">
              <a:lnSpc>
                <a:spcPct val="90000"/>
              </a:lnSpc>
            </a:pPr>
            <a:r>
              <a:rPr lang="zh-CN" altLang="en-US" sz="2400" dirty="0"/>
              <a:t>控制转移时不遵守调用</a:t>
            </a:r>
            <a:r>
              <a:rPr lang="en-US" altLang="zh-CN" sz="2400" dirty="0"/>
              <a:t>/</a:t>
            </a:r>
            <a:r>
              <a:rPr lang="zh-CN" altLang="en-US" sz="2400" dirty="0"/>
              <a:t>返回规则</a:t>
            </a:r>
            <a:endParaRPr lang="en-US" sz="2400" dirty="0"/>
          </a:p>
          <a:p>
            <a:pPr lvl="1">
              <a:lnSpc>
                <a:spcPct val="90000"/>
              </a:lnSpc>
            </a:pPr>
            <a:r>
              <a:rPr lang="zh-CN" altLang="en-US" sz="2400" dirty="0"/>
              <a:t>对错误恢复和信号处理程序有好处</a:t>
            </a:r>
            <a:endParaRPr lang="en-US" sz="2400" dirty="0"/>
          </a:p>
          <a:p>
            <a:pPr>
              <a:lnSpc>
                <a:spcPct val="85000"/>
              </a:lnSpc>
            </a:pP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setjmp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a:t>
            </a:r>
          </a:p>
          <a:p>
            <a:pPr lvl="1">
              <a:lnSpc>
                <a:spcPct val="90000"/>
              </a:lnSpc>
            </a:pPr>
            <a:r>
              <a:rPr lang="en-US" sz="2400" dirty="0"/>
              <a:t> </a:t>
            </a:r>
            <a:r>
              <a:rPr lang="zh-CN" altLang="en-US" sz="2400" dirty="0"/>
              <a:t>必须在</a:t>
            </a:r>
            <a:r>
              <a:rPr lang="en-US" sz="2400" dirty="0" err="1"/>
              <a:t>longjmp</a:t>
            </a:r>
            <a:r>
              <a:rPr lang="zh-CN" altLang="en-US" sz="2400" dirty="0"/>
              <a:t>之前被调用</a:t>
            </a:r>
            <a:endParaRPr lang="en-US" sz="2400" dirty="0"/>
          </a:p>
          <a:p>
            <a:pPr lvl="1">
              <a:lnSpc>
                <a:spcPct val="90000"/>
              </a:lnSpc>
            </a:pPr>
            <a:r>
              <a:rPr lang="zh-CN" altLang="en-US" sz="2400" dirty="0"/>
              <a:t>保存当前调用环境，供后续</a:t>
            </a:r>
            <a:r>
              <a:rPr lang="en-US" sz="2400" dirty="0"/>
              <a:t> </a:t>
            </a:r>
            <a:r>
              <a:rPr lang="en-US" sz="2400" dirty="0" err="1"/>
              <a:t>longjmp</a:t>
            </a:r>
            <a:r>
              <a:rPr lang="zh-CN" altLang="en-US" sz="2400" dirty="0"/>
              <a:t>使用</a:t>
            </a:r>
            <a:endParaRPr lang="en-US" sz="2400" dirty="0"/>
          </a:p>
          <a:p>
            <a:pPr lvl="1">
              <a:lnSpc>
                <a:spcPct val="90000"/>
              </a:lnSpc>
            </a:pPr>
            <a:r>
              <a:rPr lang="zh-CN" altLang="en-US" sz="2400" dirty="0"/>
              <a:t>被调用</a:t>
            </a:r>
            <a:r>
              <a:rPr lang="zh-CN" altLang="en-US" sz="2400" dirty="0">
                <a:solidFill>
                  <a:srgbClr val="FF0000"/>
                </a:solidFill>
              </a:rPr>
              <a:t>一次</a:t>
            </a:r>
            <a:r>
              <a:rPr lang="zh-CN" altLang="en-US" sz="2400" dirty="0"/>
              <a:t>，返回</a:t>
            </a:r>
            <a:r>
              <a:rPr lang="zh-CN" altLang="en-US" sz="2400" dirty="0">
                <a:solidFill>
                  <a:srgbClr val="FF0000"/>
                </a:solidFill>
              </a:rPr>
              <a:t>多次</a:t>
            </a:r>
            <a:endParaRPr lang="en-US" sz="2400" dirty="0">
              <a:solidFill>
                <a:srgbClr val="FF0000"/>
              </a:solidFill>
            </a:endParaRPr>
          </a:p>
          <a:p>
            <a:pPr>
              <a:lnSpc>
                <a:spcPct val="85000"/>
              </a:lnSpc>
            </a:pPr>
            <a:endParaRPr lang="en-US" sz="2800" dirty="0"/>
          </a:p>
          <a:p>
            <a:pPr>
              <a:lnSpc>
                <a:spcPct val="85000"/>
              </a:lnSpc>
            </a:pPr>
            <a:r>
              <a:rPr lang="zh-CN" altLang="en-US" sz="2800" dirty="0"/>
              <a:t>执行结果</a:t>
            </a:r>
            <a:r>
              <a:rPr lang="en-US" sz="2800" dirty="0"/>
              <a:t>:</a:t>
            </a:r>
          </a:p>
          <a:p>
            <a:pPr lvl="1">
              <a:lnSpc>
                <a:spcPct val="90000"/>
              </a:lnSpc>
            </a:pPr>
            <a:r>
              <a:rPr lang="zh-CN" altLang="en-US" sz="2400" dirty="0"/>
              <a:t>在 </a:t>
            </a:r>
            <a:r>
              <a:rPr lang="en-US" altLang="zh-CN" sz="2400" dirty="0"/>
              <a:t>j </a:t>
            </a:r>
            <a:r>
              <a:rPr lang="zh-CN" altLang="en-US" sz="2400" dirty="0"/>
              <a:t>中保存当前调用环境，包括寄存器、栈指针和程序计数器</a:t>
            </a:r>
            <a:endParaRPr lang="en-US" sz="2400" b="1" dirty="0">
              <a:latin typeface="Courier New" pitchFamily="49" charset="0"/>
              <a:cs typeface="Courier New" pitchFamily="49" charset="0"/>
            </a:endParaRPr>
          </a:p>
          <a:p>
            <a:pPr lvl="1">
              <a:lnSpc>
                <a:spcPct val="90000"/>
              </a:lnSpc>
            </a:pPr>
            <a:r>
              <a:rPr lang="zh-CN" altLang="en-US" sz="2400" dirty="0"/>
              <a:t>返回</a:t>
            </a:r>
            <a:r>
              <a:rPr lang="en-US" sz="2400" dirty="0"/>
              <a:t>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Shell </a:t>
            </a:r>
            <a:r>
              <a:rPr lang="zh-CN" altLang="en-US" dirty="0"/>
              <a:t>程序</a:t>
            </a:r>
            <a:endParaRPr lang="en-US" dirty="0"/>
          </a:p>
        </p:txBody>
      </p:sp>
      <p:sp>
        <p:nvSpPr>
          <p:cNvPr id="542723" name="Rectangle 3"/>
          <p:cNvSpPr>
            <a:spLocks noGrp="1" noChangeArrowheads="1"/>
          </p:cNvSpPr>
          <p:nvPr>
            <p:ph type="body" idx="1"/>
          </p:nvPr>
        </p:nvSpPr>
        <p:spPr>
          <a:xfrm>
            <a:off x="363302" y="1143000"/>
            <a:ext cx="8475897" cy="1828800"/>
          </a:xfrm>
        </p:spPr>
        <p:txBody>
          <a:bodyPr/>
          <a:lstStyle/>
          <a:p>
            <a:r>
              <a:rPr lang="en-US" i="1" dirty="0">
                <a:solidFill>
                  <a:srgbClr val="C00000"/>
                </a:solidFill>
              </a:rPr>
              <a:t>shell</a:t>
            </a:r>
            <a:r>
              <a:rPr lang="en-US" dirty="0"/>
              <a:t>  </a:t>
            </a:r>
            <a:r>
              <a:rPr lang="zh-CN" altLang="en-US" dirty="0"/>
              <a:t>是一个交互型应用级程序，代表用户运行其他程序</a:t>
            </a:r>
            <a:endParaRPr lang="en-US" dirty="0"/>
          </a:p>
          <a:p>
            <a:pPr lvl="1">
              <a:tabLst>
                <a:tab pos="1485900" algn="l"/>
              </a:tabLst>
            </a:pPr>
            <a:r>
              <a:rPr lang="en-US" b="1" dirty="0" err="1">
                <a:latin typeface="Courier New" pitchFamily="49" charset="0"/>
              </a:rPr>
              <a:t>sh</a:t>
            </a:r>
            <a:r>
              <a:rPr lang="en-US" dirty="0"/>
              <a:t> 			</a:t>
            </a:r>
            <a:r>
              <a:rPr lang="zh-CN" altLang="en-US" dirty="0"/>
              <a:t>最早的</a:t>
            </a:r>
            <a:r>
              <a:rPr lang="en-US" altLang="zh-CN" dirty="0"/>
              <a:t>shell</a:t>
            </a:r>
            <a:r>
              <a:rPr lang="en-US" dirty="0"/>
              <a:t> (Stephen Bourne, AT&amp;T Bell Labs, 1977)</a:t>
            </a:r>
          </a:p>
          <a:p>
            <a:pPr lvl="1">
              <a:tabLst>
                <a:tab pos="1485900" algn="l"/>
              </a:tabLst>
            </a:pPr>
            <a:r>
              <a:rPr lang="en-US" b="1" dirty="0" err="1">
                <a:latin typeface="Courier New" pitchFamily="49" charset="0"/>
              </a:rPr>
              <a:t>csh</a:t>
            </a:r>
            <a:r>
              <a:rPr lang="en-US" b="1" dirty="0">
                <a:latin typeface="Courier New" pitchFamily="49" charset="0"/>
              </a:rPr>
              <a:t>/</a:t>
            </a:r>
            <a:r>
              <a:rPr lang="en-US" b="1" dirty="0" err="1">
                <a:latin typeface="Courier New" pitchFamily="49" charset="0"/>
              </a:rPr>
              <a:t>tcsh</a:t>
            </a:r>
            <a:r>
              <a:rPr lang="en-US" dirty="0">
                <a:latin typeface="Courier New" pitchFamily="49" charset="0"/>
              </a:rPr>
              <a:t> 	</a:t>
            </a:r>
            <a:r>
              <a:rPr lang="zh-CN" altLang="en-US" dirty="0">
                <a:latin typeface="Courier New" pitchFamily="49" charset="0"/>
              </a:rPr>
              <a:t>变种</a:t>
            </a:r>
            <a:endParaRPr lang="en-US" dirty="0"/>
          </a:p>
          <a:p>
            <a:pPr lvl="1">
              <a:tabLst>
                <a:tab pos="1485900" algn="l"/>
              </a:tabLst>
            </a:pPr>
            <a:r>
              <a:rPr lang="en-US" b="1" dirty="0">
                <a:latin typeface="Courier New" pitchFamily="49" charset="0"/>
              </a:rPr>
              <a:t>bash</a:t>
            </a:r>
            <a:r>
              <a:rPr lang="en-US" dirty="0">
                <a:latin typeface="Courier New" pitchFamily="49" charset="0"/>
              </a:rPr>
              <a:t> 		</a:t>
            </a:r>
            <a:r>
              <a:rPr lang="zh-CN" altLang="en-US" dirty="0">
                <a:latin typeface="Courier New" pitchFamily="49" charset="0"/>
              </a:rPr>
              <a:t>变种、缺省的</a:t>
            </a:r>
            <a:r>
              <a:rPr lang="en-US" altLang="zh-CN" dirty="0">
                <a:latin typeface="Courier New" pitchFamily="49" charset="0"/>
              </a:rPr>
              <a:t>Linux </a:t>
            </a:r>
            <a:r>
              <a:rPr lang="en-US" dirty="0">
                <a:latin typeface="+mn-lt"/>
              </a:rPr>
              <a:t>shell</a:t>
            </a:r>
            <a:endParaRPr lang="en-US" dirty="0"/>
          </a:p>
        </p:txBody>
      </p:sp>
      <p:sp>
        <p:nvSpPr>
          <p:cNvPr id="542724" name="Text Box 4"/>
          <p:cNvSpPr txBox="1">
            <a:spLocks noChangeArrowheads="1"/>
          </p:cNvSpPr>
          <p:nvPr/>
        </p:nvSpPr>
        <p:spPr bwMode="auto">
          <a:xfrm>
            <a:off x="117006" y="2667000"/>
            <a:ext cx="5973095" cy="4038600"/>
          </a:xfrm>
          <a:prstGeom prst="rect">
            <a:avLst/>
          </a:prstGeom>
          <a:solidFill>
            <a:srgbClr val="F6F5BD"/>
          </a:solidFill>
          <a:ln w="12700">
            <a:solidFill>
              <a:schemeClr val="tx1"/>
            </a:solidFill>
            <a:miter lim="800000"/>
            <a:headEnd/>
            <a:tailEnd type="none" w="sm" len="sm"/>
          </a:ln>
          <a:effectLst/>
        </p:spPr>
        <p:txBody>
          <a:bodyPr wrap="square" lIns="45720" rIns="45720">
            <a:no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char</a:t>
            </a:r>
            <a:r>
              <a:rPr lang="en-US" sz="1800" dirty="0">
                <a:solidFill>
                  <a:srgbClr val="000000"/>
                </a:solidFill>
                <a:latin typeface="Menlo-Regular"/>
              </a:rPr>
              <a:t> </a:t>
            </a:r>
            <a:r>
              <a:rPr lang="en-US" sz="1800" dirty="0" err="1">
                <a:solidFill>
                  <a:srgbClr val="C1651C"/>
                </a:solidFill>
                <a:latin typeface="Menlo-Regular"/>
              </a:rPr>
              <a:t>cmdline</a:t>
            </a:r>
            <a:r>
              <a:rPr lang="en-US" sz="1800" dirty="0">
                <a:solidFill>
                  <a:srgbClr val="000000"/>
                </a:solidFill>
                <a:latin typeface="Menlo-Regular"/>
              </a:rPr>
              <a:t>[MAXLINE]; </a:t>
            </a:r>
            <a:r>
              <a:rPr lang="en-US" sz="1800" dirty="0">
                <a:solidFill>
                  <a:srgbClr val="CB2418"/>
                </a:solidFill>
                <a:latin typeface="Menlo-Regular"/>
              </a:rPr>
              <a:t>/* command line */</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000000"/>
                </a:solidFill>
                <a:latin typeface="Menlo-Regular"/>
              </a:rPr>
              <a:t>    </a:t>
            </a:r>
            <a:r>
              <a:rPr lang="en-US" sz="1800" dirty="0">
                <a:solidFill>
                  <a:srgbClr val="C200FF"/>
                </a:solidFill>
                <a:latin typeface="Menlo-Regular"/>
              </a:rPr>
              <a:t>while</a:t>
            </a:r>
            <a:r>
              <a:rPr lang="en-US" sz="1800" dirty="0">
                <a:solidFill>
                  <a:srgbClr val="000000"/>
                </a:solidFill>
                <a:latin typeface="Menlo-Regular"/>
              </a:rPr>
              <a:t> (1) {</a:t>
            </a:r>
          </a:p>
          <a:p>
            <a:r>
              <a:rPr lang="en-US" sz="1800" dirty="0">
                <a:solidFill>
                  <a:srgbClr val="000000"/>
                </a:solidFill>
                <a:latin typeface="Menlo-Regular"/>
              </a:rPr>
              <a:t>        </a:t>
            </a:r>
            <a:r>
              <a:rPr lang="en-US" sz="1800" dirty="0">
                <a:solidFill>
                  <a:srgbClr val="CB2418"/>
                </a:solidFill>
                <a:latin typeface="Menlo-Regular"/>
              </a:rPr>
              <a:t>/* read */</a:t>
            </a:r>
            <a:endParaRPr lang="en-US" sz="1800" dirty="0">
              <a:solidFill>
                <a:srgbClr val="000000"/>
              </a:solidFill>
              <a:latin typeface="Menlo-Regular"/>
            </a:endParaRPr>
          </a:p>
          <a:p>
            <a:r>
              <a:rPr lang="ro-RO" sz="1800" dirty="0">
                <a:solidFill>
                  <a:srgbClr val="000000"/>
                </a:solidFill>
                <a:latin typeface="Menlo-Regular"/>
              </a:rPr>
              <a:t>        printf(</a:t>
            </a:r>
            <a:r>
              <a:rPr lang="ro-RO" sz="1800" dirty="0">
                <a:solidFill>
                  <a:srgbClr val="9D206F"/>
                </a:solidFill>
                <a:latin typeface="Menlo-Regular"/>
              </a:rPr>
              <a:t>"&gt; "</a:t>
            </a:r>
            <a:r>
              <a:rPr lang="ro-RO" sz="1800" dirty="0">
                <a:solidFill>
                  <a:srgbClr val="000000"/>
                </a:solidFill>
                <a:latin typeface="Menlo-Regular"/>
              </a:rPr>
              <a:t>);</a:t>
            </a:r>
          </a:p>
          <a:p>
            <a:r>
              <a:rPr lang="ro-RO" sz="1800" dirty="0">
                <a:solidFill>
                  <a:srgbClr val="000000"/>
                </a:solidFill>
                <a:latin typeface="Menlo-Regular"/>
              </a:rPr>
              <a:t>        Fgets(cmdline, MAXLINE, stdin);</a:t>
            </a:r>
          </a:p>
          <a:p>
            <a:r>
              <a:rPr lang="en-US" sz="1800" dirty="0">
                <a:solidFill>
                  <a:srgbClr val="000000"/>
                </a:solidFill>
                <a:latin typeface="Menlo-Regular"/>
              </a:rPr>
              <a:t>        </a:t>
            </a:r>
            <a:r>
              <a:rPr lang="en-US" sz="1800" dirty="0">
                <a:solidFill>
                  <a:srgbClr val="C200FF"/>
                </a:solidFill>
                <a:latin typeface="Menlo-Regular"/>
              </a:rPr>
              <a:t>if</a:t>
            </a:r>
            <a:r>
              <a:rPr lang="en-US" sz="1800" dirty="0">
                <a:solidFill>
                  <a:srgbClr val="000000"/>
                </a:solidFill>
                <a:latin typeface="Menlo-Regular"/>
              </a:rPr>
              <a:t> (</a:t>
            </a:r>
            <a:r>
              <a:rPr lang="en-US" sz="1800" dirty="0" err="1">
                <a:solidFill>
                  <a:srgbClr val="000000"/>
                </a:solidFill>
                <a:latin typeface="Menlo-Regular"/>
              </a:rPr>
              <a:t>feof</a:t>
            </a:r>
            <a:r>
              <a:rPr lang="en-US" sz="1800" dirty="0">
                <a:solidFill>
                  <a:srgbClr val="000000"/>
                </a:solidFill>
                <a:latin typeface="Menlo-Regular"/>
              </a:rPr>
              <a:t>(</a:t>
            </a:r>
            <a:r>
              <a:rPr lang="en-US" sz="1800" dirty="0" err="1">
                <a:solidFill>
                  <a:srgbClr val="000000"/>
                </a:solidFill>
                <a:latin typeface="Menlo-Regular"/>
              </a:rPr>
              <a:t>stdin</a:t>
            </a:r>
            <a:r>
              <a:rPr lang="en-US" sz="1800" dirty="0">
                <a:solidFill>
                  <a:srgbClr val="000000"/>
                </a:solidFill>
                <a:latin typeface="Menlo-Regular"/>
              </a:rPr>
              <a:t>))</a:t>
            </a:r>
          </a:p>
          <a:p>
            <a:r>
              <a:rPr lang="en-US" sz="1800" dirty="0">
                <a:solidFill>
                  <a:srgbClr val="000000"/>
                </a:solidFill>
                <a:latin typeface="Menlo-Regular"/>
              </a:rPr>
              <a:t>            exit(0);</a:t>
            </a:r>
          </a:p>
          <a:p>
            <a:endParaRPr lang="en-US" sz="1800" dirty="0">
              <a:solidFill>
                <a:srgbClr val="000000"/>
              </a:solidFill>
              <a:latin typeface="Menlo-Regular"/>
            </a:endParaRPr>
          </a:p>
          <a:p>
            <a:r>
              <a:rPr lang="ro-RO" sz="1800" dirty="0">
                <a:solidFill>
                  <a:srgbClr val="000000"/>
                </a:solidFill>
                <a:latin typeface="Menlo-Regular"/>
              </a:rPr>
              <a:t>        </a:t>
            </a:r>
            <a:r>
              <a:rPr lang="ro-RO" sz="1800" dirty="0">
                <a:solidFill>
                  <a:srgbClr val="CB2418"/>
                </a:solidFill>
                <a:latin typeface="Menlo-Regular"/>
              </a:rPr>
              <a:t>/* evaluate */</a:t>
            </a:r>
            <a:endParaRPr lang="ro-RO" sz="1800" dirty="0">
              <a:solidFill>
                <a:srgbClr val="000000"/>
              </a:solidFill>
              <a:latin typeface="Menlo-Regular"/>
            </a:endParaRPr>
          </a:p>
          <a:p>
            <a:r>
              <a:rPr lang="sv-SE" sz="1800" dirty="0">
                <a:solidFill>
                  <a:srgbClr val="000000"/>
                </a:solidFill>
                <a:latin typeface="Menlo-Regular"/>
              </a:rPr>
              <a:t>        </a:t>
            </a:r>
            <a:r>
              <a:rPr lang="sv-SE" sz="1800" dirty="0" err="1">
                <a:solidFill>
                  <a:srgbClr val="000000"/>
                </a:solidFill>
                <a:latin typeface="Menlo-Regular"/>
              </a:rPr>
              <a:t>eval</a:t>
            </a:r>
            <a:r>
              <a:rPr lang="sv-SE" sz="1800" dirty="0">
                <a:solidFill>
                  <a:srgbClr val="000000"/>
                </a:solidFill>
                <a:latin typeface="Menlo-Regular"/>
              </a:rPr>
              <a:t>(</a:t>
            </a:r>
            <a:r>
              <a:rPr lang="sv-SE" sz="1800" dirty="0" err="1">
                <a:solidFill>
                  <a:srgbClr val="000000"/>
                </a:solidFill>
                <a:latin typeface="Menlo-Regular"/>
              </a:rPr>
              <a:t>cmdline</a:t>
            </a:r>
            <a:r>
              <a:rPr lang="sv-SE" sz="1800" dirty="0">
                <a:solidFill>
                  <a:srgbClr val="000000"/>
                </a:solidFill>
                <a:latin typeface="Menlo-Regular"/>
              </a:rPr>
              <a:t>);</a:t>
            </a:r>
          </a:p>
          <a:p>
            <a:r>
              <a:rPr lang="sv-SE" sz="1800" dirty="0">
                <a:solidFill>
                  <a:srgbClr val="000000"/>
                </a:solidFill>
                <a:latin typeface="Menlo-Regular"/>
              </a:rPr>
              <a:t>    }</a:t>
            </a:r>
          </a:p>
          <a:p>
            <a:r>
              <a:rPr lang="sv-SE" sz="1800" dirty="0">
                <a:solidFill>
                  <a:srgbClr val="000000"/>
                </a:solidFill>
                <a:latin typeface="Menlo-Regular"/>
              </a:rPr>
              <a:t>}</a:t>
            </a:r>
            <a:endParaRPr lang="en-US" sz="1800" b="1" dirty="0">
              <a:latin typeface="Courier New" pitchFamily="49" charset="0"/>
            </a:endParaRPr>
          </a:p>
        </p:txBody>
      </p:sp>
      <p:sp>
        <p:nvSpPr>
          <p:cNvPr id="542727" name="Rectangle 7"/>
          <p:cNvSpPr>
            <a:spLocks noChangeArrowheads="1"/>
          </p:cNvSpPr>
          <p:nvPr/>
        </p:nvSpPr>
        <p:spPr bwMode="auto">
          <a:xfrm>
            <a:off x="6324599" y="2590800"/>
            <a:ext cx="2514599" cy="3886200"/>
          </a:xfrm>
          <a:prstGeom prst="rect">
            <a:avLst/>
          </a:prstGeom>
          <a:noFill/>
          <a:ln w="9525">
            <a:noFill/>
            <a:miter lim="800000"/>
            <a:headEnd/>
            <a:tailEnd/>
          </a:ln>
          <a:effectLst/>
        </p:spPr>
        <p:txBody>
          <a:bodyPr lIns="90479" tIns="44446" rIns="90479" bIns="44446"/>
          <a:lstStyle/>
          <a:p>
            <a:pPr eaLnBrk="1" hangingPunct="1">
              <a:lnSpc>
                <a:spcPct val="95000"/>
              </a:lnSpc>
              <a:spcBef>
                <a:spcPct val="50000"/>
              </a:spcBef>
              <a:buClr>
                <a:schemeClr val="hlink"/>
              </a:buClr>
            </a:pPr>
            <a:r>
              <a:rPr lang="en-US" altLang="zh-CN" i="1" dirty="0">
                <a:solidFill>
                  <a:schemeClr val="tx1">
                    <a:lumMod val="50000"/>
                    <a:lumOff val="50000"/>
                  </a:schemeClr>
                </a:solidFill>
                <a:latin typeface="Calibri" pitchFamily="34" charset="0"/>
              </a:rPr>
              <a:t>shell</a:t>
            </a:r>
            <a:r>
              <a:rPr lang="zh-CN" altLang="en-US" i="1" dirty="0">
                <a:solidFill>
                  <a:schemeClr val="tx1">
                    <a:lumMod val="50000"/>
                    <a:lumOff val="50000"/>
                  </a:schemeClr>
                </a:solidFill>
                <a:latin typeface="Calibri" pitchFamily="34" charset="0"/>
              </a:rPr>
              <a:t>执行一系列的</a:t>
            </a:r>
            <a:r>
              <a:rPr lang="zh-CN" altLang="en-US" i="1" dirty="0">
                <a:solidFill>
                  <a:srgbClr val="FF0000"/>
                </a:solidFill>
                <a:latin typeface="Calibri" pitchFamily="34" charset="0"/>
              </a:rPr>
              <a:t>读</a:t>
            </a:r>
            <a:r>
              <a:rPr lang="en-US" altLang="zh-CN" i="1" dirty="0">
                <a:solidFill>
                  <a:srgbClr val="FF0000"/>
                </a:solidFill>
                <a:latin typeface="Calibri" pitchFamily="34" charset="0"/>
              </a:rPr>
              <a:t>/</a:t>
            </a:r>
            <a:r>
              <a:rPr lang="zh-CN" altLang="en-US" i="1" dirty="0">
                <a:solidFill>
                  <a:srgbClr val="FF0000"/>
                </a:solidFill>
                <a:latin typeface="Calibri" pitchFamily="34" charset="0"/>
              </a:rPr>
              <a:t>求值</a:t>
            </a:r>
            <a:r>
              <a:rPr lang="zh-CN" altLang="en-US" i="1" dirty="0">
                <a:solidFill>
                  <a:schemeClr val="tx1">
                    <a:lumMod val="50000"/>
                    <a:lumOff val="50000"/>
                  </a:schemeClr>
                </a:solidFill>
                <a:latin typeface="Calibri" pitchFamily="34" charset="0"/>
              </a:rPr>
              <a:t> 步骤</a:t>
            </a:r>
            <a:endParaRPr lang="en-US" altLang="zh-CN" i="1" dirty="0">
              <a:solidFill>
                <a:schemeClr val="tx1">
                  <a:lumMod val="50000"/>
                  <a:lumOff val="50000"/>
                </a:schemeClr>
              </a:solidFill>
              <a:latin typeface="Calibri" pitchFamily="34" charset="0"/>
            </a:endParaRPr>
          </a:p>
          <a:p>
            <a:pPr eaLnBrk="1" hangingPunct="1">
              <a:lnSpc>
                <a:spcPct val="95000"/>
              </a:lnSpc>
              <a:spcBef>
                <a:spcPct val="50000"/>
              </a:spcBef>
              <a:buClr>
                <a:schemeClr val="hlink"/>
              </a:buClr>
            </a:pPr>
            <a:r>
              <a:rPr lang="zh-CN" altLang="en-US" b="1" dirty="0">
                <a:solidFill>
                  <a:schemeClr val="tx1">
                    <a:lumMod val="50000"/>
                    <a:lumOff val="50000"/>
                  </a:schemeClr>
                </a:solidFill>
                <a:latin typeface="Calibri" pitchFamily="34" charset="0"/>
              </a:rPr>
              <a:t>读步骤读取用户的命令行，求值步骤解析命令，代表用户运行</a:t>
            </a:r>
            <a:endParaRPr lang="en-US" b="1" dirty="0">
              <a:solidFill>
                <a:schemeClr val="tx1">
                  <a:lumMod val="50000"/>
                  <a:lumOff val="50000"/>
                </a:schemeClr>
              </a:solidFill>
              <a:latin typeface="Calibri" pitchFamily="34" charset="0"/>
            </a:endParaRPr>
          </a:p>
        </p:txBody>
      </p:sp>
      <p:sp>
        <p:nvSpPr>
          <p:cNvPr id="6" name="Rectangle 3"/>
          <p:cNvSpPr>
            <a:spLocks noChangeArrowheads="1"/>
          </p:cNvSpPr>
          <p:nvPr/>
        </p:nvSpPr>
        <p:spPr bwMode="auto">
          <a:xfrm>
            <a:off x="4689340" y="61193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cxnSp>
        <p:nvCxnSpPr>
          <p:cNvPr id="3" name="直接箭头连接符 2"/>
          <p:cNvCxnSpPr>
            <a:stCxn id="542727" idx="1"/>
          </p:cNvCxnSpPr>
          <p:nvPr/>
        </p:nvCxnSpPr>
        <p:spPr bwMode="auto">
          <a:xfrm flipH="1" flipV="1">
            <a:off x="2362201" y="4267200"/>
            <a:ext cx="3962398" cy="266700"/>
          </a:xfrm>
          <a:prstGeom prst="straightConnector1">
            <a:avLst/>
          </a:prstGeom>
          <a:noFill/>
          <a:ln w="25400" cap="flat" cmpd="sng" algn="ctr">
            <a:solidFill>
              <a:schemeClr val="tx1"/>
            </a:solidFill>
            <a:prstDash val="solid"/>
            <a:round/>
            <a:headEnd type="none" w="med" len="med"/>
            <a:tailEnd type="triangle"/>
          </a:ln>
          <a:effectLst/>
        </p:spPr>
      </p:cxnSp>
      <p:cxnSp>
        <p:nvCxnSpPr>
          <p:cNvPr id="5" name="直接箭头连接符 4"/>
          <p:cNvCxnSpPr>
            <a:stCxn id="542727" idx="1"/>
          </p:cNvCxnSpPr>
          <p:nvPr/>
        </p:nvCxnSpPr>
        <p:spPr bwMode="auto">
          <a:xfrm flipH="1">
            <a:off x="3048001" y="4533900"/>
            <a:ext cx="3276598" cy="1257300"/>
          </a:xfrm>
          <a:prstGeom prst="straightConnector1">
            <a:avLst/>
          </a:prstGeom>
          <a:noFill/>
          <a:ln w="25400" cap="flat" cmpd="sng" algn="ctr">
            <a:solidFill>
              <a:schemeClr val="tx1"/>
            </a:solidFill>
            <a:prstDash val="solid"/>
            <a:round/>
            <a:headEnd type="none" w="med" len="med"/>
            <a:tailEnd type="triangle"/>
          </a:ln>
          <a:effectLst/>
        </p:spPr>
      </p:cxn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81000" y="533400"/>
            <a:ext cx="6642100" cy="573087"/>
          </a:xfrm>
        </p:spPr>
        <p:txBody>
          <a:bodyPr/>
          <a:lstStyle/>
          <a:p>
            <a:r>
              <a:rPr lang="en-US">
                <a:latin typeface="Courier New" pitchFamily="49" charset="0"/>
              </a:rPr>
              <a:t>setjmp/longjmp</a:t>
            </a:r>
            <a:r>
              <a:rPr lang="en-US"/>
              <a:t> (cont)</a:t>
            </a:r>
          </a:p>
        </p:txBody>
      </p:sp>
      <p:sp>
        <p:nvSpPr>
          <p:cNvPr id="530435" name="Rectangle 3"/>
          <p:cNvSpPr>
            <a:spLocks noGrp="1" noChangeArrowheads="1"/>
          </p:cNvSpPr>
          <p:nvPr>
            <p:ph type="body" idx="1"/>
          </p:nvPr>
        </p:nvSpPr>
        <p:spPr>
          <a:xfrm>
            <a:off x="228600" y="1271624"/>
            <a:ext cx="8534400" cy="5433976"/>
          </a:xfrm>
        </p:spPr>
        <p:txBody>
          <a:bodyPr/>
          <a:lstStyle/>
          <a:p>
            <a:r>
              <a:rPr lang="en-US" sz="2800" dirty="0">
                <a:latin typeface="Courier New" pitchFamily="49" charset="0"/>
              </a:rPr>
              <a:t>void </a:t>
            </a:r>
            <a:r>
              <a:rPr lang="en-US" sz="2800" dirty="0" err="1">
                <a:latin typeface="Courier New" pitchFamily="49" charset="0"/>
              </a:rPr>
              <a:t>longjmp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i</a:t>
            </a:r>
            <a:r>
              <a:rPr lang="en-US" sz="2800" dirty="0">
                <a:latin typeface="Courier New" pitchFamily="49" charset="0"/>
              </a:rPr>
              <a:t>)</a:t>
            </a:r>
            <a:endParaRPr lang="en-US" sz="2800" dirty="0"/>
          </a:p>
          <a:p>
            <a:pPr lvl="1"/>
            <a:r>
              <a:rPr lang="zh-CN" altLang="en-US" sz="2400" dirty="0"/>
              <a:t>含义</a:t>
            </a:r>
            <a:r>
              <a:rPr lang="en-US" sz="2400" dirty="0"/>
              <a:t>:</a:t>
            </a:r>
          </a:p>
          <a:p>
            <a:pPr lvl="2"/>
            <a:r>
              <a:rPr lang="zh-CN" altLang="en-US" sz="2400" dirty="0"/>
              <a:t>从缓冲区</a:t>
            </a:r>
            <a:r>
              <a:rPr lang="en-US" altLang="zh-CN" sz="2400" b="1" dirty="0">
                <a:latin typeface="Courier New" pitchFamily="49" charset="0"/>
              </a:rPr>
              <a:t>j</a:t>
            </a:r>
            <a:r>
              <a:rPr lang="zh-CN" altLang="en-US" sz="2400" dirty="0"/>
              <a:t>中恢复调用环境，并触发</a:t>
            </a:r>
            <a:r>
              <a:rPr lang="en-US" sz="2400" dirty="0"/>
              <a:t> </a:t>
            </a:r>
            <a:r>
              <a:rPr lang="en-US" sz="2400" b="1" dirty="0" err="1">
                <a:latin typeface="Courier New" pitchFamily="49" charset="0"/>
              </a:rPr>
              <a:t>setjmp</a:t>
            </a:r>
            <a:r>
              <a:rPr lang="en-US" sz="2400" dirty="0"/>
              <a:t> </a:t>
            </a:r>
            <a:r>
              <a:rPr lang="zh-CN" altLang="en-US" sz="2400" dirty="0"/>
              <a:t>返回</a:t>
            </a:r>
            <a:r>
              <a:rPr lang="en-US" sz="2400" dirty="0"/>
              <a:t> </a:t>
            </a:r>
          </a:p>
          <a:p>
            <a:pPr lvl="2"/>
            <a:r>
              <a:rPr lang="zh-CN" altLang="en-US" sz="2400" dirty="0"/>
              <a:t>非零的返回值 </a:t>
            </a:r>
            <a:r>
              <a:rPr lang="en-US" sz="2400" b="1" dirty="0" err="1">
                <a:latin typeface="Courier New" pitchFamily="49" charset="0"/>
              </a:rPr>
              <a:t>i</a:t>
            </a:r>
            <a:endParaRPr lang="en-US" sz="2400" dirty="0"/>
          </a:p>
          <a:p>
            <a:pPr lvl="1"/>
            <a:r>
              <a:rPr lang="zh-CN" altLang="en-US" sz="2400" dirty="0">
                <a:latin typeface="Courier New" pitchFamily="49" charset="0"/>
              </a:rPr>
              <a:t>在</a:t>
            </a:r>
            <a:r>
              <a:rPr lang="en-US" altLang="zh-CN" sz="2400" dirty="0" err="1">
                <a:latin typeface="Courier New" pitchFamily="49" charset="0"/>
              </a:rPr>
              <a:t>setjmp</a:t>
            </a:r>
            <a:r>
              <a:rPr lang="zh-CN" altLang="en-US" sz="2400" dirty="0">
                <a:latin typeface="Courier New" pitchFamily="49" charset="0"/>
              </a:rPr>
              <a:t>之后被调用</a:t>
            </a:r>
            <a:endParaRPr lang="en-US" sz="2400" dirty="0">
              <a:latin typeface="Courier New" pitchFamily="49" charset="0"/>
            </a:endParaRPr>
          </a:p>
          <a:p>
            <a:pPr lvl="1"/>
            <a:r>
              <a:rPr lang="zh-CN" altLang="en-US" sz="2400" dirty="0"/>
              <a:t>被调用一次，从不返回</a:t>
            </a:r>
            <a:endParaRPr lang="en-US" sz="2400" dirty="0"/>
          </a:p>
          <a:p>
            <a:endParaRPr lang="en-US" sz="2800" dirty="0"/>
          </a:p>
          <a:p>
            <a:r>
              <a:rPr lang="en-US" sz="2800" dirty="0" err="1">
                <a:latin typeface="Courier New" pitchFamily="49" charset="0"/>
              </a:rPr>
              <a:t>longjmp</a:t>
            </a:r>
            <a:r>
              <a:rPr lang="en-US" sz="2800" dirty="0"/>
              <a:t> </a:t>
            </a:r>
            <a:r>
              <a:rPr lang="zh-CN" altLang="en-US" sz="2800" dirty="0"/>
              <a:t>的执行</a:t>
            </a:r>
            <a:r>
              <a:rPr lang="en-US" sz="2800" dirty="0"/>
              <a:t>:</a:t>
            </a:r>
          </a:p>
          <a:p>
            <a:pPr lvl="1"/>
            <a:r>
              <a:rPr lang="zh-CN" altLang="en-US" sz="2400" dirty="0"/>
              <a:t>从缓冲区</a:t>
            </a:r>
            <a:r>
              <a:rPr lang="en-US" altLang="zh-CN" sz="2400" b="1" dirty="0">
                <a:latin typeface="Courier New" pitchFamily="49" charset="0"/>
              </a:rPr>
              <a:t>j</a:t>
            </a:r>
            <a:r>
              <a:rPr lang="zh-CN" altLang="en-US" sz="2400" dirty="0"/>
              <a:t>中恢复寄存器内容（栈指针、基址指针、程序计数器）</a:t>
            </a:r>
            <a:endParaRPr lang="en-US" altLang="zh-CN" sz="2400" dirty="0"/>
          </a:p>
          <a:p>
            <a:pPr lvl="1"/>
            <a:r>
              <a:rPr lang="zh-CN" altLang="en-US" sz="2400" dirty="0"/>
              <a:t>返回值 </a:t>
            </a:r>
            <a:r>
              <a:rPr lang="en-US" altLang="zh-CN" sz="2400" b="1" dirty="0" err="1">
                <a:latin typeface="Courier New" pitchFamily="49" charset="0"/>
              </a:rPr>
              <a:t>i</a:t>
            </a:r>
            <a:r>
              <a:rPr lang="en-US" altLang="zh-CN" sz="2400" b="1" dirty="0">
                <a:latin typeface="Courier New" pitchFamily="49" charset="0"/>
              </a:rPr>
              <a:t> </a:t>
            </a:r>
            <a:r>
              <a:rPr lang="zh-CN" altLang="en-US" sz="2400" dirty="0"/>
              <a:t>在</a:t>
            </a:r>
            <a:r>
              <a:rPr lang="en-US" sz="2400" dirty="0"/>
              <a:t> </a:t>
            </a:r>
            <a:r>
              <a:rPr lang="en-US" sz="2400" b="1" dirty="0">
                <a:latin typeface="Courier New" pitchFamily="49" charset="0"/>
              </a:rPr>
              <a:t>%</a:t>
            </a:r>
            <a:r>
              <a:rPr lang="en-US" sz="2400" b="1" dirty="0" err="1">
                <a:latin typeface="Courier New" pitchFamily="49" charset="0"/>
              </a:rPr>
              <a:t>eax</a:t>
            </a:r>
            <a:r>
              <a:rPr lang="zh-CN" altLang="en-US" sz="2400" dirty="0">
                <a:latin typeface="Courier New" pitchFamily="49" charset="0"/>
              </a:rPr>
              <a:t>中</a:t>
            </a:r>
            <a:r>
              <a:rPr lang="en-US" sz="2400" dirty="0"/>
              <a:t> </a:t>
            </a:r>
            <a:endParaRPr lang="en-US" sz="2400" dirty="0">
              <a:latin typeface="Courier New" pitchFamily="49" charset="0"/>
            </a:endParaRPr>
          </a:p>
          <a:p>
            <a:pPr lvl="1"/>
            <a:r>
              <a:rPr lang="zh-CN" altLang="en-US" sz="2400" dirty="0"/>
              <a:t>跳转至保存在缓冲区 </a:t>
            </a:r>
            <a:r>
              <a:rPr lang="en-US" altLang="zh-CN" sz="2400" b="1" dirty="0">
                <a:latin typeface="Courier New" pitchFamily="49" charset="0"/>
              </a:rPr>
              <a:t>j </a:t>
            </a:r>
            <a:r>
              <a:rPr lang="zh-CN" altLang="en-US" sz="2400" dirty="0"/>
              <a:t>中的</a:t>
            </a:r>
            <a:r>
              <a:rPr lang="en-US" altLang="zh-CN" sz="2400" dirty="0"/>
              <a:t>PC</a:t>
            </a:r>
            <a:r>
              <a:rPr lang="zh-CN" altLang="en-US" sz="2400" dirty="0"/>
              <a:t>所指示的位置</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0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0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0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setjmp</a:t>
            </a:r>
            <a:r>
              <a:rPr lang="en-US" dirty="0"/>
              <a:t>/</a:t>
            </a:r>
            <a:r>
              <a:rPr lang="en-US" dirty="0" err="1">
                <a:latin typeface="Courier New"/>
                <a:cs typeface="Courier New"/>
              </a:rPr>
              <a:t>longjmp</a:t>
            </a:r>
            <a:r>
              <a:rPr lang="en-US" dirty="0"/>
              <a:t> Example</a:t>
            </a:r>
          </a:p>
        </p:txBody>
      </p:sp>
      <p:sp>
        <p:nvSpPr>
          <p:cNvPr id="3" name="Content Placeholder 2"/>
          <p:cNvSpPr>
            <a:spLocks noGrp="1"/>
          </p:cNvSpPr>
          <p:nvPr>
            <p:ph idx="1"/>
          </p:nvPr>
        </p:nvSpPr>
        <p:spPr>
          <a:xfrm>
            <a:off x="357018" y="1362075"/>
            <a:ext cx="7936082" cy="923925"/>
          </a:xfrm>
        </p:spPr>
        <p:txBody>
          <a:bodyPr/>
          <a:lstStyle/>
          <a:p>
            <a:r>
              <a:rPr lang="zh-CN" altLang="en-US" sz="2800" dirty="0"/>
              <a:t>目标</a:t>
            </a:r>
            <a:r>
              <a:rPr lang="en-US" sz="2800" dirty="0"/>
              <a:t>:</a:t>
            </a:r>
            <a:r>
              <a:rPr lang="zh-CN" altLang="en-US" sz="2800" dirty="0"/>
              <a:t>从深层嵌套函数调用中直接返回</a:t>
            </a:r>
            <a:endParaRPr lang="en-US" sz="2800" dirty="0"/>
          </a:p>
        </p:txBody>
      </p:sp>
      <p:sp>
        <p:nvSpPr>
          <p:cNvPr id="4" name="Rectangle 1028"/>
          <p:cNvSpPr>
            <a:spLocks noChangeArrowheads="1"/>
          </p:cNvSpPr>
          <p:nvPr/>
        </p:nvSpPr>
        <p:spPr bwMode="auto">
          <a:xfrm>
            <a:off x="1295400" y="2286000"/>
            <a:ext cx="5537200" cy="4093428"/>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B2418"/>
                </a:solidFill>
                <a:latin typeface="Menlo-Regular"/>
              </a:rPr>
              <a:t>/* Deeply nested function foo */</a:t>
            </a:r>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foo</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(error1)</a:t>
            </a:r>
          </a:p>
          <a:p>
            <a:r>
              <a:rPr lang="en-US" sz="2000" dirty="0">
                <a:solidFill>
                  <a:srgbClr val="000000"/>
                </a:solidFill>
                <a:latin typeface="Menlo-Regular"/>
              </a:rPr>
              <a:t>	</a:t>
            </a:r>
            <a:r>
              <a:rPr lang="en-US" sz="2000" dirty="0" err="1">
                <a:solidFill>
                  <a:srgbClr val="000000"/>
                </a:solidFill>
                <a:latin typeface="Menlo-Regular"/>
              </a:rPr>
              <a:t>longjmp</a:t>
            </a:r>
            <a:r>
              <a:rPr lang="en-US" sz="2000" dirty="0">
                <a:solidFill>
                  <a:srgbClr val="000000"/>
                </a:solidFill>
                <a:latin typeface="Menlo-Regular"/>
              </a:rPr>
              <a:t>(</a:t>
            </a:r>
            <a:r>
              <a:rPr lang="en-US" sz="2000" dirty="0" err="1">
                <a:solidFill>
                  <a:srgbClr val="000000"/>
                </a:solidFill>
                <a:latin typeface="Menlo-Regular"/>
              </a:rPr>
              <a:t>buf</a:t>
            </a:r>
            <a:r>
              <a:rPr lang="en-US" sz="2000" dirty="0">
                <a:solidFill>
                  <a:srgbClr val="000000"/>
                </a:solidFill>
                <a:latin typeface="Menlo-Regular"/>
              </a:rPr>
              <a:t>, 1);</a:t>
            </a:r>
          </a:p>
          <a:p>
            <a:r>
              <a:rPr lang="en-US" sz="2000" dirty="0">
                <a:solidFill>
                  <a:srgbClr val="000000"/>
                </a:solidFill>
                <a:latin typeface="Menlo-Regular"/>
              </a:rPr>
              <a:t>    bar();</a:t>
            </a:r>
          </a:p>
          <a:p>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bar</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(error2)</a:t>
            </a:r>
          </a:p>
          <a:p>
            <a:r>
              <a:rPr lang="hu-HU" sz="2000" dirty="0">
                <a:solidFill>
                  <a:srgbClr val="000000"/>
                </a:solidFill>
                <a:latin typeface="Menlo-Regular"/>
              </a:rPr>
              <a:t>        longjmp(buf, 2);</a:t>
            </a:r>
          </a:p>
          <a:p>
            <a:r>
              <a:rPr lang="hu-HU" sz="2000" dirty="0">
                <a:solidFill>
                  <a:srgbClr val="000000"/>
                </a:solidFill>
                <a:latin typeface="Menlo-Regular"/>
              </a:rPr>
              <a:t>}</a:t>
            </a:r>
          </a:p>
        </p:txBody>
      </p:sp>
    </p:spTree>
    <p:extLst>
      <p:ext uri="{BB962C8B-B14F-4D97-AF65-F5344CB8AC3E}">
        <p14:creationId xmlns:p14="http://schemas.microsoft.com/office/powerpoint/2010/main" val="2260578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1660525" y="2432050"/>
            <a:ext cx="184150" cy="336550"/>
          </a:xfrm>
          <a:prstGeom prst="rect">
            <a:avLst/>
          </a:prstGeom>
          <a:noFill/>
          <a:ln w="25400">
            <a:noFill/>
            <a:miter lim="800000"/>
            <a:headEnd/>
            <a:tailEnd/>
          </a:ln>
          <a:effectLst/>
        </p:spPr>
        <p:txBody>
          <a:bodyPr wrap="none">
            <a:spAutoFit/>
          </a:bodyPr>
          <a:lstStyle/>
          <a:p>
            <a:pPr algn="l">
              <a:lnSpc>
                <a:spcPct val="100000"/>
              </a:lnSpc>
            </a:pPr>
            <a:endParaRPr lang="en-US" sz="1600" b="1" dirty="0">
              <a:latin typeface="Calibri" pitchFamily="34" charset="0"/>
            </a:endParaRPr>
          </a:p>
        </p:txBody>
      </p:sp>
      <p:sp>
        <p:nvSpPr>
          <p:cNvPr id="531460" name="Text Box 4"/>
          <p:cNvSpPr txBox="1">
            <a:spLocks noChangeArrowheads="1"/>
          </p:cNvSpPr>
          <p:nvPr/>
        </p:nvSpPr>
        <p:spPr bwMode="auto">
          <a:xfrm>
            <a:off x="228600" y="304800"/>
            <a:ext cx="7086600" cy="6324600"/>
          </a:xfrm>
          <a:prstGeom prst="rect">
            <a:avLst/>
          </a:prstGeom>
          <a:solidFill>
            <a:srgbClr val="F6F5BD"/>
          </a:solidFill>
          <a:ln w="3175">
            <a:solidFill>
              <a:schemeClr val="tx1"/>
            </a:solidFill>
            <a:miter lim="800000"/>
            <a:headEnd/>
            <a:tailEnd/>
          </a:ln>
          <a:effectLst/>
        </p:spPr>
        <p:txBody>
          <a:bodyPr>
            <a:noAutofit/>
          </a:bodyPr>
          <a:lstStyle/>
          <a:p>
            <a:r>
              <a:rPr lang="en-US" sz="1800" dirty="0" err="1">
                <a:solidFill>
                  <a:srgbClr val="2D961E"/>
                </a:solidFill>
                <a:latin typeface="Menlo-Regular"/>
              </a:rPr>
              <a:t>jmp_buf</a:t>
            </a:r>
            <a:r>
              <a:rPr lang="en-US" sz="1800" dirty="0">
                <a:solidFill>
                  <a:srgbClr val="000000"/>
                </a:solidFill>
                <a:latin typeface="Menlo-Regular"/>
              </a:rPr>
              <a:t> </a:t>
            </a:r>
            <a:r>
              <a:rPr lang="en-US" sz="1800" dirty="0" err="1">
                <a:solidFill>
                  <a:srgbClr val="C1651C"/>
                </a:solidFill>
                <a:latin typeface="Menlo-Regular"/>
              </a:rPr>
              <a:t>buf</a:t>
            </a:r>
            <a:r>
              <a:rPr lang="en-US" sz="1800" dirty="0">
                <a:solidFill>
                  <a:srgbClr val="000000"/>
                </a:solidFill>
                <a:latin typeface="Menlo-Regular"/>
              </a:rPr>
              <a:t>;</a:t>
            </a:r>
          </a:p>
          <a:p>
            <a:endParaRPr lang="en-U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error1</a:t>
            </a:r>
            <a:r>
              <a:rPr lang="fr-FR" sz="1800" dirty="0">
                <a:solidFill>
                  <a:srgbClr val="000000"/>
                </a:solidFill>
                <a:latin typeface="Menlo-Regular"/>
              </a:rPr>
              <a:t> = 0;</a:t>
            </a: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error2</a:t>
            </a:r>
            <a:r>
              <a:rPr lang="fr-FR" sz="1800" dirty="0">
                <a:solidFill>
                  <a:srgbClr val="000000"/>
                </a:solidFill>
                <a:latin typeface="Menlo-Regular"/>
              </a:rPr>
              <a:t> = 1;</a:t>
            </a:r>
          </a:p>
          <a:p>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foo</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bar</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a:t>
            </a:r>
          </a:p>
          <a:p>
            <a:endParaRPr lang="fr-FR"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main</a:t>
            </a:r>
            <a:r>
              <a:rPr lang="fr-FR" sz="1800" dirty="0">
                <a:solidFill>
                  <a:srgbClr val="000000"/>
                </a:solidFill>
                <a:latin typeface="Menlo-Regular"/>
              </a:rPr>
              <a:t>()</a:t>
            </a:r>
          </a:p>
          <a:p>
            <a:r>
              <a:rPr lang="fr-FR" sz="1800" dirty="0">
                <a:solidFill>
                  <a:srgbClr val="000000"/>
                </a:solidFill>
                <a:latin typeface="Menlo-Regular"/>
              </a:rPr>
              <a:t>{</a:t>
            </a:r>
          </a:p>
          <a:p>
            <a:r>
              <a:rPr lang="fr-FR" sz="1800" dirty="0">
                <a:solidFill>
                  <a:srgbClr val="000000"/>
                </a:solidFill>
                <a:latin typeface="Menlo-Regular"/>
              </a:rPr>
              <a:t>    </a:t>
            </a:r>
            <a:r>
              <a:rPr lang="fr-FR" sz="1800" dirty="0" err="1">
                <a:solidFill>
                  <a:srgbClr val="C200FF"/>
                </a:solidFill>
                <a:latin typeface="Menlo-Regular"/>
              </a:rPr>
              <a:t>switch</a:t>
            </a:r>
            <a:r>
              <a:rPr lang="fr-FR" sz="1800" dirty="0">
                <a:solidFill>
                  <a:srgbClr val="000000"/>
                </a:solidFill>
                <a:latin typeface="Menlo-Regular"/>
              </a:rPr>
              <a:t>(</a:t>
            </a:r>
            <a:r>
              <a:rPr lang="fr-FR" sz="1800" dirty="0" err="1">
                <a:solidFill>
                  <a:srgbClr val="000000"/>
                </a:solidFill>
                <a:latin typeface="Menlo-Regular"/>
              </a:rPr>
              <a:t>setjmp</a:t>
            </a:r>
            <a:r>
              <a:rPr lang="fr-FR" sz="1800" dirty="0">
                <a:solidFill>
                  <a:srgbClr val="000000"/>
                </a:solidFill>
                <a:latin typeface="Menlo-Regular"/>
              </a:rPr>
              <a:t>(</a:t>
            </a:r>
            <a:r>
              <a:rPr lang="fr-FR" sz="1800" dirty="0" err="1">
                <a:solidFill>
                  <a:srgbClr val="000000"/>
                </a:solidFill>
                <a:latin typeface="Menlo-Regular"/>
              </a:rPr>
              <a:t>buf</a:t>
            </a:r>
            <a:r>
              <a:rPr lang="fr-FR" sz="1800" dirty="0">
                <a:solidFill>
                  <a:srgbClr val="000000"/>
                </a:solidFill>
                <a:latin typeface="Menlo-Regular"/>
              </a:rPr>
              <a:t>)) {</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0:</a:t>
            </a:r>
          </a:p>
          <a:p>
            <a:r>
              <a:rPr lang="nl-NL" sz="1800" dirty="0">
                <a:solidFill>
                  <a:srgbClr val="000000"/>
                </a:solidFill>
                <a:latin typeface="Menlo-Regular"/>
              </a:rPr>
              <a:t>        </a:t>
            </a:r>
            <a:r>
              <a:rPr lang="nl-NL" sz="1800" dirty="0" err="1">
                <a:solidFill>
                  <a:srgbClr val="000000"/>
                </a:solidFill>
                <a:latin typeface="Menlo-Regular"/>
              </a:rPr>
              <a:t>foo</a:t>
            </a:r>
            <a:r>
              <a:rPr lang="nl-NL" sz="1800" dirty="0">
                <a:solidFill>
                  <a:srgbClr val="000000"/>
                </a:solidFill>
                <a:latin typeface="Menlo-Regular"/>
              </a:rPr>
              <a:t>();</a:t>
            </a:r>
          </a:p>
          <a:p>
            <a:r>
              <a:rPr lang="nl-NL" sz="1800" dirty="0">
                <a:solidFill>
                  <a:srgbClr val="000000"/>
                </a:solidFill>
                <a:latin typeface="Menlo-Regular"/>
              </a:rPr>
              <a:t>        </a:t>
            </a:r>
            <a:r>
              <a:rPr lang="nl-NL" sz="1800" dirty="0">
                <a:solidFill>
                  <a:srgbClr val="C200FF"/>
                </a:solidFill>
                <a:latin typeface="Menlo-Regular"/>
              </a:rPr>
              <a:t>break</a:t>
            </a:r>
            <a:r>
              <a:rPr lang="nl-NL"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1:</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error1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2:</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error2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default</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"Unknown error condition in foo\n"</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exit(0);</a:t>
            </a:r>
          </a:p>
          <a:p>
            <a:r>
              <a:rPr lang="en-US" sz="1800" dirty="0">
                <a:solidFill>
                  <a:srgbClr val="000000"/>
                </a:solidFill>
                <a:latin typeface="Menlo-Regular"/>
              </a:rPr>
              <a:t>}</a:t>
            </a:r>
          </a:p>
        </p:txBody>
      </p:sp>
      <p:sp>
        <p:nvSpPr>
          <p:cNvPr id="531458" name="Rectangle 2"/>
          <p:cNvSpPr>
            <a:spLocks noGrp="1" noChangeArrowheads="1"/>
          </p:cNvSpPr>
          <p:nvPr>
            <p:ph type="title"/>
          </p:nvPr>
        </p:nvSpPr>
        <p:spPr>
          <a:xfrm>
            <a:off x="4724400" y="457200"/>
            <a:ext cx="4191000" cy="1219200"/>
          </a:xfrm>
          <a:solidFill>
            <a:schemeClr val="bg1"/>
          </a:solidFill>
          <a:ln>
            <a:solidFill>
              <a:schemeClr val="tx1"/>
            </a:solidFill>
          </a:ln>
        </p:spPr>
        <p:txBody>
          <a:bodyPr/>
          <a:lstStyle/>
          <a:p>
            <a:r>
              <a:rPr lang="en-US" dirty="0" err="1">
                <a:latin typeface="Courier New" pitchFamily="49" charset="0"/>
              </a:rPr>
              <a:t>setjmp</a:t>
            </a:r>
            <a:r>
              <a:rPr lang="en-US" dirty="0"/>
              <a:t>/</a:t>
            </a:r>
            <a:r>
              <a:rPr lang="en-US" dirty="0" err="1">
                <a:latin typeface="Courier New" pitchFamily="49" charset="0"/>
              </a:rPr>
              <a:t>longjmp</a:t>
            </a:r>
            <a:r>
              <a:rPr lang="en-US" dirty="0"/>
              <a:t> Example (</a:t>
            </a:r>
            <a:r>
              <a:rPr lang="en-US" dirty="0" err="1"/>
              <a:t>cont</a:t>
            </a:r>
            <a:r>
              <a:rPr lang="en-US" dirty="0"/>
              <a:t>)</a:t>
            </a:r>
            <a:endParaRPr lang="en-US" dirty="0">
              <a:latin typeface="Courier New"/>
              <a:cs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1026"/>
          <p:cNvSpPr>
            <a:spLocks noGrp="1" noChangeArrowheads="1"/>
          </p:cNvSpPr>
          <p:nvPr>
            <p:ph type="title"/>
          </p:nvPr>
        </p:nvSpPr>
        <p:spPr>
          <a:xfrm>
            <a:off x="304800" y="417512"/>
            <a:ext cx="7175500" cy="573088"/>
          </a:xfrm>
        </p:spPr>
        <p:txBody>
          <a:bodyPr/>
          <a:lstStyle/>
          <a:p>
            <a:r>
              <a:rPr lang="zh-CN" altLang="en-US" dirty="0"/>
              <a:t>非本地跳转的局限</a:t>
            </a:r>
            <a:endParaRPr lang="en-US" dirty="0"/>
          </a:p>
        </p:txBody>
      </p:sp>
      <p:sp>
        <p:nvSpPr>
          <p:cNvPr id="533507" name="Rectangle 1027"/>
          <p:cNvSpPr>
            <a:spLocks noGrp="1" noChangeArrowheads="1"/>
          </p:cNvSpPr>
          <p:nvPr>
            <p:ph type="body" idx="1"/>
          </p:nvPr>
        </p:nvSpPr>
        <p:spPr>
          <a:xfrm>
            <a:off x="308210" y="1066800"/>
            <a:ext cx="8307387" cy="1160463"/>
          </a:xfrm>
        </p:spPr>
        <p:txBody>
          <a:bodyPr/>
          <a:lstStyle/>
          <a:p>
            <a:r>
              <a:rPr lang="zh-CN" altLang="en-US" dirty="0"/>
              <a:t>工作在堆栈规则下</a:t>
            </a:r>
            <a:endParaRPr lang="en-US" dirty="0"/>
          </a:p>
          <a:p>
            <a:pPr lvl="1"/>
            <a:r>
              <a:rPr lang="zh-CN" altLang="en-US" dirty="0"/>
              <a:t>只能跳到被调用但尚未完成的函数环境中</a:t>
            </a:r>
            <a:endParaRPr lang="en-US" dirty="0"/>
          </a:p>
        </p:txBody>
      </p:sp>
      <p:sp>
        <p:nvSpPr>
          <p:cNvPr id="533508" name="Rectangle 1028"/>
          <p:cNvSpPr>
            <a:spLocks noChangeArrowheads="1"/>
          </p:cNvSpPr>
          <p:nvPr/>
        </p:nvSpPr>
        <p:spPr bwMode="auto">
          <a:xfrm>
            <a:off x="990600" y="1981200"/>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 else {</a:t>
            </a:r>
          </a:p>
          <a:p>
            <a:pPr algn="l">
              <a:lnSpc>
                <a:spcPct val="100000"/>
              </a:lnSpc>
            </a:pPr>
            <a:r>
              <a:rPr lang="en-US" sz="1600" b="1" dirty="0">
                <a:latin typeface="Courier New" pitchFamily="49" charset="0"/>
              </a:rPr>
              <a:t>    P2();</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  . . . P2(); . . . P3(); }</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sp>
        <p:nvSpPr>
          <p:cNvPr id="533509" name="Rectangle 1029"/>
          <p:cNvSpPr>
            <a:spLocks noChangeArrowheads="1"/>
          </p:cNvSpPr>
          <p:nvPr/>
        </p:nvSpPr>
        <p:spPr bwMode="auto">
          <a:xfrm>
            <a:off x="60928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0" name="Rectangle 1030"/>
          <p:cNvSpPr>
            <a:spLocks noChangeArrowheads="1"/>
          </p:cNvSpPr>
          <p:nvPr/>
        </p:nvSpPr>
        <p:spPr bwMode="auto">
          <a:xfrm>
            <a:off x="6092893" y="29718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1" name="Rectangle 1031"/>
          <p:cNvSpPr>
            <a:spLocks noChangeArrowheads="1"/>
          </p:cNvSpPr>
          <p:nvPr/>
        </p:nvSpPr>
        <p:spPr bwMode="auto">
          <a:xfrm>
            <a:off x="6092893" y="36576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2" name="Rectangle 1032"/>
          <p:cNvSpPr>
            <a:spLocks noChangeArrowheads="1"/>
          </p:cNvSpPr>
          <p:nvPr/>
        </p:nvSpPr>
        <p:spPr bwMode="auto">
          <a:xfrm>
            <a:off x="6092893" y="43434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3" name="Rectangle 1033"/>
          <p:cNvSpPr>
            <a:spLocks noChangeArrowheads="1"/>
          </p:cNvSpPr>
          <p:nvPr/>
        </p:nvSpPr>
        <p:spPr bwMode="auto">
          <a:xfrm>
            <a:off x="6092893" y="5029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3514" name="Line 1034"/>
          <p:cNvSpPr>
            <a:spLocks noChangeShapeType="1"/>
          </p:cNvSpPr>
          <p:nvPr/>
        </p:nvSpPr>
        <p:spPr bwMode="auto">
          <a:xfrm>
            <a:off x="5559493" y="2590800"/>
            <a:ext cx="533400"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3515" name="Rectangle 1035"/>
          <p:cNvSpPr>
            <a:spLocks noChangeArrowheads="1"/>
          </p:cNvSpPr>
          <p:nvPr/>
        </p:nvSpPr>
        <p:spPr bwMode="auto">
          <a:xfrm>
            <a:off x="5254693" y="2209800"/>
            <a:ext cx="550863" cy="336550"/>
          </a:xfrm>
          <a:prstGeom prst="rect">
            <a:avLst/>
          </a:prstGeom>
          <a:noFill/>
          <a:ln w="25400">
            <a:noFill/>
            <a:miter lim="800000"/>
            <a:headEnd/>
            <a:tailEnd/>
          </a:ln>
          <a:effectLst/>
        </p:spPr>
        <p:txBody>
          <a:bodyPr wrap="none">
            <a:spAutoFit/>
          </a:bodyPr>
          <a:lstStyle/>
          <a:p>
            <a:pPr algn="l">
              <a:lnSpc>
                <a:spcPct val="100000"/>
              </a:lnSpc>
            </a:pPr>
            <a:r>
              <a:rPr lang="en-US" sz="1600" b="1" dirty="0" err="1">
                <a:latin typeface="Courier New" pitchFamily="49" charset="0"/>
              </a:rPr>
              <a:t>env</a:t>
            </a:r>
            <a:endParaRPr lang="en-US" sz="1600" b="1" dirty="0">
              <a:latin typeface="Courier New" pitchFamily="49" charset="0"/>
            </a:endParaRPr>
          </a:p>
        </p:txBody>
      </p:sp>
      <p:sp>
        <p:nvSpPr>
          <p:cNvPr id="533516" name="Rectangle 1036"/>
          <p:cNvSpPr>
            <a:spLocks noChangeArrowheads="1"/>
          </p:cNvSpPr>
          <p:nvPr/>
        </p:nvSpPr>
        <p:spPr bwMode="auto">
          <a:xfrm>
            <a:off x="76930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7" name="Text Box 1037"/>
          <p:cNvSpPr txBox="1">
            <a:spLocks noChangeArrowheads="1"/>
          </p:cNvSpPr>
          <p:nvPr/>
        </p:nvSpPr>
        <p:spPr bwMode="auto">
          <a:xfrm>
            <a:off x="5984406" y="1981200"/>
            <a:ext cx="1493870"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Before </a:t>
            </a:r>
            <a:r>
              <a:rPr lang="en-US" sz="1600" b="1" dirty="0" err="1">
                <a:latin typeface="Calibri" pitchFamily="34" charset="0"/>
              </a:rPr>
              <a:t>longjmp</a:t>
            </a:r>
            <a:endParaRPr lang="en-US" sz="1600" b="1" dirty="0">
              <a:latin typeface="Calibri" pitchFamily="34" charset="0"/>
            </a:endParaRPr>
          </a:p>
        </p:txBody>
      </p:sp>
      <p:sp>
        <p:nvSpPr>
          <p:cNvPr id="533518" name="Text Box 1038"/>
          <p:cNvSpPr txBox="1">
            <a:spLocks noChangeArrowheads="1"/>
          </p:cNvSpPr>
          <p:nvPr/>
        </p:nvSpPr>
        <p:spPr bwMode="auto">
          <a:xfrm>
            <a:off x="7585125" y="1981200"/>
            <a:ext cx="1365182"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After </a:t>
            </a:r>
            <a:r>
              <a:rPr lang="en-US" sz="1600" b="1" dirty="0" err="1">
                <a:latin typeface="Calibri" pitchFamily="34" charset="0"/>
              </a:rPr>
              <a:t>longjmp</a:t>
            </a:r>
            <a:endParaRPr lang="en-US" sz="1600" b="1" dirty="0">
              <a:latin typeface="Calibri"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304800" y="417512"/>
            <a:ext cx="7937500" cy="573088"/>
          </a:xfrm>
        </p:spPr>
        <p:txBody>
          <a:bodyPr/>
          <a:lstStyle/>
          <a:p>
            <a:r>
              <a:rPr lang="zh-CN" altLang="en-US" dirty="0"/>
              <a:t>非本地跳转的局限</a:t>
            </a:r>
            <a:r>
              <a:rPr lang="en-US" dirty="0"/>
              <a:t>(cont.)</a:t>
            </a:r>
          </a:p>
        </p:txBody>
      </p:sp>
      <p:sp>
        <p:nvSpPr>
          <p:cNvPr id="534531" name="Rectangle 3"/>
          <p:cNvSpPr>
            <a:spLocks noGrp="1" noChangeArrowheads="1"/>
          </p:cNvSpPr>
          <p:nvPr>
            <p:ph type="body" idx="1"/>
          </p:nvPr>
        </p:nvSpPr>
        <p:spPr>
          <a:xfrm>
            <a:off x="326809" y="1049337"/>
            <a:ext cx="8307387" cy="1160463"/>
          </a:xfrm>
        </p:spPr>
        <p:txBody>
          <a:bodyPr/>
          <a:lstStyle/>
          <a:p>
            <a:r>
              <a:rPr lang="zh-CN" altLang="en-US" dirty="0"/>
              <a:t>工作在堆栈规则下</a:t>
            </a:r>
            <a:endParaRPr lang="en-US" dirty="0"/>
          </a:p>
          <a:p>
            <a:pPr lvl="1"/>
            <a:r>
              <a:rPr lang="zh-CN" altLang="en-US" dirty="0"/>
              <a:t>只能跳到被调用但尚未完成的函数环境里</a:t>
            </a:r>
            <a:endParaRPr lang="en-US" altLang="zh-CN" dirty="0"/>
          </a:p>
        </p:txBody>
      </p:sp>
      <p:sp>
        <p:nvSpPr>
          <p:cNvPr id="534532" name="Rectangle 4"/>
          <p:cNvSpPr>
            <a:spLocks noChangeArrowheads="1"/>
          </p:cNvSpPr>
          <p:nvPr/>
        </p:nvSpPr>
        <p:spPr bwMode="auto">
          <a:xfrm>
            <a:off x="896703" y="1990725"/>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P2(); P3();</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grpSp>
        <p:nvGrpSpPr>
          <p:cNvPr id="2" name="Group 5"/>
          <p:cNvGrpSpPr>
            <a:grpSpLocks/>
          </p:cNvGrpSpPr>
          <p:nvPr/>
        </p:nvGrpSpPr>
        <p:grpSpPr bwMode="auto">
          <a:xfrm>
            <a:off x="5181600" y="1990725"/>
            <a:ext cx="1981200" cy="1666875"/>
            <a:chOff x="3264" y="1056"/>
            <a:chExt cx="1248" cy="1050"/>
          </a:xfrm>
        </p:grpSpPr>
        <p:sp>
          <p:nvSpPr>
            <p:cNvPr id="534534" name="Rectangle 6"/>
            <p:cNvSpPr>
              <a:spLocks noChangeArrowheads="1"/>
            </p:cNvSpPr>
            <p:nvPr/>
          </p:nvSpPr>
          <p:spPr bwMode="auto">
            <a:xfrm>
              <a:off x="3264" y="172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grpSp>
          <p:nvGrpSpPr>
            <p:cNvPr id="3" name="Group 7"/>
            <p:cNvGrpSpPr>
              <a:grpSpLocks/>
            </p:cNvGrpSpPr>
            <p:nvPr/>
          </p:nvGrpSpPr>
          <p:grpSpPr bwMode="auto">
            <a:xfrm>
              <a:off x="3456" y="1056"/>
              <a:ext cx="1056" cy="1050"/>
              <a:chOff x="3408" y="1056"/>
              <a:chExt cx="1056" cy="1050"/>
            </a:xfrm>
          </p:grpSpPr>
          <p:sp>
            <p:nvSpPr>
              <p:cNvPr id="534536" name="Rectangle 8"/>
              <p:cNvSpPr>
                <a:spLocks noChangeArrowheads="1"/>
              </p:cNvSpPr>
              <p:nvPr/>
            </p:nvSpPr>
            <p:spPr bwMode="auto">
              <a:xfrm>
                <a:off x="3744" y="105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37" name="Rectangle 9"/>
              <p:cNvSpPr>
                <a:spLocks noChangeArrowheads="1"/>
              </p:cNvSpPr>
              <p:nvPr/>
            </p:nvSpPr>
            <p:spPr bwMode="auto">
              <a:xfrm>
                <a:off x="3744" y="148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38"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39" name="Text Box 11"/>
              <p:cNvSpPr txBox="1">
                <a:spLocks noChangeArrowheads="1"/>
              </p:cNvSpPr>
              <p:nvPr/>
            </p:nvSpPr>
            <p:spPr bwMode="auto">
              <a:xfrm>
                <a:off x="3685" y="1893"/>
                <a:ext cx="633"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setjmp</a:t>
                </a:r>
                <a:endParaRPr lang="en-US" sz="1600" b="1" dirty="0">
                  <a:latin typeface="Calibri" pitchFamily="34" charset="0"/>
                </a:endParaRPr>
              </a:p>
            </p:txBody>
          </p:sp>
        </p:grpSp>
      </p:grpSp>
      <p:grpSp>
        <p:nvGrpSpPr>
          <p:cNvPr id="4" name="Group 12"/>
          <p:cNvGrpSpPr>
            <a:grpSpLocks/>
          </p:cNvGrpSpPr>
          <p:nvPr/>
        </p:nvGrpSpPr>
        <p:grpSpPr bwMode="auto">
          <a:xfrm>
            <a:off x="6858000" y="5038725"/>
            <a:ext cx="1981200" cy="1666875"/>
            <a:chOff x="3264" y="2976"/>
            <a:chExt cx="1248" cy="1050"/>
          </a:xfrm>
        </p:grpSpPr>
        <p:sp>
          <p:nvSpPr>
            <p:cNvPr id="534541" name="Rectangle 13"/>
            <p:cNvSpPr>
              <a:spLocks noChangeArrowheads="1"/>
            </p:cNvSpPr>
            <p:nvPr/>
          </p:nvSpPr>
          <p:spPr bwMode="auto">
            <a:xfrm>
              <a:off x="3792" y="297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2" name="Rectangle 14"/>
            <p:cNvSpPr>
              <a:spLocks noChangeArrowheads="1"/>
            </p:cNvSpPr>
            <p:nvPr/>
          </p:nvSpPr>
          <p:spPr bwMode="auto">
            <a:xfrm>
              <a:off x="3792" y="340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4543"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44" name="Rectangle 16"/>
            <p:cNvSpPr>
              <a:spLocks noChangeArrowheads="1"/>
            </p:cNvSpPr>
            <p:nvPr/>
          </p:nvSpPr>
          <p:spPr bwMode="auto">
            <a:xfrm>
              <a:off x="3264" y="340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45" name="Text Box 17"/>
            <p:cNvSpPr txBox="1">
              <a:spLocks noChangeArrowheads="1"/>
            </p:cNvSpPr>
            <p:nvPr/>
          </p:nvSpPr>
          <p:spPr bwMode="auto">
            <a:xfrm>
              <a:off x="3733" y="3813"/>
              <a:ext cx="705"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longjmp</a:t>
              </a:r>
              <a:endParaRPr lang="en-US" sz="1600" b="1" dirty="0">
                <a:latin typeface="Calibri" pitchFamily="34" charset="0"/>
              </a:endParaRPr>
            </a:p>
          </p:txBody>
        </p:sp>
        <p:sp>
          <p:nvSpPr>
            <p:cNvPr id="534546" name="Text Box 18"/>
            <p:cNvSpPr txBox="1">
              <a:spLocks noChangeArrowheads="1"/>
            </p:cNvSpPr>
            <p:nvPr/>
          </p:nvSpPr>
          <p:spPr bwMode="auto">
            <a:xfrm>
              <a:off x="3504" y="3545"/>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grpSp>
        <p:nvGrpSpPr>
          <p:cNvPr id="5" name="Group 19"/>
          <p:cNvGrpSpPr>
            <a:grpSpLocks/>
          </p:cNvGrpSpPr>
          <p:nvPr/>
        </p:nvGrpSpPr>
        <p:grpSpPr bwMode="auto">
          <a:xfrm>
            <a:off x="5334000" y="3819525"/>
            <a:ext cx="1828800" cy="1666875"/>
            <a:chOff x="4608" y="1440"/>
            <a:chExt cx="1152" cy="1050"/>
          </a:xfrm>
        </p:grpSpPr>
        <p:sp>
          <p:nvSpPr>
            <p:cNvPr id="534548" name="Rectangle 20"/>
            <p:cNvSpPr>
              <a:spLocks noChangeArrowheads="1"/>
            </p:cNvSpPr>
            <p:nvPr/>
          </p:nvSpPr>
          <p:spPr bwMode="auto">
            <a:xfrm>
              <a:off x="5040" y="1440"/>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9" name="Rectangle 21"/>
            <p:cNvSpPr>
              <a:spLocks noChangeArrowheads="1"/>
            </p:cNvSpPr>
            <p:nvPr/>
          </p:nvSpPr>
          <p:spPr bwMode="auto">
            <a:xfrm>
              <a:off x="5040" y="1872"/>
              <a:ext cx="720" cy="432"/>
            </a:xfrm>
            <a:prstGeom prst="rect">
              <a:avLst/>
            </a:prstGeom>
            <a:solidFill>
              <a:schemeClr val="bg1">
                <a:lumMod val="95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50"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51" name="Text Box 23"/>
            <p:cNvSpPr txBox="1">
              <a:spLocks noChangeArrowheads="1"/>
            </p:cNvSpPr>
            <p:nvPr/>
          </p:nvSpPr>
          <p:spPr bwMode="auto">
            <a:xfrm>
              <a:off x="4968" y="2277"/>
              <a:ext cx="670"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P2 returns</a:t>
              </a:r>
            </a:p>
          </p:txBody>
        </p:sp>
        <p:sp>
          <p:nvSpPr>
            <p:cNvPr id="534552" name="Rectangle 24"/>
            <p:cNvSpPr>
              <a:spLocks noChangeArrowheads="1"/>
            </p:cNvSpPr>
            <p:nvPr/>
          </p:nvSpPr>
          <p:spPr bwMode="auto">
            <a:xfrm>
              <a:off x="4608" y="1872"/>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53" name="Text Box 25"/>
            <p:cNvSpPr txBox="1">
              <a:spLocks noChangeArrowheads="1"/>
            </p:cNvSpPr>
            <p:nvPr/>
          </p:nvSpPr>
          <p:spPr bwMode="auto">
            <a:xfrm>
              <a:off x="4752" y="2009"/>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428625"/>
            <a:ext cx="8458200" cy="1095375"/>
          </a:xfrm>
        </p:spPr>
        <p:txBody>
          <a:bodyPr/>
          <a:lstStyle/>
          <a:p>
            <a:pPr marL="0" indent="0"/>
            <a:r>
              <a:rPr lang="zh-CN" altLang="en-US" dirty="0"/>
              <a:t>综合</a:t>
            </a:r>
            <a:r>
              <a:rPr lang="en-US" dirty="0"/>
              <a:t>:  </a:t>
            </a:r>
            <a:r>
              <a:rPr lang="zh-CN" altLang="en-US" dirty="0"/>
              <a:t>利用</a:t>
            </a:r>
            <a:r>
              <a:rPr lang="en-US" dirty="0">
                <a:latin typeface="Courier New" pitchFamily="49" charset="0"/>
              </a:rPr>
              <a:t>ctrl-c</a:t>
            </a:r>
            <a:r>
              <a:rPr lang="zh-CN" altLang="en-US" dirty="0">
                <a:latin typeface="Courier New" pitchFamily="49" charset="0"/>
              </a:rPr>
              <a:t>来</a:t>
            </a:r>
            <a:r>
              <a:rPr lang="zh-CN" altLang="en-US" dirty="0"/>
              <a:t>重启自身的程序</a:t>
            </a:r>
            <a:endParaRPr lang="en-US" dirty="0"/>
          </a:p>
        </p:txBody>
      </p:sp>
      <p:sp>
        <p:nvSpPr>
          <p:cNvPr id="566275" name="Rectangle 3"/>
          <p:cNvSpPr>
            <a:spLocks noChangeArrowheads="1"/>
          </p:cNvSpPr>
          <p:nvPr/>
        </p:nvSpPr>
        <p:spPr bwMode="auto">
          <a:xfrm>
            <a:off x="457200" y="1524000"/>
            <a:ext cx="5048716" cy="5262978"/>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926492"/>
                </a:solidFill>
                <a:latin typeface="Menlo-Regular"/>
              </a:rPr>
              <a:t>#include</a:t>
            </a:r>
            <a:r>
              <a:rPr lang="en-US" sz="1400" dirty="0">
                <a:solidFill>
                  <a:srgbClr val="000000"/>
                </a:solidFill>
                <a:latin typeface="Menlo-Regular"/>
              </a:rPr>
              <a:t> </a:t>
            </a:r>
            <a:r>
              <a:rPr lang="en-US" sz="1400" dirty="0">
                <a:solidFill>
                  <a:srgbClr val="9D206F"/>
                </a:solidFill>
                <a:latin typeface="Menlo-Regular"/>
              </a:rPr>
              <a:t>"</a:t>
            </a:r>
            <a:r>
              <a:rPr lang="en-US" sz="1400" dirty="0" err="1">
                <a:solidFill>
                  <a:srgbClr val="9D206F"/>
                </a:solidFill>
                <a:latin typeface="Menlo-Regular"/>
              </a:rPr>
              <a:t>csapp.h</a:t>
            </a:r>
            <a:r>
              <a:rPr lang="en-US" sz="1400" dirty="0">
                <a:solidFill>
                  <a:srgbClr val="9D206F"/>
                </a:solidFill>
                <a:latin typeface="Menlo-Regular"/>
              </a:rPr>
              <a:t>"</a:t>
            </a:r>
            <a:endParaRPr lang="en-US" sz="1400" dirty="0">
              <a:solidFill>
                <a:srgbClr val="000000"/>
              </a:solidFill>
              <a:latin typeface="Menlo-Regular"/>
            </a:endParaRPr>
          </a:p>
          <a:p>
            <a:endParaRPr lang="en-US" sz="1400" dirty="0">
              <a:solidFill>
                <a:srgbClr val="000000"/>
              </a:solidFill>
              <a:latin typeface="Menlo-Regular"/>
            </a:endParaRPr>
          </a:p>
          <a:p>
            <a:r>
              <a:rPr lang="en-US" sz="1400" dirty="0" err="1">
                <a:solidFill>
                  <a:srgbClr val="2D961E"/>
                </a:solidFill>
                <a:latin typeface="Menlo-Regular"/>
              </a:rPr>
              <a:t>sigjmp_buf</a:t>
            </a:r>
            <a:r>
              <a:rPr lang="en-US" sz="1400" dirty="0">
                <a:solidFill>
                  <a:srgbClr val="000000"/>
                </a:solidFill>
                <a:latin typeface="Menlo-Regular"/>
              </a:rPr>
              <a:t> </a:t>
            </a:r>
            <a:r>
              <a:rPr lang="en-US" sz="1400" dirty="0" err="1">
                <a:solidFill>
                  <a:srgbClr val="C1651C"/>
                </a:solidFill>
                <a:latin typeface="Menlo-Regular"/>
              </a:rPr>
              <a:t>buf</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2D961E"/>
                </a:solidFill>
                <a:latin typeface="Menlo-Regular"/>
              </a:rPr>
              <a:t>void</a:t>
            </a:r>
            <a:r>
              <a:rPr lang="en-US" sz="1400" dirty="0">
                <a:solidFill>
                  <a:srgbClr val="000000"/>
                </a:solidFill>
                <a:latin typeface="Menlo-Regular"/>
              </a:rPr>
              <a:t> </a:t>
            </a:r>
            <a:r>
              <a:rPr lang="en-US" sz="1400" dirty="0">
                <a:solidFill>
                  <a:srgbClr val="4A00FF"/>
                </a:solidFill>
                <a:latin typeface="Menlo-Regular"/>
              </a:rPr>
              <a:t>handler</a:t>
            </a:r>
            <a:r>
              <a:rPr lang="en-US" sz="1400" dirty="0">
                <a:solidFill>
                  <a:srgbClr val="000000"/>
                </a:solidFill>
                <a:latin typeface="Menlo-Regular"/>
              </a:rPr>
              <a:t>(</a:t>
            </a:r>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C1651C"/>
                </a:solidFill>
                <a:latin typeface="Menlo-Regular"/>
              </a:rPr>
              <a:t>sig</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dirty="0" err="1">
                <a:solidFill>
                  <a:srgbClr val="000000"/>
                </a:solidFill>
                <a:latin typeface="Menlo-Regular"/>
              </a:rPr>
              <a:t>siglongjmp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a:t>
            </a:r>
          </a:p>
          <a:p>
            <a:r>
              <a:rPr lang="en-US" sz="1400" dirty="0">
                <a:solidFill>
                  <a:srgbClr val="000000"/>
                </a:solidFill>
                <a:latin typeface="Menlo-Regular"/>
              </a:rPr>
              <a:t>}</a:t>
            </a:r>
          </a:p>
          <a:p>
            <a:endParaRPr lang="en-US" sz="1400" dirty="0">
              <a:solidFill>
                <a:srgbClr val="000000"/>
              </a:solidFill>
              <a:latin typeface="Menlo-Regular"/>
            </a:endParaRPr>
          </a:p>
          <a:p>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4A00FF"/>
                </a:solidFill>
                <a:latin typeface="Menlo-Regular"/>
              </a:rPr>
              <a:t>main</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dirty="0" err="1">
                <a:solidFill>
                  <a:srgbClr val="000000"/>
                </a:solidFill>
                <a:latin typeface="Menlo-Regular"/>
              </a:rPr>
              <a:t>sigsetjmp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 {</a:t>
            </a:r>
          </a:p>
          <a:p>
            <a:r>
              <a:rPr lang="en-US" sz="1400" dirty="0">
                <a:solidFill>
                  <a:srgbClr val="000000"/>
                </a:solidFill>
                <a:latin typeface="Menlo-Regular"/>
              </a:rPr>
              <a:t>        Signal(SIGINT, handler);</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"starting\n"</a:t>
            </a:r>
            <a:r>
              <a:rPr lang="en-US" sz="1400" dirty="0">
                <a:solidFill>
                  <a:srgbClr val="000000"/>
                </a:solidFill>
                <a:latin typeface="Menlo-Regular"/>
              </a:rPr>
              <a:t>);</a:t>
            </a:r>
          </a:p>
          <a:p>
            <a:r>
              <a:rPr lang="en-US" sz="1400" dirty="0">
                <a:solidFill>
                  <a:srgbClr val="000000"/>
                </a:solidFill>
                <a:latin typeface="Menlo-Regular"/>
              </a:rPr>
              <a:t>    }</a:t>
            </a:r>
          </a:p>
          <a:p>
            <a:r>
              <a:rPr lang="hu-HU" sz="1400" dirty="0">
                <a:solidFill>
                  <a:srgbClr val="000000"/>
                </a:solidFill>
                <a:latin typeface="Menlo-Regular"/>
              </a:rPr>
              <a:t>    </a:t>
            </a:r>
            <a:r>
              <a:rPr lang="hu-HU" sz="1400" dirty="0">
                <a:solidFill>
                  <a:srgbClr val="C200FF"/>
                </a:solidFill>
                <a:latin typeface="Menlo-Regular"/>
              </a:rPr>
              <a:t>else</a:t>
            </a:r>
            <a:endParaRPr lang="hu-HU" sz="1400" dirty="0">
              <a:solidFill>
                <a:srgbClr val="000000"/>
              </a:solidFill>
              <a:latin typeface="Menlo-Regular"/>
            </a:endParaRP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"restarting\n"</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(1) {</a:t>
            </a:r>
          </a:p>
          <a:p>
            <a:r>
              <a:rPr lang="nl-NL" sz="1400" dirty="0">
                <a:solidFill>
                  <a:srgbClr val="000000"/>
                </a:solidFill>
                <a:latin typeface="Menlo-Regular"/>
              </a:rPr>
              <a:t>	Sleep(1);</a:t>
            </a:r>
          </a:p>
          <a:p>
            <a:r>
              <a:rPr lang="nl-NL" sz="1400" dirty="0">
                <a:solidFill>
                  <a:srgbClr val="000000"/>
                </a:solidFill>
                <a:latin typeface="Menlo-Regular"/>
              </a:rPr>
              <a:t>	</a:t>
            </a:r>
            <a:r>
              <a:rPr lang="nl-NL" sz="1400" dirty="0" err="1">
                <a:solidFill>
                  <a:srgbClr val="000000"/>
                </a:solidFill>
                <a:latin typeface="Menlo-Regular"/>
              </a:rPr>
              <a:t>Sio_puts</a:t>
            </a:r>
            <a:r>
              <a:rPr lang="nl-NL" sz="1400" dirty="0">
                <a:solidFill>
                  <a:srgbClr val="000000"/>
                </a:solidFill>
                <a:latin typeface="Menlo-Regular"/>
              </a:rPr>
              <a:t>(</a:t>
            </a:r>
            <a:r>
              <a:rPr lang="nl-NL" sz="1400" dirty="0">
                <a:solidFill>
                  <a:srgbClr val="9D206F"/>
                </a:solidFill>
                <a:latin typeface="Menlo-Regular"/>
              </a:rPr>
              <a:t>"processing...\n"</a:t>
            </a:r>
            <a:r>
              <a:rPr lang="nl-NL" sz="1400" dirty="0">
                <a:solidFill>
                  <a:srgbClr val="000000"/>
                </a:solidFill>
                <a:latin typeface="Menlo-Regular"/>
              </a:rPr>
              <a:t>);</a:t>
            </a:r>
          </a:p>
          <a:p>
            <a:r>
              <a:rPr lang="nl-NL" sz="1400" dirty="0">
                <a:solidFill>
                  <a:srgbClr val="000000"/>
                </a:solidFill>
                <a:latin typeface="Menlo-Regular"/>
              </a:rPr>
              <a:t>    }</a:t>
            </a:r>
          </a:p>
          <a:p>
            <a:r>
              <a:rPr lang="nl-NL" sz="1400" dirty="0">
                <a:solidFill>
                  <a:srgbClr val="000000"/>
                </a:solidFill>
                <a:latin typeface="Menlo-Regular"/>
              </a:rPr>
              <a:t>    exit(0); </a:t>
            </a:r>
            <a:r>
              <a:rPr lang="nl-NL" sz="1400" dirty="0">
                <a:solidFill>
                  <a:srgbClr val="CB2418"/>
                </a:solidFill>
                <a:latin typeface="Menlo-Regular"/>
              </a:rPr>
              <a:t>/* Control never </a:t>
            </a:r>
            <a:r>
              <a:rPr lang="nl-NL" sz="1400" dirty="0" err="1">
                <a:solidFill>
                  <a:srgbClr val="CB2418"/>
                </a:solidFill>
                <a:latin typeface="Menlo-Regular"/>
              </a:rPr>
              <a:t>reaches</a:t>
            </a:r>
            <a:r>
              <a:rPr lang="nl-NL" sz="1400" dirty="0">
                <a:solidFill>
                  <a:srgbClr val="CB2418"/>
                </a:solidFill>
                <a:latin typeface="Menlo-Regular"/>
              </a:rPr>
              <a:t> </a:t>
            </a:r>
            <a:r>
              <a:rPr lang="nl-NL" sz="1400" dirty="0" err="1">
                <a:solidFill>
                  <a:srgbClr val="CB2418"/>
                </a:solidFill>
                <a:latin typeface="Menlo-Regular"/>
              </a:rPr>
              <a:t>here</a:t>
            </a:r>
            <a:r>
              <a:rPr lang="nl-NL" sz="1400" dirty="0">
                <a:solidFill>
                  <a:srgbClr val="CB2418"/>
                </a:solidFill>
                <a:latin typeface="Menlo-Regular"/>
              </a:rPr>
              <a:t> */</a:t>
            </a:r>
            <a:endParaRPr lang="nl-NL" sz="1400" dirty="0">
              <a:solidFill>
                <a:srgbClr val="000000"/>
              </a:solidFill>
              <a:latin typeface="Menlo-Regular"/>
            </a:endParaRPr>
          </a:p>
          <a:p>
            <a:r>
              <a:rPr lang="nl-NL" sz="1400" dirty="0">
                <a:solidFill>
                  <a:srgbClr val="000000"/>
                </a:solidFill>
                <a:latin typeface="Menlo-Regular"/>
              </a:rPr>
              <a:t>}</a:t>
            </a:r>
          </a:p>
        </p:txBody>
      </p:sp>
      <p:sp>
        <p:nvSpPr>
          <p:cNvPr id="21" name="TextBox 20"/>
          <p:cNvSpPr txBox="1"/>
          <p:nvPr/>
        </p:nvSpPr>
        <p:spPr>
          <a:xfrm>
            <a:off x="4572000" y="6412468"/>
            <a:ext cx="981872" cy="369332"/>
          </a:xfrm>
          <a:prstGeom prst="rect">
            <a:avLst/>
          </a:prstGeom>
          <a:noFill/>
        </p:spPr>
        <p:txBody>
          <a:bodyPr wrap="none" rtlCol="0">
            <a:spAutoFit/>
          </a:bodyPr>
          <a:lstStyle/>
          <a:p>
            <a:r>
              <a:rPr lang="en-US" sz="1800" dirty="0" err="1">
                <a:solidFill>
                  <a:srgbClr val="7F7F7F"/>
                </a:solidFill>
                <a:latin typeface="Calibri" pitchFamily="34" charset="0"/>
              </a:rPr>
              <a:t>restart.c</a:t>
            </a:r>
            <a:endParaRPr lang="en-US" sz="1800" dirty="0">
              <a:solidFill>
                <a:srgbClr val="7F7F7F"/>
              </a:solidFill>
              <a:latin typeface="Calibri" pitchFamily="34" charset="0"/>
            </a:endParaRPr>
          </a:p>
        </p:txBody>
      </p:sp>
      <p:grpSp>
        <p:nvGrpSpPr>
          <p:cNvPr id="23" name="Group 22"/>
          <p:cNvGrpSpPr/>
          <p:nvPr/>
        </p:nvGrpSpPr>
        <p:grpSpPr>
          <a:xfrm>
            <a:off x="4691063" y="2101840"/>
            <a:ext cx="3351431" cy="3046988"/>
            <a:chOff x="2563812" y="2101840"/>
            <a:chExt cx="3351431" cy="3046988"/>
          </a:xfrm>
        </p:grpSpPr>
        <p:sp>
          <p:nvSpPr>
            <p:cNvPr id="22" name="Rectangle 21"/>
            <p:cNvSpPr/>
            <p:nvPr/>
          </p:nvSpPr>
          <p:spPr>
            <a:xfrm>
              <a:off x="2563812" y="2101840"/>
              <a:ext cx="3303588" cy="3046988"/>
            </a:xfrm>
            <a:prstGeom prst="rect">
              <a:avLst/>
            </a:prstGeom>
            <a:solidFill>
              <a:srgbClr val="E0E0E0"/>
            </a:solidFill>
          </p:spPr>
          <p:txBody>
            <a:bodyPr wrap="square">
              <a:spAutoFit/>
            </a:bodyPr>
            <a:lstStyle/>
            <a:p>
              <a:r>
                <a:rPr lang="en-US" sz="1600" dirty="0" err="1">
                  <a:latin typeface="Courier New"/>
                  <a:cs typeface="Courier New"/>
                </a:rPr>
                <a:t>greatwhite</a:t>
              </a:r>
              <a:r>
                <a:rPr lang="en-US" sz="1600" dirty="0">
                  <a:latin typeface="Courier New"/>
                  <a:cs typeface="Courier New"/>
                </a:rPr>
                <a:t>&gt; ./restart</a:t>
              </a:r>
            </a:p>
            <a:p>
              <a:r>
                <a:rPr lang="en-US" sz="1600" dirty="0">
                  <a:latin typeface="Courier New"/>
                  <a:cs typeface="Courier New"/>
                </a:rPr>
                <a:t>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p:txBody>
        </p:sp>
        <p:grpSp>
          <p:nvGrpSpPr>
            <p:cNvPr id="3" name="Group 12"/>
            <p:cNvGrpSpPr>
              <a:grpSpLocks/>
            </p:cNvGrpSpPr>
            <p:nvPr/>
          </p:nvGrpSpPr>
          <p:grpSpPr bwMode="auto">
            <a:xfrm>
              <a:off x="4025897" y="3440113"/>
              <a:ext cx="1878013" cy="338138"/>
              <a:chOff x="3592" y="2524"/>
              <a:chExt cx="1183" cy="213"/>
            </a:xfrm>
          </p:grpSpPr>
          <p:sp>
            <p:nvSpPr>
              <p:cNvPr id="566278" name="Text Box 6"/>
              <p:cNvSpPr txBox="1">
                <a:spLocks noChangeArrowheads="1"/>
              </p:cNvSpPr>
              <p:nvPr/>
            </p:nvSpPr>
            <p:spPr bwMode="auto">
              <a:xfrm>
                <a:off x="4368" y="2524"/>
                <a:ext cx="407" cy="213"/>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sp>
            <p:nvSpPr>
              <p:cNvPr id="566279" name="Line 7"/>
              <p:cNvSpPr>
                <a:spLocks noChangeShapeType="1"/>
              </p:cNvSpPr>
              <p:nvPr/>
            </p:nvSpPr>
            <p:spPr bwMode="auto">
              <a:xfrm>
                <a:off x="3592" y="2668"/>
                <a:ext cx="824"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grpSp>
        <p:sp>
          <p:nvSpPr>
            <p:cNvPr id="566297" name="Line 25"/>
            <p:cNvSpPr>
              <a:spLocks noChangeShapeType="1"/>
            </p:cNvSpPr>
            <p:nvPr/>
          </p:nvSpPr>
          <p:spPr bwMode="auto">
            <a:xfrm>
              <a:off x="4026344" y="4511675"/>
              <a:ext cx="1242568"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sp>
          <p:nvSpPr>
            <p:cNvPr id="566296" name="Text Box 24"/>
            <p:cNvSpPr txBox="1">
              <a:spLocks noChangeArrowheads="1"/>
            </p:cNvSpPr>
            <p:nvPr/>
          </p:nvSpPr>
          <p:spPr bwMode="auto">
            <a:xfrm>
              <a:off x="5268912" y="4354512"/>
              <a:ext cx="646331" cy="338554"/>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457200" y="493713"/>
            <a:ext cx="2209800" cy="573087"/>
          </a:xfrm>
        </p:spPr>
        <p:txBody>
          <a:bodyPr/>
          <a:lstStyle/>
          <a:p>
            <a:r>
              <a:rPr lang="zh-CN" altLang="en-US" dirty="0"/>
              <a:t>小结</a:t>
            </a:r>
            <a:endParaRPr lang="en-US" dirty="0"/>
          </a:p>
        </p:txBody>
      </p:sp>
      <p:sp>
        <p:nvSpPr>
          <p:cNvPr id="535555" name="Rectangle 3"/>
          <p:cNvSpPr>
            <a:spLocks noGrp="1" noChangeArrowheads="1"/>
          </p:cNvSpPr>
          <p:nvPr>
            <p:ph type="body" idx="1"/>
          </p:nvPr>
        </p:nvSpPr>
        <p:spPr>
          <a:xfrm>
            <a:off x="457200" y="1200150"/>
            <a:ext cx="7896225" cy="4972050"/>
          </a:xfrm>
        </p:spPr>
        <p:txBody>
          <a:bodyPr/>
          <a:lstStyle/>
          <a:p>
            <a:r>
              <a:rPr lang="zh-CN" altLang="en-US" dirty="0"/>
              <a:t>信号提供了进程级的异常处理</a:t>
            </a:r>
            <a:endParaRPr lang="en-US" dirty="0"/>
          </a:p>
          <a:p>
            <a:pPr lvl="1"/>
            <a:r>
              <a:rPr lang="zh-CN" altLang="en-US" dirty="0"/>
              <a:t>可由用户程序产生</a:t>
            </a:r>
            <a:endParaRPr lang="en-US" dirty="0">
              <a:latin typeface="Courier New" pitchFamily="49" charset="0"/>
            </a:endParaRPr>
          </a:p>
          <a:p>
            <a:pPr lvl="1"/>
            <a:r>
              <a:rPr lang="zh-CN" altLang="en-US" dirty="0"/>
              <a:t>可以通过信号处理程序的声明定义信号的行为</a:t>
            </a:r>
            <a:endParaRPr lang="en-US" dirty="0"/>
          </a:p>
          <a:p>
            <a:pPr lvl="1"/>
            <a:r>
              <a:rPr lang="zh-CN" altLang="en-US" dirty="0"/>
              <a:t>要小心书写信号处理程序</a:t>
            </a:r>
            <a:endParaRPr lang="en-US" dirty="0"/>
          </a:p>
          <a:p>
            <a:endParaRPr lang="en-US" dirty="0"/>
          </a:p>
          <a:p>
            <a:r>
              <a:rPr lang="zh-CN" altLang="en-US" dirty="0"/>
              <a:t>非本地跳转提供进程内的异常控制流（用户级）</a:t>
            </a:r>
            <a:endParaRPr lang="en-US" dirty="0"/>
          </a:p>
          <a:p>
            <a:pPr lvl="1"/>
            <a:r>
              <a:rPr lang="en-US" dirty="0"/>
              <a:t> </a:t>
            </a:r>
            <a:r>
              <a:rPr lang="zh-CN" altLang="en-US" dirty="0"/>
              <a:t>在堆栈规则内</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158299"/>
            <a:ext cx="7315200" cy="781050"/>
          </a:xfrm>
        </p:spPr>
        <p:txBody>
          <a:bodyPr/>
          <a:lstStyle/>
          <a:p>
            <a:r>
              <a:rPr lang="zh-CN" altLang="en-US" dirty="0"/>
              <a:t>一个简单的</a:t>
            </a:r>
            <a:r>
              <a:rPr lang="en-US" dirty="0"/>
              <a:t>Shell</a:t>
            </a:r>
            <a:r>
              <a:rPr lang="zh-CN" altLang="en-US" dirty="0"/>
              <a:t>程序：</a:t>
            </a:r>
            <a:r>
              <a:rPr lang="en-US" dirty="0" err="1">
                <a:latin typeface="Courier New" pitchFamily="49" charset="0"/>
              </a:rPr>
              <a:t>eval</a:t>
            </a:r>
            <a:r>
              <a:rPr lang="zh-CN" altLang="en-US" dirty="0">
                <a:latin typeface="Courier New" pitchFamily="49" charset="0"/>
              </a:rPr>
              <a:t>函数</a:t>
            </a:r>
            <a:endParaRPr lang="en-US" dirty="0"/>
          </a:p>
        </p:txBody>
      </p:sp>
      <p:sp>
        <p:nvSpPr>
          <p:cNvPr id="544772" name="Text Box 4"/>
          <p:cNvSpPr txBox="1">
            <a:spLocks noChangeArrowheads="1"/>
          </p:cNvSpPr>
          <p:nvPr/>
        </p:nvSpPr>
        <p:spPr bwMode="auto">
          <a:xfrm>
            <a:off x="457200" y="912053"/>
            <a:ext cx="8340725" cy="5867400"/>
          </a:xfrm>
          <a:prstGeom prst="rect">
            <a:avLst/>
          </a:prstGeom>
          <a:solidFill>
            <a:srgbClr val="F6F5BD"/>
          </a:solidFill>
          <a:ln w="12700">
            <a:solidFill>
              <a:schemeClr val="tx1"/>
            </a:solidFill>
            <a:miter lim="800000"/>
            <a:headEnd/>
            <a:tailEnd type="none" w="sm" len="sm"/>
          </a:ln>
          <a:effectLst/>
        </p:spPr>
        <p:txBody>
          <a:bodyPr wrap="square" lIns="45720" rIns="45720">
            <a:normAutofit fontScale="92500" lnSpcReduction="20000"/>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eval</a:t>
            </a:r>
            <a:r>
              <a:rPr lang="en-US" sz="1600" dirty="0">
                <a:solidFill>
                  <a:srgbClr val="000000"/>
                </a:solidFill>
                <a:latin typeface="Menlo-Regular"/>
              </a:rPr>
              <a:t>(</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cmdline</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argv</a:t>
            </a:r>
            <a:r>
              <a:rPr lang="en-US" sz="1600" dirty="0">
                <a:solidFill>
                  <a:srgbClr val="000000"/>
                </a:solidFill>
                <a:latin typeface="Menlo-Regular"/>
              </a:rPr>
              <a:t>[MAXARGS]; </a:t>
            </a:r>
            <a:r>
              <a:rPr lang="en-US" sz="1600" dirty="0">
                <a:solidFill>
                  <a:srgbClr val="CB2418"/>
                </a:solidFill>
                <a:latin typeface="Menlo-Regular"/>
              </a:rPr>
              <a:t>/* Argument list </a:t>
            </a:r>
            <a:r>
              <a:rPr lang="en-US" sz="1600" dirty="0" err="1">
                <a:solidFill>
                  <a:srgbClr val="CB2418"/>
                </a:solidFill>
                <a:latin typeface="Menlo-Regular"/>
              </a:rPr>
              <a:t>execve</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buf</a:t>
            </a:r>
            <a:r>
              <a:rPr lang="en-US" sz="1600" dirty="0">
                <a:solidFill>
                  <a:srgbClr val="000000"/>
                </a:solidFill>
                <a:latin typeface="Menlo-Regular"/>
              </a:rPr>
              <a:t>[MAXLINE];   </a:t>
            </a:r>
            <a:r>
              <a:rPr lang="en-US" sz="1600" dirty="0">
                <a:solidFill>
                  <a:srgbClr val="CB2418"/>
                </a:solidFill>
                <a:latin typeface="Menlo-Regular"/>
              </a:rPr>
              <a:t>/* Holds modified command line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err="1">
                <a:solidFill>
                  <a:srgbClr val="C1651C"/>
                </a:solidFill>
                <a:latin typeface="Menlo-Regular"/>
              </a:rPr>
              <a:t>bg</a:t>
            </a:r>
            <a:r>
              <a:rPr lang="en-US" sz="1600" dirty="0">
                <a:solidFill>
                  <a:srgbClr val="000000"/>
                </a:solidFill>
                <a:latin typeface="Menlo-Regular"/>
              </a:rPr>
              <a:t>;              </a:t>
            </a:r>
            <a:r>
              <a:rPr lang="en-US" sz="1600" dirty="0">
                <a:solidFill>
                  <a:srgbClr val="CB2418"/>
                </a:solidFill>
                <a:latin typeface="Menlo-Regular"/>
              </a:rPr>
              <a:t>/* Should the job run in </a:t>
            </a:r>
            <a:r>
              <a:rPr lang="en-US" sz="1600" dirty="0" err="1">
                <a:solidFill>
                  <a:srgbClr val="CB2418"/>
                </a:solidFill>
                <a:latin typeface="Menlo-Regular"/>
              </a:rPr>
              <a:t>bg</a:t>
            </a:r>
            <a:r>
              <a:rPr lang="en-US" sz="1600" dirty="0">
                <a:solidFill>
                  <a:srgbClr val="CB2418"/>
                </a:solidFill>
                <a:latin typeface="Menlo-Regular"/>
              </a:rPr>
              <a:t> or </a:t>
            </a:r>
            <a:r>
              <a:rPr lang="en-US" sz="1600" dirty="0" err="1">
                <a:solidFill>
                  <a:srgbClr val="CB2418"/>
                </a:solidFill>
                <a:latin typeface="Menlo-Regular"/>
              </a:rPr>
              <a:t>fg</a:t>
            </a:r>
            <a:r>
              <a:rPr lang="en-US" sz="1600" dirty="0">
                <a:solidFill>
                  <a:srgbClr val="CB2418"/>
                </a:solidFill>
                <a:latin typeface="Menlo-Regular"/>
              </a:rPr>
              <a:t>? */</a:t>
            </a:r>
            <a:endParaRPr lang="en-US" sz="1600" dirty="0">
              <a:solidFill>
                <a:srgbClr val="000000"/>
              </a:solidFill>
              <a:latin typeface="Menlo-Regular"/>
            </a:endParaRPr>
          </a:p>
          <a:p>
            <a:r>
              <a:rPr lang="fi-FI" sz="1600" dirty="0">
                <a:solidFill>
                  <a:srgbClr val="000000"/>
                </a:solidFill>
                <a:latin typeface="Menlo-Regular"/>
              </a:rPr>
              <a:t>    </a:t>
            </a:r>
            <a:r>
              <a:rPr lang="fi-FI" sz="1600" dirty="0" err="1">
                <a:solidFill>
                  <a:srgbClr val="2D961E"/>
                </a:solidFill>
                <a:latin typeface="Menlo-Regular"/>
              </a:rPr>
              <a:t>pid_t</a:t>
            </a:r>
            <a:r>
              <a:rPr lang="fi-FI" sz="1600" dirty="0">
                <a:solidFill>
                  <a:srgbClr val="000000"/>
                </a:solidFill>
                <a:latin typeface="Menlo-Regular"/>
              </a:rPr>
              <a:t> </a:t>
            </a:r>
            <a:r>
              <a:rPr lang="fi-FI" sz="1600" dirty="0" err="1">
                <a:solidFill>
                  <a:srgbClr val="C1651C"/>
                </a:solidFill>
                <a:latin typeface="Menlo-Regular"/>
              </a:rPr>
              <a:t>pid</a:t>
            </a:r>
            <a:r>
              <a:rPr lang="fi-FI" sz="1600" dirty="0">
                <a:solidFill>
                  <a:srgbClr val="000000"/>
                </a:solidFill>
                <a:latin typeface="Menlo-Regular"/>
              </a:rPr>
              <a:t>;           </a:t>
            </a:r>
            <a:r>
              <a:rPr lang="fi-FI" sz="1600" dirty="0">
                <a:solidFill>
                  <a:srgbClr val="CB2418"/>
                </a:solidFill>
                <a:latin typeface="Menlo-Regular"/>
              </a:rPr>
              <a:t>/* </a:t>
            </a:r>
            <a:r>
              <a:rPr lang="fi-FI" sz="1600" dirty="0" err="1">
                <a:solidFill>
                  <a:srgbClr val="CB2418"/>
                </a:solidFill>
                <a:latin typeface="Menlo-Regular"/>
              </a:rPr>
              <a:t>Process</a:t>
            </a:r>
            <a:r>
              <a:rPr lang="fi-FI" sz="1600" dirty="0">
                <a:solidFill>
                  <a:srgbClr val="CB2418"/>
                </a:solidFill>
                <a:latin typeface="Menlo-Regular"/>
              </a:rPr>
              <a:t> id */</a:t>
            </a:r>
            <a:endParaRPr lang="fi-FI" sz="1600" dirty="0">
              <a:solidFill>
                <a:srgbClr val="000000"/>
              </a:solidFill>
              <a:latin typeface="Menlo-Regular"/>
            </a:endParaRPr>
          </a:p>
          <a:p>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strcpy(buf</a:t>
            </a:r>
            <a:r>
              <a:rPr lang="fi-FI" sz="1600" dirty="0">
                <a:solidFill>
                  <a:srgbClr val="000000"/>
                </a:solidFill>
                <a:latin typeface="Menlo-Regular"/>
              </a:rPr>
              <a:t>, </a:t>
            </a:r>
            <a:r>
              <a:rPr lang="fi-FI" sz="1600" dirty="0" err="1">
                <a:solidFill>
                  <a:srgbClr val="000000"/>
                </a:solidFill>
                <a:latin typeface="Menlo-Regular"/>
              </a:rPr>
              <a:t>cmdline</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000000"/>
                </a:solidFill>
                <a:latin typeface="Menlo-Regular"/>
              </a:rPr>
              <a:t>bg</a:t>
            </a:r>
            <a:r>
              <a:rPr lang="fi-FI" sz="1600" dirty="0">
                <a:solidFill>
                  <a:srgbClr val="000000"/>
                </a:solidFill>
                <a:latin typeface="Menlo-Regular"/>
              </a:rPr>
              <a:t> = </a:t>
            </a:r>
            <a:r>
              <a:rPr lang="fi-FI" sz="1600" dirty="0" err="1">
                <a:solidFill>
                  <a:srgbClr val="000000"/>
                </a:solidFill>
                <a:latin typeface="Menlo-Regular"/>
              </a:rPr>
              <a:t>parseline(buf</a:t>
            </a:r>
            <a:r>
              <a:rPr lang="fi-FI" sz="1600" dirty="0">
                <a:solidFill>
                  <a:srgbClr val="000000"/>
                </a:solidFill>
                <a:latin typeface="Menlo-Regular"/>
              </a:rPr>
              <a:t>, </a:t>
            </a:r>
            <a:r>
              <a:rPr lang="fi-FI" sz="1600" dirty="0" err="1">
                <a:solidFill>
                  <a:srgbClr val="000000"/>
                </a:solidFill>
                <a:latin typeface="Menlo-Regular"/>
              </a:rPr>
              <a:t>argv</a:t>
            </a:r>
            <a:r>
              <a:rPr lang="fi-FI"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 == </a:t>
            </a:r>
            <a:r>
              <a:rPr lang="en-US" sz="1600" dirty="0">
                <a:solidFill>
                  <a:srgbClr val="2C9290"/>
                </a:solidFill>
                <a:latin typeface="Menlo-Regular"/>
              </a:rPr>
              <a:t>NULL</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return</a:t>
            </a:r>
            <a:r>
              <a:rPr lang="en-US" sz="1600" dirty="0">
                <a:solidFill>
                  <a:srgbClr val="000000"/>
                </a:solidFill>
                <a:latin typeface="Menlo-Regular"/>
              </a:rPr>
              <a:t>;   </a:t>
            </a:r>
            <a:r>
              <a:rPr lang="en-US" sz="1600" dirty="0">
                <a:solidFill>
                  <a:srgbClr val="CB2418"/>
                </a:solidFill>
                <a:latin typeface="Menlo-Regular"/>
              </a:rPr>
              <a:t>/* Ignore empty lines */</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builtin_command</a:t>
            </a:r>
            <a:r>
              <a:rPr lang="en-US" sz="1600" dirty="0">
                <a:solidFill>
                  <a:srgbClr val="000000"/>
                </a:solidFill>
                <a:latin typeface="Menlo-Regular"/>
              </a:rPr>
              <a:t>(</a:t>
            </a:r>
            <a:r>
              <a:rPr lang="en-US" sz="1600" dirty="0" err="1">
                <a:solidFill>
                  <a:srgbClr val="000000"/>
                </a:solidFill>
                <a:latin typeface="Menlo-Regular"/>
              </a:rPr>
              <a:t>argv</a:t>
            </a:r>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pid</a:t>
            </a:r>
            <a:r>
              <a:rPr lang="en-US" sz="1600" dirty="0">
                <a:solidFill>
                  <a:srgbClr val="000000"/>
                </a:solidFill>
                <a:latin typeface="Menlo-Regular"/>
              </a:rPr>
              <a:t> = Fork()) == 0) {   </a:t>
            </a:r>
            <a:r>
              <a:rPr lang="en-US" sz="1600" dirty="0">
                <a:solidFill>
                  <a:srgbClr val="CB2418"/>
                </a:solidFill>
                <a:latin typeface="Menlo-Regular"/>
              </a:rPr>
              <a:t>/* Child runs user job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execve</a:t>
            </a:r>
            <a:r>
              <a:rPr lang="en-US" sz="1600" dirty="0">
                <a:solidFill>
                  <a:srgbClr val="000000"/>
                </a:solidFill>
                <a:latin typeface="Menlo-Regular"/>
              </a:rPr>
              <a:t>(</a:t>
            </a:r>
            <a:r>
              <a:rPr lang="en-US" sz="1600" dirty="0" err="1">
                <a:solidFill>
                  <a:srgbClr val="000000"/>
                </a:solidFill>
                <a:latin typeface="Menlo-Regular"/>
              </a:rPr>
              <a:t>argv</a:t>
            </a:r>
            <a:r>
              <a:rPr lang="en-US" sz="1600" dirty="0">
                <a:solidFill>
                  <a:srgbClr val="000000"/>
                </a:solidFill>
                <a:latin typeface="Menlo-Regular"/>
              </a:rPr>
              <a:t>[0], </a:t>
            </a:r>
            <a:r>
              <a:rPr lang="en-US" sz="1600" dirty="0" err="1">
                <a:solidFill>
                  <a:srgbClr val="000000"/>
                </a:solidFill>
                <a:latin typeface="Menlo-Regular"/>
              </a:rPr>
              <a:t>argv</a:t>
            </a:r>
            <a:r>
              <a:rPr lang="en-US" sz="1600" dirty="0">
                <a:solidFill>
                  <a:srgbClr val="000000"/>
                </a:solidFill>
                <a:latin typeface="Menlo-Regular"/>
              </a:rPr>
              <a:t>, environ) &lt; 0) {</a:t>
            </a: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"%s: Command not found.\n"</a:t>
            </a:r>
            <a:r>
              <a:rPr lang="en-US" sz="1600" dirty="0">
                <a:solidFill>
                  <a:srgbClr val="000000"/>
                </a:solidFill>
                <a:latin typeface="Menlo-Regular"/>
              </a:rPr>
              <a:t>, </a:t>
            </a:r>
            <a:r>
              <a:rPr lang="en-US" sz="1600" dirty="0" err="1">
                <a:solidFill>
                  <a:srgbClr val="000000"/>
                </a:solidFill>
                <a:latin typeface="Menlo-Regular"/>
              </a:rPr>
              <a:t>argv</a:t>
            </a:r>
            <a:r>
              <a:rPr lang="en-US" sz="1600" dirty="0">
                <a:solidFill>
                  <a:srgbClr val="000000"/>
                </a:solidFill>
                <a:latin typeface="Menlo-Regular"/>
              </a:rPr>
              <a:t>[0]);</a:t>
            </a:r>
          </a:p>
          <a:p>
            <a:r>
              <a:rPr lang="en-US" sz="1600" dirty="0">
                <a:solidFill>
                  <a:srgbClr val="000000"/>
                </a:solidFill>
                <a:latin typeface="Menlo-Regular"/>
              </a:rPr>
              <a:t>                exit(0);</a:t>
            </a:r>
          </a:p>
          <a:p>
            <a:r>
              <a:rPr lang="en-US" sz="1600" dirty="0">
                <a:solidFill>
                  <a:srgbClr val="000000"/>
                </a:solidFill>
                <a:latin typeface="Menlo-Regular"/>
              </a:rPr>
              <a:t>            }</a:t>
            </a:r>
          </a:p>
          <a:p>
            <a:r>
              <a:rPr lang="en-US" sz="1600" dirty="0">
                <a:solidFill>
                  <a:srgbClr val="000000"/>
                </a:solidFill>
                <a:latin typeface="Menlo-Regular"/>
              </a:rPr>
              <a:t>        }</a:t>
            </a:r>
          </a:p>
          <a:p>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B2418"/>
                </a:solidFill>
                <a:latin typeface="Menlo-Regular"/>
              </a:rPr>
              <a:t>/* Parent waits for foreground job to terminate */</a:t>
            </a:r>
            <a:r>
              <a:rPr lang="zh-CN" altLang="en-US" sz="1600" dirty="0">
                <a:solidFill>
                  <a:srgbClr val="CB2418"/>
                </a:solidFill>
                <a:latin typeface="Menlo-Regular"/>
              </a:rPr>
              <a:t>父进程等待前台子进程结束</a:t>
            </a:r>
            <a:endParaRPr lang="en-US" sz="1600" dirty="0">
              <a:solidFill>
                <a:srgbClr val="000000"/>
              </a:solidFill>
              <a:latin typeface="Menlo-Regular"/>
            </a:endParaRPr>
          </a:p>
          <a:p>
            <a:r>
              <a:rPr lang="de-DE" sz="1600" dirty="0">
                <a:solidFill>
                  <a:srgbClr val="000000"/>
                </a:solidFill>
                <a:latin typeface="Menlo-Regular"/>
              </a:rPr>
              <a:t>	</a:t>
            </a:r>
            <a:r>
              <a:rPr lang="de-DE" sz="1600" dirty="0">
                <a:solidFill>
                  <a:srgbClr val="C200FF"/>
                </a:solidFill>
                <a:latin typeface="Menlo-Regular"/>
              </a:rPr>
              <a:t>if</a:t>
            </a:r>
            <a:r>
              <a:rPr lang="de-DE" sz="1600" dirty="0">
                <a:solidFill>
                  <a:srgbClr val="000000"/>
                </a:solidFill>
                <a:latin typeface="Menlo-Regular"/>
              </a:rPr>
              <a:t> (!bg) {          </a:t>
            </a:r>
            <a:r>
              <a:rPr lang="en-US" altLang="zh-CN" sz="1600" dirty="0">
                <a:solidFill>
                  <a:srgbClr val="000000"/>
                </a:solidFill>
                <a:latin typeface="Menlo-Regular"/>
              </a:rPr>
              <a:t>//</a:t>
            </a:r>
            <a:r>
              <a:rPr lang="en-US" altLang="zh-CN" sz="1600" dirty="0" err="1">
                <a:solidFill>
                  <a:srgbClr val="000000"/>
                </a:solidFill>
                <a:latin typeface="Menlo-Regular"/>
              </a:rPr>
              <a:t>fg</a:t>
            </a:r>
            <a:r>
              <a:rPr lang="zh-CN" altLang="en-US" sz="1600" dirty="0">
                <a:solidFill>
                  <a:srgbClr val="000000"/>
                </a:solidFill>
                <a:latin typeface="Menlo-Regular"/>
              </a:rPr>
              <a:t>或</a:t>
            </a:r>
            <a:r>
              <a:rPr lang="en-US" altLang="zh-CN" sz="1600" dirty="0" err="1">
                <a:solidFill>
                  <a:srgbClr val="000000"/>
                </a:solidFill>
                <a:latin typeface="Menlo-Regular"/>
              </a:rPr>
              <a:t>bg</a:t>
            </a:r>
            <a:r>
              <a:rPr lang="zh-CN" altLang="en-US" sz="1600" dirty="0">
                <a:solidFill>
                  <a:srgbClr val="000000"/>
                </a:solidFill>
                <a:latin typeface="Menlo-Regular"/>
              </a:rPr>
              <a:t>或</a:t>
            </a:r>
            <a:r>
              <a:rPr lang="en-US" altLang="zh-CN" sz="1600" dirty="0">
                <a:solidFill>
                  <a:srgbClr val="000000"/>
                </a:solidFill>
                <a:latin typeface="Menlo-Regular"/>
              </a:rPr>
              <a:t>&amp; </a:t>
            </a:r>
            <a:endParaRPr lang="de-DE" sz="1600" dirty="0">
              <a:solidFill>
                <a:srgbClr val="000000"/>
              </a:solidFill>
              <a:latin typeface="Menlo-Regular"/>
            </a:endParaRP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err="1">
                <a:solidFill>
                  <a:srgbClr val="C1651C"/>
                </a:solidFill>
                <a:latin typeface="Menlo-Regular"/>
              </a:rPr>
              <a:t>status</a:t>
            </a:r>
            <a:r>
              <a:rPr lang="fr-FR"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waitpid</a:t>
            </a:r>
            <a:r>
              <a:rPr lang="en-US" sz="1600" dirty="0">
                <a:solidFill>
                  <a:srgbClr val="000000"/>
                </a:solidFill>
                <a:latin typeface="Menlo-Regular"/>
              </a:rPr>
              <a:t>(</a:t>
            </a:r>
            <a:r>
              <a:rPr lang="en-US" sz="1600" dirty="0" err="1">
                <a:solidFill>
                  <a:srgbClr val="000000"/>
                </a:solidFill>
                <a:latin typeface="Menlo-Regular"/>
              </a:rPr>
              <a:t>pid</a:t>
            </a:r>
            <a:r>
              <a:rPr lang="en-US" sz="1600" dirty="0">
                <a:solidFill>
                  <a:srgbClr val="000000"/>
                </a:solidFill>
                <a:latin typeface="Menlo-Regular"/>
              </a:rPr>
              <a:t>, &amp;status, 0) &lt; 0)</a:t>
            </a:r>
          </a:p>
          <a:p>
            <a:r>
              <a:rPr lang="en-US" sz="1600" dirty="0">
                <a:solidFill>
                  <a:srgbClr val="000000"/>
                </a:solidFill>
                <a:latin typeface="Menlo-Regular"/>
              </a:rPr>
              <a:t>                </a:t>
            </a:r>
            <a:r>
              <a:rPr lang="en-US" sz="1600" dirty="0" err="1">
                <a:solidFill>
                  <a:srgbClr val="000000"/>
                </a:solidFill>
                <a:latin typeface="Menlo-Regular"/>
              </a:rPr>
              <a:t>unix_error</a:t>
            </a:r>
            <a:r>
              <a:rPr lang="en-US" sz="1600" dirty="0">
                <a:solidFill>
                  <a:srgbClr val="000000"/>
                </a:solidFill>
                <a:latin typeface="Menlo-Regular"/>
              </a:rPr>
              <a:t>(</a:t>
            </a:r>
            <a:r>
              <a:rPr lang="en-US" sz="1600" dirty="0">
                <a:solidFill>
                  <a:srgbClr val="9D206F"/>
                </a:solidFill>
                <a:latin typeface="Menlo-Regular"/>
              </a:rPr>
              <a:t>"</a:t>
            </a:r>
            <a:r>
              <a:rPr lang="en-US" sz="1600" dirty="0" err="1">
                <a:solidFill>
                  <a:srgbClr val="9D206F"/>
                </a:solidFill>
                <a:latin typeface="Menlo-Regular"/>
              </a:rPr>
              <a:t>waitfg</a:t>
            </a:r>
            <a:r>
              <a:rPr lang="en-US" sz="1600" dirty="0">
                <a:solidFill>
                  <a:srgbClr val="9D206F"/>
                </a:solidFill>
                <a:latin typeface="Menlo-Regular"/>
              </a:rPr>
              <a:t>: </a:t>
            </a:r>
            <a:r>
              <a:rPr lang="en-US" sz="1600" dirty="0" err="1">
                <a:solidFill>
                  <a:srgbClr val="9D206F"/>
                </a:solidFill>
                <a:latin typeface="Menlo-Regular"/>
              </a:rPr>
              <a:t>waitpid</a:t>
            </a:r>
            <a:r>
              <a:rPr lang="en-US" sz="1600" dirty="0">
                <a:solidFill>
                  <a:srgbClr val="9D206F"/>
                </a:solidFill>
                <a:latin typeface="Menlo-Regular"/>
              </a:rPr>
              <a:t> error"</a:t>
            </a:r>
            <a:r>
              <a:rPr lang="en-US" sz="1600" dirty="0">
                <a:solidFill>
                  <a:srgbClr val="000000"/>
                </a:solidFill>
                <a:latin typeface="Menlo-Regular"/>
              </a:rPr>
              <a:t>);</a:t>
            </a:r>
          </a:p>
          <a:p>
            <a:r>
              <a:rPr lang="en-US" sz="1600" dirty="0">
                <a:solidFill>
                  <a:srgbClr val="000000"/>
                </a:solidFill>
                <a:latin typeface="Menlo-Regular"/>
              </a:rPr>
              <a:t>        }</a:t>
            </a:r>
          </a:p>
          <a:p>
            <a:r>
              <a:rPr lang="hu-HU" sz="1600" dirty="0">
                <a:solidFill>
                  <a:srgbClr val="000000"/>
                </a:solidFill>
                <a:latin typeface="Menlo-Regular"/>
              </a:rPr>
              <a:t>        </a:t>
            </a:r>
            <a:r>
              <a:rPr lang="hu-HU" sz="1600" dirty="0">
                <a:solidFill>
                  <a:srgbClr val="C200FF"/>
                </a:solidFill>
                <a:latin typeface="Menlo-Regular"/>
              </a:rPr>
              <a:t>else</a:t>
            </a:r>
            <a:endParaRPr lang="hu-HU"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printf(</a:t>
            </a:r>
            <a:r>
              <a:rPr lang="fi-FI" sz="1600" dirty="0" err="1">
                <a:solidFill>
                  <a:srgbClr val="9D206F"/>
                </a:solidFill>
                <a:latin typeface="Menlo-Regular"/>
              </a:rPr>
              <a:t>"%d</a:t>
            </a:r>
            <a:r>
              <a:rPr lang="fi-FI" sz="1600" dirty="0">
                <a:solidFill>
                  <a:srgbClr val="9D206F"/>
                </a:solidFill>
                <a:latin typeface="Menlo-Regular"/>
              </a:rPr>
              <a:t> %s"</a:t>
            </a:r>
            <a:r>
              <a:rPr lang="fi-FI" sz="1600" dirty="0">
                <a:solidFill>
                  <a:srgbClr val="000000"/>
                </a:solidFill>
                <a:latin typeface="Menlo-Regular"/>
              </a:rPr>
              <a:t>, </a:t>
            </a:r>
            <a:r>
              <a:rPr lang="fi-FI" sz="1600" dirty="0" err="1">
                <a:solidFill>
                  <a:srgbClr val="000000"/>
                </a:solidFill>
                <a:latin typeface="Menlo-Regular"/>
              </a:rPr>
              <a:t>pid</a:t>
            </a:r>
            <a:r>
              <a:rPr lang="fi-FI" sz="1600" dirty="0">
                <a:solidFill>
                  <a:srgbClr val="000000"/>
                </a:solidFill>
                <a:latin typeface="Menlo-Regular"/>
              </a:rPr>
              <a:t>, </a:t>
            </a:r>
            <a:r>
              <a:rPr lang="fi-FI" sz="1600" dirty="0" err="1">
                <a:solidFill>
                  <a:srgbClr val="000000"/>
                </a:solidFill>
                <a:latin typeface="Menlo-Regular"/>
              </a:rPr>
              <a:t>cmdline</a:t>
            </a:r>
            <a:r>
              <a:rPr lang="fi-FI" sz="1600" dirty="0">
                <a:solidFill>
                  <a:srgbClr val="000000"/>
                </a:solidFill>
                <a:latin typeface="Menlo-Regular"/>
              </a:rPr>
              <a:t>);</a:t>
            </a:r>
          </a:p>
          <a:p>
            <a:r>
              <a:rPr lang="fi-FI" sz="1600" dirty="0">
                <a:solidFill>
                  <a:srgbClr val="000000"/>
                </a:solidFill>
                <a:latin typeface="Menlo-Regular"/>
              </a:rPr>
              <a:t>    }</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a:t>
            </a:r>
          </a:p>
          <a:p>
            <a:r>
              <a:rPr lang="is-IS" sz="1600" dirty="0">
                <a:solidFill>
                  <a:srgbClr val="000000"/>
                </a:solidFill>
                <a:latin typeface="Menlo-Regular"/>
              </a:rPr>
              <a:t>}</a:t>
            </a:r>
          </a:p>
        </p:txBody>
      </p:sp>
      <p:sp>
        <p:nvSpPr>
          <p:cNvPr id="4" name="Rectangle 3"/>
          <p:cNvSpPr>
            <a:spLocks noChangeArrowheads="1"/>
          </p:cNvSpPr>
          <p:nvPr/>
        </p:nvSpPr>
        <p:spPr bwMode="auto">
          <a:xfrm>
            <a:off x="7124565" y="6474937"/>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shellex.c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25450" y="360362"/>
            <a:ext cx="8718550"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简单</a:t>
            </a:r>
            <a:r>
              <a:rPr lang="en-US" altLang="zh-CN" dirty="0"/>
              <a:t>shell</a:t>
            </a:r>
            <a:r>
              <a:rPr lang="zh-CN" altLang="en-US" dirty="0"/>
              <a:t>例子的问题</a:t>
            </a:r>
            <a:endParaRPr lang="en-GB" dirty="0"/>
          </a:p>
        </p:txBody>
      </p:sp>
      <p:sp>
        <p:nvSpPr>
          <p:cNvPr id="685059" name="Rectangle 3"/>
          <p:cNvSpPr>
            <a:spLocks noGrp="1" noChangeArrowheads="1"/>
          </p:cNvSpPr>
          <p:nvPr>
            <p:ph type="body" idx="1"/>
          </p:nvPr>
        </p:nvSpPr>
        <p:spPr>
          <a:xfrm>
            <a:off x="425450" y="3867170"/>
            <a:ext cx="8548687" cy="3503612"/>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在这个例子中</a:t>
            </a:r>
            <a:r>
              <a:rPr lang="en-US" altLang="zh-CN" sz="2800" dirty="0"/>
              <a:t>shell</a:t>
            </a:r>
            <a:r>
              <a:rPr lang="zh-CN" altLang="en-US" sz="2800" dirty="0"/>
              <a:t>可以正确等待和回收前台作业</a:t>
            </a:r>
            <a:endParaRPr lang="en-GB" sz="2800" dirty="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800" dirty="0"/>
          </a:p>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但是后台作业呢？</a:t>
            </a:r>
            <a:endParaRPr lang="en-GB" sz="28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dirty="0"/>
              <a:t>后台作业终止时会成为僵死进程</a:t>
            </a:r>
            <a:endParaRPr lang="en-GB" sz="24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dirty="0"/>
              <a:t>永远不会被回收，因为</a:t>
            </a:r>
            <a:r>
              <a:rPr lang="en-US" altLang="zh-CN" sz="2400" dirty="0"/>
              <a:t>shell</a:t>
            </a:r>
            <a:r>
              <a:rPr lang="zh-CN" altLang="en-US" sz="2400" dirty="0"/>
              <a:t>（通常）不会终止</a:t>
            </a:r>
            <a:endParaRPr lang="en-GB" sz="24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dirty="0"/>
              <a:t>将导致内存泄漏</a:t>
            </a:r>
            <a:endParaRPr lang="en-GB" sz="2400" dirty="0">
              <a:solidFill>
                <a:srgbClr val="FF0000"/>
              </a:solidFill>
            </a:endParaRPr>
          </a:p>
        </p:txBody>
      </p:sp>
      <p:pic>
        <p:nvPicPr>
          <p:cNvPr id="2" name="图片 1"/>
          <p:cNvPicPr>
            <a:picLocks noChangeAspect="1"/>
          </p:cNvPicPr>
          <p:nvPr/>
        </p:nvPicPr>
        <p:blipFill>
          <a:blip r:embed="rId3"/>
          <a:stretch>
            <a:fillRect/>
          </a:stretch>
        </p:blipFill>
        <p:spPr>
          <a:xfrm>
            <a:off x="394970" y="1143000"/>
            <a:ext cx="8124884" cy="2724170"/>
          </a:xfrm>
          <a:prstGeom prst="rect">
            <a:avLst/>
          </a:prstGeom>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350838" y="334295"/>
            <a:ext cx="8716962" cy="782638"/>
          </a:xfrm>
          <a:ln/>
          <a:effectLst/>
        </p:spPr>
        <p:txBody>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怎么办？</a:t>
            </a:r>
            <a:endParaRPr lang="en-GB" dirty="0"/>
          </a:p>
        </p:txBody>
      </p:sp>
      <p:sp>
        <p:nvSpPr>
          <p:cNvPr id="687107" name="Rectangle 3"/>
          <p:cNvSpPr>
            <a:spLocks noGrp="1" noChangeArrowheads="1"/>
          </p:cNvSpPr>
          <p:nvPr>
            <p:ph type="body" idx="1"/>
          </p:nvPr>
        </p:nvSpPr>
        <p:spPr>
          <a:xfrm>
            <a:off x="368300" y="1225550"/>
            <a:ext cx="8470900" cy="5224463"/>
          </a:xfrm>
          <a:ln/>
        </p:spPr>
        <p:txBody>
          <a:bodyPr lIns="90360" tIns="44280" rIns="90360" bIns="44280"/>
          <a:lstStyle/>
          <a:p>
            <a:pPr marL="284163" indent="-319088"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3200" dirty="0"/>
              <a:t>解决办法</a:t>
            </a:r>
            <a:r>
              <a:rPr lang="en-GB" sz="3200" dirty="0"/>
              <a:t>: </a:t>
            </a:r>
            <a:r>
              <a:rPr lang="zh-CN" altLang="en-US" sz="3200" dirty="0"/>
              <a:t>异常控制流</a:t>
            </a:r>
            <a:endParaRPr lang="en-GB" sz="32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在后台进程完成时内核将中断正常处理程序提醒我们</a:t>
            </a:r>
            <a:endParaRPr lang="en-GB" sz="2800" dirty="0"/>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800" dirty="0"/>
              <a:t>在</a:t>
            </a:r>
            <a:r>
              <a:rPr lang="en-GB" sz="2800" dirty="0"/>
              <a:t>Unix</a:t>
            </a:r>
            <a:r>
              <a:rPr lang="zh-CN" altLang="en-US" sz="2800" dirty="0"/>
              <a:t>里这种提醒机制叫作</a:t>
            </a:r>
            <a:r>
              <a:rPr lang="zh-CN" altLang="en-US" sz="2800" dirty="0">
                <a:solidFill>
                  <a:srgbClr val="FF0000"/>
                </a:solidFill>
              </a:rPr>
              <a:t>信号</a:t>
            </a:r>
            <a:endParaRPr lang="en-US" altLang="zh-CN" sz="2800" dirty="0">
              <a:solidFill>
                <a:srgbClr val="FF0000"/>
              </a:solidFill>
            </a:endParaRPr>
          </a:p>
          <a:p>
            <a:pPr marL="631825" lvl="1" indent="-266700" defTabSz="4572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sz="2800" b="1" i="1" dirty="0">
                <a:solidFill>
                  <a:srgbClr val="FF0000"/>
                </a:solidFill>
              </a:rPr>
              <a:t>Windows</a:t>
            </a:r>
            <a:r>
              <a:rPr lang="zh-CN" altLang="en-US" sz="2800" b="1" i="1" dirty="0">
                <a:solidFill>
                  <a:srgbClr val="FF0000"/>
                </a:solidFill>
              </a:rPr>
              <a:t>下成为消息</a:t>
            </a:r>
            <a:endParaRPr lang="en-GB" sz="2800" b="1" i="1" dirty="0">
              <a:solidFill>
                <a:srgbClr val="C00000"/>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r>
              <a:rPr lang="en-US" sz="3200" dirty="0">
                <a:solidFill>
                  <a:schemeClr val="tx1">
                    <a:lumMod val="50000"/>
                    <a:lumOff val="50000"/>
                  </a:schemeClr>
                </a:solidFill>
              </a:rPr>
              <a:t>Shells</a:t>
            </a:r>
          </a:p>
          <a:p>
            <a:r>
              <a:rPr lang="zh-CN" altLang="en-US" sz="3200" dirty="0"/>
              <a:t>信号</a:t>
            </a:r>
            <a:endParaRPr lang="en-US" sz="3200" dirty="0"/>
          </a:p>
          <a:p>
            <a:r>
              <a:rPr lang="zh-CN" altLang="en-US" sz="3200" dirty="0">
                <a:solidFill>
                  <a:schemeClr val="tx1">
                    <a:lumMod val="50000"/>
                    <a:lumOff val="50000"/>
                  </a:schemeClr>
                </a:solidFill>
              </a:rPr>
              <a:t>非本地跳转</a:t>
            </a:r>
            <a:endParaRPr lang="en-US" sz="3200" dirty="0">
              <a:solidFill>
                <a:schemeClr val="tx1">
                  <a:lumMod val="50000"/>
                  <a:lumOff val="50000"/>
                </a:schemeClr>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15860</TotalTime>
  <Words>5068</Words>
  <Application>Microsoft Office PowerPoint</Application>
  <PresentationFormat>全屏显示(4:3)</PresentationFormat>
  <Paragraphs>920</Paragraphs>
  <Slides>56</Slides>
  <Notes>38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56</vt:i4>
      </vt:variant>
    </vt:vector>
  </HeadingPairs>
  <TitlesOfParts>
    <vt:vector size="68" baseType="lpstr">
      <vt:lpstr>Menlo-Bold</vt:lpstr>
      <vt:lpstr>Menlo-Regular</vt:lpstr>
      <vt:lpstr>微软雅黑</vt:lpstr>
      <vt:lpstr>Arial</vt:lpstr>
      <vt:lpstr>Arial Narrow</vt:lpstr>
      <vt:lpstr>Calibri</vt:lpstr>
      <vt:lpstr>Courier New</vt:lpstr>
      <vt:lpstr>Helvetica</vt:lpstr>
      <vt:lpstr>Times New Roman</vt:lpstr>
      <vt:lpstr>Wingdings</vt:lpstr>
      <vt:lpstr>Wingdings 2</vt:lpstr>
      <vt:lpstr>template2007</vt:lpstr>
      <vt:lpstr> 第8章  异常控制流II：                           ——信号与非本地跳转  </vt:lpstr>
      <vt:lpstr>异常控制流发生在系统的所有层次</vt:lpstr>
      <vt:lpstr>主要内容</vt:lpstr>
      <vt:lpstr>Linux 进程体系</vt:lpstr>
      <vt:lpstr>Shell 程序</vt:lpstr>
      <vt:lpstr>一个简单的Shell程序：eval函数</vt:lpstr>
      <vt:lpstr>简单shell例子的问题</vt:lpstr>
      <vt:lpstr>怎么办？</vt:lpstr>
      <vt:lpstr>主要内容</vt:lpstr>
      <vt:lpstr>Linux信号</vt:lpstr>
      <vt:lpstr>PowerPoint 演示文稿</vt:lpstr>
      <vt:lpstr>Linux中对异常的处理 0-255</vt:lpstr>
      <vt:lpstr>信号术语：发送信号</vt:lpstr>
      <vt:lpstr>信号术语: 接收信号</vt:lpstr>
      <vt:lpstr>信号术语: 待处理信号和阻塞信号</vt:lpstr>
      <vt:lpstr>信号术语: 待处理位/阻塞位</vt:lpstr>
      <vt:lpstr>发送信号: 进程组</vt:lpstr>
      <vt:lpstr>用 /bin/kill 程序发送信号</vt:lpstr>
      <vt:lpstr>从键盘发送信号</vt:lpstr>
      <vt:lpstr>Example of ctrl-c and ctrl-z</vt:lpstr>
      <vt:lpstr>用 kill 函数发送信号</vt:lpstr>
      <vt:lpstr>接收信号</vt:lpstr>
      <vt:lpstr>接收信号</vt:lpstr>
      <vt:lpstr>默认行为</vt:lpstr>
      <vt:lpstr>设置信号处理程序</vt:lpstr>
      <vt:lpstr>用信号处理程序捕获SIGINT信号</vt:lpstr>
      <vt:lpstr>作为并发流的信号处理程序</vt:lpstr>
      <vt:lpstr>另一个角度看作为并发流的信号处理程序</vt:lpstr>
      <vt:lpstr>嵌套的信号处理程序</vt:lpstr>
      <vt:lpstr>阻塞和解除阻塞信号</vt:lpstr>
      <vt:lpstr>临时阻塞接收信号</vt:lpstr>
      <vt:lpstr>安全的信号处理</vt:lpstr>
      <vt:lpstr>编写处理程序的原则 </vt:lpstr>
      <vt:lpstr>异步信号安全 </vt:lpstr>
      <vt:lpstr>开发安全的输出函数</vt:lpstr>
      <vt:lpstr>正确的信号处理</vt:lpstr>
      <vt:lpstr>正确的信号处理</vt:lpstr>
      <vt:lpstr>PowerPoint 演示文稿</vt:lpstr>
      <vt:lpstr>可移植的信号处理</vt:lpstr>
      <vt:lpstr>同步流以避免竞争（并发错误）</vt:lpstr>
      <vt:lpstr>同步流以避免竞争（并发错误）</vt:lpstr>
      <vt:lpstr>消除竞争的正确Shell 程序</vt:lpstr>
      <vt:lpstr>显式地等待信号</vt:lpstr>
      <vt:lpstr>显式地等待信号</vt:lpstr>
      <vt:lpstr>显式地等待信号</vt:lpstr>
      <vt:lpstr>用 sigsuspend等待信号</vt:lpstr>
      <vt:lpstr>用 sigsuspend等待信号</vt:lpstr>
      <vt:lpstr>主要内容</vt:lpstr>
      <vt:lpstr>非本地跳转: setjmp/longjmp</vt:lpstr>
      <vt:lpstr>setjmp/longjmp (cont)</vt:lpstr>
      <vt:lpstr>setjmp/longjmp Example</vt:lpstr>
      <vt:lpstr>setjmp/longjmp Example (cont)</vt:lpstr>
      <vt:lpstr>非本地跳转的局限</vt:lpstr>
      <vt:lpstr>非本地跳转的局限(cont.)</vt:lpstr>
      <vt:lpstr>综合:  利用ctrl-c来重启自身的程序</vt:lpstr>
      <vt:lpstr>小结</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dc:title>
  <dc:creator/>
  <dc:description/>
  <cp:lastModifiedBy>hlbc</cp:lastModifiedBy>
  <cp:revision>774</cp:revision>
  <cp:lastPrinted>2013-10-10T00:06:34Z</cp:lastPrinted>
  <dcterms:created xsi:type="dcterms:W3CDTF">2011-10-13T14:55:16Z</dcterms:created>
  <dcterms:modified xsi:type="dcterms:W3CDTF">2020-04-22T13:32:11Z</dcterms:modified>
</cp:coreProperties>
</file>