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8"/>
  </p:notesMasterIdLst>
  <p:sldIdLst>
    <p:sldId id="542" r:id="rId3"/>
    <p:sldId id="533" r:id="rId4"/>
    <p:sldId id="449" r:id="rId5"/>
    <p:sldId id="517" r:id="rId6"/>
    <p:sldId id="537" r:id="rId7"/>
    <p:sldId id="536" r:id="rId8"/>
    <p:sldId id="445" r:id="rId9"/>
    <p:sldId id="429" r:id="rId10"/>
    <p:sldId id="508" r:id="rId11"/>
    <p:sldId id="460" r:id="rId12"/>
    <p:sldId id="452" r:id="rId13"/>
    <p:sldId id="457" r:id="rId14"/>
    <p:sldId id="455" r:id="rId15"/>
    <p:sldId id="456" r:id="rId16"/>
    <p:sldId id="432" r:id="rId17"/>
    <p:sldId id="458" r:id="rId18"/>
    <p:sldId id="549" r:id="rId19"/>
    <p:sldId id="525" r:id="rId20"/>
    <p:sldId id="551" r:id="rId21"/>
    <p:sldId id="441" r:id="rId22"/>
    <p:sldId id="502" r:id="rId23"/>
    <p:sldId id="431" r:id="rId24"/>
    <p:sldId id="505" r:id="rId25"/>
    <p:sldId id="547" r:id="rId26"/>
    <p:sldId id="550" r:id="rId27"/>
    <p:sldId id="544" r:id="rId29"/>
  </p:sldIdLst>
  <p:sldSz cx="9144000" cy="6858000" type="screen4x3"/>
  <p:notesSz cx="6858000" cy="9144000"/>
  <p:custDataLst>
    <p:tags r:id="rId33"/>
  </p:custDataLst>
  <p:defaultTextStyle>
    <a:defPPr>
      <a:defRPr lang="en-US"/>
    </a:defPPr>
    <a:lvl1pPr algn="l" rtl="0" fontAlgn="base">
      <a:spcBef>
        <a:spcPct val="0"/>
      </a:spcBef>
      <a:spcAft>
        <a:spcPct val="0"/>
      </a:spcAft>
      <a:defRPr kumimoji="1" sz="20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kumimoji="1" sz="20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kumimoji="1" sz="20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kumimoji="1" sz="20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kumimoji="1" sz="20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0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0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0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000" b="1" kern="1200">
        <a:solidFill>
          <a:schemeClr val="tx1"/>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33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6475" autoAdjust="0"/>
  </p:normalViewPr>
  <p:slideViewPr>
    <p:cSldViewPr>
      <p:cViewPr varScale="1">
        <p:scale>
          <a:sx n="110" d="100"/>
          <a:sy n="110" d="100"/>
        </p:scale>
        <p:origin x="-1644" y="-7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slide" Target="slides/slide9.xml"/><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55.wmf"/><Relationship Id="rId8" Type="http://schemas.openxmlformats.org/officeDocument/2006/relationships/image" Target="../media/image54.wmf"/><Relationship Id="rId7" Type="http://schemas.openxmlformats.org/officeDocument/2006/relationships/image" Target="../media/image53.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0" Type="http://schemas.openxmlformats.org/officeDocument/2006/relationships/image" Target="../media/image56.wmf"/><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23.wmf"/><Relationship Id="rId8" Type="http://schemas.openxmlformats.org/officeDocument/2006/relationships/image" Target="../media/image22.wmf"/><Relationship Id="rId7" Type="http://schemas.openxmlformats.org/officeDocument/2006/relationships/image" Target="../media/image21.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2" Type="http://schemas.openxmlformats.org/officeDocument/2006/relationships/image" Target="../media/image26.wmf"/><Relationship Id="rId11" Type="http://schemas.openxmlformats.org/officeDocument/2006/relationships/image" Target="../media/image25.wmf"/><Relationship Id="rId10" Type="http://schemas.openxmlformats.org/officeDocument/2006/relationships/image" Target="../media/image24.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ahoma" panose="020B0604030504040204" pitchFamily="34" charset="0"/>
                <a:ea typeface="宋体" panose="02010600030101010101" pitchFamily="2" charset="-122"/>
              </a:defRPr>
            </a:lvl1pPr>
          </a:lstStyle>
          <a:p>
            <a:pPr>
              <a:defRPr/>
            </a:pPr>
            <a:endParaRPr lang="zh-CN" alt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ahoma" panose="020B0604030504040204" pitchFamily="34" charset="0"/>
                <a:ea typeface="宋体" panose="02010600030101010101" pitchFamily="2" charset="-122"/>
              </a:defRPr>
            </a:lvl1pPr>
          </a:lstStyle>
          <a:p>
            <a:pPr>
              <a:defRPr/>
            </a:pPr>
            <a:endParaRPr lang="en-US" altLang="zh-CN"/>
          </a:p>
        </p:txBody>
      </p:sp>
      <p:sp>
        <p:nvSpPr>
          <p:cNvPr id="829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ahoma" panose="020B0604030504040204" pitchFamily="34" charset="0"/>
                <a:ea typeface="宋体" panose="02010600030101010101" pitchFamily="2" charset="-122"/>
              </a:defRPr>
            </a:lvl1pPr>
          </a:lstStyle>
          <a:p>
            <a:pPr>
              <a:defRPr/>
            </a:pPr>
            <a:endParaRPr lang="en-US" altLang="zh-CN"/>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ahoma" panose="020B0604030504040204" pitchFamily="34" charset="0"/>
                <a:ea typeface="宋体" panose="02010600030101010101" pitchFamily="2" charset="-122"/>
              </a:defRPr>
            </a:lvl1pPr>
          </a:lstStyle>
          <a:p>
            <a:pPr>
              <a:defRPr/>
            </a:pPr>
            <a:fld id="{9B48FAA1-3DC8-42B2-B473-EA026A0768C0}"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2020</a:t>
            </a:r>
            <a:r>
              <a:rPr lang="zh-CN" altLang="en-US" dirty="0" smtClean="0"/>
              <a:t>年春季</a:t>
            </a:r>
            <a:r>
              <a:rPr lang="en-US" altLang="zh-CN" dirty="0" smtClean="0"/>
              <a:t>48</a:t>
            </a:r>
            <a:r>
              <a:rPr lang="zh-CN" altLang="en-US" smtClean="0"/>
              <a:t>学时模电</a:t>
            </a:r>
            <a:endParaRPr lang="zh-CN" altLang="en-US" dirty="0"/>
          </a:p>
        </p:txBody>
      </p:sp>
      <p:sp>
        <p:nvSpPr>
          <p:cNvPr id="4" name="灯片编号占位符 3"/>
          <p:cNvSpPr>
            <a:spLocks noGrp="1"/>
          </p:cNvSpPr>
          <p:nvPr>
            <p:ph type="sldNum" sz="quarter" idx="10"/>
          </p:nvPr>
        </p:nvSpPr>
        <p:spPr/>
        <p:txBody>
          <a:bodyPr/>
          <a:lstStyle/>
          <a:p>
            <a:pPr>
              <a:defRPr/>
            </a:pPr>
            <a:fld id="{9B48FAA1-3DC8-42B2-B473-EA026A0768C0}"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1524000"/>
            <a:ext cx="9009063" cy="1052513"/>
            <a:chOff x="0" y="1536"/>
            <a:chExt cx="5675" cy="663"/>
          </a:xfrm>
        </p:grpSpPr>
        <p:grpSp>
          <p:nvGrpSpPr>
            <p:cNvPr id="5"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defRPr/>
                </a:pPr>
                <a:endParaRPr lang="zh-CN" altLang="en-US"/>
              </a:p>
            </p:txBody>
          </p:sp>
        </p:grpSp>
        <p:grpSp>
          <p:nvGrpSpPr>
            <p:cNvPr id="6"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defRPr/>
              </a:pPr>
              <a:endParaRPr lang="zh-CN" altLang="en-US"/>
            </a:p>
          </p:txBody>
        </p:sp>
      </p:grpSp>
      <p:sp>
        <p:nvSpPr>
          <p:cNvPr id="14" name="AutoShape 18">
            <a:hlinkClick r:id="" action="ppaction://hlinkshowjump?jump=nextslide" highlightClick="1"/>
          </p:cNvPr>
          <p:cNvSpPr>
            <a:spLocks noChangeArrowheads="1"/>
          </p:cNvSpPr>
          <p:nvPr userDrawn="1"/>
        </p:nvSpPr>
        <p:spPr bwMode="auto">
          <a:xfrm rot="5400000">
            <a:off x="8763000" y="6477000"/>
            <a:ext cx="304800" cy="304800"/>
          </a:xfrm>
          <a:prstGeom prst="actionButtonForwardNext">
            <a:avLst/>
          </a:prstGeom>
          <a:solidFill>
            <a:srgbClr val="AD9579"/>
          </a:solidFill>
          <a:ln w="9525">
            <a:noFill/>
            <a:miter lim="800000"/>
          </a:ln>
          <a:effectLst/>
        </p:spPr>
        <p:txBody>
          <a:bodyPr wrap="none" anchor="ctr"/>
          <a:lstStyle/>
          <a:p>
            <a:pPr>
              <a:defRPr/>
            </a:pPr>
            <a:endParaRPr lang="zh-CN" altLang="en-US"/>
          </a:p>
        </p:txBody>
      </p:sp>
      <p:sp>
        <p:nvSpPr>
          <p:cNvPr id="6156" name="Rectangle 12"/>
          <p:cNvSpPr>
            <a:spLocks noGrp="1" noChangeArrowheads="1"/>
          </p:cNvSpPr>
          <p:nvPr>
            <p:ph type="ctrTitle"/>
          </p:nvPr>
        </p:nvSpPr>
        <p:spPr>
          <a:xfrm>
            <a:off x="990600" y="914400"/>
            <a:ext cx="7772400" cy="1143000"/>
          </a:xfrm>
        </p:spPr>
        <p:txBody>
          <a:bodyPr/>
          <a:lstStyle>
            <a:lvl1pPr>
              <a:defRPr/>
            </a:lvl1pPr>
          </a:lstStyle>
          <a:p>
            <a:r>
              <a:rPr lang="zh-CN" altLang="en-US"/>
              <a:t>单击此处编辑母版标题样式</a:t>
            </a:r>
            <a:endParaRPr lang="zh-CN" altLang="en-US"/>
          </a:p>
        </p:txBody>
      </p:sp>
      <p:sp>
        <p:nvSpPr>
          <p:cNvPr id="6157" name="Rectangle 13"/>
          <p:cNvSpPr>
            <a:spLocks noGrp="1" noChangeArrowheads="1"/>
          </p:cNvSpPr>
          <p:nvPr>
            <p:ph type="subTitle" idx="1"/>
          </p:nvPr>
        </p:nvSpPr>
        <p:spPr>
          <a:xfrm>
            <a:off x="1371600" y="2819400"/>
            <a:ext cx="6400800" cy="28194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15"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6"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7" name="Rectangle 16"/>
          <p:cNvSpPr>
            <a:spLocks noGrp="1" noChangeArrowheads="1"/>
          </p:cNvSpPr>
          <p:nvPr>
            <p:ph type="sldNum" sz="quarter" idx="12"/>
          </p:nvPr>
        </p:nvSpPr>
        <p:spPr>
          <a:xfrm>
            <a:off x="6858000" y="6324600"/>
            <a:ext cx="1905000" cy="457200"/>
          </a:xfrm>
        </p:spPr>
        <p:txBody>
          <a:bodyPr/>
          <a:lstStyle>
            <a:lvl1pPr>
              <a:defRPr b="0">
                <a:solidFill>
                  <a:schemeClr val="bg2"/>
                </a:solidFill>
                <a:latin typeface="Tahoma" panose="020B0604030504040204" pitchFamily="34" charset="0"/>
              </a:defRPr>
            </a:lvl1pPr>
          </a:lstStyle>
          <a:p>
            <a:pPr>
              <a:defRPr/>
            </a:pPr>
            <a:fld id="{099A608F-E89E-443E-BB46-48C80181827E}"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04A951B5-6D13-43E1-8D57-1CC3A1E7E46C}"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9275" y="76200"/>
            <a:ext cx="2044700" cy="60563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76200"/>
            <a:ext cx="5984875" cy="60563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961C83AD-D678-4EA4-A57E-5A25FBF9882F}"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1430997C-8ED6-4845-BBBF-79882608E4B5}"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B93BC8E1-492A-4304-AAD9-A1CE61329DFD}"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D5557813-5A79-4288-86A6-3A31B62CC24C}"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p:txBody>
          <a:bodyPr/>
          <a:lstStyle>
            <a:lvl1pPr>
              <a:defRPr/>
            </a:lvl1pPr>
          </a:lstStyle>
          <a:p>
            <a:pPr>
              <a:defRPr/>
            </a:pPr>
            <a:fld id="{B858A94A-033C-46A3-8E6F-8021F8B996CD}"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p:txBody>
          <a:bodyPr/>
          <a:lstStyle>
            <a:lvl1pPr>
              <a:defRPr/>
            </a:lvl1pPr>
          </a:lstStyle>
          <a:p>
            <a:pPr>
              <a:defRPr/>
            </a:pPr>
            <a:fld id="{433D3A38-E4D0-430A-97B7-4E23195BF740}"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p:txBody>
          <a:bodyPr/>
          <a:lstStyle>
            <a:lvl1pPr>
              <a:defRPr/>
            </a:lvl1pPr>
          </a:lstStyle>
          <a:p>
            <a:pPr>
              <a:defRPr/>
            </a:pPr>
            <a:fld id="{3B530C67-F31A-4EAD-99C0-342B3AC6B39C}"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351E633E-79B3-44B0-800F-1D48AA8A4BCB}"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C358A1E8-5A0E-4117-9D0B-941CA48DEA9E}"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650" name="Group 17"/>
          <p:cNvGrpSpPr/>
          <p:nvPr userDrawn="1"/>
        </p:nvGrpSpPr>
        <p:grpSpPr bwMode="auto">
          <a:xfrm>
            <a:off x="127000" y="449263"/>
            <a:ext cx="8542338" cy="1052512"/>
            <a:chOff x="80" y="624"/>
            <a:chExt cx="5381" cy="663"/>
          </a:xfrm>
        </p:grpSpPr>
        <p:sp>
          <p:nvSpPr>
            <p:cNvPr id="5122" name="Rectangle 2"/>
            <p:cNvSpPr>
              <a:spLocks noChangeArrowheads="1"/>
            </p:cNvSpPr>
            <p:nvPr/>
          </p:nvSpPr>
          <p:spPr bwMode="ltGray">
            <a:xfrm>
              <a:off x="263" y="692"/>
              <a:ext cx="276" cy="299"/>
            </a:xfrm>
            <a:prstGeom prst="rect">
              <a:avLst/>
            </a:prstGeom>
            <a:solidFill>
              <a:schemeClr val="accent2"/>
            </a:solidFill>
            <a:ln w="9525">
              <a:noFill/>
              <a:miter lim="800000"/>
            </a:ln>
            <a:effectLst/>
          </p:spPr>
          <p:txBody>
            <a:bodyPr wrap="none" anchor="ctr"/>
            <a:lstStyle/>
            <a:p>
              <a:pPr algn="ctr">
                <a:defRPr/>
              </a:pPr>
              <a:endParaRPr lang="zh-CN" altLang="en-US" sz="2400" b="0">
                <a:latin typeface="Tahoma" panose="020B0604030504040204" pitchFamily="34" charset="0"/>
                <a:ea typeface="宋体" panose="02010600030101010101" pitchFamily="2" charset="-122"/>
              </a:endParaRPr>
            </a:p>
          </p:txBody>
        </p:sp>
        <p:sp>
          <p:nvSpPr>
            <p:cNvPr id="5123" name="Rectangle 3"/>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en-US" sz="2400" b="0">
                <a:latin typeface="Tahoma" panose="020B0604030504040204" pitchFamily="34" charset="0"/>
                <a:ea typeface="宋体" panose="02010600030101010101" pitchFamily="2" charset="-122"/>
              </a:endParaRPr>
            </a:p>
          </p:txBody>
        </p:sp>
        <p:sp>
          <p:nvSpPr>
            <p:cNvPr id="5124" name="Rectangle 4"/>
            <p:cNvSpPr>
              <a:spLocks noChangeArrowheads="1"/>
            </p:cNvSpPr>
            <p:nvPr/>
          </p:nvSpPr>
          <p:spPr bwMode="ltGray">
            <a:xfrm>
              <a:off x="341" y="958"/>
              <a:ext cx="266" cy="299"/>
            </a:xfrm>
            <a:prstGeom prst="rect">
              <a:avLst/>
            </a:prstGeom>
            <a:solidFill>
              <a:schemeClr val="folHlink"/>
            </a:solidFill>
            <a:ln w="9525">
              <a:noFill/>
              <a:miter lim="800000"/>
            </a:ln>
            <a:effectLst/>
          </p:spPr>
          <p:txBody>
            <a:bodyPr wrap="none" anchor="ctr"/>
            <a:lstStyle/>
            <a:p>
              <a:pPr algn="ctr">
                <a:defRPr/>
              </a:pPr>
              <a:endParaRPr lang="zh-CN" altLang="en-US" sz="2400" b="0">
                <a:latin typeface="Tahoma" panose="020B0604030504040204" pitchFamily="34" charset="0"/>
                <a:ea typeface="宋体" panose="02010600030101010101" pitchFamily="2" charset="-122"/>
              </a:endParaRPr>
            </a:p>
          </p:txBody>
        </p:sp>
        <p:sp>
          <p:nvSpPr>
            <p:cNvPr id="5125" name="Rectangle 5"/>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en-US" sz="2400" b="0">
                <a:latin typeface="Tahoma" panose="020B0604030504040204" pitchFamily="34" charset="0"/>
                <a:ea typeface="宋体" panose="02010600030101010101" pitchFamily="2" charset="-122"/>
              </a:endParaRPr>
            </a:p>
          </p:txBody>
        </p:sp>
        <p:sp>
          <p:nvSpPr>
            <p:cNvPr id="5126" name="Rectangle 6"/>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lang="zh-CN" altLang="en-US" sz="2400" b="0">
                <a:latin typeface="Tahoma" panose="020B0604030504040204" pitchFamily="34" charset="0"/>
                <a:ea typeface="宋体" panose="02010600030101010101" pitchFamily="2" charset="-122"/>
              </a:endParaRPr>
            </a:p>
          </p:txBody>
        </p:sp>
        <p:sp>
          <p:nvSpPr>
            <p:cNvPr id="5127" name="Rectangle 7"/>
            <p:cNvSpPr>
              <a:spLocks noChangeArrowheads="1"/>
            </p:cNvSpPr>
            <p:nvPr/>
          </p:nvSpPr>
          <p:spPr bwMode="gray">
            <a:xfrm>
              <a:off x="480" y="624"/>
              <a:ext cx="20" cy="663"/>
            </a:xfrm>
            <a:prstGeom prst="rect">
              <a:avLst/>
            </a:prstGeom>
            <a:solidFill>
              <a:schemeClr val="bg2"/>
            </a:solidFill>
            <a:ln w="9525">
              <a:noFill/>
              <a:miter lim="800000"/>
            </a:ln>
            <a:effectLst/>
          </p:spPr>
          <p:txBody>
            <a:bodyPr wrap="none" anchor="ctr"/>
            <a:lstStyle/>
            <a:p>
              <a:pPr algn="ctr">
                <a:defRPr/>
              </a:pPr>
              <a:endParaRPr lang="zh-CN" altLang="en-US" sz="2400" b="0">
                <a:latin typeface="Tahoma" panose="020B0604030504040204" pitchFamily="34" charset="0"/>
                <a:ea typeface="宋体" panose="02010600030101010101" pitchFamily="2" charset="-122"/>
              </a:endParaRPr>
            </a:p>
          </p:txBody>
        </p:sp>
        <p:sp>
          <p:nvSpPr>
            <p:cNvPr id="5128" name="Rectangle 8"/>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en-US" sz="2400" b="0">
                <a:latin typeface="Tahoma" panose="020B0604030504040204" pitchFamily="34" charset="0"/>
                <a:ea typeface="宋体" panose="02010600030101010101" pitchFamily="2" charset="-122"/>
              </a:endParaRPr>
            </a:p>
          </p:txBody>
        </p:sp>
      </p:grpSp>
      <p:sp>
        <p:nvSpPr>
          <p:cNvPr id="27651" name="Rectangle 9"/>
          <p:cNvSpPr>
            <a:spLocks noGrp="1" noChangeArrowheads="1"/>
          </p:cNvSpPr>
          <p:nvPr>
            <p:ph type="title"/>
          </p:nvPr>
        </p:nvSpPr>
        <p:spPr bwMode="auto">
          <a:xfrm>
            <a:off x="1143000" y="76200"/>
            <a:ext cx="7800975" cy="1143000"/>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27652" name="Rectangle 10"/>
          <p:cNvSpPr>
            <a:spLocks noGrp="1" noChangeArrowheads="1"/>
          </p:cNvSpPr>
          <p:nvPr>
            <p:ph type="body" idx="1"/>
          </p:nvPr>
        </p:nvSpPr>
        <p:spPr bwMode="auto">
          <a:xfrm>
            <a:off x="762000" y="1524000"/>
            <a:ext cx="7772400" cy="460851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ln>
          <a:effectLst/>
        </p:spPr>
        <p:txBody>
          <a:bodyPr vert="horz" wrap="square" lIns="91440" tIns="45720" rIns="91440" bIns="45720" numCol="1" anchor="b" anchorCtr="0" compatLnSpc="1"/>
          <a:lstStyle>
            <a:lvl1pPr>
              <a:defRPr kumimoji="0" sz="1400" b="0">
                <a:latin typeface="Tahoma" panose="020B0604030504040204" pitchFamily="34" charset="0"/>
                <a:ea typeface="宋体" panose="02010600030101010101" pitchFamily="2" charset="-122"/>
              </a:defRPr>
            </a:lvl1pPr>
          </a:lstStyle>
          <a:p>
            <a:pPr>
              <a:defRPr/>
            </a:pPr>
            <a:endParaRPr lang="en-US" altLang="zh-CN"/>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b="0">
                <a:latin typeface="Tahoma" panose="020B0604030504040204" pitchFamily="34" charset="0"/>
                <a:ea typeface="宋体" panose="02010600030101010101" pitchFamily="2" charset="-122"/>
              </a:defRPr>
            </a:lvl1pPr>
          </a:lstStyle>
          <a:p>
            <a:pPr>
              <a:defRPr/>
            </a:pPr>
            <a:endParaRPr lang="en-US" altLang="zh-CN"/>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400">
                <a:ea typeface="宋体" panose="02010600030101010101" pitchFamily="2" charset="-122"/>
              </a:defRPr>
            </a:lvl1pPr>
          </a:lstStyle>
          <a:p>
            <a:pPr>
              <a:defRPr/>
            </a:pPr>
            <a:fld id="{0E47B664-0CD9-40AE-82B5-6E06C93BF868}" type="slidenum">
              <a:rPr lang="zh-CN" altLang="en-US"/>
            </a:fld>
            <a:endParaRPr lang="en-US" altLang="zh-CN"/>
          </a:p>
        </p:txBody>
      </p:sp>
      <p:sp>
        <p:nvSpPr>
          <p:cNvPr id="5134" name="AutoShape 14">
            <a:hlinkClick r:id="" action="ppaction://hlinkshowjump?jump=previousslide" highlightClick="1"/>
          </p:cNvPr>
          <p:cNvSpPr>
            <a:spLocks noChangeArrowheads="1"/>
          </p:cNvSpPr>
          <p:nvPr userDrawn="1"/>
        </p:nvSpPr>
        <p:spPr bwMode="auto">
          <a:xfrm rot="5400000">
            <a:off x="8763000" y="6096000"/>
            <a:ext cx="304800" cy="304800"/>
          </a:xfrm>
          <a:prstGeom prst="actionButtonBackPrevious">
            <a:avLst/>
          </a:prstGeom>
          <a:solidFill>
            <a:srgbClr val="AD9579"/>
          </a:solidFill>
          <a:ln w="9525">
            <a:noFill/>
            <a:miter lim="800000"/>
          </a:ln>
          <a:effectLst/>
        </p:spPr>
        <p:txBody>
          <a:bodyPr wrap="none" anchor="ctr"/>
          <a:lstStyle/>
          <a:p>
            <a:pPr>
              <a:defRPr/>
            </a:pPr>
            <a:endParaRPr lang="zh-CN" altLang="en-US"/>
          </a:p>
        </p:txBody>
      </p:sp>
      <p:sp>
        <p:nvSpPr>
          <p:cNvPr id="5135" name="AutoShape 15">
            <a:hlinkClick r:id="" action="ppaction://hlinkshowjump?jump=nextslide" highlightClick="1"/>
          </p:cNvPr>
          <p:cNvSpPr>
            <a:spLocks noChangeArrowheads="1"/>
          </p:cNvSpPr>
          <p:nvPr userDrawn="1"/>
        </p:nvSpPr>
        <p:spPr bwMode="auto">
          <a:xfrm rot="5400000">
            <a:off x="8763000" y="6477000"/>
            <a:ext cx="304800" cy="304800"/>
          </a:xfrm>
          <a:prstGeom prst="actionButtonForwardNext">
            <a:avLst/>
          </a:prstGeom>
          <a:solidFill>
            <a:srgbClr val="AD9579"/>
          </a:solidFill>
          <a:ln w="9525">
            <a:noFill/>
            <a:miter lim="800000"/>
          </a:ln>
          <a:effectLst/>
        </p:spPr>
        <p:txBody>
          <a:bodyPr wrap="none" anchor="ctr"/>
          <a:lstStyle/>
          <a:p>
            <a:pPr>
              <a:defRPr/>
            </a:pPr>
            <a:endParaRPr lang="zh-CN" altLang="en-US"/>
          </a:p>
        </p:txBody>
      </p:sp>
      <p:sp>
        <p:nvSpPr>
          <p:cNvPr id="5136" name="AutoShape 16">
            <a:hlinkClick r:id="" action="ppaction://hlinkshowjump?jump=firstslide" highlightClick="1"/>
          </p:cNvPr>
          <p:cNvSpPr>
            <a:spLocks noChangeArrowheads="1"/>
          </p:cNvSpPr>
          <p:nvPr userDrawn="1"/>
        </p:nvSpPr>
        <p:spPr bwMode="auto">
          <a:xfrm rot="5400000">
            <a:off x="8763000" y="76200"/>
            <a:ext cx="304800" cy="304800"/>
          </a:xfrm>
          <a:prstGeom prst="actionButtonBeginning">
            <a:avLst/>
          </a:prstGeom>
          <a:solidFill>
            <a:srgbClr val="AD9579"/>
          </a:solidFill>
          <a:ln w="9525">
            <a:noFill/>
            <a:miter lim="800000"/>
          </a:ln>
          <a:effectLst/>
        </p:spPr>
        <p:txBody>
          <a:bodyPr wrap="none" anchor="ct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5pPr>
      <a:lvl6pPr marL="4572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6pPr>
      <a:lvl7pPr marL="9144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7pPr>
      <a:lvl8pPr marL="13716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8pPr>
      <a:lvl9pPr marL="18288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18.wmf"/><Relationship Id="rId7" Type="http://schemas.openxmlformats.org/officeDocument/2006/relationships/oleObject" Target="../embeddings/oleObject8.bin"/><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6.wmf"/><Relationship Id="rId3" Type="http://schemas.openxmlformats.org/officeDocument/2006/relationships/oleObject" Target="../embeddings/oleObject6.bin"/><Relationship Id="rId26" Type="http://schemas.openxmlformats.org/officeDocument/2006/relationships/vmlDrawing" Target="../drawings/vmlDrawing5.vml"/><Relationship Id="rId25" Type="http://schemas.openxmlformats.org/officeDocument/2006/relationships/slideLayout" Target="../slideLayouts/slideLayout2.xml"/><Relationship Id="rId24" Type="http://schemas.openxmlformats.org/officeDocument/2006/relationships/image" Target="../media/image26.wmf"/><Relationship Id="rId23" Type="http://schemas.openxmlformats.org/officeDocument/2006/relationships/oleObject" Target="../embeddings/oleObject16.bin"/><Relationship Id="rId22" Type="http://schemas.openxmlformats.org/officeDocument/2006/relationships/image" Target="../media/image25.wmf"/><Relationship Id="rId21" Type="http://schemas.openxmlformats.org/officeDocument/2006/relationships/oleObject" Target="../embeddings/oleObject15.bin"/><Relationship Id="rId20" Type="http://schemas.openxmlformats.org/officeDocument/2006/relationships/image" Target="../media/image24.wmf"/><Relationship Id="rId2" Type="http://schemas.openxmlformats.org/officeDocument/2006/relationships/image" Target="../media/image15.wmf"/><Relationship Id="rId19" Type="http://schemas.openxmlformats.org/officeDocument/2006/relationships/oleObject" Target="../embeddings/oleObject14.bin"/><Relationship Id="rId18" Type="http://schemas.openxmlformats.org/officeDocument/2006/relationships/image" Target="../media/image23.wmf"/><Relationship Id="rId17" Type="http://schemas.openxmlformats.org/officeDocument/2006/relationships/oleObject" Target="../embeddings/oleObject13.bin"/><Relationship Id="rId16" Type="http://schemas.openxmlformats.org/officeDocument/2006/relationships/image" Target="../media/image22.wmf"/><Relationship Id="rId15" Type="http://schemas.openxmlformats.org/officeDocument/2006/relationships/oleObject" Target="../embeddings/oleObject12.bin"/><Relationship Id="rId14" Type="http://schemas.openxmlformats.org/officeDocument/2006/relationships/image" Target="../media/image21.wmf"/><Relationship Id="rId13" Type="http://schemas.openxmlformats.org/officeDocument/2006/relationships/oleObject" Target="../embeddings/oleObject11.bin"/><Relationship Id="rId12" Type="http://schemas.openxmlformats.org/officeDocument/2006/relationships/image" Target="../media/image20.wmf"/><Relationship Id="rId11" Type="http://schemas.openxmlformats.org/officeDocument/2006/relationships/oleObject" Target="../embeddings/oleObject10.bin"/><Relationship Id="rId10" Type="http://schemas.openxmlformats.org/officeDocument/2006/relationships/image" Target="../media/image19.wmf"/><Relationship Id="rId1"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7.xml"/><Relationship Id="rId5" Type="http://schemas.openxmlformats.org/officeDocument/2006/relationships/hyperlink" Target="01/ch2-1.pps" TargetMode="External"/><Relationship Id="rId4" Type="http://schemas.openxmlformats.org/officeDocument/2006/relationships/image" Target="../media/image28.wmf"/><Relationship Id="rId3" Type="http://schemas.openxmlformats.org/officeDocument/2006/relationships/oleObject" Target="../embeddings/oleObject18.bin"/><Relationship Id="rId2" Type="http://schemas.openxmlformats.org/officeDocument/2006/relationships/image" Target="../media/image27.wmf"/><Relationship Id="rId1"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wmf"/><Relationship Id="rId1"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34.wmf"/><Relationship Id="rId1"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35.png"/></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38.wmf"/><Relationship Id="rId3" Type="http://schemas.openxmlformats.org/officeDocument/2006/relationships/oleObject" Target="../embeddings/oleObject22.bin"/><Relationship Id="rId2" Type="http://schemas.openxmlformats.org/officeDocument/2006/relationships/image" Target="../media/image37.wmf"/><Relationship Id="rId1"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39.wmf"/><Relationship Id="rId1" Type="http://schemas.openxmlformats.org/officeDocument/2006/relationships/oleObject" Target="../embeddings/oleObject23.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w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3.png"/><Relationship Id="rId1"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hyperlink" Target="Ele_A_E5S/07/ch07-8.ppt" TargetMode="External"/><Relationship Id="rId7" Type="http://schemas.openxmlformats.org/officeDocument/2006/relationships/hyperlink" Target="Ele_A_E5S/07/ch07-7.ppt" TargetMode="External"/><Relationship Id="rId6" Type="http://schemas.openxmlformats.org/officeDocument/2006/relationships/hyperlink" Target="Ele_A_E5S/07/ch07-6.ppt" TargetMode="External"/><Relationship Id="rId5" Type="http://schemas.openxmlformats.org/officeDocument/2006/relationships/hyperlink" Target="Ele_A_E5S/07/ch07-2.ppt" TargetMode="External"/><Relationship Id="rId4" Type="http://schemas.openxmlformats.org/officeDocument/2006/relationships/hyperlink" Target="Ele_A_E5S/07/ch07-5.ppt" TargetMode="External"/><Relationship Id="rId3" Type="http://schemas.openxmlformats.org/officeDocument/2006/relationships/hyperlink" Target="Ele_A_E5S/07/ch07-4.ppt" TargetMode="External"/><Relationship Id="rId2" Type="http://schemas.openxmlformats.org/officeDocument/2006/relationships/hyperlink" Target="Ele_A_E5S/07/ch07-3.ppt" TargetMode="External"/><Relationship Id="rId1" Type="http://schemas.openxmlformats.org/officeDocument/2006/relationships/hyperlink" Target="Ele_A_E5S/07/ch07-1.ppt" TargetMode="External"/></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46.wmf"/><Relationship Id="rId5" Type="http://schemas.openxmlformats.org/officeDocument/2006/relationships/oleObject" Target="../embeddings/oleObject26.bin"/><Relationship Id="rId4" Type="http://schemas.openxmlformats.org/officeDocument/2006/relationships/image" Target="../media/image45.wmf"/><Relationship Id="rId3" Type="http://schemas.openxmlformats.org/officeDocument/2006/relationships/oleObject" Target="../embeddings/oleObject25.bin"/><Relationship Id="rId2" Type="http://schemas.openxmlformats.org/officeDocument/2006/relationships/image" Target="../media/image44.wmf"/><Relationship Id="rId1"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image" Target="../media/image50.wmf"/><Relationship Id="rId7" Type="http://schemas.openxmlformats.org/officeDocument/2006/relationships/oleObject" Target="../embeddings/oleObject31.bin"/><Relationship Id="rId6" Type="http://schemas.openxmlformats.org/officeDocument/2006/relationships/image" Target="../media/image49.wmf"/><Relationship Id="rId5" Type="http://schemas.openxmlformats.org/officeDocument/2006/relationships/oleObject" Target="../embeddings/oleObject30.bin"/><Relationship Id="rId4" Type="http://schemas.openxmlformats.org/officeDocument/2006/relationships/image" Target="../media/image48.wmf"/><Relationship Id="rId3" Type="http://schemas.openxmlformats.org/officeDocument/2006/relationships/oleObject" Target="../embeddings/oleObject29.bin"/><Relationship Id="rId22" Type="http://schemas.openxmlformats.org/officeDocument/2006/relationships/vmlDrawing" Target="../drawings/vmlDrawing13.vml"/><Relationship Id="rId21" Type="http://schemas.openxmlformats.org/officeDocument/2006/relationships/slideLayout" Target="../slideLayouts/slideLayout6.xml"/><Relationship Id="rId20" Type="http://schemas.openxmlformats.org/officeDocument/2006/relationships/image" Target="../media/image56.wmf"/><Relationship Id="rId2" Type="http://schemas.openxmlformats.org/officeDocument/2006/relationships/image" Target="../media/image47.wmf"/><Relationship Id="rId19" Type="http://schemas.openxmlformats.org/officeDocument/2006/relationships/oleObject" Target="../embeddings/oleObject37.bin"/><Relationship Id="rId18" Type="http://schemas.openxmlformats.org/officeDocument/2006/relationships/image" Target="../media/image55.wmf"/><Relationship Id="rId17" Type="http://schemas.openxmlformats.org/officeDocument/2006/relationships/oleObject" Target="../embeddings/oleObject36.bin"/><Relationship Id="rId16" Type="http://schemas.openxmlformats.org/officeDocument/2006/relationships/image" Target="../media/image54.wmf"/><Relationship Id="rId15" Type="http://schemas.openxmlformats.org/officeDocument/2006/relationships/oleObject" Target="../embeddings/oleObject35.bin"/><Relationship Id="rId14" Type="http://schemas.openxmlformats.org/officeDocument/2006/relationships/image" Target="../media/image53.wmf"/><Relationship Id="rId13" Type="http://schemas.openxmlformats.org/officeDocument/2006/relationships/oleObject" Target="../embeddings/oleObject34.bin"/><Relationship Id="rId12" Type="http://schemas.openxmlformats.org/officeDocument/2006/relationships/image" Target="../media/image52.wmf"/><Relationship Id="rId11" Type="http://schemas.openxmlformats.org/officeDocument/2006/relationships/oleObject" Target="../embeddings/oleObject33.bin"/><Relationship Id="rId10" Type="http://schemas.openxmlformats.org/officeDocument/2006/relationships/image" Target="../media/image51.wmf"/><Relationship Id="rId1"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60.png"/><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13.wmf"/><Relationship Id="rId3" Type="http://schemas.openxmlformats.org/officeDocument/2006/relationships/oleObject" Target="../embeddings/oleObject3.bin"/><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4.w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Ele_A_E5S/07/ch07-8.ppt" TargetMode="External"/><Relationship Id="rId7" Type="http://schemas.openxmlformats.org/officeDocument/2006/relationships/hyperlink" Target="Ele_A_E5S/09/ch09-8.ppt" TargetMode="External"/><Relationship Id="rId6" Type="http://schemas.openxmlformats.org/officeDocument/2006/relationships/hyperlink" Target="Ele_A_E5S/09/ch09-6.ppt" TargetMode="External"/><Relationship Id="rId5" Type="http://schemas.openxmlformats.org/officeDocument/2006/relationships/hyperlink" Target="Ele_A_E5S/09/ch09-5.ppt" TargetMode="External"/><Relationship Id="rId4" Type="http://schemas.openxmlformats.org/officeDocument/2006/relationships/hyperlink" Target="Ele_A_E5S/02/ch02-4.ppt" TargetMode="External"/><Relationship Id="rId3" Type="http://schemas.openxmlformats.org/officeDocument/2006/relationships/hyperlink" Target="Ele_A_E5S/02/ch02-3.ppt" TargetMode="External"/><Relationship Id="rId2" Type="http://schemas.openxmlformats.org/officeDocument/2006/relationships/hyperlink" Target="Ele_A_E5S/02/ch02-2.ppt" TargetMode="External"/><Relationship Id="rId1" Type="http://schemas.openxmlformats.org/officeDocument/2006/relationships/hyperlink" Target="Ele_A_E5S/02/ch02-1.pp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6"/>
          <p:cNvSpPr>
            <a:spLocks noChangeArrowheads="1"/>
          </p:cNvSpPr>
          <p:nvPr/>
        </p:nvSpPr>
        <p:spPr bwMode="auto">
          <a:xfrm>
            <a:off x="4932363" y="3644900"/>
            <a:ext cx="4211637" cy="2714625"/>
          </a:xfrm>
          <a:prstGeom prst="rect">
            <a:avLst/>
          </a:prstGeom>
          <a:solidFill>
            <a:schemeClr val="bg1"/>
          </a:solidFill>
          <a:ln w="9525">
            <a:noFill/>
            <a:miter lim="800000"/>
          </a:ln>
        </p:spPr>
        <p:txBody>
          <a:bodyPr/>
          <a:lstStyle/>
          <a:p>
            <a:pPr marL="342900" indent="-342900">
              <a:lnSpc>
                <a:spcPct val="80000"/>
              </a:lnSpc>
              <a:spcBef>
                <a:spcPct val="20000"/>
              </a:spcBef>
              <a:buClr>
                <a:schemeClr val="folHlink"/>
              </a:buClr>
              <a:buSzPct val="60000"/>
              <a:buFont typeface="Wingdings" panose="05000000000000000000" pitchFamily="2" charset="2"/>
              <a:buChar char="n"/>
            </a:pPr>
            <a:r>
              <a:rPr lang="zh-CN" altLang="en-US" sz="1400" dirty="0"/>
              <a:t>总结举例：第</a:t>
            </a:r>
            <a:r>
              <a:rPr lang="en-US" altLang="zh-CN" sz="1400" dirty="0"/>
              <a:t>5</a:t>
            </a:r>
            <a:r>
              <a:rPr lang="zh-CN" altLang="en-US" sz="1400" dirty="0"/>
              <a:t>章</a:t>
            </a:r>
            <a:endParaRPr lang="en-US" altLang="zh-CN" sz="1400" dirty="0"/>
          </a:p>
          <a:p>
            <a:pPr marL="342900" indent="-342900">
              <a:lnSpc>
                <a:spcPct val="80000"/>
              </a:lnSpc>
              <a:spcBef>
                <a:spcPct val="20000"/>
              </a:spcBef>
              <a:buClr>
                <a:schemeClr val="folHlink"/>
              </a:buClr>
              <a:buSzPct val="60000"/>
              <a:buFont typeface="Wingdings" panose="05000000000000000000" pitchFamily="2" charset="2"/>
              <a:buChar char="n"/>
            </a:pPr>
            <a:r>
              <a:rPr lang="zh-CN" altLang="en-US" sz="1400" dirty="0"/>
              <a:t>会看：电路的识别、定性分析</a:t>
            </a:r>
            <a:endParaRPr lang="zh-CN" altLang="en-US" sz="1400" dirty="0"/>
          </a:p>
          <a:p>
            <a:pPr marL="742950" lvl="1" indent="-285750">
              <a:lnSpc>
                <a:spcPct val="80000"/>
              </a:lnSpc>
              <a:spcBef>
                <a:spcPct val="20000"/>
              </a:spcBef>
              <a:buClr>
                <a:schemeClr val="hlink"/>
              </a:buClr>
              <a:buSzPct val="55000"/>
              <a:buFont typeface="Wingdings" panose="05000000000000000000" pitchFamily="2" charset="2"/>
              <a:buChar char="n"/>
            </a:pPr>
            <a:r>
              <a:rPr lang="en-US" altLang="zh-CN" sz="1400" dirty="0"/>
              <a:t>3</a:t>
            </a:r>
            <a:r>
              <a:rPr lang="zh-CN" altLang="en-US" sz="1400" dirty="0"/>
              <a:t>种组态：共射、共集、共基</a:t>
            </a:r>
            <a:r>
              <a:rPr lang="en-US" altLang="zh-CN" sz="1400" dirty="0"/>
              <a:t>(</a:t>
            </a:r>
            <a:r>
              <a:rPr lang="zh-CN" altLang="en-US" sz="1400" dirty="0"/>
              <a:t>频带宽</a:t>
            </a:r>
            <a:r>
              <a:rPr lang="en-US" altLang="zh-CN" sz="1400" dirty="0"/>
              <a:t>)</a:t>
            </a:r>
            <a:r>
              <a:rPr lang="zh-CN" altLang="en-US" sz="1400" dirty="0"/>
              <a:t>；</a:t>
            </a:r>
            <a:endParaRPr lang="zh-CN" altLang="en-US" sz="1400" dirty="0"/>
          </a:p>
          <a:p>
            <a:pPr marL="742950" lvl="1" indent="-285750">
              <a:lnSpc>
                <a:spcPct val="80000"/>
              </a:lnSpc>
              <a:spcBef>
                <a:spcPct val="20000"/>
              </a:spcBef>
              <a:buClr>
                <a:schemeClr val="hlink"/>
              </a:buClr>
              <a:buSzPct val="55000"/>
              <a:buFont typeface="Wingdings" panose="05000000000000000000" pitchFamily="2" charset="2"/>
              <a:buChar char="n"/>
            </a:pPr>
            <a:r>
              <a:rPr lang="en-US" altLang="zh-CN" sz="1400" dirty="0"/>
              <a:t>3</a:t>
            </a:r>
            <a:r>
              <a:rPr lang="zh-CN" altLang="en-US" sz="1400" dirty="0"/>
              <a:t>种偏置电路；</a:t>
            </a:r>
            <a:r>
              <a:rPr lang="en-US" altLang="zh-CN" sz="1400" dirty="0"/>
              <a:t>2</a:t>
            </a:r>
            <a:r>
              <a:rPr lang="zh-CN" altLang="en-US" sz="1400" dirty="0"/>
              <a:t>种耦合：直接、阻容</a:t>
            </a:r>
            <a:endParaRPr lang="zh-CN" altLang="en-US" sz="1400" dirty="0"/>
          </a:p>
          <a:p>
            <a:pPr marL="342900" indent="-342900">
              <a:lnSpc>
                <a:spcPct val="80000"/>
              </a:lnSpc>
              <a:spcBef>
                <a:spcPct val="20000"/>
              </a:spcBef>
              <a:buClr>
                <a:schemeClr val="folHlink"/>
              </a:buClr>
              <a:buSzPct val="60000"/>
              <a:buFont typeface="Wingdings" panose="05000000000000000000" pitchFamily="2" charset="2"/>
              <a:buChar char="n"/>
            </a:pPr>
            <a:r>
              <a:rPr lang="zh-CN" altLang="en-US" sz="1400" dirty="0"/>
              <a:t>会算：电路的定量分析</a:t>
            </a:r>
            <a:endParaRPr lang="zh-CN" altLang="en-US" sz="1400" dirty="0"/>
          </a:p>
          <a:p>
            <a:pPr marL="742950" lvl="1" indent="-285750">
              <a:lnSpc>
                <a:spcPct val="80000"/>
              </a:lnSpc>
              <a:spcBef>
                <a:spcPct val="20000"/>
              </a:spcBef>
              <a:buClr>
                <a:schemeClr val="hlink"/>
              </a:buClr>
              <a:buSzPct val="55000"/>
              <a:buFont typeface="Wingdings" panose="05000000000000000000" pitchFamily="2" charset="2"/>
              <a:buChar char="n"/>
            </a:pPr>
            <a:r>
              <a:rPr lang="zh-CN" altLang="en-US" sz="1400" dirty="0"/>
              <a:t>静态求</a:t>
            </a:r>
            <a:r>
              <a:rPr lang="en-US" altLang="zh-CN" sz="1400" dirty="0"/>
              <a:t>Q</a:t>
            </a:r>
            <a:r>
              <a:rPr lang="zh-CN" altLang="en-US" sz="1400" dirty="0"/>
              <a:t>：近似估算、图解</a:t>
            </a:r>
            <a:r>
              <a:rPr lang="en-US" altLang="zh-CN" sz="1400" dirty="0"/>
              <a:t>(</a:t>
            </a:r>
            <a:r>
              <a:rPr lang="zh-CN" altLang="en-US" sz="1400" dirty="0"/>
              <a:t>直流负载线</a:t>
            </a:r>
            <a:r>
              <a:rPr lang="en-US" altLang="zh-CN" sz="1400" dirty="0"/>
              <a:t>)</a:t>
            </a:r>
            <a:endParaRPr lang="en-US" altLang="zh-CN" sz="1400" dirty="0"/>
          </a:p>
          <a:p>
            <a:pPr marL="742950" lvl="1" indent="-285750">
              <a:lnSpc>
                <a:spcPct val="80000"/>
              </a:lnSpc>
              <a:spcBef>
                <a:spcPct val="20000"/>
              </a:spcBef>
              <a:buClr>
                <a:schemeClr val="hlink"/>
              </a:buClr>
              <a:buSzPct val="55000"/>
              <a:buFont typeface="Wingdings" panose="05000000000000000000" pitchFamily="2" charset="2"/>
              <a:buChar char="n"/>
            </a:pPr>
            <a:r>
              <a:rPr lang="zh-CN" altLang="en-US" sz="1400" dirty="0"/>
              <a:t>动态求</a:t>
            </a:r>
            <a:r>
              <a:rPr lang="en-US" altLang="zh-CN" sz="1400" i="1" dirty="0"/>
              <a:t>A</a:t>
            </a:r>
            <a:r>
              <a:rPr lang="en-US" altLang="zh-CN" sz="1400" baseline="-25000" dirty="0"/>
              <a:t>v</a:t>
            </a:r>
            <a:r>
              <a:rPr lang="zh-CN" altLang="en-US" sz="1400" dirty="0"/>
              <a:t>、</a:t>
            </a:r>
            <a:r>
              <a:rPr lang="en-US" altLang="zh-CN" sz="1400" i="1" dirty="0" err="1"/>
              <a:t>R</a:t>
            </a:r>
            <a:r>
              <a:rPr lang="en-US" altLang="zh-CN" sz="1400" baseline="-25000" dirty="0" err="1"/>
              <a:t>i</a:t>
            </a:r>
            <a:r>
              <a:rPr lang="zh-CN" altLang="en-US" sz="1400" dirty="0"/>
              <a:t>、</a:t>
            </a:r>
            <a:r>
              <a:rPr lang="en-US" altLang="zh-CN" sz="1400" i="1" dirty="0"/>
              <a:t>R</a:t>
            </a:r>
            <a:r>
              <a:rPr lang="en-US" altLang="zh-CN" sz="1400" baseline="-25000" dirty="0"/>
              <a:t>o</a:t>
            </a:r>
            <a:r>
              <a:rPr lang="zh-CN" altLang="en-US" sz="1400" dirty="0"/>
              <a:t>：微变等效电路法</a:t>
            </a:r>
            <a:endParaRPr lang="zh-CN" altLang="en-US" sz="1400" dirty="0"/>
          </a:p>
          <a:p>
            <a:pPr marL="342900" indent="-342900">
              <a:lnSpc>
                <a:spcPct val="80000"/>
              </a:lnSpc>
              <a:spcBef>
                <a:spcPct val="20000"/>
              </a:spcBef>
              <a:buClr>
                <a:schemeClr val="folHlink"/>
              </a:buClr>
              <a:buSzPct val="60000"/>
              <a:buFont typeface="Wingdings" panose="05000000000000000000" pitchFamily="2" charset="2"/>
              <a:buChar char="n"/>
            </a:pPr>
            <a:r>
              <a:rPr lang="zh-CN" altLang="en-US" sz="1400" dirty="0"/>
              <a:t>会选：根据需求选择电路及元器件</a:t>
            </a:r>
            <a:endParaRPr lang="zh-CN" altLang="en-US" sz="1400" dirty="0"/>
          </a:p>
          <a:p>
            <a:pPr marL="742950" lvl="1" indent="-285750">
              <a:lnSpc>
                <a:spcPct val="80000"/>
              </a:lnSpc>
              <a:spcBef>
                <a:spcPct val="20000"/>
              </a:spcBef>
              <a:buClr>
                <a:schemeClr val="hlink"/>
              </a:buClr>
              <a:buSzPct val="55000"/>
              <a:buFont typeface="Wingdings" panose="05000000000000000000" pitchFamily="2" charset="2"/>
              <a:buChar char="n"/>
            </a:pPr>
            <a:r>
              <a:rPr lang="zh-CN" altLang="en-US" sz="1400" dirty="0"/>
              <a:t>根据要求选取三种组态之一</a:t>
            </a:r>
            <a:r>
              <a:rPr lang="en-US" altLang="zh-CN" sz="1400" dirty="0"/>
              <a:t>(</a:t>
            </a:r>
            <a:r>
              <a:rPr lang="zh-CN" altLang="en-US" sz="1400" dirty="0"/>
              <a:t>优缺点</a:t>
            </a:r>
            <a:r>
              <a:rPr lang="en-US" altLang="zh-CN" sz="1400" dirty="0"/>
              <a:t>)</a:t>
            </a:r>
            <a:endParaRPr lang="en-US" altLang="zh-CN" sz="1400" dirty="0"/>
          </a:p>
          <a:p>
            <a:pPr marL="342900" indent="-342900">
              <a:lnSpc>
                <a:spcPct val="80000"/>
              </a:lnSpc>
              <a:spcBef>
                <a:spcPct val="20000"/>
              </a:spcBef>
              <a:buClr>
                <a:schemeClr val="folHlink"/>
              </a:buClr>
              <a:buSzPct val="60000"/>
              <a:buFont typeface="Wingdings" panose="05000000000000000000" pitchFamily="2" charset="2"/>
              <a:buChar char="n"/>
            </a:pPr>
            <a:r>
              <a:rPr lang="zh-CN" altLang="en-US" sz="1400" dirty="0"/>
              <a:t>会调：</a:t>
            </a:r>
            <a:r>
              <a:rPr lang="zh-CN" altLang="zh-CN" sz="1400" dirty="0"/>
              <a:t>调整性能指标</a:t>
            </a:r>
            <a:r>
              <a:rPr lang="zh-CN" altLang="en-US" sz="1400" dirty="0"/>
              <a:t>、</a:t>
            </a:r>
            <a:r>
              <a:rPr lang="zh-CN" altLang="zh-CN" sz="1400" dirty="0"/>
              <a:t>故障的判断</a:t>
            </a:r>
            <a:endParaRPr lang="zh-CN" altLang="en-US" sz="1400" dirty="0"/>
          </a:p>
          <a:p>
            <a:pPr marL="742950" lvl="1" indent="-285750">
              <a:lnSpc>
                <a:spcPct val="80000"/>
              </a:lnSpc>
              <a:spcBef>
                <a:spcPct val="20000"/>
              </a:spcBef>
              <a:buClr>
                <a:schemeClr val="hlink"/>
              </a:buClr>
              <a:buSzPct val="55000"/>
              <a:buFont typeface="Wingdings" panose="05000000000000000000" pitchFamily="2" charset="2"/>
              <a:buChar char="n"/>
            </a:pPr>
            <a:r>
              <a:rPr lang="zh-CN" altLang="en-US" sz="1400" dirty="0"/>
              <a:t>饱和失真、截止失真和双向削波</a:t>
            </a:r>
            <a:endParaRPr lang="zh-CN" altLang="en-US" sz="1400" dirty="0"/>
          </a:p>
          <a:p>
            <a:pPr marL="742950" lvl="1" indent="-285750">
              <a:lnSpc>
                <a:spcPct val="80000"/>
              </a:lnSpc>
              <a:spcBef>
                <a:spcPct val="20000"/>
              </a:spcBef>
              <a:buClr>
                <a:schemeClr val="hlink"/>
              </a:buClr>
              <a:buSzPct val="55000"/>
              <a:buFont typeface="Wingdings" panose="05000000000000000000" pitchFamily="2" charset="2"/>
              <a:buChar char="n"/>
            </a:pPr>
            <a:r>
              <a:rPr lang="zh-CN" altLang="en-US" sz="1400" dirty="0"/>
              <a:t>非线性失真与</a:t>
            </a:r>
            <a:r>
              <a:rPr lang="en-US" altLang="zh-CN" sz="1400" dirty="0"/>
              <a:t>Q</a:t>
            </a:r>
            <a:r>
              <a:rPr lang="zh-CN" altLang="en-US" sz="1400" dirty="0"/>
              <a:t>、输出幅值</a:t>
            </a:r>
            <a:r>
              <a:rPr lang="en-US" altLang="zh-CN" sz="1400" dirty="0"/>
              <a:t>(</a:t>
            </a:r>
            <a:r>
              <a:rPr lang="zh-CN" altLang="en-US" sz="1400" dirty="0"/>
              <a:t>动态图解</a:t>
            </a:r>
            <a:r>
              <a:rPr lang="en-US" altLang="zh-CN" sz="1400" dirty="0"/>
              <a:t>)</a:t>
            </a:r>
            <a:endParaRPr lang="en-US" altLang="zh-CN" sz="1400" dirty="0"/>
          </a:p>
        </p:txBody>
      </p:sp>
      <p:sp>
        <p:nvSpPr>
          <p:cNvPr id="39939" name="标题 4"/>
          <p:cNvSpPr>
            <a:spLocks noGrp="1"/>
          </p:cNvSpPr>
          <p:nvPr>
            <p:ph type="title"/>
          </p:nvPr>
        </p:nvSpPr>
        <p:spPr>
          <a:xfrm>
            <a:off x="500063" y="-27384"/>
            <a:ext cx="4143375" cy="862012"/>
          </a:xfrm>
        </p:spPr>
        <p:txBody>
          <a:bodyPr/>
          <a:lstStyle/>
          <a:p>
            <a:r>
              <a:rPr lang="zh-CN" altLang="en-US" sz="3600" dirty="0" smtClean="0">
                <a:solidFill>
                  <a:srgbClr val="CC0000"/>
                </a:solidFill>
              </a:rPr>
              <a:t>复习建议</a:t>
            </a:r>
            <a:endParaRPr lang="zh-CN" altLang="en-US" sz="3600" dirty="0" smtClean="0">
              <a:solidFill>
                <a:srgbClr val="CC0000"/>
              </a:solidFill>
            </a:endParaRPr>
          </a:p>
        </p:txBody>
      </p:sp>
      <p:sp>
        <p:nvSpPr>
          <p:cNvPr id="39940" name="灯片编号占位符 3"/>
          <p:cNvSpPr>
            <a:spLocks noGrp="1"/>
          </p:cNvSpPr>
          <p:nvPr>
            <p:ph type="sldNum" sz="quarter" idx="12"/>
          </p:nvPr>
        </p:nvSpPr>
        <p:spPr>
          <a:noFill/>
        </p:spPr>
        <p:txBody>
          <a:bodyPr/>
          <a:lstStyle/>
          <a:p>
            <a:fld id="{B525DB72-CEF5-4F56-8358-A26E7C793F42}" type="slidenum">
              <a:rPr lang="zh-CN" altLang="en-US" smtClean="0"/>
            </a:fld>
            <a:endParaRPr lang="en-US" altLang="zh-CN" smtClean="0"/>
          </a:p>
        </p:txBody>
      </p:sp>
      <p:sp>
        <p:nvSpPr>
          <p:cNvPr id="39942" name="TextBox 7"/>
          <p:cNvSpPr txBox="1">
            <a:spLocks noChangeArrowheads="1"/>
          </p:cNvSpPr>
          <p:nvPr/>
        </p:nvSpPr>
        <p:spPr bwMode="auto">
          <a:xfrm>
            <a:off x="179512" y="908943"/>
            <a:ext cx="5715000" cy="400050"/>
          </a:xfrm>
          <a:prstGeom prst="rect">
            <a:avLst/>
          </a:prstGeom>
          <a:noFill/>
          <a:ln w="9525">
            <a:noFill/>
            <a:miter lim="800000"/>
          </a:ln>
        </p:spPr>
        <p:txBody>
          <a:bodyPr>
            <a:spAutoFit/>
          </a:bodyPr>
          <a:lstStyle/>
          <a:p>
            <a:r>
              <a:rPr lang="en-US" altLang="zh-CN" dirty="0"/>
              <a:t>1. </a:t>
            </a:r>
            <a:r>
              <a:rPr lang="zh-CN" altLang="en-US" dirty="0"/>
              <a:t>先做重点章的题目</a:t>
            </a:r>
            <a:r>
              <a:rPr lang="en-US" altLang="zh-CN" dirty="0"/>
              <a:t>(</a:t>
            </a:r>
            <a:r>
              <a:rPr lang="zh-CN" altLang="en-US" dirty="0"/>
              <a:t>第</a:t>
            </a:r>
            <a:r>
              <a:rPr lang="en-US" altLang="zh-CN" dirty="0"/>
              <a:t>2</a:t>
            </a:r>
            <a:r>
              <a:rPr lang="zh-CN" altLang="en-US" dirty="0"/>
              <a:t>章、第</a:t>
            </a:r>
            <a:r>
              <a:rPr lang="en-US" altLang="zh-CN" dirty="0"/>
              <a:t>4</a:t>
            </a:r>
            <a:r>
              <a:rPr lang="zh-CN" altLang="en-US" dirty="0"/>
              <a:t>章、第</a:t>
            </a:r>
            <a:r>
              <a:rPr lang="en-US" altLang="zh-CN" dirty="0"/>
              <a:t>8</a:t>
            </a:r>
            <a:r>
              <a:rPr lang="zh-CN" altLang="en-US" dirty="0"/>
              <a:t>章</a:t>
            </a:r>
            <a:r>
              <a:rPr lang="en-US" altLang="zh-CN" dirty="0"/>
              <a:t>)</a:t>
            </a:r>
            <a:endParaRPr lang="zh-CN" altLang="en-US" dirty="0"/>
          </a:p>
        </p:txBody>
      </p:sp>
      <p:sp>
        <p:nvSpPr>
          <p:cNvPr id="39944" name="Line 4"/>
          <p:cNvSpPr>
            <a:spLocks noChangeShapeType="1"/>
          </p:cNvSpPr>
          <p:nvPr/>
        </p:nvSpPr>
        <p:spPr bwMode="auto">
          <a:xfrm>
            <a:off x="251520" y="836712"/>
            <a:ext cx="7696200" cy="0"/>
          </a:xfrm>
          <a:prstGeom prst="line">
            <a:avLst/>
          </a:prstGeom>
          <a:noFill/>
          <a:ln w="76200" cap="sq" cmpd="tri">
            <a:solidFill>
              <a:srgbClr val="006600"/>
            </a:solidFill>
            <a:round/>
            <a:headEnd type="none" w="sm" len="sm"/>
            <a:tailEnd type="none" w="sm" len="sm"/>
          </a:ln>
        </p:spPr>
        <p:txBody>
          <a:bodyPr wrap="none" anchor="ctr"/>
          <a:lstStyle/>
          <a:p>
            <a:endParaRPr lang="zh-CN" altLang="en-US"/>
          </a:p>
        </p:txBody>
      </p:sp>
      <p:sp>
        <p:nvSpPr>
          <p:cNvPr id="39945" name="TextBox 7"/>
          <p:cNvSpPr txBox="1">
            <a:spLocks noChangeArrowheads="1"/>
          </p:cNvSpPr>
          <p:nvPr/>
        </p:nvSpPr>
        <p:spPr bwMode="auto">
          <a:xfrm>
            <a:off x="179512" y="1342657"/>
            <a:ext cx="5715000" cy="400050"/>
          </a:xfrm>
          <a:prstGeom prst="rect">
            <a:avLst/>
          </a:prstGeom>
          <a:noFill/>
          <a:ln w="9525">
            <a:noFill/>
            <a:miter lim="800000"/>
          </a:ln>
        </p:spPr>
        <p:txBody>
          <a:bodyPr>
            <a:spAutoFit/>
          </a:bodyPr>
          <a:lstStyle/>
          <a:p>
            <a:r>
              <a:rPr lang="en-US" altLang="zh-CN" dirty="0"/>
              <a:t>2. </a:t>
            </a:r>
            <a:r>
              <a:rPr lang="zh-CN" altLang="en-US" dirty="0"/>
              <a:t>其他章节尽量和重点章内容找关系</a:t>
            </a:r>
            <a:endParaRPr lang="zh-CN" altLang="en-US" dirty="0"/>
          </a:p>
        </p:txBody>
      </p:sp>
      <p:sp>
        <p:nvSpPr>
          <p:cNvPr id="10" name="TextBox 7"/>
          <p:cNvSpPr txBox="1">
            <a:spLocks noChangeArrowheads="1"/>
          </p:cNvSpPr>
          <p:nvPr/>
        </p:nvSpPr>
        <p:spPr bwMode="auto">
          <a:xfrm>
            <a:off x="179512" y="1776371"/>
            <a:ext cx="5715000" cy="400050"/>
          </a:xfrm>
          <a:prstGeom prst="rect">
            <a:avLst/>
          </a:prstGeom>
          <a:noFill/>
          <a:ln w="9525">
            <a:noFill/>
            <a:miter lim="800000"/>
          </a:ln>
        </p:spPr>
        <p:txBody>
          <a:bodyPr>
            <a:spAutoFit/>
          </a:bodyPr>
          <a:lstStyle/>
          <a:p>
            <a:r>
              <a:rPr lang="en-US" altLang="zh-CN" dirty="0" smtClean="0"/>
              <a:t>3. </a:t>
            </a:r>
            <a:r>
              <a:rPr lang="zh-CN" altLang="en-US" dirty="0"/>
              <a:t>采用归纳总结方式进行复习</a:t>
            </a:r>
            <a:endParaRPr lang="zh-CN" altLang="en-US" dirty="0"/>
          </a:p>
        </p:txBody>
      </p:sp>
      <p:sp>
        <p:nvSpPr>
          <p:cNvPr id="11" name="TextBox 8"/>
          <p:cNvSpPr txBox="1">
            <a:spLocks noChangeArrowheads="1"/>
          </p:cNvSpPr>
          <p:nvPr/>
        </p:nvSpPr>
        <p:spPr bwMode="auto">
          <a:xfrm>
            <a:off x="683568" y="2210085"/>
            <a:ext cx="6357937" cy="400050"/>
          </a:xfrm>
          <a:prstGeom prst="rect">
            <a:avLst/>
          </a:prstGeom>
          <a:noFill/>
          <a:ln w="9525">
            <a:noFill/>
            <a:miter lim="800000"/>
          </a:ln>
        </p:spPr>
        <p:txBody>
          <a:bodyPr>
            <a:spAutoFit/>
          </a:bodyPr>
          <a:lstStyle/>
          <a:p>
            <a:r>
              <a:rPr lang="en-US" altLang="zh-CN" dirty="0">
                <a:sym typeface="Symbol" panose="05050102010706020507" pitchFamily="18" charset="2"/>
              </a:rPr>
              <a:t> </a:t>
            </a:r>
            <a:r>
              <a:rPr lang="en-US" altLang="zh-CN" dirty="0"/>
              <a:t> </a:t>
            </a:r>
            <a:r>
              <a:rPr lang="zh-CN" altLang="en-US" dirty="0"/>
              <a:t>本章有哪些常见电路</a:t>
            </a:r>
            <a:r>
              <a:rPr lang="en-US" altLang="zh-CN" sz="1600" dirty="0"/>
              <a:t>(</a:t>
            </a:r>
            <a:r>
              <a:rPr lang="zh-CN" altLang="en-US" sz="1600" dirty="0"/>
              <a:t>功能？性能如何？</a:t>
            </a:r>
            <a:r>
              <a:rPr lang="zh-CN" altLang="en-US" sz="1600" dirty="0">
                <a:solidFill>
                  <a:srgbClr val="FF0000"/>
                </a:solidFill>
              </a:rPr>
              <a:t>工作条件？</a:t>
            </a:r>
            <a:r>
              <a:rPr lang="en-US" altLang="zh-CN" sz="1600" dirty="0"/>
              <a:t>)</a:t>
            </a:r>
            <a:endParaRPr lang="zh-CN" altLang="en-US" dirty="0"/>
          </a:p>
        </p:txBody>
      </p:sp>
      <p:sp>
        <p:nvSpPr>
          <p:cNvPr id="12" name="TextBox 9"/>
          <p:cNvSpPr txBox="1">
            <a:spLocks noChangeArrowheads="1"/>
          </p:cNvSpPr>
          <p:nvPr/>
        </p:nvSpPr>
        <p:spPr bwMode="auto">
          <a:xfrm>
            <a:off x="683568" y="2643799"/>
            <a:ext cx="6143625" cy="400050"/>
          </a:xfrm>
          <a:prstGeom prst="rect">
            <a:avLst/>
          </a:prstGeom>
          <a:noFill/>
          <a:ln w="9525">
            <a:noFill/>
            <a:miter lim="800000"/>
          </a:ln>
        </p:spPr>
        <p:txBody>
          <a:bodyPr>
            <a:spAutoFit/>
          </a:bodyPr>
          <a:lstStyle/>
          <a:p>
            <a:r>
              <a:rPr lang="en-US" altLang="zh-CN" dirty="0">
                <a:sym typeface="Symbol" panose="05050102010706020507" pitchFamily="18" charset="2"/>
              </a:rPr>
              <a:t> </a:t>
            </a:r>
            <a:r>
              <a:rPr lang="en-US" altLang="zh-CN" dirty="0"/>
              <a:t> </a:t>
            </a:r>
            <a:r>
              <a:rPr lang="zh-CN" altLang="en-US" dirty="0"/>
              <a:t>这些电路的分析方法</a:t>
            </a:r>
            <a:r>
              <a:rPr lang="en-US" altLang="zh-CN" sz="1600" dirty="0"/>
              <a:t>(</a:t>
            </a:r>
            <a:r>
              <a:rPr lang="zh-CN" altLang="en-US" sz="1600" dirty="0"/>
              <a:t>直流分析、交流分析</a:t>
            </a:r>
            <a:r>
              <a:rPr lang="en-US" altLang="zh-CN" sz="1600" dirty="0"/>
              <a:t>)</a:t>
            </a:r>
            <a:endParaRPr lang="zh-CN" altLang="en-US" dirty="0"/>
          </a:p>
        </p:txBody>
      </p:sp>
      <p:sp>
        <p:nvSpPr>
          <p:cNvPr id="13" name="TextBox 5"/>
          <p:cNvSpPr txBox="1">
            <a:spLocks noChangeArrowheads="1"/>
          </p:cNvSpPr>
          <p:nvPr/>
        </p:nvSpPr>
        <p:spPr bwMode="auto">
          <a:xfrm>
            <a:off x="179512" y="3789040"/>
            <a:ext cx="4896544" cy="707886"/>
          </a:xfrm>
          <a:prstGeom prst="rect">
            <a:avLst/>
          </a:prstGeom>
          <a:noFill/>
          <a:ln w="9525">
            <a:noFill/>
            <a:miter lim="800000"/>
          </a:ln>
        </p:spPr>
        <p:txBody>
          <a:bodyPr wrap="square">
            <a:spAutoFit/>
          </a:bodyPr>
          <a:lstStyle/>
          <a:p>
            <a:r>
              <a:rPr lang="en-US" altLang="zh-CN" dirty="0" smtClean="0"/>
              <a:t>5. MOOC</a:t>
            </a:r>
            <a:r>
              <a:rPr lang="zh-CN" altLang="en-US" dirty="0"/>
              <a:t>上的各章测验</a:t>
            </a:r>
            <a:r>
              <a:rPr lang="zh-CN" altLang="en-US" dirty="0" smtClean="0"/>
              <a:t>题</a:t>
            </a:r>
            <a:endParaRPr lang="en-US" altLang="zh-CN" dirty="0" smtClean="0"/>
          </a:p>
          <a:p>
            <a:r>
              <a:rPr lang="zh-CN" altLang="en-US" dirty="0" smtClean="0"/>
              <a:t> </a:t>
            </a:r>
            <a:r>
              <a:rPr lang="en-US" altLang="zh-CN" sz="1800" dirty="0"/>
              <a:t>—— </a:t>
            </a:r>
            <a:r>
              <a:rPr lang="zh-CN" altLang="en-US" sz="1800" dirty="0"/>
              <a:t>快速检查缺漏知识点</a:t>
            </a:r>
            <a:r>
              <a:rPr lang="en-US" altLang="zh-CN" sz="1800" dirty="0"/>
              <a:t>(</a:t>
            </a:r>
            <a:r>
              <a:rPr lang="zh-CN" altLang="en-US" sz="1800" dirty="0"/>
              <a:t>做</a:t>
            </a:r>
            <a:r>
              <a:rPr lang="en-US" altLang="zh-CN" sz="1800" dirty="0"/>
              <a:t>3</a:t>
            </a:r>
            <a:r>
              <a:rPr lang="zh-CN" altLang="en-US" sz="1800" dirty="0"/>
              <a:t>遍后会给答案</a:t>
            </a:r>
            <a:r>
              <a:rPr lang="en-US" altLang="zh-CN" sz="1800" dirty="0"/>
              <a:t>)</a:t>
            </a:r>
            <a:endParaRPr lang="zh-CN" altLang="en-US" dirty="0"/>
          </a:p>
        </p:txBody>
      </p:sp>
      <p:sp>
        <p:nvSpPr>
          <p:cNvPr id="15" name="TextBox 7"/>
          <p:cNvSpPr txBox="1">
            <a:spLocks noChangeArrowheads="1"/>
          </p:cNvSpPr>
          <p:nvPr/>
        </p:nvSpPr>
        <p:spPr bwMode="auto">
          <a:xfrm>
            <a:off x="179512" y="3077513"/>
            <a:ext cx="6336704" cy="677863"/>
          </a:xfrm>
          <a:prstGeom prst="rect">
            <a:avLst/>
          </a:prstGeom>
          <a:noFill/>
          <a:ln w="9525">
            <a:noFill/>
            <a:miter lim="800000"/>
          </a:ln>
        </p:spPr>
        <p:txBody>
          <a:bodyPr wrap="square">
            <a:spAutoFit/>
          </a:bodyPr>
          <a:lstStyle/>
          <a:p>
            <a:r>
              <a:rPr lang="en-US" altLang="zh-CN" dirty="0" smtClean="0"/>
              <a:t>4. </a:t>
            </a:r>
            <a:r>
              <a:rPr lang="zh-CN" altLang="en-US" dirty="0"/>
              <a:t>以做题为主线，常见题型如何解题，并举一反三</a:t>
            </a:r>
            <a:endParaRPr lang="en-US" altLang="zh-CN" dirty="0"/>
          </a:p>
          <a:p>
            <a:r>
              <a:rPr lang="en-US" altLang="zh-CN" sz="1800" dirty="0" smtClean="0"/>
              <a:t> </a:t>
            </a:r>
            <a:r>
              <a:rPr lang="en-US" altLang="zh-CN" sz="1800" dirty="0"/>
              <a:t>(</a:t>
            </a:r>
            <a:r>
              <a:rPr lang="zh-CN" altLang="en-US" sz="1800" dirty="0">
                <a:solidFill>
                  <a:srgbClr val="FF0000"/>
                </a:solidFill>
              </a:rPr>
              <a:t>建议</a:t>
            </a:r>
            <a:r>
              <a:rPr lang="zh-CN" altLang="en-US" sz="1800" dirty="0"/>
              <a:t>几份卷子中同一章的考题放在一起对比</a:t>
            </a:r>
            <a:r>
              <a:rPr lang="en-US" altLang="zh-CN" sz="1800" dirty="0"/>
              <a:t>)</a:t>
            </a:r>
            <a:endParaRPr lang="zh-CN" altLang="en-US" dirty="0"/>
          </a:p>
        </p:txBody>
      </p:sp>
      <p:sp>
        <p:nvSpPr>
          <p:cNvPr id="16" name="TextBox 6"/>
          <p:cNvSpPr txBox="1">
            <a:spLocks noChangeArrowheads="1"/>
          </p:cNvSpPr>
          <p:nvPr/>
        </p:nvSpPr>
        <p:spPr bwMode="auto">
          <a:xfrm>
            <a:off x="142875" y="4459288"/>
            <a:ext cx="8001000" cy="400050"/>
          </a:xfrm>
          <a:prstGeom prst="rect">
            <a:avLst/>
          </a:prstGeom>
          <a:noFill/>
          <a:ln w="9525">
            <a:noFill/>
            <a:miter lim="800000"/>
          </a:ln>
        </p:spPr>
        <p:txBody>
          <a:bodyPr>
            <a:spAutoFit/>
          </a:bodyPr>
          <a:lstStyle/>
          <a:p>
            <a:r>
              <a:rPr lang="en-US" altLang="zh-CN" dirty="0"/>
              <a:t>6. </a:t>
            </a:r>
            <a:r>
              <a:rPr lang="zh-CN" altLang="en-US" dirty="0"/>
              <a:t>参加</a:t>
            </a:r>
            <a:r>
              <a:rPr lang="en-US" altLang="zh-CN" dirty="0"/>
              <a:t>MOOC</a:t>
            </a:r>
            <a:r>
              <a:rPr lang="zh-CN" altLang="en-US" dirty="0"/>
              <a:t>上的考试 </a:t>
            </a:r>
            <a:r>
              <a:rPr lang="en-US" altLang="zh-CN" sz="1800" dirty="0"/>
              <a:t>——  </a:t>
            </a:r>
            <a:r>
              <a:rPr lang="zh-CN" altLang="en-US" sz="1800" dirty="0"/>
              <a:t>综合，感觉。。。</a:t>
            </a:r>
            <a:endParaRPr lang="zh-CN" altLang="en-US" dirty="0"/>
          </a:p>
        </p:txBody>
      </p:sp>
      <p:cxnSp>
        <p:nvCxnSpPr>
          <p:cNvPr id="17" name="直接箭头连接符 16"/>
          <p:cNvCxnSpPr>
            <a:cxnSpLocks noChangeShapeType="1"/>
          </p:cNvCxnSpPr>
          <p:nvPr/>
        </p:nvCxnSpPr>
        <p:spPr bwMode="auto">
          <a:xfrm>
            <a:off x="179512" y="4581128"/>
            <a:ext cx="4680520" cy="216024"/>
          </a:xfrm>
          <a:prstGeom prst="straightConnector1">
            <a:avLst/>
          </a:prstGeom>
          <a:noFill/>
          <a:ln w="38100" algn="ctr">
            <a:solidFill>
              <a:srgbClr val="FF0000"/>
            </a:solidFill>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8" name="灯片编号占位符 5"/>
          <p:cNvSpPr>
            <a:spLocks noGrp="1"/>
          </p:cNvSpPr>
          <p:nvPr>
            <p:ph type="sldNum" sz="quarter" idx="12"/>
          </p:nvPr>
        </p:nvSpPr>
        <p:spPr>
          <a:noFill/>
        </p:spPr>
        <p:txBody>
          <a:bodyPr/>
          <a:lstStyle/>
          <a:p>
            <a:fld id="{A68A23BA-4EA6-4B6B-8237-BF83BB56A80E}" type="slidenum">
              <a:rPr lang="zh-CN" altLang="en-US" smtClean="0"/>
            </a:fld>
            <a:endParaRPr lang="en-US" altLang="zh-CN" smtClean="0"/>
          </a:p>
        </p:txBody>
      </p:sp>
      <p:grpSp>
        <p:nvGrpSpPr>
          <p:cNvPr id="6159" name="Group 2"/>
          <p:cNvGrpSpPr/>
          <p:nvPr/>
        </p:nvGrpSpPr>
        <p:grpSpPr bwMode="auto">
          <a:xfrm>
            <a:off x="228600" y="1143000"/>
            <a:ext cx="4730750" cy="65088"/>
            <a:chOff x="380" y="871"/>
            <a:chExt cx="2980" cy="41"/>
          </a:xfrm>
        </p:grpSpPr>
        <p:sp>
          <p:nvSpPr>
            <p:cNvPr id="6179" name="Line 3"/>
            <p:cNvSpPr>
              <a:spLocks noChangeShapeType="1"/>
            </p:cNvSpPr>
            <p:nvPr/>
          </p:nvSpPr>
          <p:spPr bwMode="auto">
            <a:xfrm>
              <a:off x="380" y="871"/>
              <a:ext cx="2980" cy="0"/>
            </a:xfrm>
            <a:prstGeom prst="line">
              <a:avLst/>
            </a:prstGeom>
            <a:noFill/>
            <a:ln w="57150">
              <a:solidFill>
                <a:srgbClr val="CC66FF"/>
              </a:solidFill>
              <a:round/>
            </a:ln>
          </p:spPr>
          <p:txBody>
            <a:bodyPr/>
            <a:lstStyle/>
            <a:p>
              <a:endParaRPr lang="zh-CN" altLang="en-US"/>
            </a:p>
          </p:txBody>
        </p:sp>
        <p:sp>
          <p:nvSpPr>
            <p:cNvPr id="6180" name="Line 4"/>
            <p:cNvSpPr>
              <a:spLocks noChangeShapeType="1"/>
            </p:cNvSpPr>
            <p:nvPr/>
          </p:nvSpPr>
          <p:spPr bwMode="auto">
            <a:xfrm>
              <a:off x="380" y="912"/>
              <a:ext cx="2980" cy="0"/>
            </a:xfrm>
            <a:prstGeom prst="line">
              <a:avLst/>
            </a:prstGeom>
            <a:noFill/>
            <a:ln w="9525">
              <a:solidFill>
                <a:schemeClr val="tx1"/>
              </a:solidFill>
              <a:round/>
            </a:ln>
          </p:spPr>
          <p:txBody>
            <a:bodyPr/>
            <a:lstStyle/>
            <a:p>
              <a:endParaRPr lang="zh-CN" altLang="en-US"/>
            </a:p>
          </p:txBody>
        </p:sp>
      </p:grpSp>
      <p:graphicFrame>
        <p:nvGraphicFramePr>
          <p:cNvPr id="6146" name="Object 5"/>
          <p:cNvGraphicFramePr>
            <a:graphicFrameLocks noChangeAspect="1"/>
          </p:cNvGraphicFramePr>
          <p:nvPr/>
        </p:nvGraphicFramePr>
        <p:xfrm>
          <a:off x="228600" y="3200400"/>
          <a:ext cx="990600" cy="307975"/>
        </p:xfrm>
        <a:graphic>
          <a:graphicData uri="http://schemas.openxmlformats.org/presentationml/2006/ole">
            <mc:AlternateContent xmlns:mc="http://schemas.openxmlformats.org/markup-compatibility/2006">
              <mc:Choice xmlns:v="urn:schemas-microsoft-com:vml" Requires="v">
                <p:oleObj spid="_x0000_s6145" name="公式" r:id="rId1" imgW="15544800" imgH="4876800" progId="Equation.3">
                  <p:embed/>
                </p:oleObj>
              </mc:Choice>
              <mc:Fallback>
                <p:oleObj name="公式" r:id="rId1" imgW="15544800" imgH="4876800" progId="Equation.3">
                  <p:embed/>
                  <p:pic>
                    <p:nvPicPr>
                      <p:cNvPr id="0" name="Object 5"/>
                      <p:cNvPicPr>
                        <a:picLocks noChangeAspect="1"/>
                      </p:cNvPicPr>
                      <p:nvPr/>
                    </p:nvPicPr>
                    <p:blipFill>
                      <a:blip r:embed="rId2"/>
                      <a:stretch>
                        <a:fillRect/>
                      </a:stretch>
                    </p:blipFill>
                    <p:spPr>
                      <a:xfrm>
                        <a:off x="228600" y="3200400"/>
                        <a:ext cx="990600" cy="307975"/>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6147" name="Object 6"/>
          <p:cNvGraphicFramePr>
            <a:graphicFrameLocks noChangeAspect="1"/>
          </p:cNvGraphicFramePr>
          <p:nvPr/>
        </p:nvGraphicFramePr>
        <p:xfrm>
          <a:off x="1219200" y="2209800"/>
          <a:ext cx="1219200" cy="309563"/>
        </p:xfrm>
        <a:graphic>
          <a:graphicData uri="http://schemas.openxmlformats.org/presentationml/2006/ole">
            <mc:AlternateContent xmlns:mc="http://schemas.openxmlformats.org/markup-compatibility/2006">
              <mc:Choice xmlns:v="urn:schemas-microsoft-com:vml" Requires="v">
                <p:oleObj spid="_x0000_s6147" name="公式" r:id="rId3" imgW="19202400" imgH="4876800" progId="Equation.3">
                  <p:embed/>
                </p:oleObj>
              </mc:Choice>
              <mc:Fallback>
                <p:oleObj name="公式" r:id="rId3" imgW="19202400" imgH="4876800" progId="Equation.3">
                  <p:embed/>
                  <p:pic>
                    <p:nvPicPr>
                      <p:cNvPr id="0" name="Object 6"/>
                      <p:cNvPicPr>
                        <a:picLocks noChangeAspect="1"/>
                      </p:cNvPicPr>
                      <p:nvPr/>
                    </p:nvPicPr>
                    <p:blipFill>
                      <a:blip r:embed="rId4"/>
                      <a:stretch>
                        <a:fillRect/>
                      </a:stretch>
                    </p:blipFill>
                    <p:spPr>
                      <a:xfrm>
                        <a:off x="1219200" y="2209800"/>
                        <a:ext cx="1219200" cy="309563"/>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6148" name="Object 7"/>
          <p:cNvGraphicFramePr>
            <a:graphicFrameLocks noChangeAspect="1"/>
          </p:cNvGraphicFramePr>
          <p:nvPr/>
        </p:nvGraphicFramePr>
        <p:xfrm>
          <a:off x="1219200" y="1371600"/>
          <a:ext cx="1219200" cy="306388"/>
        </p:xfrm>
        <a:graphic>
          <a:graphicData uri="http://schemas.openxmlformats.org/presentationml/2006/ole">
            <mc:AlternateContent xmlns:mc="http://schemas.openxmlformats.org/markup-compatibility/2006">
              <mc:Choice xmlns:v="urn:schemas-microsoft-com:vml" Requires="v">
                <p:oleObj spid="_x0000_s6148" name="公式" r:id="rId5" imgW="19202400" imgH="4876800" progId="Equation.3">
                  <p:embed/>
                </p:oleObj>
              </mc:Choice>
              <mc:Fallback>
                <p:oleObj name="公式" r:id="rId5" imgW="19202400" imgH="4876800" progId="Equation.3">
                  <p:embed/>
                  <p:pic>
                    <p:nvPicPr>
                      <p:cNvPr id="0" name="Object 7"/>
                      <p:cNvPicPr>
                        <a:picLocks noChangeAspect="1"/>
                      </p:cNvPicPr>
                      <p:nvPr/>
                    </p:nvPicPr>
                    <p:blipFill>
                      <a:blip r:embed="rId6"/>
                      <a:stretch>
                        <a:fillRect/>
                      </a:stretch>
                    </p:blipFill>
                    <p:spPr>
                      <a:xfrm>
                        <a:off x="1219200" y="1371600"/>
                        <a:ext cx="1219200" cy="306388"/>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6149" name="Object 8"/>
          <p:cNvGraphicFramePr>
            <a:graphicFrameLocks noChangeAspect="1"/>
          </p:cNvGraphicFramePr>
          <p:nvPr/>
        </p:nvGraphicFramePr>
        <p:xfrm>
          <a:off x="3200400" y="304800"/>
          <a:ext cx="2206625" cy="2667000"/>
        </p:xfrm>
        <a:graphic>
          <a:graphicData uri="http://schemas.openxmlformats.org/presentationml/2006/ole">
            <mc:AlternateContent xmlns:mc="http://schemas.openxmlformats.org/markup-compatibility/2006">
              <mc:Choice xmlns:v="urn:schemas-microsoft-com:vml" Requires="v">
                <p:oleObj spid="_x0000_s6149" name="公式" r:id="rId7" imgW="33223200" imgH="40233600" progId="Equation.3">
                  <p:embed/>
                </p:oleObj>
              </mc:Choice>
              <mc:Fallback>
                <p:oleObj name="公式" r:id="rId7" imgW="33223200" imgH="40233600" progId="Equation.3">
                  <p:embed/>
                  <p:pic>
                    <p:nvPicPr>
                      <p:cNvPr id="0" name="Object 8"/>
                      <p:cNvPicPr>
                        <a:picLocks noChangeAspect="1"/>
                      </p:cNvPicPr>
                      <p:nvPr/>
                    </p:nvPicPr>
                    <p:blipFill>
                      <a:blip r:embed="rId8"/>
                      <a:stretch>
                        <a:fillRect/>
                      </a:stretch>
                    </p:blipFill>
                    <p:spPr>
                      <a:xfrm>
                        <a:off x="3200400" y="304800"/>
                        <a:ext cx="2206625" cy="2667000"/>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6150" name="Object 9"/>
          <p:cNvGraphicFramePr>
            <a:graphicFrameLocks noChangeAspect="1"/>
          </p:cNvGraphicFramePr>
          <p:nvPr/>
        </p:nvGraphicFramePr>
        <p:xfrm>
          <a:off x="838200" y="5410200"/>
          <a:ext cx="1663700" cy="309563"/>
        </p:xfrm>
        <a:graphic>
          <a:graphicData uri="http://schemas.openxmlformats.org/presentationml/2006/ole">
            <mc:AlternateContent xmlns:mc="http://schemas.openxmlformats.org/markup-compatibility/2006">
              <mc:Choice xmlns:v="urn:schemas-microsoft-com:vml" Requires="v">
                <p:oleObj spid="_x0000_s6150" name="公式" r:id="rId9" imgW="26212800" imgH="4876800" progId="Equation.3">
                  <p:embed/>
                </p:oleObj>
              </mc:Choice>
              <mc:Fallback>
                <p:oleObj name="公式" r:id="rId9" imgW="26212800" imgH="4876800" progId="Equation.3">
                  <p:embed/>
                  <p:pic>
                    <p:nvPicPr>
                      <p:cNvPr id="0" name="Object 9"/>
                      <p:cNvPicPr>
                        <a:picLocks noChangeAspect="1"/>
                      </p:cNvPicPr>
                      <p:nvPr/>
                    </p:nvPicPr>
                    <p:blipFill>
                      <a:blip r:embed="rId10"/>
                      <a:stretch>
                        <a:fillRect/>
                      </a:stretch>
                    </p:blipFill>
                    <p:spPr>
                      <a:xfrm>
                        <a:off x="838200" y="5410200"/>
                        <a:ext cx="1663700" cy="309563"/>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6151" name="Object 10"/>
          <p:cNvGraphicFramePr>
            <a:graphicFrameLocks noChangeAspect="1"/>
          </p:cNvGraphicFramePr>
          <p:nvPr/>
        </p:nvGraphicFramePr>
        <p:xfrm>
          <a:off x="2514600" y="3962400"/>
          <a:ext cx="3040063" cy="893763"/>
        </p:xfrm>
        <a:graphic>
          <a:graphicData uri="http://schemas.openxmlformats.org/presentationml/2006/ole">
            <mc:AlternateContent xmlns:mc="http://schemas.openxmlformats.org/markup-compatibility/2006">
              <mc:Choice xmlns:v="urn:schemas-microsoft-com:vml" Requires="v">
                <p:oleObj spid="_x0000_s6151" name="公式" r:id="rId11" imgW="39319200" imgH="11582400" progId="Equation.3">
                  <p:embed/>
                </p:oleObj>
              </mc:Choice>
              <mc:Fallback>
                <p:oleObj name="公式" r:id="rId11" imgW="39319200" imgH="11582400" progId="Equation.3">
                  <p:embed/>
                  <p:pic>
                    <p:nvPicPr>
                      <p:cNvPr id="0" name="Object 10"/>
                      <p:cNvPicPr>
                        <a:picLocks noChangeAspect="1"/>
                      </p:cNvPicPr>
                      <p:nvPr/>
                    </p:nvPicPr>
                    <p:blipFill>
                      <a:blip r:embed="rId12"/>
                      <a:stretch>
                        <a:fillRect/>
                      </a:stretch>
                    </p:blipFill>
                    <p:spPr>
                      <a:xfrm>
                        <a:off x="2514600" y="3962400"/>
                        <a:ext cx="3040063" cy="893763"/>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6152" name="Object 11"/>
          <p:cNvGraphicFramePr>
            <a:graphicFrameLocks noChangeAspect="1"/>
          </p:cNvGraphicFramePr>
          <p:nvPr/>
        </p:nvGraphicFramePr>
        <p:xfrm>
          <a:off x="2971800" y="5105400"/>
          <a:ext cx="2590800" cy="1174750"/>
        </p:xfrm>
        <a:graphic>
          <a:graphicData uri="http://schemas.openxmlformats.org/presentationml/2006/ole">
            <mc:AlternateContent xmlns:mc="http://schemas.openxmlformats.org/markup-compatibility/2006">
              <mc:Choice xmlns:v="urn:schemas-microsoft-com:vml" Requires="v">
                <p:oleObj spid="_x0000_s6152" name="公式" r:id="rId13" imgW="39014400" imgH="17678400" progId="Equation.3">
                  <p:embed/>
                </p:oleObj>
              </mc:Choice>
              <mc:Fallback>
                <p:oleObj name="公式" r:id="rId13" imgW="39014400" imgH="17678400" progId="Equation.3">
                  <p:embed/>
                  <p:pic>
                    <p:nvPicPr>
                      <p:cNvPr id="0" name="Object 11"/>
                      <p:cNvPicPr>
                        <a:picLocks noChangeAspect="1"/>
                      </p:cNvPicPr>
                      <p:nvPr/>
                    </p:nvPicPr>
                    <p:blipFill>
                      <a:blip r:embed="rId14"/>
                      <a:stretch>
                        <a:fillRect/>
                      </a:stretch>
                    </p:blipFill>
                    <p:spPr>
                      <a:xfrm>
                        <a:off x="2971800" y="5105400"/>
                        <a:ext cx="2590800" cy="1174750"/>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6153" name="Object 12"/>
          <p:cNvGraphicFramePr>
            <a:graphicFrameLocks noChangeAspect="1"/>
          </p:cNvGraphicFramePr>
          <p:nvPr/>
        </p:nvGraphicFramePr>
        <p:xfrm>
          <a:off x="6019800" y="609600"/>
          <a:ext cx="2136775" cy="687388"/>
        </p:xfrm>
        <a:graphic>
          <a:graphicData uri="http://schemas.openxmlformats.org/presentationml/2006/ole">
            <mc:AlternateContent xmlns:mc="http://schemas.openxmlformats.org/markup-compatibility/2006">
              <mc:Choice xmlns:v="urn:schemas-microsoft-com:vml" Requires="v">
                <p:oleObj spid="_x0000_s6153" name="公式" r:id="rId15" imgW="32004000" imgH="10363200" progId="Equation.3">
                  <p:embed/>
                </p:oleObj>
              </mc:Choice>
              <mc:Fallback>
                <p:oleObj name="公式" r:id="rId15" imgW="32004000" imgH="10363200" progId="Equation.3">
                  <p:embed/>
                  <p:pic>
                    <p:nvPicPr>
                      <p:cNvPr id="0" name="Object 12"/>
                      <p:cNvPicPr>
                        <a:picLocks noChangeAspect="1"/>
                      </p:cNvPicPr>
                      <p:nvPr/>
                    </p:nvPicPr>
                    <p:blipFill>
                      <a:blip r:embed="rId16"/>
                      <a:stretch>
                        <a:fillRect/>
                      </a:stretch>
                    </p:blipFill>
                    <p:spPr>
                      <a:xfrm>
                        <a:off x="6019800" y="609600"/>
                        <a:ext cx="2136775" cy="687388"/>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6154" name="Object 13"/>
          <p:cNvGraphicFramePr>
            <a:graphicFrameLocks noChangeAspect="1"/>
          </p:cNvGraphicFramePr>
          <p:nvPr/>
        </p:nvGraphicFramePr>
        <p:xfrm>
          <a:off x="6019800" y="1524000"/>
          <a:ext cx="2895600" cy="777875"/>
        </p:xfrm>
        <a:graphic>
          <a:graphicData uri="http://schemas.openxmlformats.org/presentationml/2006/ole">
            <mc:AlternateContent xmlns:mc="http://schemas.openxmlformats.org/markup-compatibility/2006">
              <mc:Choice xmlns:v="urn:schemas-microsoft-com:vml" Requires="v">
                <p:oleObj spid="_x0000_s6154" name="公式" r:id="rId17" imgW="42976800" imgH="11582400" progId="Equation.3">
                  <p:embed/>
                </p:oleObj>
              </mc:Choice>
              <mc:Fallback>
                <p:oleObj name="公式" r:id="rId17" imgW="42976800" imgH="11582400" progId="Equation.3">
                  <p:embed/>
                  <p:pic>
                    <p:nvPicPr>
                      <p:cNvPr id="0" name="Object 13"/>
                      <p:cNvPicPr>
                        <a:picLocks noChangeAspect="1"/>
                      </p:cNvPicPr>
                      <p:nvPr/>
                    </p:nvPicPr>
                    <p:blipFill>
                      <a:blip r:embed="rId18"/>
                      <a:stretch>
                        <a:fillRect/>
                      </a:stretch>
                    </p:blipFill>
                    <p:spPr>
                      <a:xfrm>
                        <a:off x="6019800" y="1524000"/>
                        <a:ext cx="2895600" cy="777875"/>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sp>
        <p:nvSpPr>
          <p:cNvPr id="6160" name="Line 14"/>
          <p:cNvSpPr>
            <a:spLocks noChangeShapeType="1"/>
          </p:cNvSpPr>
          <p:nvPr/>
        </p:nvSpPr>
        <p:spPr bwMode="auto">
          <a:xfrm>
            <a:off x="5410200" y="838200"/>
            <a:ext cx="533400" cy="0"/>
          </a:xfrm>
          <a:prstGeom prst="line">
            <a:avLst/>
          </a:prstGeom>
          <a:noFill/>
          <a:ln w="19050">
            <a:solidFill>
              <a:srgbClr val="FF3300"/>
            </a:solidFill>
            <a:round/>
            <a:tailEnd type="triangle" w="med" len="med"/>
          </a:ln>
        </p:spPr>
        <p:txBody>
          <a:bodyPr wrap="none" anchor="ctr"/>
          <a:lstStyle/>
          <a:p>
            <a:endParaRPr lang="zh-CN" altLang="en-US"/>
          </a:p>
        </p:txBody>
      </p:sp>
      <p:sp>
        <p:nvSpPr>
          <p:cNvPr id="6161" name="Line 15"/>
          <p:cNvSpPr>
            <a:spLocks noChangeShapeType="1"/>
          </p:cNvSpPr>
          <p:nvPr/>
        </p:nvSpPr>
        <p:spPr bwMode="auto">
          <a:xfrm>
            <a:off x="4876800" y="1676400"/>
            <a:ext cx="1066800" cy="0"/>
          </a:xfrm>
          <a:prstGeom prst="line">
            <a:avLst/>
          </a:prstGeom>
          <a:noFill/>
          <a:ln w="19050">
            <a:solidFill>
              <a:srgbClr val="FF3300"/>
            </a:solidFill>
            <a:round/>
            <a:tailEnd type="triangle" w="med" len="med"/>
          </a:ln>
        </p:spPr>
        <p:txBody>
          <a:bodyPr wrap="none" anchor="ctr"/>
          <a:lstStyle/>
          <a:p>
            <a:endParaRPr lang="zh-CN" altLang="en-US"/>
          </a:p>
        </p:txBody>
      </p:sp>
      <p:sp>
        <p:nvSpPr>
          <p:cNvPr id="6162" name="Line 16"/>
          <p:cNvSpPr>
            <a:spLocks noChangeShapeType="1"/>
          </p:cNvSpPr>
          <p:nvPr/>
        </p:nvSpPr>
        <p:spPr bwMode="auto">
          <a:xfrm flipV="1">
            <a:off x="5410200" y="2362200"/>
            <a:ext cx="1066800" cy="3200400"/>
          </a:xfrm>
          <a:prstGeom prst="line">
            <a:avLst/>
          </a:prstGeom>
          <a:noFill/>
          <a:ln w="19050">
            <a:solidFill>
              <a:srgbClr val="FF3300"/>
            </a:solidFill>
            <a:round/>
            <a:tailEnd type="triangle" w="med" len="med"/>
          </a:ln>
        </p:spPr>
        <p:txBody>
          <a:bodyPr wrap="none" anchor="ctr"/>
          <a:lstStyle/>
          <a:p>
            <a:endParaRPr lang="zh-CN" altLang="en-US"/>
          </a:p>
        </p:txBody>
      </p:sp>
      <p:graphicFrame>
        <p:nvGraphicFramePr>
          <p:cNvPr id="6155" name="Object 17"/>
          <p:cNvGraphicFramePr>
            <a:graphicFrameLocks noChangeAspect="1"/>
          </p:cNvGraphicFramePr>
          <p:nvPr/>
        </p:nvGraphicFramePr>
        <p:xfrm>
          <a:off x="6477000" y="5334000"/>
          <a:ext cx="1752600" cy="684213"/>
        </p:xfrm>
        <a:graphic>
          <a:graphicData uri="http://schemas.openxmlformats.org/presentationml/2006/ole">
            <mc:AlternateContent xmlns:mc="http://schemas.openxmlformats.org/markup-compatibility/2006">
              <mc:Choice xmlns:v="urn:schemas-microsoft-com:vml" Requires="v">
                <p:oleObj spid="_x0000_s6155" name="公式" r:id="rId19" imgW="26517600" imgH="10363200" progId="Equation.3">
                  <p:embed/>
                </p:oleObj>
              </mc:Choice>
              <mc:Fallback>
                <p:oleObj name="公式" r:id="rId19" imgW="26517600" imgH="10363200" progId="Equation.3">
                  <p:embed/>
                  <p:pic>
                    <p:nvPicPr>
                      <p:cNvPr id="0" name="Object 17"/>
                      <p:cNvPicPr>
                        <a:picLocks noChangeAspect="1"/>
                      </p:cNvPicPr>
                      <p:nvPr/>
                    </p:nvPicPr>
                    <p:blipFill>
                      <a:blip r:embed="rId20"/>
                      <a:stretch>
                        <a:fillRect/>
                      </a:stretch>
                    </p:blipFill>
                    <p:spPr>
                      <a:xfrm>
                        <a:off x="6477000" y="5334000"/>
                        <a:ext cx="1752600" cy="684213"/>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sp>
        <p:nvSpPr>
          <p:cNvPr id="6163" name="Line 18"/>
          <p:cNvSpPr>
            <a:spLocks noChangeShapeType="1"/>
          </p:cNvSpPr>
          <p:nvPr/>
        </p:nvSpPr>
        <p:spPr bwMode="auto">
          <a:xfrm>
            <a:off x="5638800" y="5638800"/>
            <a:ext cx="838200" cy="0"/>
          </a:xfrm>
          <a:prstGeom prst="line">
            <a:avLst/>
          </a:prstGeom>
          <a:noFill/>
          <a:ln w="19050">
            <a:solidFill>
              <a:srgbClr val="FF3300"/>
            </a:solidFill>
            <a:round/>
            <a:tailEnd type="triangle" w="med" len="med"/>
          </a:ln>
        </p:spPr>
        <p:txBody>
          <a:bodyPr wrap="none" anchor="ctr"/>
          <a:lstStyle/>
          <a:p>
            <a:endParaRPr lang="zh-CN" altLang="en-US"/>
          </a:p>
        </p:txBody>
      </p:sp>
      <p:graphicFrame>
        <p:nvGraphicFramePr>
          <p:cNvPr id="6156" name="Object 19"/>
          <p:cNvGraphicFramePr>
            <a:graphicFrameLocks noChangeAspect="1"/>
          </p:cNvGraphicFramePr>
          <p:nvPr/>
        </p:nvGraphicFramePr>
        <p:xfrm>
          <a:off x="2743200" y="3276600"/>
          <a:ext cx="1447800" cy="358775"/>
        </p:xfrm>
        <a:graphic>
          <a:graphicData uri="http://schemas.openxmlformats.org/presentationml/2006/ole">
            <mc:AlternateContent xmlns:mc="http://schemas.openxmlformats.org/markup-compatibility/2006">
              <mc:Choice xmlns:v="urn:schemas-microsoft-com:vml" Requires="v">
                <p:oleObj spid="_x0000_s6156" name="公式" r:id="rId21" imgW="19507200" imgH="4876800" progId="Equation.3">
                  <p:embed/>
                </p:oleObj>
              </mc:Choice>
              <mc:Fallback>
                <p:oleObj name="公式" r:id="rId21" imgW="19507200" imgH="4876800" progId="Equation.3">
                  <p:embed/>
                  <p:pic>
                    <p:nvPicPr>
                      <p:cNvPr id="0" name="Object 19"/>
                      <p:cNvPicPr>
                        <a:picLocks noChangeAspect="1"/>
                      </p:cNvPicPr>
                      <p:nvPr/>
                    </p:nvPicPr>
                    <p:blipFill>
                      <a:blip r:embed="rId22"/>
                      <a:stretch>
                        <a:fillRect/>
                      </a:stretch>
                    </p:blipFill>
                    <p:spPr>
                      <a:xfrm>
                        <a:off x="2743200" y="3276600"/>
                        <a:ext cx="1447800" cy="358775"/>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6157" name="Object 20"/>
          <p:cNvGraphicFramePr>
            <a:graphicFrameLocks noChangeAspect="1"/>
          </p:cNvGraphicFramePr>
          <p:nvPr/>
        </p:nvGraphicFramePr>
        <p:xfrm>
          <a:off x="4724400" y="3124200"/>
          <a:ext cx="1143000" cy="757238"/>
        </p:xfrm>
        <a:graphic>
          <a:graphicData uri="http://schemas.openxmlformats.org/presentationml/2006/ole">
            <mc:AlternateContent xmlns:mc="http://schemas.openxmlformats.org/markup-compatibility/2006">
              <mc:Choice xmlns:v="urn:schemas-microsoft-com:vml" Requires="v">
                <p:oleObj spid="_x0000_s6157" name="公式" r:id="rId23" imgW="15544800" imgH="10363200" progId="Equation.3">
                  <p:embed/>
                </p:oleObj>
              </mc:Choice>
              <mc:Fallback>
                <p:oleObj name="公式" r:id="rId23" imgW="15544800" imgH="10363200" progId="Equation.3">
                  <p:embed/>
                  <p:pic>
                    <p:nvPicPr>
                      <p:cNvPr id="0" name="Object 20"/>
                      <p:cNvPicPr>
                        <a:picLocks noChangeAspect="1"/>
                      </p:cNvPicPr>
                      <p:nvPr/>
                    </p:nvPicPr>
                    <p:blipFill>
                      <a:blip r:embed="rId24"/>
                      <a:stretch>
                        <a:fillRect/>
                      </a:stretch>
                    </p:blipFill>
                    <p:spPr>
                      <a:xfrm>
                        <a:off x="4724400" y="3124200"/>
                        <a:ext cx="1143000" cy="757238"/>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sp>
        <p:nvSpPr>
          <p:cNvPr id="6164" name="Line 21"/>
          <p:cNvSpPr>
            <a:spLocks noChangeShapeType="1"/>
          </p:cNvSpPr>
          <p:nvPr/>
        </p:nvSpPr>
        <p:spPr bwMode="auto">
          <a:xfrm flipV="1">
            <a:off x="914400" y="2590800"/>
            <a:ext cx="609600" cy="609600"/>
          </a:xfrm>
          <a:prstGeom prst="line">
            <a:avLst/>
          </a:prstGeom>
          <a:noFill/>
          <a:ln w="19050">
            <a:solidFill>
              <a:srgbClr val="FF3300"/>
            </a:solidFill>
            <a:round/>
            <a:tailEnd type="triangle" w="med" len="med"/>
          </a:ln>
        </p:spPr>
        <p:txBody>
          <a:bodyPr wrap="none" anchor="ctr"/>
          <a:lstStyle/>
          <a:p>
            <a:endParaRPr lang="zh-CN" altLang="en-US"/>
          </a:p>
        </p:txBody>
      </p:sp>
      <p:sp>
        <p:nvSpPr>
          <p:cNvPr id="6165" name="Line 22"/>
          <p:cNvSpPr>
            <a:spLocks noChangeShapeType="1"/>
          </p:cNvSpPr>
          <p:nvPr/>
        </p:nvSpPr>
        <p:spPr bwMode="auto">
          <a:xfrm>
            <a:off x="914400" y="3581400"/>
            <a:ext cx="685800" cy="1752600"/>
          </a:xfrm>
          <a:prstGeom prst="line">
            <a:avLst/>
          </a:prstGeom>
          <a:noFill/>
          <a:ln w="19050">
            <a:solidFill>
              <a:srgbClr val="FF3300"/>
            </a:solidFill>
            <a:round/>
            <a:tailEnd type="triangle" w="med" len="med"/>
          </a:ln>
        </p:spPr>
        <p:txBody>
          <a:bodyPr wrap="none" anchor="ctr"/>
          <a:lstStyle/>
          <a:p>
            <a:endParaRPr lang="zh-CN" altLang="en-US"/>
          </a:p>
        </p:txBody>
      </p:sp>
      <p:sp>
        <p:nvSpPr>
          <p:cNvPr id="6166" name="Line 23"/>
          <p:cNvSpPr>
            <a:spLocks noChangeShapeType="1"/>
          </p:cNvSpPr>
          <p:nvPr/>
        </p:nvSpPr>
        <p:spPr bwMode="auto">
          <a:xfrm>
            <a:off x="2438400" y="2362200"/>
            <a:ext cx="685800" cy="0"/>
          </a:xfrm>
          <a:prstGeom prst="line">
            <a:avLst/>
          </a:prstGeom>
          <a:noFill/>
          <a:ln w="19050">
            <a:solidFill>
              <a:srgbClr val="FF3300"/>
            </a:solidFill>
            <a:round/>
            <a:tailEnd type="triangle" w="med" len="med"/>
          </a:ln>
        </p:spPr>
        <p:txBody>
          <a:bodyPr wrap="none" anchor="ctr"/>
          <a:lstStyle/>
          <a:p>
            <a:endParaRPr lang="zh-CN" altLang="en-US"/>
          </a:p>
        </p:txBody>
      </p:sp>
      <p:sp>
        <p:nvSpPr>
          <p:cNvPr id="6167" name="Line 24"/>
          <p:cNvSpPr>
            <a:spLocks noChangeShapeType="1"/>
          </p:cNvSpPr>
          <p:nvPr/>
        </p:nvSpPr>
        <p:spPr bwMode="auto">
          <a:xfrm>
            <a:off x="2438400" y="2590800"/>
            <a:ext cx="228600" cy="1295400"/>
          </a:xfrm>
          <a:prstGeom prst="line">
            <a:avLst/>
          </a:prstGeom>
          <a:noFill/>
          <a:ln w="19050">
            <a:solidFill>
              <a:srgbClr val="FF3300"/>
            </a:solidFill>
            <a:round/>
            <a:tailEnd type="triangle" w="med" len="med"/>
          </a:ln>
        </p:spPr>
        <p:txBody>
          <a:bodyPr wrap="none" anchor="ctr"/>
          <a:lstStyle/>
          <a:p>
            <a:endParaRPr lang="zh-CN" altLang="en-US"/>
          </a:p>
        </p:txBody>
      </p:sp>
      <p:sp>
        <p:nvSpPr>
          <p:cNvPr id="6168" name="Line 25"/>
          <p:cNvSpPr>
            <a:spLocks noChangeShapeType="1"/>
          </p:cNvSpPr>
          <p:nvPr/>
        </p:nvSpPr>
        <p:spPr bwMode="auto">
          <a:xfrm flipV="1">
            <a:off x="1752600" y="1676400"/>
            <a:ext cx="0" cy="533400"/>
          </a:xfrm>
          <a:prstGeom prst="line">
            <a:avLst/>
          </a:prstGeom>
          <a:noFill/>
          <a:ln w="19050">
            <a:solidFill>
              <a:srgbClr val="FF3300"/>
            </a:solidFill>
            <a:round/>
            <a:tailEnd type="triangle" w="med" len="med"/>
          </a:ln>
        </p:spPr>
        <p:txBody>
          <a:bodyPr wrap="none" anchor="ctr"/>
          <a:lstStyle/>
          <a:p>
            <a:endParaRPr lang="zh-CN" altLang="en-US"/>
          </a:p>
        </p:txBody>
      </p:sp>
      <p:sp>
        <p:nvSpPr>
          <p:cNvPr id="6169" name="Line 26"/>
          <p:cNvSpPr>
            <a:spLocks noChangeShapeType="1"/>
          </p:cNvSpPr>
          <p:nvPr/>
        </p:nvSpPr>
        <p:spPr bwMode="auto">
          <a:xfrm>
            <a:off x="4267200" y="3429000"/>
            <a:ext cx="381000" cy="0"/>
          </a:xfrm>
          <a:prstGeom prst="line">
            <a:avLst/>
          </a:prstGeom>
          <a:noFill/>
          <a:ln w="19050">
            <a:solidFill>
              <a:srgbClr val="FF3300"/>
            </a:solidFill>
            <a:round/>
            <a:tailEnd type="triangle" w="med" len="med"/>
          </a:ln>
        </p:spPr>
        <p:txBody>
          <a:bodyPr wrap="none" anchor="ctr"/>
          <a:lstStyle/>
          <a:p>
            <a:endParaRPr lang="zh-CN" altLang="en-US"/>
          </a:p>
        </p:txBody>
      </p:sp>
      <p:sp>
        <p:nvSpPr>
          <p:cNvPr id="6170" name="Line 27"/>
          <p:cNvSpPr>
            <a:spLocks noChangeShapeType="1"/>
          </p:cNvSpPr>
          <p:nvPr/>
        </p:nvSpPr>
        <p:spPr bwMode="auto">
          <a:xfrm>
            <a:off x="2514600" y="5562600"/>
            <a:ext cx="457200" cy="0"/>
          </a:xfrm>
          <a:prstGeom prst="line">
            <a:avLst/>
          </a:prstGeom>
          <a:noFill/>
          <a:ln w="19050">
            <a:solidFill>
              <a:srgbClr val="FF3300"/>
            </a:solidFill>
            <a:round/>
            <a:tailEnd type="triangle" w="med" len="med"/>
          </a:ln>
        </p:spPr>
        <p:txBody>
          <a:bodyPr wrap="none" anchor="ctr"/>
          <a:lstStyle/>
          <a:p>
            <a:endParaRPr lang="zh-CN" altLang="en-US"/>
          </a:p>
        </p:txBody>
      </p:sp>
      <p:grpSp>
        <p:nvGrpSpPr>
          <p:cNvPr id="6171" name="Group 28"/>
          <p:cNvGrpSpPr/>
          <p:nvPr/>
        </p:nvGrpSpPr>
        <p:grpSpPr bwMode="auto">
          <a:xfrm>
            <a:off x="4724400" y="1371600"/>
            <a:ext cx="685800" cy="1752600"/>
            <a:chOff x="2976" y="864"/>
            <a:chExt cx="432" cy="1104"/>
          </a:xfrm>
        </p:grpSpPr>
        <p:sp>
          <p:nvSpPr>
            <p:cNvPr id="6176" name="Line 29"/>
            <p:cNvSpPr>
              <a:spLocks noChangeShapeType="1"/>
            </p:cNvSpPr>
            <p:nvPr/>
          </p:nvSpPr>
          <p:spPr bwMode="auto">
            <a:xfrm>
              <a:off x="2976" y="1824"/>
              <a:ext cx="48" cy="144"/>
            </a:xfrm>
            <a:prstGeom prst="line">
              <a:avLst/>
            </a:prstGeom>
            <a:noFill/>
            <a:ln w="19050">
              <a:solidFill>
                <a:srgbClr val="FF3300"/>
              </a:solidFill>
              <a:round/>
              <a:tailEnd type="triangle" w="med" len="med"/>
            </a:ln>
          </p:spPr>
          <p:txBody>
            <a:bodyPr wrap="none" anchor="ctr"/>
            <a:lstStyle/>
            <a:p>
              <a:endParaRPr lang="zh-CN" altLang="en-US"/>
            </a:p>
          </p:txBody>
        </p:sp>
        <p:sp>
          <p:nvSpPr>
            <p:cNvPr id="6177" name="Line 30"/>
            <p:cNvSpPr>
              <a:spLocks noChangeShapeType="1"/>
            </p:cNvSpPr>
            <p:nvPr/>
          </p:nvSpPr>
          <p:spPr bwMode="auto">
            <a:xfrm>
              <a:off x="3024" y="1536"/>
              <a:ext cx="288" cy="432"/>
            </a:xfrm>
            <a:prstGeom prst="line">
              <a:avLst/>
            </a:prstGeom>
            <a:noFill/>
            <a:ln w="19050">
              <a:solidFill>
                <a:srgbClr val="FF3300"/>
              </a:solidFill>
              <a:round/>
              <a:tailEnd type="triangle" w="med" len="med"/>
            </a:ln>
          </p:spPr>
          <p:txBody>
            <a:bodyPr wrap="none" anchor="ctr"/>
            <a:lstStyle/>
            <a:p>
              <a:endParaRPr lang="zh-CN" altLang="en-US"/>
            </a:p>
          </p:txBody>
        </p:sp>
        <p:sp>
          <p:nvSpPr>
            <p:cNvPr id="6178" name="Line 31"/>
            <p:cNvSpPr>
              <a:spLocks noChangeShapeType="1"/>
            </p:cNvSpPr>
            <p:nvPr/>
          </p:nvSpPr>
          <p:spPr bwMode="auto">
            <a:xfrm>
              <a:off x="3072" y="864"/>
              <a:ext cx="336" cy="1104"/>
            </a:xfrm>
            <a:prstGeom prst="line">
              <a:avLst/>
            </a:prstGeom>
            <a:noFill/>
            <a:ln w="19050">
              <a:solidFill>
                <a:srgbClr val="FF3300"/>
              </a:solidFill>
              <a:round/>
              <a:tailEnd type="triangle" w="med" len="med"/>
            </a:ln>
          </p:spPr>
          <p:txBody>
            <a:bodyPr wrap="none" anchor="ctr"/>
            <a:lstStyle/>
            <a:p>
              <a:endParaRPr lang="zh-CN" altLang="en-US"/>
            </a:p>
          </p:txBody>
        </p:sp>
      </p:grpSp>
      <p:sp>
        <p:nvSpPr>
          <p:cNvPr id="6172" name="Text Box 32"/>
          <p:cNvSpPr txBox="1">
            <a:spLocks noChangeArrowheads="1"/>
          </p:cNvSpPr>
          <p:nvPr/>
        </p:nvSpPr>
        <p:spPr bwMode="auto">
          <a:xfrm>
            <a:off x="6400800" y="3505200"/>
            <a:ext cx="2362200" cy="1016000"/>
          </a:xfrm>
          <a:prstGeom prst="rect">
            <a:avLst/>
          </a:prstGeom>
          <a:solidFill>
            <a:srgbClr val="FFFFCC"/>
          </a:solidFill>
          <a:ln w="9525">
            <a:solidFill>
              <a:srgbClr val="FF3300"/>
            </a:solidFill>
            <a:miter lim="800000"/>
          </a:ln>
        </p:spPr>
        <p:txBody>
          <a:bodyPr>
            <a:spAutoFit/>
          </a:bodyPr>
          <a:lstStyle/>
          <a:p>
            <a:pPr>
              <a:spcBef>
                <a:spcPct val="50000"/>
              </a:spcBef>
            </a:pPr>
            <a:r>
              <a:rPr lang="zh-CN" altLang="en-US">
                <a:solidFill>
                  <a:srgbClr val="000000"/>
                </a:solidFill>
                <a:ea typeface="宋体" panose="02010600030101010101" pitchFamily="2" charset="-122"/>
              </a:rPr>
              <a:t>功放的前级放大电路，串联型稳压电源的比较放大电路</a:t>
            </a:r>
            <a:endParaRPr lang="zh-CN" altLang="en-US">
              <a:solidFill>
                <a:srgbClr val="000000"/>
              </a:solidFill>
              <a:ea typeface="宋体" panose="02010600030101010101" pitchFamily="2" charset="-122"/>
            </a:endParaRPr>
          </a:p>
        </p:txBody>
      </p:sp>
      <p:sp>
        <p:nvSpPr>
          <p:cNvPr id="6173" name="Rectangle 33"/>
          <p:cNvSpPr>
            <a:spLocks noGrp="1" noChangeArrowheads="1"/>
          </p:cNvSpPr>
          <p:nvPr>
            <p:ph type="title"/>
          </p:nvPr>
        </p:nvSpPr>
        <p:spPr>
          <a:xfrm>
            <a:off x="179388" y="476250"/>
            <a:ext cx="3048000" cy="666750"/>
          </a:xfrm>
        </p:spPr>
        <p:txBody>
          <a:bodyPr/>
          <a:lstStyle/>
          <a:p>
            <a:pPr eaLnBrk="1" hangingPunct="1">
              <a:lnSpc>
                <a:spcPct val="80000"/>
              </a:lnSpc>
            </a:pPr>
            <a:r>
              <a:rPr lang="zh-CN" altLang="en-US" sz="2800" smtClean="0">
                <a:ea typeface="隶书" panose="02010509060101010101" pitchFamily="49" charset="-122"/>
              </a:rPr>
              <a:t>集成运放应用电路</a:t>
            </a:r>
            <a:endParaRPr lang="zh-CN" altLang="en-US" sz="2800" smtClean="0"/>
          </a:p>
        </p:txBody>
      </p:sp>
      <p:sp>
        <p:nvSpPr>
          <p:cNvPr id="6174" name="Line 34"/>
          <p:cNvSpPr>
            <a:spLocks noChangeShapeType="1"/>
          </p:cNvSpPr>
          <p:nvPr/>
        </p:nvSpPr>
        <p:spPr bwMode="auto">
          <a:xfrm>
            <a:off x="4648200" y="762000"/>
            <a:ext cx="2057400" cy="2667000"/>
          </a:xfrm>
          <a:prstGeom prst="line">
            <a:avLst/>
          </a:prstGeom>
          <a:noFill/>
          <a:ln w="19050">
            <a:solidFill>
              <a:srgbClr val="FF3300"/>
            </a:solidFill>
            <a:round/>
            <a:tailEnd type="triangle" w="med" len="med"/>
          </a:ln>
        </p:spPr>
        <p:txBody>
          <a:bodyPr/>
          <a:lstStyle/>
          <a:p>
            <a:endParaRPr lang="zh-CN" altLang="en-US"/>
          </a:p>
        </p:txBody>
      </p:sp>
      <p:sp>
        <p:nvSpPr>
          <p:cNvPr id="6175" name="Text Box 35"/>
          <p:cNvSpPr txBox="1">
            <a:spLocks noChangeArrowheads="1"/>
          </p:cNvSpPr>
          <p:nvPr/>
        </p:nvSpPr>
        <p:spPr bwMode="auto">
          <a:xfrm>
            <a:off x="6858000" y="2438400"/>
            <a:ext cx="2057400" cy="831850"/>
          </a:xfrm>
          <a:prstGeom prst="rect">
            <a:avLst/>
          </a:prstGeom>
          <a:solidFill>
            <a:srgbClr val="66FFFF"/>
          </a:solidFill>
          <a:ln w="9525">
            <a:solidFill>
              <a:srgbClr val="FF3300"/>
            </a:solidFill>
            <a:miter lim="800000"/>
          </a:ln>
        </p:spPr>
        <p:txBody>
          <a:bodyPr>
            <a:spAutoFit/>
          </a:bodyPr>
          <a:lstStyle/>
          <a:p>
            <a:pPr>
              <a:spcBef>
                <a:spcPct val="50000"/>
              </a:spcBef>
            </a:pPr>
            <a:r>
              <a:rPr lang="zh-CN" altLang="en-US" sz="2400">
                <a:ea typeface="宋体" panose="02010600030101010101" pitchFamily="2" charset="-122"/>
              </a:rPr>
              <a:t>注意知识之间的相互关联！</a:t>
            </a:r>
            <a:endParaRPr lang="zh-CN" altLang="en-US" sz="2400">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2" name="灯片编号占位符 3"/>
          <p:cNvSpPr>
            <a:spLocks noGrp="1"/>
          </p:cNvSpPr>
          <p:nvPr>
            <p:ph type="sldNum" sz="quarter" idx="12"/>
          </p:nvPr>
        </p:nvSpPr>
        <p:spPr>
          <a:noFill/>
        </p:spPr>
        <p:txBody>
          <a:bodyPr/>
          <a:lstStyle/>
          <a:p>
            <a:fld id="{8571997F-ABDE-42D9-81A3-E88056E8A639}" type="slidenum">
              <a:rPr lang="zh-CN" altLang="en-US" smtClean="0"/>
            </a:fld>
            <a:endParaRPr lang="en-US" altLang="zh-CN" smtClean="0"/>
          </a:p>
        </p:txBody>
      </p:sp>
      <p:sp>
        <p:nvSpPr>
          <p:cNvPr id="7173" name="Rectangle 5"/>
          <p:cNvSpPr>
            <a:spLocks noChangeArrowheads="1"/>
          </p:cNvSpPr>
          <p:nvPr/>
        </p:nvSpPr>
        <p:spPr bwMode="auto">
          <a:xfrm>
            <a:off x="0" y="2352675"/>
            <a:ext cx="9144000" cy="0"/>
          </a:xfrm>
          <a:prstGeom prst="rect">
            <a:avLst/>
          </a:prstGeom>
          <a:noFill/>
          <a:ln w="9525" algn="ctr">
            <a:noFill/>
            <a:miter lim="800000"/>
          </a:ln>
        </p:spPr>
        <p:txBody>
          <a:bodyPr wrap="none" anchor="ctr">
            <a:spAutoFit/>
          </a:bodyPr>
          <a:lstStyle/>
          <a:p>
            <a:endParaRPr lang="zh-CN" altLang="en-US"/>
          </a:p>
        </p:txBody>
      </p:sp>
      <p:graphicFrame>
        <p:nvGraphicFramePr>
          <p:cNvPr id="7170" name="Object 4"/>
          <p:cNvGraphicFramePr>
            <a:graphicFrameLocks noChangeAspect="1"/>
          </p:cNvGraphicFramePr>
          <p:nvPr/>
        </p:nvGraphicFramePr>
        <p:xfrm>
          <a:off x="3708400" y="0"/>
          <a:ext cx="5435600" cy="3603625"/>
        </p:xfrm>
        <a:graphic>
          <a:graphicData uri="http://schemas.openxmlformats.org/presentationml/2006/ole">
            <mc:AlternateContent xmlns:mc="http://schemas.openxmlformats.org/markup-compatibility/2006">
              <mc:Choice xmlns:v="urn:schemas-microsoft-com:vml" Requires="v">
                <p:oleObj spid="_x0000_s7169" name="图片" r:id="rId1" imgW="7667625" imgH="4876800" progId="Word.Picture.8">
                  <p:embed/>
                </p:oleObj>
              </mc:Choice>
              <mc:Fallback>
                <p:oleObj name="图片" r:id="rId1" imgW="7667625" imgH="4876800" progId="Word.Picture.8">
                  <p:embed/>
                  <p:pic>
                    <p:nvPicPr>
                      <p:cNvPr id="0" name="Object 4"/>
                      <p:cNvPicPr>
                        <a:picLocks noChangeAspect="1"/>
                      </p:cNvPicPr>
                      <p:nvPr/>
                    </p:nvPicPr>
                    <p:blipFill>
                      <a:blip r:embed="rId2"/>
                      <a:stretch>
                        <a:fillRect/>
                      </a:stretch>
                    </p:blipFill>
                    <p:spPr>
                      <a:xfrm>
                        <a:off x="3708400" y="0"/>
                        <a:ext cx="5435600" cy="3603625"/>
                      </a:xfrm>
                      <a:prstGeom prst="rect">
                        <a:avLst/>
                      </a:prstGeom>
                      <a:solidFill>
                        <a:srgbClr val="FFFFFF"/>
                      </a:solidFill>
                      <a:ln w="9525">
                        <a:noFill/>
                      </a:ln>
                    </p:spPr>
                  </p:pic>
                </p:oleObj>
              </mc:Fallback>
            </mc:AlternateContent>
          </a:graphicData>
        </a:graphic>
      </p:graphicFrame>
      <p:sp>
        <p:nvSpPr>
          <p:cNvPr id="7174" name="Rectangle 7"/>
          <p:cNvSpPr>
            <a:spLocks noChangeArrowheads="1"/>
          </p:cNvSpPr>
          <p:nvPr/>
        </p:nvSpPr>
        <p:spPr bwMode="auto">
          <a:xfrm>
            <a:off x="0" y="2695575"/>
            <a:ext cx="9144000" cy="0"/>
          </a:xfrm>
          <a:prstGeom prst="rect">
            <a:avLst/>
          </a:prstGeom>
          <a:noFill/>
          <a:ln w="9525" algn="ctr">
            <a:noFill/>
            <a:miter lim="800000"/>
          </a:ln>
        </p:spPr>
        <p:txBody>
          <a:bodyPr wrap="none" anchor="ctr">
            <a:spAutoFit/>
          </a:bodyPr>
          <a:lstStyle/>
          <a:p>
            <a:endParaRPr lang="zh-CN" altLang="en-US"/>
          </a:p>
        </p:txBody>
      </p:sp>
      <p:graphicFrame>
        <p:nvGraphicFramePr>
          <p:cNvPr id="7171" name="Object 6"/>
          <p:cNvGraphicFramePr>
            <a:graphicFrameLocks noChangeAspect="1"/>
          </p:cNvGraphicFramePr>
          <p:nvPr/>
        </p:nvGraphicFramePr>
        <p:xfrm>
          <a:off x="431800" y="3860800"/>
          <a:ext cx="8280400" cy="2500313"/>
        </p:xfrm>
        <a:graphic>
          <a:graphicData uri="http://schemas.openxmlformats.org/presentationml/2006/ole">
            <mc:AlternateContent xmlns:mc="http://schemas.openxmlformats.org/markup-compatibility/2006">
              <mc:Choice xmlns:v="urn:schemas-microsoft-com:vml" Requires="v">
                <p:oleObj spid="_x0000_s7171" name="图片" r:id="rId3" imgW="30365700" imgH="9172575" progId="Word.Picture.8">
                  <p:embed/>
                </p:oleObj>
              </mc:Choice>
              <mc:Fallback>
                <p:oleObj name="图片" r:id="rId3" imgW="30365700" imgH="9172575" progId="Word.Picture.8">
                  <p:embed/>
                  <p:pic>
                    <p:nvPicPr>
                      <p:cNvPr id="0" name="Object 6"/>
                      <p:cNvPicPr>
                        <a:picLocks noChangeAspect="1"/>
                      </p:cNvPicPr>
                      <p:nvPr/>
                    </p:nvPicPr>
                    <p:blipFill>
                      <a:blip r:embed="rId4"/>
                      <a:stretch>
                        <a:fillRect/>
                      </a:stretch>
                    </p:blipFill>
                    <p:spPr>
                      <a:xfrm>
                        <a:off x="431800" y="3860800"/>
                        <a:ext cx="8280400" cy="2500313"/>
                      </a:xfrm>
                      <a:prstGeom prst="rect">
                        <a:avLst/>
                      </a:prstGeom>
                      <a:noFill/>
                      <a:ln w="9525">
                        <a:noFill/>
                      </a:ln>
                    </p:spPr>
                  </p:pic>
                </p:oleObj>
              </mc:Fallback>
            </mc:AlternateContent>
          </a:graphicData>
        </a:graphic>
      </p:graphicFrame>
      <p:sp>
        <p:nvSpPr>
          <p:cNvPr id="7175" name="Text Box 9">
            <a:hlinkClick r:id="rId5" action="ppaction://hlinkpres?slideindex=1&amp;slidetitle="/>
          </p:cNvPr>
          <p:cNvSpPr txBox="1">
            <a:spLocks noChangeArrowheads="1"/>
          </p:cNvSpPr>
          <p:nvPr/>
        </p:nvSpPr>
        <p:spPr bwMode="auto">
          <a:xfrm>
            <a:off x="79375" y="295275"/>
            <a:ext cx="3635375" cy="2133600"/>
          </a:xfrm>
          <a:prstGeom prst="rect">
            <a:avLst/>
          </a:prstGeom>
          <a:solidFill>
            <a:schemeClr val="bg1"/>
          </a:solidFill>
          <a:ln w="9525">
            <a:noFill/>
            <a:miter lim="800000"/>
          </a:ln>
        </p:spPr>
        <p:txBody>
          <a:bodyPr lIns="0" tIns="0" rIns="0" bIns="0" anchor="ctr">
            <a:spAutoFit/>
          </a:bodyPr>
          <a:lstStyle/>
          <a:p>
            <a:r>
              <a:rPr lang="zh-CN" altLang="en-US"/>
              <a:t>四、（</a:t>
            </a:r>
            <a:r>
              <a:rPr lang="en-US" altLang="zh-CN"/>
              <a:t>12</a:t>
            </a:r>
            <a:r>
              <a:rPr lang="zh-CN" altLang="en-US"/>
              <a:t>分）</a:t>
            </a:r>
            <a:endParaRPr lang="zh-CN" altLang="en-US"/>
          </a:p>
          <a:p>
            <a:r>
              <a:rPr lang="zh-CN" altLang="en-US"/>
              <a:t>设下图所示电路中各运算放大器均具有理想的特性，问</a:t>
            </a:r>
            <a:endParaRPr lang="zh-CN" altLang="en-US"/>
          </a:p>
          <a:p>
            <a:r>
              <a:rPr lang="en-US" altLang="zh-CN"/>
              <a:t>1</a:t>
            </a:r>
            <a:r>
              <a:rPr lang="zh-CN" altLang="en-US"/>
              <a:t>、各个运放分别构成什么电路？</a:t>
            </a:r>
            <a:endParaRPr lang="zh-CN" altLang="en-US"/>
          </a:p>
          <a:p>
            <a:r>
              <a:rPr lang="en-US" altLang="zh-CN"/>
              <a:t>2</a:t>
            </a:r>
            <a:r>
              <a:rPr lang="zh-CN" altLang="en-US"/>
              <a:t>、推导输出电压</a:t>
            </a:r>
            <a:r>
              <a:rPr lang="en-US" altLang="zh-CN" i="1"/>
              <a:t>v</a:t>
            </a:r>
            <a:r>
              <a:rPr lang="en-US" altLang="zh-CN" baseline="-25000"/>
              <a:t>O3</a:t>
            </a:r>
            <a:r>
              <a:rPr lang="zh-CN" altLang="en-US"/>
              <a:t>与各输入电压的函数关系。 </a:t>
            </a:r>
            <a:endParaRPr lang="zh-CN" altLang="en-US"/>
          </a:p>
        </p:txBody>
      </p:sp>
      <p:grpSp>
        <p:nvGrpSpPr>
          <p:cNvPr id="7176" name="组合 61"/>
          <p:cNvGrpSpPr/>
          <p:nvPr/>
        </p:nvGrpSpPr>
        <p:grpSpPr bwMode="auto">
          <a:xfrm>
            <a:off x="1928813" y="357188"/>
            <a:ext cx="714375" cy="361950"/>
            <a:chOff x="3929058" y="5929330"/>
            <a:chExt cx="714380" cy="362367"/>
          </a:xfrm>
        </p:grpSpPr>
        <p:sp>
          <p:nvSpPr>
            <p:cNvPr id="7177" name="Oval 16"/>
            <p:cNvSpPr>
              <a:spLocks noChangeArrowheads="1"/>
            </p:cNvSpPr>
            <p:nvPr/>
          </p:nvSpPr>
          <p:spPr bwMode="auto">
            <a:xfrm>
              <a:off x="3929058" y="5929330"/>
              <a:ext cx="714380" cy="357190"/>
            </a:xfrm>
            <a:prstGeom prst="ellipse">
              <a:avLst/>
            </a:prstGeom>
            <a:solidFill>
              <a:schemeClr val="accent1"/>
            </a:solidFill>
            <a:ln w="38100">
              <a:solidFill>
                <a:schemeClr val="hlink"/>
              </a:solidFill>
              <a:miter lim="800000"/>
            </a:ln>
          </p:spPr>
          <p:txBody>
            <a:bodyPr wrap="none" anchor="ctr"/>
            <a:lstStyle/>
            <a:p>
              <a:endParaRPr lang="zh-CN" altLang="en-US" sz="1600"/>
            </a:p>
          </p:txBody>
        </p:sp>
        <p:sp>
          <p:nvSpPr>
            <p:cNvPr id="7178" name="Text Box 17"/>
            <p:cNvSpPr txBox="1">
              <a:spLocks noChangeArrowheads="1"/>
            </p:cNvSpPr>
            <p:nvPr/>
          </p:nvSpPr>
          <p:spPr bwMode="auto">
            <a:xfrm>
              <a:off x="4000496" y="5953143"/>
              <a:ext cx="614360" cy="338554"/>
            </a:xfrm>
            <a:prstGeom prst="rect">
              <a:avLst/>
            </a:prstGeom>
            <a:noFill/>
            <a:ln w="9525">
              <a:noFill/>
              <a:miter lim="800000"/>
            </a:ln>
          </p:spPr>
          <p:txBody>
            <a:bodyPr>
              <a:spAutoFit/>
            </a:bodyPr>
            <a:lstStyle/>
            <a:p>
              <a:pPr algn="ctr">
                <a:spcBef>
                  <a:spcPct val="50000"/>
                </a:spcBef>
              </a:pPr>
              <a:r>
                <a:rPr lang="en-US" altLang="zh-CN" sz="1600"/>
                <a:t>1</a:t>
              </a:r>
              <a:r>
                <a:rPr lang="zh-CN" altLang="en-US" sz="1600"/>
                <a:t>题</a:t>
              </a:r>
              <a:endParaRPr lang="zh-CN" altLang="en-US" sz="160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灯片编号占位符 3"/>
          <p:cNvSpPr>
            <a:spLocks noGrp="1"/>
          </p:cNvSpPr>
          <p:nvPr>
            <p:ph type="sldNum" sz="quarter" idx="12"/>
          </p:nvPr>
        </p:nvSpPr>
        <p:spPr>
          <a:noFill/>
        </p:spPr>
        <p:txBody>
          <a:bodyPr/>
          <a:lstStyle/>
          <a:p>
            <a:fld id="{5E88DBBF-E564-4EEF-B99A-6FEF2482B8D5}" type="slidenum">
              <a:rPr lang="zh-CN" altLang="en-US" smtClean="0"/>
            </a:fld>
            <a:endParaRPr lang="en-US" altLang="zh-CN" smtClean="0"/>
          </a:p>
        </p:txBody>
      </p:sp>
      <p:sp>
        <p:nvSpPr>
          <p:cNvPr id="8196" name="Text Box 4"/>
          <p:cNvSpPr txBox="1">
            <a:spLocks noChangeArrowheads="1"/>
          </p:cNvSpPr>
          <p:nvPr/>
        </p:nvSpPr>
        <p:spPr bwMode="auto">
          <a:xfrm>
            <a:off x="71438" y="71438"/>
            <a:ext cx="8856662" cy="1077912"/>
          </a:xfrm>
          <a:prstGeom prst="rect">
            <a:avLst/>
          </a:prstGeom>
          <a:solidFill>
            <a:schemeClr val="bg1"/>
          </a:solidFill>
          <a:ln w="9525" algn="ctr">
            <a:noFill/>
            <a:miter lim="800000"/>
          </a:ln>
        </p:spPr>
        <p:txBody>
          <a:bodyPr>
            <a:spAutoFit/>
          </a:bodyPr>
          <a:lstStyle/>
          <a:p>
            <a:pPr marL="457200"/>
            <a:r>
              <a:rPr lang="zh-CN" altLang="en-US" sz="1600"/>
              <a:t>四、（</a:t>
            </a:r>
            <a:r>
              <a:rPr lang="en-US" altLang="zh-CN" sz="1600"/>
              <a:t>12</a:t>
            </a:r>
            <a:r>
              <a:rPr lang="zh-CN" altLang="en-US" sz="1600"/>
              <a:t>分）</a:t>
            </a:r>
            <a:endParaRPr lang="zh-CN" altLang="en-US" sz="1600"/>
          </a:p>
          <a:p>
            <a:pPr marL="457200"/>
            <a:r>
              <a:rPr lang="zh-CN" altLang="en-US" sz="1600"/>
              <a:t>增益可调的同相串联型差分运算放大电路如图</a:t>
            </a:r>
            <a:r>
              <a:rPr lang="en-US" altLang="zh-CN" sz="1600"/>
              <a:t>4</a:t>
            </a:r>
            <a:r>
              <a:rPr lang="zh-CN" altLang="en-US" sz="1600"/>
              <a:t>所示。设</a:t>
            </a:r>
            <a:r>
              <a:rPr lang="en-US" altLang="zh-CN" sz="1600"/>
              <a:t>A1</a:t>
            </a:r>
            <a:r>
              <a:rPr lang="zh-CN" altLang="en-US" sz="1600"/>
              <a:t>、</a:t>
            </a:r>
            <a:r>
              <a:rPr lang="en-US" altLang="zh-CN" sz="1600"/>
              <a:t>A2</a:t>
            </a:r>
            <a:r>
              <a:rPr lang="zh-CN" altLang="en-US" sz="1600"/>
              <a:t>为理想运算放大器，求：</a:t>
            </a:r>
            <a:endParaRPr lang="zh-CN" altLang="en-US" sz="1600"/>
          </a:p>
          <a:p>
            <a:pPr marL="457200"/>
            <a:r>
              <a:rPr lang="zh-CN" altLang="en-US" sz="1600"/>
              <a:t>（</a:t>
            </a:r>
            <a:r>
              <a:rPr lang="en-US" altLang="zh-CN" sz="1600"/>
              <a:t>1</a:t>
            </a:r>
            <a:r>
              <a:rPr lang="zh-CN" altLang="en-US" sz="1600"/>
              <a:t>）、当</a:t>
            </a:r>
            <a:r>
              <a:rPr lang="en-US" altLang="zh-CN" sz="1600"/>
              <a:t>Rw</a:t>
            </a:r>
            <a:r>
              <a:rPr lang="zh-CN" altLang="en-US" sz="1600"/>
              <a:t>没有接入（断开）时，</a:t>
            </a:r>
            <a:r>
              <a:rPr lang="en-US" altLang="zh-CN" sz="1600" i="1"/>
              <a:t>v</a:t>
            </a:r>
            <a:r>
              <a:rPr lang="en-US" altLang="zh-CN" sz="1600"/>
              <a:t>o</a:t>
            </a:r>
            <a:r>
              <a:rPr lang="zh-CN" altLang="en-US" sz="1600"/>
              <a:t>与</a:t>
            </a:r>
            <a:r>
              <a:rPr lang="en-US" altLang="zh-CN" sz="1600" i="1"/>
              <a:t>v</a:t>
            </a:r>
            <a:r>
              <a:rPr lang="en-US" altLang="zh-CN" sz="1600"/>
              <a:t>i1</a:t>
            </a:r>
            <a:r>
              <a:rPr lang="zh-CN" altLang="en-US" sz="1600"/>
              <a:t>、</a:t>
            </a:r>
            <a:r>
              <a:rPr lang="en-US" altLang="zh-CN" sz="1600" i="1"/>
              <a:t>v</a:t>
            </a:r>
            <a:r>
              <a:rPr lang="en-US" altLang="zh-CN" sz="1600"/>
              <a:t>i2</a:t>
            </a:r>
            <a:r>
              <a:rPr lang="zh-CN" altLang="en-US" sz="1600"/>
              <a:t>的关系式；</a:t>
            </a:r>
            <a:endParaRPr lang="zh-CN" altLang="en-US" sz="1600"/>
          </a:p>
          <a:p>
            <a:pPr marL="457200"/>
            <a:r>
              <a:rPr lang="zh-CN" altLang="en-US" sz="1600"/>
              <a:t>（</a:t>
            </a:r>
            <a:r>
              <a:rPr lang="en-US" altLang="zh-CN" sz="1600"/>
              <a:t>2</a:t>
            </a:r>
            <a:r>
              <a:rPr lang="zh-CN" altLang="en-US" sz="1600"/>
              <a:t>）、</a:t>
            </a:r>
            <a:r>
              <a:rPr lang="en-US" altLang="zh-CN" sz="1600"/>
              <a:t>Rw</a:t>
            </a:r>
            <a:r>
              <a:rPr lang="zh-CN" altLang="en-US" sz="1600"/>
              <a:t>接入后，</a:t>
            </a:r>
            <a:r>
              <a:rPr lang="en-US" altLang="zh-CN" sz="1600" i="1"/>
              <a:t>v</a:t>
            </a:r>
            <a:r>
              <a:rPr lang="en-US" altLang="zh-CN" sz="1600"/>
              <a:t>o1</a:t>
            </a:r>
            <a:r>
              <a:rPr lang="zh-CN" altLang="en-US" sz="1600"/>
              <a:t>和</a:t>
            </a:r>
            <a:r>
              <a:rPr lang="en-US" altLang="zh-CN" sz="1600" i="1"/>
              <a:t>v</a:t>
            </a:r>
            <a:r>
              <a:rPr lang="en-US" altLang="zh-CN" sz="1600"/>
              <a:t>o</a:t>
            </a:r>
            <a:r>
              <a:rPr lang="zh-CN" altLang="en-US" sz="1600"/>
              <a:t>的表达式。 </a:t>
            </a:r>
            <a:endParaRPr lang="zh-CN" altLang="en-US" sz="1600"/>
          </a:p>
        </p:txBody>
      </p:sp>
      <p:sp>
        <p:nvSpPr>
          <p:cNvPr id="8197" name="Rectangle 6"/>
          <p:cNvSpPr>
            <a:spLocks noChangeArrowheads="1"/>
          </p:cNvSpPr>
          <p:nvPr/>
        </p:nvSpPr>
        <p:spPr bwMode="auto">
          <a:xfrm>
            <a:off x="0" y="2528888"/>
            <a:ext cx="9144000" cy="0"/>
          </a:xfrm>
          <a:prstGeom prst="rect">
            <a:avLst/>
          </a:prstGeom>
          <a:noFill/>
          <a:ln w="9525" algn="ctr">
            <a:noFill/>
            <a:miter lim="800000"/>
          </a:ln>
        </p:spPr>
        <p:txBody>
          <a:bodyPr wrap="none" anchor="ctr">
            <a:spAutoFit/>
          </a:bodyPr>
          <a:lstStyle/>
          <a:p>
            <a:endParaRPr lang="zh-CN" altLang="en-US"/>
          </a:p>
        </p:txBody>
      </p:sp>
      <p:graphicFrame>
        <p:nvGraphicFramePr>
          <p:cNvPr id="8194" name="Object 5"/>
          <p:cNvGraphicFramePr>
            <a:graphicFrameLocks noChangeAspect="1"/>
          </p:cNvGraphicFramePr>
          <p:nvPr/>
        </p:nvGraphicFramePr>
        <p:xfrm>
          <a:off x="4214813" y="931863"/>
          <a:ext cx="4714875" cy="2568575"/>
        </p:xfrm>
        <a:graphic>
          <a:graphicData uri="http://schemas.openxmlformats.org/presentationml/2006/ole">
            <mc:AlternateContent xmlns:mc="http://schemas.openxmlformats.org/markup-compatibility/2006">
              <mc:Choice xmlns:v="urn:schemas-microsoft-com:vml" Requires="v">
                <p:oleObj spid="_x0000_s8193" name="图片" r:id="rId1" imgW="20659725" imgH="11249025" progId="Word.Picture.8">
                  <p:embed/>
                </p:oleObj>
              </mc:Choice>
              <mc:Fallback>
                <p:oleObj name="图片" r:id="rId1" imgW="20659725" imgH="11249025" progId="Word.Picture.8">
                  <p:embed/>
                  <p:pic>
                    <p:nvPicPr>
                      <p:cNvPr id="0" name="Object 5"/>
                      <p:cNvPicPr>
                        <a:picLocks noChangeAspect="1"/>
                      </p:cNvPicPr>
                      <p:nvPr/>
                    </p:nvPicPr>
                    <p:blipFill>
                      <a:blip r:embed="rId2"/>
                      <a:stretch>
                        <a:fillRect/>
                      </a:stretch>
                    </p:blipFill>
                    <p:spPr>
                      <a:xfrm>
                        <a:off x="4214813" y="931863"/>
                        <a:ext cx="4714875" cy="2568575"/>
                      </a:xfrm>
                      <a:prstGeom prst="rect">
                        <a:avLst/>
                      </a:prstGeom>
                      <a:noFill/>
                      <a:ln w="9525">
                        <a:noFill/>
                      </a:ln>
                    </p:spPr>
                  </p:pic>
                </p:oleObj>
              </mc:Fallback>
            </mc:AlternateContent>
          </a:graphicData>
        </a:graphic>
      </p:graphicFrame>
      <p:pic>
        <p:nvPicPr>
          <p:cNvPr id="8198" name="Picture 6"/>
          <p:cNvPicPr>
            <a:picLocks noChangeAspect="1" noChangeArrowheads="1"/>
          </p:cNvPicPr>
          <p:nvPr/>
        </p:nvPicPr>
        <p:blipFill>
          <a:blip r:embed="rId3" cstate="print"/>
          <a:srcRect/>
          <a:stretch>
            <a:fillRect/>
          </a:stretch>
        </p:blipFill>
        <p:spPr bwMode="auto">
          <a:xfrm>
            <a:off x="30163" y="3071813"/>
            <a:ext cx="5113337" cy="863600"/>
          </a:xfrm>
          <a:prstGeom prst="rect">
            <a:avLst/>
          </a:prstGeom>
          <a:noFill/>
          <a:ln w="9525" algn="ctr">
            <a:noFill/>
            <a:miter lim="800000"/>
            <a:headEnd/>
            <a:tailEnd/>
          </a:ln>
        </p:spPr>
      </p:pic>
      <p:pic>
        <p:nvPicPr>
          <p:cNvPr id="8199" name="Picture 7"/>
          <p:cNvPicPr>
            <a:picLocks noChangeAspect="1" noChangeArrowheads="1"/>
          </p:cNvPicPr>
          <p:nvPr/>
        </p:nvPicPr>
        <p:blipFill>
          <a:blip r:embed="rId4" cstate="print"/>
          <a:srcRect/>
          <a:stretch>
            <a:fillRect/>
          </a:stretch>
        </p:blipFill>
        <p:spPr bwMode="auto">
          <a:xfrm>
            <a:off x="285750" y="3921125"/>
            <a:ext cx="3071813" cy="2014538"/>
          </a:xfrm>
          <a:prstGeom prst="rect">
            <a:avLst/>
          </a:prstGeom>
          <a:noFill/>
          <a:ln w="9525" algn="ctr">
            <a:noFill/>
            <a:miter lim="800000"/>
            <a:headEnd/>
            <a:tailEnd/>
          </a:ln>
        </p:spPr>
      </p:pic>
      <p:sp>
        <p:nvSpPr>
          <p:cNvPr id="8200" name="TextBox 7"/>
          <p:cNvSpPr txBox="1">
            <a:spLocks noChangeArrowheads="1"/>
          </p:cNvSpPr>
          <p:nvPr/>
        </p:nvSpPr>
        <p:spPr bwMode="auto">
          <a:xfrm>
            <a:off x="5357813" y="3292475"/>
            <a:ext cx="3143250" cy="307975"/>
          </a:xfrm>
          <a:prstGeom prst="rect">
            <a:avLst/>
          </a:prstGeom>
          <a:noFill/>
          <a:ln w="9525">
            <a:noFill/>
            <a:miter lim="800000"/>
          </a:ln>
        </p:spPr>
        <p:txBody>
          <a:bodyPr>
            <a:spAutoFit/>
          </a:bodyPr>
          <a:lstStyle/>
          <a:p>
            <a:r>
              <a:rPr lang="zh-CN" altLang="en-US" sz="1400"/>
              <a:t>单电源供电的运放电路</a:t>
            </a:r>
            <a:endParaRPr lang="zh-CN" altLang="en-US" sz="1400"/>
          </a:p>
        </p:txBody>
      </p:sp>
      <p:pic>
        <p:nvPicPr>
          <p:cNvPr id="8201" name="Picture 8"/>
          <p:cNvPicPr>
            <a:picLocks noChangeAspect="1" noChangeArrowheads="1"/>
          </p:cNvPicPr>
          <p:nvPr/>
        </p:nvPicPr>
        <p:blipFill>
          <a:blip r:embed="rId5" cstate="print"/>
          <a:srcRect/>
          <a:stretch>
            <a:fillRect/>
          </a:stretch>
        </p:blipFill>
        <p:spPr bwMode="auto">
          <a:xfrm>
            <a:off x="5372100" y="3578225"/>
            <a:ext cx="3057525" cy="1819275"/>
          </a:xfrm>
          <a:prstGeom prst="rect">
            <a:avLst/>
          </a:prstGeom>
          <a:noFill/>
          <a:ln w="9525" algn="ctr">
            <a:noFill/>
            <a:miter lim="800000"/>
            <a:headEnd/>
            <a:tailEnd/>
          </a:ln>
        </p:spPr>
      </p:pic>
      <p:pic>
        <p:nvPicPr>
          <p:cNvPr id="8202" name="Picture 9"/>
          <p:cNvPicPr>
            <a:picLocks noChangeAspect="1" noChangeArrowheads="1"/>
          </p:cNvPicPr>
          <p:nvPr/>
        </p:nvPicPr>
        <p:blipFill>
          <a:blip r:embed="rId6" cstate="print"/>
          <a:srcRect/>
          <a:stretch>
            <a:fillRect/>
          </a:stretch>
        </p:blipFill>
        <p:spPr bwMode="auto">
          <a:xfrm>
            <a:off x="4100513" y="5429250"/>
            <a:ext cx="5043487" cy="825500"/>
          </a:xfrm>
          <a:prstGeom prst="rect">
            <a:avLst/>
          </a:prstGeom>
          <a:noFill/>
          <a:ln w="9525" algn="ctr">
            <a:noFill/>
            <a:miter lim="800000"/>
            <a:headEnd/>
            <a:tailEnd/>
          </a:ln>
        </p:spPr>
      </p:pic>
      <p:grpSp>
        <p:nvGrpSpPr>
          <p:cNvPr id="8203" name="组合 61"/>
          <p:cNvGrpSpPr/>
          <p:nvPr/>
        </p:nvGrpSpPr>
        <p:grpSpPr bwMode="auto">
          <a:xfrm>
            <a:off x="6072188" y="571500"/>
            <a:ext cx="714375" cy="361950"/>
            <a:chOff x="3929058" y="5929330"/>
            <a:chExt cx="714380" cy="362367"/>
          </a:xfrm>
        </p:grpSpPr>
        <p:sp>
          <p:nvSpPr>
            <p:cNvPr id="8208" name="Oval 16"/>
            <p:cNvSpPr>
              <a:spLocks noChangeArrowheads="1"/>
            </p:cNvSpPr>
            <p:nvPr/>
          </p:nvSpPr>
          <p:spPr bwMode="auto">
            <a:xfrm>
              <a:off x="3929058" y="5929330"/>
              <a:ext cx="714380" cy="357190"/>
            </a:xfrm>
            <a:prstGeom prst="ellipse">
              <a:avLst/>
            </a:prstGeom>
            <a:solidFill>
              <a:schemeClr val="accent1"/>
            </a:solidFill>
            <a:ln w="38100">
              <a:solidFill>
                <a:schemeClr val="hlink"/>
              </a:solidFill>
              <a:miter lim="800000"/>
            </a:ln>
          </p:spPr>
          <p:txBody>
            <a:bodyPr wrap="none" anchor="ctr"/>
            <a:lstStyle/>
            <a:p>
              <a:endParaRPr lang="zh-CN" altLang="en-US" sz="1600"/>
            </a:p>
          </p:txBody>
        </p:sp>
        <p:sp>
          <p:nvSpPr>
            <p:cNvPr id="8209" name="Text Box 17"/>
            <p:cNvSpPr txBox="1">
              <a:spLocks noChangeArrowheads="1"/>
            </p:cNvSpPr>
            <p:nvPr/>
          </p:nvSpPr>
          <p:spPr bwMode="auto">
            <a:xfrm>
              <a:off x="4000496" y="5953143"/>
              <a:ext cx="614360" cy="338554"/>
            </a:xfrm>
            <a:prstGeom prst="rect">
              <a:avLst/>
            </a:prstGeom>
            <a:noFill/>
            <a:ln w="9525">
              <a:noFill/>
              <a:miter lim="800000"/>
            </a:ln>
          </p:spPr>
          <p:txBody>
            <a:bodyPr>
              <a:spAutoFit/>
            </a:bodyPr>
            <a:lstStyle/>
            <a:p>
              <a:pPr algn="ctr">
                <a:spcBef>
                  <a:spcPct val="50000"/>
                </a:spcBef>
              </a:pPr>
              <a:r>
                <a:rPr lang="en-US" altLang="zh-CN" sz="1600"/>
                <a:t>1</a:t>
              </a:r>
              <a:r>
                <a:rPr lang="zh-CN" altLang="en-US" sz="1600"/>
                <a:t>题</a:t>
              </a:r>
              <a:endParaRPr lang="zh-CN" altLang="en-US" sz="1600"/>
            </a:p>
          </p:txBody>
        </p:sp>
      </p:grpSp>
      <p:grpSp>
        <p:nvGrpSpPr>
          <p:cNvPr id="8204" name="组合 81"/>
          <p:cNvGrpSpPr/>
          <p:nvPr/>
        </p:nvGrpSpPr>
        <p:grpSpPr bwMode="auto">
          <a:xfrm>
            <a:off x="2071688" y="2500313"/>
            <a:ext cx="785812" cy="338137"/>
            <a:chOff x="4750595" y="5857892"/>
            <a:chExt cx="785818" cy="338182"/>
          </a:xfrm>
        </p:grpSpPr>
        <p:sp>
          <p:nvSpPr>
            <p:cNvPr id="8206" name="Oval 40"/>
            <p:cNvSpPr>
              <a:spLocks noChangeArrowheads="1"/>
            </p:cNvSpPr>
            <p:nvPr/>
          </p:nvSpPr>
          <p:spPr bwMode="auto">
            <a:xfrm>
              <a:off x="4750595" y="5884107"/>
              <a:ext cx="785818" cy="285752"/>
            </a:xfrm>
            <a:prstGeom prst="ellipse">
              <a:avLst/>
            </a:prstGeom>
            <a:noFill/>
            <a:ln w="38100">
              <a:solidFill>
                <a:srgbClr val="333399"/>
              </a:solidFill>
              <a:miter lim="800000"/>
            </a:ln>
          </p:spPr>
          <p:txBody>
            <a:bodyPr wrap="none" anchor="ctr"/>
            <a:lstStyle/>
            <a:p>
              <a:endParaRPr lang="zh-CN" altLang="en-US" sz="1600"/>
            </a:p>
          </p:txBody>
        </p:sp>
        <p:sp>
          <p:nvSpPr>
            <p:cNvPr id="8207" name="Text Box 41"/>
            <p:cNvSpPr txBox="1">
              <a:spLocks noChangeArrowheads="1"/>
            </p:cNvSpPr>
            <p:nvPr/>
          </p:nvSpPr>
          <p:spPr bwMode="auto">
            <a:xfrm>
              <a:off x="4893471" y="5857892"/>
              <a:ext cx="500066" cy="338182"/>
            </a:xfrm>
            <a:prstGeom prst="rect">
              <a:avLst/>
            </a:prstGeom>
            <a:noFill/>
            <a:ln w="9525">
              <a:noFill/>
              <a:miter lim="800000"/>
            </a:ln>
          </p:spPr>
          <p:txBody>
            <a:bodyPr>
              <a:spAutoFit/>
            </a:bodyPr>
            <a:lstStyle/>
            <a:p>
              <a:pPr algn="ctr">
                <a:spcBef>
                  <a:spcPct val="50000"/>
                </a:spcBef>
              </a:pPr>
              <a:r>
                <a:rPr lang="en-US" altLang="zh-CN" sz="1600"/>
                <a:t>1</a:t>
              </a:r>
              <a:r>
                <a:rPr lang="zh-CN" altLang="en-US" sz="1600"/>
                <a:t>题</a:t>
              </a:r>
              <a:endParaRPr lang="zh-CN" altLang="en-US" sz="1600"/>
            </a:p>
          </p:txBody>
        </p:sp>
      </p:grpSp>
      <p:sp>
        <p:nvSpPr>
          <p:cNvPr id="8205" name="Text Box 21"/>
          <p:cNvSpPr txBox="1">
            <a:spLocks noChangeArrowheads="1"/>
          </p:cNvSpPr>
          <p:nvPr/>
        </p:nvSpPr>
        <p:spPr bwMode="auto">
          <a:xfrm>
            <a:off x="3500438" y="4357688"/>
            <a:ext cx="1811337" cy="338137"/>
          </a:xfrm>
          <a:prstGeom prst="rect">
            <a:avLst/>
          </a:prstGeom>
          <a:noFill/>
          <a:ln w="38100">
            <a:solidFill>
              <a:srgbClr val="333399"/>
            </a:solidFill>
            <a:miter lim="800000"/>
          </a:ln>
        </p:spPr>
        <p:txBody>
          <a:bodyPr>
            <a:spAutoFit/>
          </a:bodyPr>
          <a:lstStyle/>
          <a:p>
            <a:pPr algn="ctr">
              <a:spcBef>
                <a:spcPct val="50000"/>
              </a:spcBef>
            </a:pPr>
            <a:r>
              <a:rPr lang="en-US" altLang="zh-CN" sz="1600"/>
              <a:t>1</a:t>
            </a:r>
            <a:r>
              <a:rPr lang="zh-CN" altLang="en-US" sz="1600"/>
              <a:t>～</a:t>
            </a:r>
            <a:r>
              <a:rPr lang="en-US" altLang="zh-CN" sz="1600"/>
              <a:t>2</a:t>
            </a:r>
            <a:r>
              <a:rPr lang="zh-CN" altLang="en-US" sz="1600"/>
              <a:t>题：综合题</a:t>
            </a:r>
            <a:endParaRPr lang="zh-CN" altLang="en-US" sz="16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灯片编号占位符 3"/>
          <p:cNvSpPr>
            <a:spLocks noGrp="1"/>
          </p:cNvSpPr>
          <p:nvPr>
            <p:ph type="sldNum" sz="quarter" idx="12"/>
          </p:nvPr>
        </p:nvSpPr>
        <p:spPr>
          <a:noFill/>
        </p:spPr>
        <p:txBody>
          <a:bodyPr/>
          <a:lstStyle/>
          <a:p>
            <a:fld id="{D7A5F8F3-FDC5-4EB0-AFFF-058CE3AB03A2}" type="slidenum">
              <a:rPr lang="zh-CN" altLang="en-US" smtClean="0"/>
            </a:fld>
            <a:endParaRPr lang="en-US" altLang="zh-CN" smtClean="0"/>
          </a:p>
        </p:txBody>
      </p:sp>
      <p:sp>
        <p:nvSpPr>
          <p:cNvPr id="9220" name="Text Box 4"/>
          <p:cNvSpPr txBox="1">
            <a:spLocks noChangeArrowheads="1"/>
          </p:cNvSpPr>
          <p:nvPr/>
        </p:nvSpPr>
        <p:spPr bwMode="auto">
          <a:xfrm>
            <a:off x="250825" y="188913"/>
            <a:ext cx="8208963" cy="1311275"/>
          </a:xfrm>
          <a:prstGeom prst="rect">
            <a:avLst/>
          </a:prstGeom>
          <a:solidFill>
            <a:schemeClr val="bg1"/>
          </a:solidFill>
          <a:ln w="9525" algn="ctr">
            <a:noFill/>
            <a:miter lim="800000"/>
          </a:ln>
        </p:spPr>
        <p:txBody>
          <a:bodyPr>
            <a:spAutoFit/>
          </a:bodyPr>
          <a:lstStyle/>
          <a:p>
            <a:pPr marL="457200">
              <a:spcBef>
                <a:spcPct val="50000"/>
              </a:spcBef>
            </a:pPr>
            <a:r>
              <a:rPr lang="en-US" altLang="zh-CN"/>
              <a:t>2</a:t>
            </a:r>
            <a:r>
              <a:rPr lang="zh-CN" altLang="en-US"/>
              <a:t>．图五（</a:t>
            </a:r>
            <a:r>
              <a:rPr lang="en-US" altLang="zh-CN"/>
              <a:t>b</a:t>
            </a:r>
            <a:r>
              <a:rPr lang="zh-CN" altLang="en-US"/>
              <a:t>）、（</a:t>
            </a:r>
            <a:r>
              <a:rPr lang="en-US" altLang="zh-CN"/>
              <a:t>c</a:t>
            </a:r>
            <a:r>
              <a:rPr lang="zh-CN" altLang="en-US"/>
              <a:t>）、（</a:t>
            </a:r>
            <a:r>
              <a:rPr lang="en-US" altLang="zh-CN"/>
              <a:t>d</a:t>
            </a:r>
            <a:r>
              <a:rPr lang="zh-CN" altLang="en-US"/>
              <a:t>）所示电路中，假设</a:t>
            </a:r>
            <a:r>
              <a:rPr lang="en-US" altLang="zh-CN"/>
              <a:t>A</a:t>
            </a:r>
            <a:r>
              <a:rPr lang="zh-CN" altLang="en-US"/>
              <a:t>为理想运算放大器，其工作电源电压为</a:t>
            </a:r>
            <a:r>
              <a:rPr lang="zh-CN" altLang="en-US">
                <a:sym typeface="Symbol" panose="05050102010706020507" pitchFamily="18" charset="2"/>
              </a:rPr>
              <a:t></a:t>
            </a:r>
            <a:r>
              <a:rPr lang="en-US" altLang="zh-CN"/>
              <a:t>15V</a:t>
            </a:r>
            <a:r>
              <a:rPr lang="zh-CN" altLang="en-US"/>
              <a:t>，最大输出电压</a:t>
            </a:r>
            <a:r>
              <a:rPr lang="zh-CN" altLang="en-US">
                <a:sym typeface="Symbol" panose="05050102010706020507" pitchFamily="18" charset="2"/>
              </a:rPr>
              <a:t></a:t>
            </a:r>
            <a:r>
              <a:rPr lang="en-US" altLang="zh-CN" i="1"/>
              <a:t>v</a:t>
            </a:r>
            <a:r>
              <a:rPr lang="en-US" altLang="zh-CN"/>
              <a:t>Omax = </a:t>
            </a:r>
            <a:r>
              <a:rPr lang="en-US" altLang="zh-CN">
                <a:sym typeface="Symbol" panose="05050102010706020507" pitchFamily="18" charset="2"/>
              </a:rPr>
              <a:t></a:t>
            </a:r>
            <a:r>
              <a:rPr lang="en-US" altLang="zh-CN"/>
              <a:t>13V</a:t>
            </a:r>
            <a:r>
              <a:rPr lang="zh-CN" altLang="en-US"/>
              <a:t>。当</a:t>
            </a:r>
            <a:r>
              <a:rPr lang="en-US" altLang="zh-CN" i="1"/>
              <a:t>t</a:t>
            </a:r>
            <a:r>
              <a:rPr lang="en-US" altLang="zh-CN"/>
              <a:t> = 0</a:t>
            </a:r>
            <a:r>
              <a:rPr lang="zh-CN" altLang="en-US"/>
              <a:t>时刻时，输入端加入</a:t>
            </a:r>
            <a:r>
              <a:rPr lang="en-US" altLang="zh-CN"/>
              <a:t>100mV</a:t>
            </a:r>
            <a:r>
              <a:rPr lang="zh-CN" altLang="en-US"/>
              <a:t>的阶跃电压，试分别求出</a:t>
            </a:r>
            <a:r>
              <a:rPr lang="en-US" altLang="zh-CN"/>
              <a:t>1</a:t>
            </a:r>
            <a:r>
              <a:rPr lang="zh-CN" altLang="en-US"/>
              <a:t>秒钟后图六（</a:t>
            </a:r>
            <a:r>
              <a:rPr lang="en-US" altLang="zh-CN"/>
              <a:t>b</a:t>
            </a:r>
            <a:r>
              <a:rPr lang="zh-CN" altLang="en-US"/>
              <a:t>）、（</a:t>
            </a:r>
            <a:r>
              <a:rPr lang="en-US" altLang="zh-CN"/>
              <a:t>c</a:t>
            </a:r>
            <a:r>
              <a:rPr lang="zh-CN" altLang="en-US"/>
              <a:t>）、（</a:t>
            </a:r>
            <a:r>
              <a:rPr lang="en-US" altLang="zh-CN"/>
              <a:t>d</a:t>
            </a:r>
            <a:r>
              <a:rPr lang="zh-CN" altLang="en-US"/>
              <a:t>）输出电压的绝对值。   （</a:t>
            </a:r>
            <a:r>
              <a:rPr lang="en-US" altLang="zh-CN"/>
              <a:t>6</a:t>
            </a:r>
            <a:r>
              <a:rPr lang="zh-CN" altLang="en-US"/>
              <a:t>分） </a:t>
            </a:r>
            <a:endParaRPr lang="zh-CN" altLang="en-US"/>
          </a:p>
        </p:txBody>
      </p:sp>
      <p:sp>
        <p:nvSpPr>
          <p:cNvPr id="9221" name="Rectangle 6"/>
          <p:cNvSpPr>
            <a:spLocks noChangeArrowheads="1"/>
          </p:cNvSpPr>
          <p:nvPr/>
        </p:nvSpPr>
        <p:spPr bwMode="auto">
          <a:xfrm>
            <a:off x="0" y="2071688"/>
            <a:ext cx="9144000" cy="0"/>
          </a:xfrm>
          <a:prstGeom prst="rect">
            <a:avLst/>
          </a:prstGeom>
          <a:noFill/>
          <a:ln w="9525" algn="ctr">
            <a:noFill/>
            <a:miter lim="800000"/>
          </a:ln>
        </p:spPr>
        <p:txBody>
          <a:bodyPr wrap="none" anchor="ctr">
            <a:spAutoFit/>
          </a:bodyPr>
          <a:lstStyle/>
          <a:p>
            <a:endParaRPr lang="zh-CN" altLang="en-US"/>
          </a:p>
        </p:txBody>
      </p:sp>
      <p:graphicFrame>
        <p:nvGraphicFramePr>
          <p:cNvPr id="9218" name="Object 5"/>
          <p:cNvGraphicFramePr>
            <a:graphicFrameLocks noChangeAspect="1"/>
          </p:cNvGraphicFramePr>
          <p:nvPr/>
        </p:nvGraphicFramePr>
        <p:xfrm>
          <a:off x="1385888" y="1557338"/>
          <a:ext cx="6372225" cy="4354512"/>
        </p:xfrm>
        <a:graphic>
          <a:graphicData uri="http://schemas.openxmlformats.org/presentationml/2006/ole">
            <mc:AlternateContent xmlns:mc="http://schemas.openxmlformats.org/markup-compatibility/2006">
              <mc:Choice xmlns:v="urn:schemas-microsoft-com:vml" Requires="v">
                <p:oleObj spid="_x0000_s9217" name="图片" r:id="rId1" imgW="24822150" imgH="16906875" progId="Word.Picture.8">
                  <p:embed/>
                </p:oleObj>
              </mc:Choice>
              <mc:Fallback>
                <p:oleObj name="图片" r:id="rId1" imgW="24822150" imgH="16906875" progId="Word.Picture.8">
                  <p:embed/>
                  <p:pic>
                    <p:nvPicPr>
                      <p:cNvPr id="0" name="Object 5"/>
                      <p:cNvPicPr>
                        <a:picLocks noChangeAspect="1"/>
                      </p:cNvPicPr>
                      <p:nvPr/>
                    </p:nvPicPr>
                    <p:blipFill>
                      <a:blip r:embed="rId2"/>
                      <a:stretch>
                        <a:fillRect/>
                      </a:stretch>
                    </p:blipFill>
                    <p:spPr>
                      <a:xfrm>
                        <a:off x="1385888" y="1557338"/>
                        <a:ext cx="6372225" cy="4354512"/>
                      </a:xfrm>
                      <a:prstGeom prst="rect">
                        <a:avLst/>
                      </a:prstGeom>
                      <a:noFill/>
                      <a:ln w="9525">
                        <a:noFill/>
                      </a:ln>
                    </p:spPr>
                  </p:pic>
                </p:oleObj>
              </mc:Fallback>
            </mc:AlternateContent>
          </a:graphicData>
        </a:graphic>
      </p:graphicFrame>
      <p:sp>
        <p:nvSpPr>
          <p:cNvPr id="9222" name="Text Box 21"/>
          <p:cNvSpPr txBox="1">
            <a:spLocks noChangeArrowheads="1"/>
          </p:cNvSpPr>
          <p:nvPr/>
        </p:nvSpPr>
        <p:spPr bwMode="auto">
          <a:xfrm>
            <a:off x="1214438" y="4143375"/>
            <a:ext cx="1811337" cy="338138"/>
          </a:xfrm>
          <a:prstGeom prst="rect">
            <a:avLst/>
          </a:prstGeom>
          <a:noFill/>
          <a:ln w="38100">
            <a:solidFill>
              <a:srgbClr val="333399"/>
            </a:solidFill>
            <a:miter lim="800000"/>
          </a:ln>
        </p:spPr>
        <p:txBody>
          <a:bodyPr>
            <a:spAutoFit/>
          </a:bodyPr>
          <a:lstStyle/>
          <a:p>
            <a:pPr algn="ctr">
              <a:spcBef>
                <a:spcPct val="50000"/>
              </a:spcBef>
            </a:pPr>
            <a:r>
              <a:rPr lang="en-US" altLang="zh-CN" sz="1600"/>
              <a:t>1</a:t>
            </a:r>
            <a:r>
              <a:rPr lang="zh-CN" altLang="en-US" sz="1600"/>
              <a:t>～</a:t>
            </a:r>
            <a:r>
              <a:rPr lang="en-US" altLang="zh-CN" sz="1600"/>
              <a:t>2</a:t>
            </a:r>
            <a:r>
              <a:rPr lang="zh-CN" altLang="en-US" sz="1600"/>
              <a:t>题：综合题</a:t>
            </a:r>
            <a:endParaRPr lang="zh-CN" altLang="en-US" sz="16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灯片编号占位符 3"/>
          <p:cNvSpPr>
            <a:spLocks noGrp="1"/>
          </p:cNvSpPr>
          <p:nvPr>
            <p:ph type="sldNum" sz="quarter" idx="12"/>
          </p:nvPr>
        </p:nvSpPr>
        <p:spPr>
          <a:noFill/>
        </p:spPr>
        <p:txBody>
          <a:bodyPr/>
          <a:lstStyle/>
          <a:p>
            <a:fld id="{32AAE959-925D-4CCA-809E-B04ACB287F7A}" type="slidenum">
              <a:rPr lang="zh-CN" altLang="en-US" smtClean="0"/>
            </a:fld>
            <a:endParaRPr lang="en-US" altLang="zh-CN" smtClean="0"/>
          </a:p>
        </p:txBody>
      </p:sp>
      <p:pic>
        <p:nvPicPr>
          <p:cNvPr id="47107" name="Picture 4"/>
          <p:cNvPicPr>
            <a:picLocks noChangeAspect="1" noChangeArrowheads="1"/>
          </p:cNvPicPr>
          <p:nvPr/>
        </p:nvPicPr>
        <p:blipFill>
          <a:blip r:embed="rId1" cstate="print"/>
          <a:srcRect/>
          <a:stretch>
            <a:fillRect/>
          </a:stretch>
        </p:blipFill>
        <p:spPr bwMode="auto">
          <a:xfrm>
            <a:off x="539750" y="163513"/>
            <a:ext cx="7659688" cy="2905125"/>
          </a:xfrm>
          <a:prstGeom prst="rect">
            <a:avLst/>
          </a:prstGeom>
          <a:noFill/>
          <a:ln w="9525">
            <a:noFill/>
            <a:miter lim="800000"/>
            <a:headEnd/>
            <a:tailEnd/>
          </a:ln>
        </p:spPr>
      </p:pic>
      <p:pic>
        <p:nvPicPr>
          <p:cNvPr id="47108" name="Picture 5"/>
          <p:cNvPicPr>
            <a:picLocks noChangeAspect="1" noChangeArrowheads="1"/>
          </p:cNvPicPr>
          <p:nvPr/>
        </p:nvPicPr>
        <p:blipFill>
          <a:blip r:embed="rId2" cstate="print"/>
          <a:srcRect/>
          <a:stretch>
            <a:fillRect/>
          </a:stretch>
        </p:blipFill>
        <p:spPr bwMode="auto">
          <a:xfrm>
            <a:off x="827088" y="3141663"/>
            <a:ext cx="6980237" cy="3133725"/>
          </a:xfrm>
          <a:prstGeom prst="rect">
            <a:avLst/>
          </a:prstGeom>
          <a:noFill/>
          <a:ln w="9525">
            <a:noFill/>
            <a:miter lim="800000"/>
            <a:headEnd/>
            <a:tailEnd/>
          </a:ln>
        </p:spPr>
      </p:pic>
      <p:sp>
        <p:nvSpPr>
          <p:cNvPr id="47109" name="Text Box 21"/>
          <p:cNvSpPr txBox="1">
            <a:spLocks noChangeArrowheads="1"/>
          </p:cNvSpPr>
          <p:nvPr/>
        </p:nvSpPr>
        <p:spPr bwMode="auto">
          <a:xfrm>
            <a:off x="428625" y="2928938"/>
            <a:ext cx="1811338" cy="338137"/>
          </a:xfrm>
          <a:prstGeom prst="rect">
            <a:avLst/>
          </a:prstGeom>
          <a:noFill/>
          <a:ln w="38100">
            <a:solidFill>
              <a:srgbClr val="333399"/>
            </a:solidFill>
            <a:miter lim="800000"/>
          </a:ln>
        </p:spPr>
        <p:txBody>
          <a:bodyPr>
            <a:spAutoFit/>
          </a:bodyPr>
          <a:lstStyle/>
          <a:p>
            <a:pPr algn="ctr">
              <a:spcBef>
                <a:spcPct val="50000"/>
              </a:spcBef>
            </a:pPr>
            <a:r>
              <a:rPr lang="en-US" altLang="zh-CN" sz="1600"/>
              <a:t>1</a:t>
            </a:r>
            <a:r>
              <a:rPr lang="zh-CN" altLang="en-US" sz="1600"/>
              <a:t>～</a:t>
            </a:r>
            <a:r>
              <a:rPr lang="en-US" altLang="zh-CN" sz="1600"/>
              <a:t>2</a:t>
            </a:r>
            <a:r>
              <a:rPr lang="zh-CN" altLang="en-US" sz="1600"/>
              <a:t>题：综合题</a:t>
            </a:r>
            <a:endParaRPr lang="zh-CN" altLang="en-US" sz="16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4" name="灯片编号占位符 3"/>
          <p:cNvSpPr>
            <a:spLocks noGrp="1"/>
          </p:cNvSpPr>
          <p:nvPr>
            <p:ph type="sldNum" sz="quarter" idx="12"/>
          </p:nvPr>
        </p:nvSpPr>
        <p:spPr>
          <a:noFill/>
        </p:spPr>
        <p:txBody>
          <a:bodyPr/>
          <a:lstStyle/>
          <a:p>
            <a:fld id="{C7ECD8FE-B2E3-40E5-8FDF-F4AC5FE88B0D}" type="slidenum">
              <a:rPr lang="zh-CN" altLang="en-US" smtClean="0"/>
            </a:fld>
            <a:endParaRPr lang="en-US" altLang="zh-CN" smtClean="0"/>
          </a:p>
        </p:txBody>
      </p:sp>
      <p:graphicFrame>
        <p:nvGraphicFramePr>
          <p:cNvPr id="10242" name="Object 5"/>
          <p:cNvGraphicFramePr>
            <a:graphicFrameLocks noChangeAspect="1"/>
          </p:cNvGraphicFramePr>
          <p:nvPr/>
        </p:nvGraphicFramePr>
        <p:xfrm>
          <a:off x="0" y="1298575"/>
          <a:ext cx="6588125" cy="2778125"/>
        </p:xfrm>
        <a:graphic>
          <a:graphicData uri="http://schemas.openxmlformats.org/presentationml/2006/ole">
            <mc:AlternateContent xmlns:mc="http://schemas.openxmlformats.org/markup-compatibility/2006">
              <mc:Choice xmlns:v="urn:schemas-microsoft-com:vml" Requires="v">
                <p:oleObj spid="_x0000_s10241" name="图片" r:id="rId1" imgW="23574375" imgH="9944100" progId="Word.Picture.8">
                  <p:embed/>
                </p:oleObj>
              </mc:Choice>
              <mc:Fallback>
                <p:oleObj name="图片" r:id="rId1" imgW="23574375" imgH="9944100" progId="Word.Picture.8">
                  <p:embed/>
                  <p:pic>
                    <p:nvPicPr>
                      <p:cNvPr id="0" name="Object 5"/>
                      <p:cNvPicPr>
                        <a:picLocks noChangeAspect="1"/>
                      </p:cNvPicPr>
                      <p:nvPr/>
                    </p:nvPicPr>
                    <p:blipFill>
                      <a:blip r:embed="rId2"/>
                      <a:stretch>
                        <a:fillRect/>
                      </a:stretch>
                    </p:blipFill>
                    <p:spPr>
                      <a:xfrm>
                        <a:off x="0" y="1298575"/>
                        <a:ext cx="6588125" cy="2778125"/>
                      </a:xfrm>
                      <a:prstGeom prst="rect">
                        <a:avLst/>
                      </a:prstGeom>
                      <a:solidFill>
                        <a:srgbClr val="FFFFFF"/>
                      </a:solidFill>
                      <a:ln w="9525">
                        <a:noFill/>
                      </a:ln>
                    </p:spPr>
                  </p:pic>
                </p:oleObj>
              </mc:Fallback>
            </mc:AlternateContent>
          </a:graphicData>
        </a:graphic>
      </p:graphicFrame>
      <p:graphicFrame>
        <p:nvGraphicFramePr>
          <p:cNvPr id="10243" name="Object 4"/>
          <p:cNvGraphicFramePr>
            <a:graphicFrameLocks noChangeAspect="1"/>
          </p:cNvGraphicFramePr>
          <p:nvPr/>
        </p:nvGraphicFramePr>
        <p:xfrm>
          <a:off x="360363" y="4076700"/>
          <a:ext cx="3635375" cy="1746250"/>
        </p:xfrm>
        <a:graphic>
          <a:graphicData uri="http://schemas.openxmlformats.org/presentationml/2006/ole">
            <mc:AlternateContent xmlns:mc="http://schemas.openxmlformats.org/markup-compatibility/2006">
              <mc:Choice xmlns:v="urn:schemas-microsoft-com:vml" Requires="v">
                <p:oleObj spid="_x0000_s10243" name="图片" r:id="rId3" imgW="16849725" imgH="8096250" progId="Word.Picture.8">
                  <p:embed/>
                </p:oleObj>
              </mc:Choice>
              <mc:Fallback>
                <p:oleObj name="图片" r:id="rId3" imgW="16849725" imgH="8096250" progId="Word.Picture.8">
                  <p:embed/>
                  <p:pic>
                    <p:nvPicPr>
                      <p:cNvPr id="0" name="Object 4"/>
                      <p:cNvPicPr>
                        <a:picLocks noChangeAspect="1"/>
                      </p:cNvPicPr>
                      <p:nvPr/>
                    </p:nvPicPr>
                    <p:blipFill>
                      <a:blip r:embed="rId4"/>
                      <a:stretch>
                        <a:fillRect/>
                      </a:stretch>
                    </p:blipFill>
                    <p:spPr>
                      <a:xfrm>
                        <a:off x="360363" y="4076700"/>
                        <a:ext cx="3635375" cy="1746250"/>
                      </a:xfrm>
                      <a:prstGeom prst="rect">
                        <a:avLst/>
                      </a:prstGeom>
                      <a:noFill/>
                      <a:ln w="9525">
                        <a:noFill/>
                      </a:ln>
                    </p:spPr>
                  </p:pic>
                </p:oleObj>
              </mc:Fallback>
            </mc:AlternateContent>
          </a:graphicData>
        </a:graphic>
      </p:graphicFrame>
      <p:sp>
        <p:nvSpPr>
          <p:cNvPr id="10245" name="Rectangle 6"/>
          <p:cNvSpPr>
            <a:spLocks noChangeArrowheads="1"/>
          </p:cNvSpPr>
          <p:nvPr/>
        </p:nvSpPr>
        <p:spPr bwMode="auto">
          <a:xfrm>
            <a:off x="0" y="190500"/>
            <a:ext cx="8532813" cy="1006475"/>
          </a:xfrm>
          <a:prstGeom prst="rect">
            <a:avLst/>
          </a:prstGeom>
          <a:solidFill>
            <a:schemeClr val="bg1"/>
          </a:solidFill>
          <a:ln w="9525">
            <a:noFill/>
            <a:miter lim="800000"/>
          </a:ln>
        </p:spPr>
        <p:txBody>
          <a:bodyPr anchor="ctr">
            <a:spAutoFit/>
          </a:bodyPr>
          <a:lstStyle/>
          <a:p>
            <a:pPr indent="269875"/>
            <a:r>
              <a:rPr lang="zh-CN" altLang="en-US"/>
              <a:t>五、（</a:t>
            </a:r>
            <a:r>
              <a:rPr lang="en-US" altLang="zh-CN"/>
              <a:t>14</a:t>
            </a:r>
            <a:r>
              <a:rPr lang="zh-CN" altLang="en-US"/>
              <a:t>分）</a:t>
            </a:r>
            <a:endParaRPr lang="zh-CN" altLang="en-US"/>
          </a:p>
          <a:p>
            <a:pPr indent="269875" eaLnBrk="0" hangingPunct="0"/>
            <a:r>
              <a:rPr lang="zh-CN" altLang="en-US"/>
              <a:t>运放组成的电路及输入波形如下图所示，设电容的初始电压为零。试分别画出</a:t>
            </a:r>
            <a:r>
              <a:rPr lang="en-US" altLang="zh-CN"/>
              <a:t>v</a:t>
            </a:r>
            <a:r>
              <a:rPr lang="en-US" altLang="zh-CN" baseline="-30000"/>
              <a:t>o1</a:t>
            </a:r>
            <a:r>
              <a:rPr lang="zh-CN" altLang="en-US"/>
              <a:t>和</a:t>
            </a:r>
            <a:r>
              <a:rPr lang="en-US" altLang="zh-CN"/>
              <a:t>v</a:t>
            </a:r>
            <a:r>
              <a:rPr lang="en-US" altLang="zh-CN" baseline="-30000"/>
              <a:t>o2</a:t>
            </a:r>
            <a:r>
              <a:rPr lang="zh-CN" altLang="en-US"/>
              <a:t>的波形（定量）。</a:t>
            </a:r>
            <a:endParaRPr lang="zh-CN" altLang="en-US"/>
          </a:p>
        </p:txBody>
      </p:sp>
      <p:grpSp>
        <p:nvGrpSpPr>
          <p:cNvPr id="10246" name="组合 70"/>
          <p:cNvGrpSpPr/>
          <p:nvPr/>
        </p:nvGrpSpPr>
        <p:grpSpPr bwMode="auto">
          <a:xfrm>
            <a:off x="2214563" y="142875"/>
            <a:ext cx="541337" cy="357188"/>
            <a:chOff x="4214810" y="5932834"/>
            <a:chExt cx="540579" cy="357457"/>
          </a:xfrm>
        </p:grpSpPr>
        <p:sp>
          <p:nvSpPr>
            <p:cNvPr id="10247" name="Oval 40"/>
            <p:cNvSpPr>
              <a:spLocks noChangeArrowheads="1"/>
            </p:cNvSpPr>
            <p:nvPr/>
          </p:nvSpPr>
          <p:spPr bwMode="auto">
            <a:xfrm>
              <a:off x="4214810" y="5932834"/>
              <a:ext cx="540579" cy="357457"/>
            </a:xfrm>
            <a:prstGeom prst="ellipse">
              <a:avLst/>
            </a:prstGeom>
            <a:noFill/>
            <a:ln w="38100">
              <a:solidFill>
                <a:schemeClr val="hlink"/>
              </a:solidFill>
              <a:miter lim="800000"/>
            </a:ln>
          </p:spPr>
          <p:txBody>
            <a:bodyPr wrap="none" anchor="ctr"/>
            <a:lstStyle/>
            <a:p>
              <a:endParaRPr lang="zh-CN" altLang="en-US" sz="1600"/>
            </a:p>
          </p:txBody>
        </p:sp>
        <p:sp>
          <p:nvSpPr>
            <p:cNvPr id="10248" name="Text Box 41"/>
            <p:cNvSpPr txBox="1">
              <a:spLocks noChangeArrowheads="1"/>
            </p:cNvSpPr>
            <p:nvPr/>
          </p:nvSpPr>
          <p:spPr bwMode="auto">
            <a:xfrm>
              <a:off x="4235066" y="5942471"/>
              <a:ext cx="500066" cy="338182"/>
            </a:xfrm>
            <a:prstGeom prst="rect">
              <a:avLst/>
            </a:prstGeom>
            <a:noFill/>
            <a:ln w="9525">
              <a:noFill/>
              <a:miter lim="800000"/>
            </a:ln>
          </p:spPr>
          <p:txBody>
            <a:bodyPr>
              <a:spAutoFit/>
            </a:bodyPr>
            <a:lstStyle/>
            <a:p>
              <a:pPr algn="ctr">
                <a:spcBef>
                  <a:spcPct val="50000"/>
                </a:spcBef>
              </a:pPr>
              <a:r>
                <a:rPr lang="en-US" altLang="zh-CN" sz="1600"/>
                <a:t>1</a:t>
              </a:r>
              <a:r>
                <a:rPr lang="zh-CN" altLang="en-US" sz="1600"/>
                <a:t>题</a:t>
              </a:r>
              <a:endParaRPr lang="zh-CN" altLang="en-US" sz="1600"/>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灯片编号占位符 3"/>
          <p:cNvSpPr>
            <a:spLocks noGrp="1"/>
          </p:cNvSpPr>
          <p:nvPr>
            <p:ph type="sldNum" sz="quarter" idx="12"/>
          </p:nvPr>
        </p:nvSpPr>
        <p:spPr>
          <a:noFill/>
        </p:spPr>
        <p:txBody>
          <a:bodyPr/>
          <a:lstStyle/>
          <a:p>
            <a:fld id="{1220203D-FEC0-4DC1-BFC3-EC3ACC85A419}" type="slidenum">
              <a:rPr lang="zh-CN" altLang="en-US" smtClean="0"/>
            </a:fld>
            <a:endParaRPr lang="en-US" altLang="zh-CN" smtClean="0"/>
          </a:p>
        </p:txBody>
      </p:sp>
      <p:sp>
        <p:nvSpPr>
          <p:cNvPr id="11268" name="Text Box 4"/>
          <p:cNvSpPr txBox="1">
            <a:spLocks noChangeArrowheads="1"/>
          </p:cNvSpPr>
          <p:nvPr/>
        </p:nvSpPr>
        <p:spPr bwMode="auto">
          <a:xfrm>
            <a:off x="179388" y="188913"/>
            <a:ext cx="8785225" cy="2225675"/>
          </a:xfrm>
          <a:prstGeom prst="rect">
            <a:avLst/>
          </a:prstGeom>
          <a:solidFill>
            <a:schemeClr val="bg1"/>
          </a:solidFill>
          <a:ln w="9525" algn="ctr">
            <a:noFill/>
            <a:miter lim="800000"/>
          </a:ln>
        </p:spPr>
        <p:txBody>
          <a:bodyPr>
            <a:spAutoFit/>
          </a:bodyPr>
          <a:lstStyle/>
          <a:p>
            <a:pPr marL="914400" indent="-457200"/>
            <a:r>
              <a:rPr lang="zh-CN" altLang="en-US"/>
              <a:t>六、（</a:t>
            </a:r>
            <a:r>
              <a:rPr lang="en-US" altLang="zh-CN"/>
              <a:t>14</a:t>
            </a:r>
            <a:r>
              <a:rPr lang="zh-CN" altLang="en-US"/>
              <a:t>分）</a:t>
            </a:r>
            <a:endParaRPr lang="zh-CN" altLang="en-US"/>
          </a:p>
          <a:p>
            <a:pPr marL="914400" indent="-457200"/>
            <a:r>
              <a:rPr lang="zh-CN" altLang="en-US"/>
              <a:t>图</a:t>
            </a:r>
            <a:r>
              <a:rPr lang="en-US" altLang="zh-CN"/>
              <a:t>6</a:t>
            </a:r>
            <a:r>
              <a:rPr lang="zh-CN" altLang="en-US"/>
              <a:t>所示为集成运放的应用电路。其中</a:t>
            </a:r>
            <a:r>
              <a:rPr lang="en-US" altLang="zh-CN"/>
              <a:t>A1</a:t>
            </a:r>
            <a:r>
              <a:rPr lang="zh-CN" altLang="en-US"/>
              <a:t>、</a:t>
            </a:r>
            <a:r>
              <a:rPr lang="en-US" altLang="zh-CN"/>
              <a:t>A2</a:t>
            </a:r>
            <a:r>
              <a:rPr lang="zh-CN" altLang="en-US"/>
              <a:t>、</a:t>
            </a:r>
            <a:r>
              <a:rPr lang="en-US" altLang="zh-CN"/>
              <a:t>A3</a:t>
            </a:r>
            <a:r>
              <a:rPr lang="zh-CN" altLang="en-US"/>
              <a:t>均为理想运放，分别组成三个单元电路。试回答下列问题：</a:t>
            </a:r>
            <a:endParaRPr lang="zh-CN" altLang="en-US"/>
          </a:p>
          <a:p>
            <a:pPr marL="914400" indent="-457200"/>
            <a:r>
              <a:rPr lang="en-US" altLang="zh-CN"/>
              <a:t>A1</a:t>
            </a:r>
            <a:r>
              <a:rPr lang="zh-CN" altLang="en-US"/>
              <a:t>、</a:t>
            </a:r>
            <a:r>
              <a:rPr lang="en-US" altLang="zh-CN"/>
              <a:t>A2</a:t>
            </a:r>
            <a:r>
              <a:rPr lang="zh-CN" altLang="en-US"/>
              <a:t>、</a:t>
            </a:r>
            <a:r>
              <a:rPr lang="en-US" altLang="zh-CN"/>
              <a:t>A3</a:t>
            </a:r>
            <a:r>
              <a:rPr lang="zh-CN" altLang="en-US"/>
              <a:t>分别组成的</a:t>
            </a:r>
            <a:r>
              <a:rPr lang="en-US" altLang="zh-CN"/>
              <a:t>3</a:t>
            </a:r>
            <a:r>
              <a:rPr lang="zh-CN" altLang="en-US"/>
              <a:t>个单元电路的名称及功能各是什么？</a:t>
            </a:r>
            <a:endParaRPr lang="zh-CN" altLang="en-US"/>
          </a:p>
          <a:p>
            <a:pPr marL="914400" indent="-457200"/>
            <a:r>
              <a:rPr lang="zh-CN" altLang="en-US"/>
              <a:t>写出输出波形的频率表达式；</a:t>
            </a:r>
            <a:endParaRPr lang="zh-CN" altLang="en-US"/>
          </a:p>
          <a:p>
            <a:pPr marL="914400" indent="-457200"/>
            <a:r>
              <a:rPr lang="zh-CN" altLang="en-US"/>
              <a:t>当输出波形</a:t>
            </a:r>
            <a:r>
              <a:rPr lang="en-US" altLang="zh-CN" i="1"/>
              <a:t>v</a:t>
            </a:r>
            <a:r>
              <a:rPr lang="en-US" altLang="zh-CN"/>
              <a:t>o1</a:t>
            </a:r>
            <a:r>
              <a:rPr lang="zh-CN" altLang="en-US"/>
              <a:t>的幅值稳定时，电阻</a:t>
            </a:r>
            <a:r>
              <a:rPr lang="en-US" altLang="zh-CN" i="1"/>
              <a:t>R</a:t>
            </a:r>
            <a:r>
              <a:rPr lang="en-US" altLang="zh-CN"/>
              <a:t>1</a:t>
            </a:r>
            <a:r>
              <a:rPr lang="zh-CN" altLang="en-US" i="1"/>
              <a:t>、</a:t>
            </a:r>
            <a:r>
              <a:rPr lang="en-US" altLang="zh-CN" i="1"/>
              <a:t>R</a:t>
            </a:r>
            <a:r>
              <a:rPr lang="en-US" altLang="zh-CN"/>
              <a:t>2</a:t>
            </a:r>
            <a:r>
              <a:rPr lang="zh-CN" altLang="en-US"/>
              <a:t>应有怎样的关系？</a:t>
            </a:r>
            <a:endParaRPr lang="zh-CN" altLang="en-US"/>
          </a:p>
          <a:p>
            <a:pPr marL="914400" indent="-457200"/>
            <a:r>
              <a:rPr lang="zh-CN" altLang="en-US"/>
              <a:t>试定性画出</a:t>
            </a:r>
            <a:r>
              <a:rPr lang="en-US" altLang="zh-CN" i="1"/>
              <a:t>v</a:t>
            </a:r>
            <a:r>
              <a:rPr lang="en-US" altLang="zh-CN"/>
              <a:t>o1</a:t>
            </a:r>
            <a:r>
              <a:rPr lang="zh-CN" altLang="en-US"/>
              <a:t>，</a:t>
            </a:r>
            <a:r>
              <a:rPr lang="en-US" altLang="zh-CN" i="1"/>
              <a:t>v</a:t>
            </a:r>
            <a:r>
              <a:rPr lang="en-US" altLang="zh-CN"/>
              <a:t>o2</a:t>
            </a:r>
            <a:r>
              <a:rPr lang="zh-CN" altLang="en-US"/>
              <a:t>和</a:t>
            </a:r>
            <a:r>
              <a:rPr lang="en-US" altLang="zh-CN" i="1"/>
              <a:t>v</a:t>
            </a:r>
            <a:r>
              <a:rPr lang="en-US" altLang="zh-CN"/>
              <a:t>o3</a:t>
            </a:r>
            <a:r>
              <a:rPr lang="zh-CN" altLang="en-US"/>
              <a:t>的波形。 </a:t>
            </a:r>
            <a:endParaRPr lang="zh-CN" altLang="en-US"/>
          </a:p>
        </p:txBody>
      </p:sp>
      <p:sp>
        <p:nvSpPr>
          <p:cNvPr id="11269" name="Rectangle 6"/>
          <p:cNvSpPr>
            <a:spLocks noChangeArrowheads="1"/>
          </p:cNvSpPr>
          <p:nvPr/>
        </p:nvSpPr>
        <p:spPr bwMode="auto">
          <a:xfrm>
            <a:off x="0" y="2614613"/>
            <a:ext cx="9144000" cy="0"/>
          </a:xfrm>
          <a:prstGeom prst="rect">
            <a:avLst/>
          </a:prstGeom>
          <a:noFill/>
          <a:ln w="9525" algn="ctr">
            <a:noFill/>
            <a:miter lim="800000"/>
          </a:ln>
        </p:spPr>
        <p:txBody>
          <a:bodyPr wrap="none" anchor="ctr">
            <a:spAutoFit/>
          </a:bodyPr>
          <a:lstStyle/>
          <a:p>
            <a:endParaRPr lang="zh-CN" altLang="en-US"/>
          </a:p>
        </p:txBody>
      </p:sp>
      <p:graphicFrame>
        <p:nvGraphicFramePr>
          <p:cNvPr id="11266" name="Object 5"/>
          <p:cNvGraphicFramePr>
            <a:graphicFrameLocks noChangeAspect="1"/>
          </p:cNvGraphicFramePr>
          <p:nvPr/>
        </p:nvGraphicFramePr>
        <p:xfrm>
          <a:off x="233363" y="2565400"/>
          <a:ext cx="8675687" cy="2778125"/>
        </p:xfrm>
        <a:graphic>
          <a:graphicData uri="http://schemas.openxmlformats.org/presentationml/2006/ole">
            <mc:AlternateContent xmlns:mc="http://schemas.openxmlformats.org/markup-compatibility/2006">
              <mc:Choice xmlns:v="urn:schemas-microsoft-com:vml" Requires="v">
                <p:oleObj spid="_x0000_s11265" name="图片" r:id="rId1" imgW="31794450" imgH="10153650" progId="Word.Picture.8">
                  <p:embed/>
                </p:oleObj>
              </mc:Choice>
              <mc:Fallback>
                <p:oleObj name="图片" r:id="rId1" imgW="31794450" imgH="10153650" progId="Word.Picture.8">
                  <p:embed/>
                  <p:pic>
                    <p:nvPicPr>
                      <p:cNvPr id="0" name="Object 5"/>
                      <p:cNvPicPr>
                        <a:picLocks noChangeAspect="1"/>
                      </p:cNvPicPr>
                      <p:nvPr/>
                    </p:nvPicPr>
                    <p:blipFill>
                      <a:blip r:embed="rId2"/>
                      <a:stretch>
                        <a:fillRect/>
                      </a:stretch>
                    </p:blipFill>
                    <p:spPr>
                      <a:xfrm>
                        <a:off x="233363" y="2565400"/>
                        <a:ext cx="8675687" cy="2778125"/>
                      </a:xfrm>
                      <a:prstGeom prst="rect">
                        <a:avLst/>
                      </a:prstGeom>
                      <a:noFill/>
                      <a:ln w="9525">
                        <a:noFill/>
                      </a:ln>
                    </p:spPr>
                  </p:pic>
                </p:oleObj>
              </mc:Fallback>
            </mc:AlternateContent>
          </a:graphicData>
        </a:graphic>
      </p:graphicFrame>
      <p:grpSp>
        <p:nvGrpSpPr>
          <p:cNvPr id="11270" name="组合 70"/>
          <p:cNvGrpSpPr/>
          <p:nvPr/>
        </p:nvGrpSpPr>
        <p:grpSpPr bwMode="auto">
          <a:xfrm>
            <a:off x="2214563" y="142875"/>
            <a:ext cx="541337" cy="357188"/>
            <a:chOff x="4214810" y="5932834"/>
            <a:chExt cx="540579" cy="357457"/>
          </a:xfrm>
        </p:grpSpPr>
        <p:sp>
          <p:nvSpPr>
            <p:cNvPr id="11271" name="Oval 40"/>
            <p:cNvSpPr>
              <a:spLocks noChangeArrowheads="1"/>
            </p:cNvSpPr>
            <p:nvPr/>
          </p:nvSpPr>
          <p:spPr bwMode="auto">
            <a:xfrm>
              <a:off x="4214810" y="5932834"/>
              <a:ext cx="540579" cy="357457"/>
            </a:xfrm>
            <a:prstGeom prst="ellipse">
              <a:avLst/>
            </a:prstGeom>
            <a:noFill/>
            <a:ln w="38100">
              <a:solidFill>
                <a:schemeClr val="hlink"/>
              </a:solidFill>
              <a:miter lim="800000"/>
            </a:ln>
          </p:spPr>
          <p:txBody>
            <a:bodyPr wrap="none" anchor="ctr"/>
            <a:lstStyle/>
            <a:p>
              <a:endParaRPr lang="zh-CN" altLang="en-US" sz="1600"/>
            </a:p>
          </p:txBody>
        </p:sp>
        <p:sp>
          <p:nvSpPr>
            <p:cNvPr id="11272" name="Text Box 41"/>
            <p:cNvSpPr txBox="1">
              <a:spLocks noChangeArrowheads="1"/>
            </p:cNvSpPr>
            <p:nvPr/>
          </p:nvSpPr>
          <p:spPr bwMode="auto">
            <a:xfrm>
              <a:off x="4235066" y="5942471"/>
              <a:ext cx="500066" cy="338182"/>
            </a:xfrm>
            <a:prstGeom prst="rect">
              <a:avLst/>
            </a:prstGeom>
            <a:noFill/>
            <a:ln w="9525">
              <a:noFill/>
              <a:miter lim="800000"/>
            </a:ln>
          </p:spPr>
          <p:txBody>
            <a:bodyPr>
              <a:spAutoFit/>
            </a:bodyPr>
            <a:lstStyle/>
            <a:p>
              <a:pPr algn="ctr">
                <a:spcBef>
                  <a:spcPct val="50000"/>
                </a:spcBef>
              </a:pPr>
              <a:r>
                <a:rPr lang="en-US" altLang="zh-CN" sz="1600"/>
                <a:t>1</a:t>
              </a:r>
              <a:r>
                <a:rPr lang="zh-CN" altLang="en-US" sz="1600"/>
                <a:t>题</a:t>
              </a:r>
              <a:endParaRPr lang="zh-CN" altLang="en-US" sz="160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a:noFill/>
        </p:spPr>
        <p:txBody>
          <a:bodyPr/>
          <a:lstStyle/>
          <a:p>
            <a:fld id="{7307CD8F-87DC-4304-BF0E-C56FC3DEE0D8}" type="slidenum">
              <a:rPr lang="zh-CN" altLang="en-US" smtClean="0"/>
            </a:fld>
            <a:endParaRPr lang="en-US" altLang="zh-CN" smtClean="0"/>
          </a:p>
        </p:txBody>
      </p:sp>
      <p:sp>
        <p:nvSpPr>
          <p:cNvPr id="51203" name="Text Box 4"/>
          <p:cNvSpPr txBox="1">
            <a:spLocks noChangeArrowheads="1"/>
          </p:cNvSpPr>
          <p:nvPr/>
        </p:nvSpPr>
        <p:spPr bwMode="auto">
          <a:xfrm>
            <a:off x="0" y="115888"/>
            <a:ext cx="9144000" cy="2225675"/>
          </a:xfrm>
          <a:prstGeom prst="rect">
            <a:avLst/>
          </a:prstGeom>
          <a:noFill/>
          <a:ln w="9525">
            <a:noFill/>
            <a:miter lim="800000"/>
          </a:ln>
        </p:spPr>
        <p:txBody>
          <a:bodyPr>
            <a:spAutoFit/>
          </a:bodyPr>
          <a:lstStyle/>
          <a:p>
            <a:r>
              <a:rPr kumimoji="0" lang="zh-CN" altLang="en-US" dirty="0"/>
              <a:t>七．桥式正弦波振荡电路如图示，试求</a:t>
            </a:r>
            <a:r>
              <a:rPr kumimoji="0" lang="en-US" altLang="zh-CN" dirty="0"/>
              <a:t>:</a:t>
            </a:r>
            <a:r>
              <a:rPr kumimoji="0" lang="zh-CN" altLang="en-US" dirty="0"/>
              <a:t>（</a:t>
            </a:r>
            <a:r>
              <a:rPr kumimoji="0" lang="en-US" altLang="zh-CN" dirty="0"/>
              <a:t>10</a:t>
            </a:r>
            <a:r>
              <a:rPr kumimoji="0" lang="zh-CN" altLang="en-US" dirty="0"/>
              <a:t>分）</a:t>
            </a:r>
            <a:endParaRPr kumimoji="0" lang="zh-CN" altLang="en-US" dirty="0"/>
          </a:p>
          <a:p>
            <a:r>
              <a:rPr kumimoji="0" lang="zh-CN" altLang="en-US" dirty="0"/>
              <a:t>  </a:t>
            </a:r>
            <a:r>
              <a:rPr kumimoji="0" lang="en-US" altLang="zh-CN" dirty="0"/>
              <a:t>1. </a:t>
            </a:r>
            <a:r>
              <a:rPr kumimoji="0" lang="zh-CN" altLang="en-US" dirty="0"/>
              <a:t>为使电路能产生振荡，根据相位平衡条件，正确连接</a:t>
            </a:r>
            <a:r>
              <a:rPr kumimoji="0" lang="en-US" altLang="zh-CN" dirty="0"/>
              <a:t>a</a:t>
            </a:r>
            <a:r>
              <a:rPr kumimoji="0" lang="zh-CN" altLang="en-US" dirty="0"/>
              <a:t>、</a:t>
            </a:r>
            <a:r>
              <a:rPr kumimoji="0" lang="en-US" altLang="zh-CN" dirty="0"/>
              <a:t>b</a:t>
            </a:r>
            <a:r>
              <a:rPr kumimoji="0" lang="zh-CN" altLang="en-US" dirty="0"/>
              <a:t>、</a:t>
            </a:r>
            <a:r>
              <a:rPr kumimoji="0" lang="en-US" altLang="zh-CN" dirty="0"/>
              <a:t>c</a:t>
            </a:r>
            <a:r>
              <a:rPr kumimoji="0" lang="zh-CN" altLang="en-US" dirty="0"/>
              <a:t>、</a:t>
            </a:r>
            <a:r>
              <a:rPr kumimoji="0" lang="en-US" altLang="zh-CN" dirty="0"/>
              <a:t>d </a:t>
            </a:r>
            <a:r>
              <a:rPr kumimoji="0" lang="zh-CN" altLang="en-US" dirty="0"/>
              <a:t>。</a:t>
            </a:r>
            <a:endParaRPr kumimoji="0" lang="zh-CN" altLang="en-US" dirty="0"/>
          </a:p>
          <a:p>
            <a:r>
              <a:rPr kumimoji="0" lang="zh-CN" altLang="en-US" dirty="0"/>
              <a:t>  </a:t>
            </a:r>
            <a:r>
              <a:rPr kumimoji="0" lang="en-US" altLang="zh-CN" dirty="0"/>
              <a:t>2. </a:t>
            </a:r>
            <a:r>
              <a:rPr kumimoji="0" lang="zh-CN" altLang="en-US" dirty="0"/>
              <a:t>振荡频率为多少？</a:t>
            </a:r>
            <a:endParaRPr kumimoji="0" lang="zh-CN" altLang="en-US" dirty="0"/>
          </a:p>
          <a:p>
            <a:r>
              <a:rPr kumimoji="0" lang="zh-CN" altLang="en-US" dirty="0"/>
              <a:t>  </a:t>
            </a:r>
            <a:r>
              <a:rPr kumimoji="0" lang="en-US" altLang="zh-CN" dirty="0"/>
              <a:t>3. </a:t>
            </a:r>
            <a:r>
              <a:rPr kumimoji="0" lang="zh-CN" altLang="en-US" dirty="0"/>
              <a:t>若常温下</a:t>
            </a:r>
            <a:r>
              <a:rPr kumimoji="0" lang="en-US" altLang="zh-CN" dirty="0"/>
              <a:t>(</a:t>
            </a:r>
            <a:r>
              <a:rPr kumimoji="0" lang="en-US" altLang="zh-CN" dirty="0" smtClean="0"/>
              <a:t>25</a:t>
            </a:r>
            <a:r>
              <a:rPr kumimoji="0" lang="en-US" altLang="zh-CN" dirty="0" smtClean="0">
                <a:sym typeface="Symbol" panose="05050102010706020507"/>
              </a:rPr>
              <a:t></a:t>
            </a:r>
            <a:r>
              <a:rPr kumimoji="0" lang="en-US" altLang="zh-CN" dirty="0" smtClean="0"/>
              <a:t>C</a:t>
            </a:r>
            <a:r>
              <a:rPr kumimoji="0" lang="en-US" altLang="zh-CN" dirty="0"/>
              <a:t>)</a:t>
            </a:r>
            <a:r>
              <a:rPr kumimoji="0" lang="zh-CN" altLang="en-US" dirty="0"/>
              <a:t>，热敏电阻</a:t>
            </a:r>
            <a:r>
              <a:rPr kumimoji="0" lang="en-US" altLang="zh-CN" i="1" dirty="0" err="1"/>
              <a:t>R</a:t>
            </a:r>
            <a:r>
              <a:rPr kumimoji="0" lang="en-US" altLang="zh-CN" dirty="0" err="1"/>
              <a:t>t</a:t>
            </a:r>
            <a:r>
              <a:rPr kumimoji="0" lang="en-US" altLang="zh-CN" dirty="0"/>
              <a:t>=10K</a:t>
            </a:r>
            <a:r>
              <a:rPr kumimoji="0" lang="en-US" altLang="zh-CN" dirty="0">
                <a:sym typeface="Symbol" panose="05050102010706020507" pitchFamily="18" charset="2"/>
              </a:rPr>
              <a:t></a:t>
            </a:r>
            <a:r>
              <a:rPr kumimoji="0" lang="zh-CN" altLang="en-US" dirty="0"/>
              <a:t>，则</a:t>
            </a:r>
            <a:r>
              <a:rPr kumimoji="0" lang="en-US" altLang="zh-CN" i="1" dirty="0"/>
              <a:t>R</a:t>
            </a:r>
            <a:r>
              <a:rPr kumimoji="0" lang="en-US" altLang="zh-CN" dirty="0"/>
              <a:t>1</a:t>
            </a:r>
            <a:r>
              <a:rPr kumimoji="0" lang="zh-CN" altLang="en-US" dirty="0"/>
              <a:t>的值在什么范围内才能使电路起振。</a:t>
            </a:r>
            <a:endParaRPr kumimoji="0" lang="zh-CN" altLang="en-US" dirty="0"/>
          </a:p>
          <a:p>
            <a:r>
              <a:rPr kumimoji="0" lang="zh-CN" altLang="en-US" dirty="0"/>
              <a:t>  </a:t>
            </a:r>
            <a:r>
              <a:rPr kumimoji="0" lang="en-US" altLang="zh-CN" dirty="0"/>
              <a:t>4. </a:t>
            </a:r>
            <a:r>
              <a:rPr kumimoji="0" lang="zh-CN" altLang="en-US" dirty="0"/>
              <a:t>说明</a:t>
            </a:r>
            <a:r>
              <a:rPr kumimoji="0" lang="en-US" altLang="zh-CN" dirty="0"/>
              <a:t>D1 </a:t>
            </a:r>
            <a:r>
              <a:rPr kumimoji="0" lang="zh-CN" altLang="en-US" dirty="0"/>
              <a:t>、</a:t>
            </a:r>
            <a:r>
              <a:rPr kumimoji="0" lang="en-US" altLang="zh-CN" dirty="0"/>
              <a:t>D2</a:t>
            </a:r>
            <a:r>
              <a:rPr kumimoji="0" lang="zh-CN" altLang="en-US" dirty="0"/>
              <a:t>的作用。</a:t>
            </a:r>
            <a:endParaRPr kumimoji="0" lang="zh-CN" altLang="en-US" dirty="0"/>
          </a:p>
          <a:p>
            <a:r>
              <a:rPr kumimoji="0" lang="zh-CN" altLang="en-US" dirty="0"/>
              <a:t>  </a:t>
            </a:r>
            <a:r>
              <a:rPr kumimoji="0" lang="en-US" altLang="zh-CN" dirty="0"/>
              <a:t>5. </a:t>
            </a:r>
            <a:r>
              <a:rPr kumimoji="0" lang="zh-CN" altLang="en-US" dirty="0"/>
              <a:t>在忽略</a:t>
            </a:r>
            <a:r>
              <a:rPr kumimoji="0" lang="en-US" altLang="zh-CN" dirty="0"/>
              <a:t>T1 </a:t>
            </a:r>
            <a:r>
              <a:rPr kumimoji="0" lang="zh-CN" altLang="en-US" dirty="0"/>
              <a:t>、</a:t>
            </a:r>
            <a:r>
              <a:rPr kumimoji="0" lang="en-US" altLang="zh-CN" dirty="0"/>
              <a:t>T2</a:t>
            </a:r>
            <a:r>
              <a:rPr kumimoji="0" lang="zh-CN" altLang="en-US" dirty="0"/>
              <a:t>饱和压降的情况下，电路的最大输出功率是多少？ </a:t>
            </a:r>
            <a:endParaRPr kumimoji="0" lang="zh-CN" altLang="en-US" dirty="0"/>
          </a:p>
        </p:txBody>
      </p:sp>
      <p:pic>
        <p:nvPicPr>
          <p:cNvPr id="51204" name="Picture 5"/>
          <p:cNvPicPr>
            <a:picLocks noChangeAspect="1" noChangeArrowheads="1"/>
          </p:cNvPicPr>
          <p:nvPr/>
        </p:nvPicPr>
        <p:blipFill>
          <a:blip r:embed="rId1" cstate="print"/>
          <a:srcRect/>
          <a:stretch>
            <a:fillRect/>
          </a:stretch>
        </p:blipFill>
        <p:spPr bwMode="auto">
          <a:xfrm>
            <a:off x="857250" y="2312988"/>
            <a:ext cx="7427913" cy="4037012"/>
          </a:xfrm>
          <a:prstGeom prst="rect">
            <a:avLst/>
          </a:prstGeom>
          <a:noFill/>
          <a:ln w="9525">
            <a:noFill/>
            <a:miter lim="800000"/>
            <a:headEnd/>
            <a:tailEnd/>
          </a:ln>
        </p:spPr>
      </p:pic>
      <p:cxnSp>
        <p:nvCxnSpPr>
          <p:cNvPr id="5" name="直接箭头连接符 16"/>
          <p:cNvCxnSpPr>
            <a:cxnSpLocks noChangeShapeType="1"/>
          </p:cNvCxnSpPr>
          <p:nvPr/>
        </p:nvCxnSpPr>
        <p:spPr bwMode="auto">
          <a:xfrm>
            <a:off x="179512" y="1772816"/>
            <a:ext cx="2664296" cy="144016"/>
          </a:xfrm>
          <a:prstGeom prst="straightConnector1">
            <a:avLst/>
          </a:prstGeom>
          <a:noFill/>
          <a:ln w="38100" algn="ctr">
            <a:solidFill>
              <a:srgbClr val="FF0000"/>
            </a:solidFill>
            <a:round/>
            <a:headEnd type="none" w="med" len="med"/>
            <a:tailEnd type="none" w="med" len="med"/>
          </a:ln>
        </p:spPr>
      </p:cxnSp>
      <p:cxnSp>
        <p:nvCxnSpPr>
          <p:cNvPr id="7" name="直接箭头连接符 16"/>
          <p:cNvCxnSpPr>
            <a:cxnSpLocks noChangeShapeType="1"/>
          </p:cNvCxnSpPr>
          <p:nvPr/>
        </p:nvCxnSpPr>
        <p:spPr bwMode="auto">
          <a:xfrm>
            <a:off x="251520" y="2060848"/>
            <a:ext cx="7272808" cy="144016"/>
          </a:xfrm>
          <a:prstGeom prst="straightConnector1">
            <a:avLst/>
          </a:prstGeom>
          <a:noFill/>
          <a:ln w="38100" algn="ctr">
            <a:solidFill>
              <a:srgbClr val="FF0000"/>
            </a:solidFill>
            <a:round/>
            <a:headEnd type="none" w="med" len="med"/>
            <a:tailEnd type="none" w="med" len="med"/>
          </a:ln>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灯片编号占位符 1"/>
          <p:cNvSpPr>
            <a:spLocks noGrp="1"/>
          </p:cNvSpPr>
          <p:nvPr>
            <p:ph type="sldNum" sz="quarter" idx="12"/>
          </p:nvPr>
        </p:nvSpPr>
        <p:spPr>
          <a:noFill/>
        </p:spPr>
        <p:txBody>
          <a:bodyPr/>
          <a:lstStyle/>
          <a:p>
            <a:fld id="{58F924BA-7337-4B97-B559-B42CB3759F95}" type="slidenum">
              <a:rPr lang="zh-CN" altLang="en-US" smtClean="0"/>
            </a:fld>
            <a:endParaRPr lang="en-US" altLang="zh-CN" smtClean="0"/>
          </a:p>
        </p:txBody>
      </p:sp>
      <p:pic>
        <p:nvPicPr>
          <p:cNvPr id="48131" name="Picture 2"/>
          <p:cNvPicPr>
            <a:picLocks noChangeAspect="1" noChangeArrowheads="1"/>
          </p:cNvPicPr>
          <p:nvPr/>
        </p:nvPicPr>
        <p:blipFill>
          <a:blip r:embed="rId1" cstate="print"/>
          <a:srcRect/>
          <a:stretch>
            <a:fillRect/>
          </a:stretch>
        </p:blipFill>
        <p:spPr bwMode="auto">
          <a:xfrm>
            <a:off x="357188" y="142875"/>
            <a:ext cx="7229475" cy="2105025"/>
          </a:xfrm>
          <a:prstGeom prst="rect">
            <a:avLst/>
          </a:prstGeom>
          <a:noFill/>
          <a:ln w="9525" algn="ctr">
            <a:noFill/>
            <a:miter lim="800000"/>
            <a:headEnd/>
            <a:tailEnd/>
          </a:ln>
        </p:spPr>
      </p:pic>
      <p:sp>
        <p:nvSpPr>
          <p:cNvPr id="4" name="Rectangle 3"/>
          <p:cNvSpPr txBox="1">
            <a:spLocks noChangeArrowheads="1"/>
          </p:cNvSpPr>
          <p:nvPr/>
        </p:nvSpPr>
        <p:spPr>
          <a:xfrm>
            <a:off x="285750" y="2643188"/>
            <a:ext cx="7772400" cy="2143125"/>
          </a:xfrm>
          <a:prstGeom prst="rect">
            <a:avLst/>
          </a:prstGeom>
        </p:spPr>
        <p:txBody>
          <a:bodyPr/>
          <a:lstStyle/>
          <a:p>
            <a:pPr marL="342900" indent="-342900">
              <a:spcBef>
                <a:spcPct val="20000"/>
              </a:spcBef>
              <a:buClr>
                <a:schemeClr val="folHlink"/>
              </a:buClr>
              <a:buSzPct val="60000"/>
              <a:buFont typeface="Wingdings" panose="05000000000000000000" pitchFamily="2" charset="2"/>
              <a:buChar char="n"/>
              <a:defRPr/>
            </a:pPr>
            <a:r>
              <a:rPr lang="zh-CN" altLang="en-US" sz="2400" kern="0" dirty="0">
                <a:latin typeface="+mn-lt"/>
                <a:ea typeface="+mn-ea"/>
              </a:rPr>
              <a:t>第</a:t>
            </a:r>
            <a:r>
              <a:rPr lang="en-US" altLang="zh-CN" sz="2400" kern="0" dirty="0">
                <a:latin typeface="+mn-lt"/>
                <a:ea typeface="+mn-ea"/>
              </a:rPr>
              <a:t>2</a:t>
            </a:r>
            <a:r>
              <a:rPr lang="zh-CN" altLang="en-US" sz="2400" kern="0" dirty="0">
                <a:latin typeface="+mn-lt"/>
                <a:ea typeface="+mn-ea"/>
              </a:rPr>
              <a:t>章</a:t>
            </a:r>
            <a:endParaRPr lang="en-US" altLang="zh-CN" sz="2400" kern="0" dirty="0">
              <a:latin typeface="+mn-lt"/>
              <a:ea typeface="+mn-ea"/>
            </a:endParaRPr>
          </a:p>
          <a:p>
            <a:pPr marL="342900" indent="-342900">
              <a:spcBef>
                <a:spcPct val="20000"/>
              </a:spcBef>
              <a:buClr>
                <a:schemeClr val="folHlink"/>
              </a:buClr>
              <a:buSzPct val="60000"/>
              <a:buFont typeface="Wingdings" panose="05000000000000000000" pitchFamily="2" charset="2"/>
              <a:buChar char="n"/>
              <a:defRPr/>
            </a:pPr>
            <a:r>
              <a:rPr lang="zh-CN" altLang="en-US" kern="0" dirty="0">
                <a:latin typeface="+mn-lt"/>
                <a:ea typeface="+mn-ea"/>
              </a:rPr>
              <a:t>补充题</a:t>
            </a:r>
            <a:endParaRPr lang="en-US" altLang="zh-CN" kern="0" dirty="0">
              <a:latin typeface="+mn-lt"/>
              <a:ea typeface="+mn-ea"/>
            </a:endParaRPr>
          </a:p>
          <a:p>
            <a:pPr marL="742950" lvl="1" indent="-285750" eaLnBrk="0" hangingPunct="0">
              <a:spcBef>
                <a:spcPct val="20000"/>
              </a:spcBef>
              <a:buClr>
                <a:schemeClr val="hlink"/>
              </a:buClr>
              <a:buSzPct val="55000"/>
              <a:buFont typeface="Wingdings" panose="05000000000000000000" pitchFamily="2" charset="2"/>
              <a:buChar char="n"/>
              <a:defRPr/>
            </a:pPr>
            <a:r>
              <a:rPr lang="en-US" sz="1800" kern="0" dirty="0">
                <a:latin typeface="+mn-lt"/>
                <a:ea typeface="+mn-ea"/>
              </a:rPr>
              <a:t>	</a:t>
            </a:r>
            <a:r>
              <a:rPr lang="en-US" altLang="zh-CN" sz="1800" kern="0" dirty="0">
                <a:latin typeface="+mn-lt"/>
                <a:ea typeface="+mn-ea"/>
              </a:rPr>
              <a:t>LM324</a:t>
            </a:r>
            <a:r>
              <a:rPr lang="zh-CN" altLang="en-US" sz="1800" kern="0" dirty="0">
                <a:latin typeface="+mn-lt"/>
                <a:ea typeface="+mn-ea"/>
              </a:rPr>
              <a:t>是一种内含</a:t>
            </a:r>
            <a:r>
              <a:rPr lang="en-US" altLang="zh-CN" sz="1800" kern="0" dirty="0">
                <a:latin typeface="+mn-lt"/>
                <a:ea typeface="+mn-ea"/>
              </a:rPr>
              <a:t>4</a:t>
            </a:r>
            <a:r>
              <a:rPr lang="zh-CN" altLang="en-US" sz="1800" kern="0" dirty="0">
                <a:latin typeface="+mn-lt"/>
                <a:ea typeface="+mn-ea"/>
              </a:rPr>
              <a:t>个运放的集成电路芯片。现有两片</a:t>
            </a:r>
            <a:r>
              <a:rPr lang="en-US" altLang="zh-CN" sz="1800" kern="0" dirty="0">
                <a:latin typeface="+mn-lt"/>
                <a:ea typeface="+mn-ea"/>
              </a:rPr>
              <a:t>LM324</a:t>
            </a:r>
            <a:r>
              <a:rPr lang="zh-CN" altLang="en-US" sz="1800" kern="0" dirty="0">
                <a:latin typeface="+mn-lt"/>
                <a:ea typeface="+mn-ea"/>
              </a:rPr>
              <a:t>和若干种电阻（电阻值在</a:t>
            </a:r>
            <a:r>
              <a:rPr lang="en-US" altLang="zh-CN" sz="1800" kern="0" dirty="0">
                <a:latin typeface="+mn-lt"/>
                <a:ea typeface="+mn-ea"/>
              </a:rPr>
              <a:t>1K</a:t>
            </a:r>
            <a:r>
              <a:rPr lang="en-US" altLang="zh-CN" sz="1800" kern="0" dirty="0">
                <a:latin typeface="+mn-lt"/>
                <a:ea typeface="+mn-ea"/>
                <a:sym typeface="Symbol" panose="05050102010706020507" pitchFamily="18" charset="2"/>
              </a:rPr>
              <a:t></a:t>
            </a:r>
            <a:r>
              <a:rPr lang="en-US" altLang="zh-CN" sz="1800" kern="0" dirty="0">
                <a:latin typeface="+mn-lt"/>
                <a:ea typeface="+mn-ea"/>
              </a:rPr>
              <a:t> ~ 1M</a:t>
            </a:r>
            <a:r>
              <a:rPr lang="en-US" altLang="zh-CN" sz="1800" kern="0" dirty="0">
                <a:latin typeface="+mn-lt"/>
                <a:ea typeface="+mn-ea"/>
                <a:sym typeface="Symbol" panose="05050102010706020507" pitchFamily="18" charset="2"/>
              </a:rPr>
              <a:t></a:t>
            </a:r>
            <a:r>
              <a:rPr lang="zh-CN" altLang="en-US" sz="1800" kern="0" dirty="0">
                <a:latin typeface="+mn-lt"/>
                <a:ea typeface="+mn-ea"/>
              </a:rPr>
              <a:t>）。试用它们设计一个电路，实现以下运算</a:t>
            </a:r>
            <a:r>
              <a:rPr lang="en-US" altLang="zh-CN" sz="1800" i="1" kern="0" dirty="0" err="1">
                <a:latin typeface="+mn-lt"/>
                <a:ea typeface="+mn-ea"/>
              </a:rPr>
              <a:t>v</a:t>
            </a:r>
            <a:r>
              <a:rPr lang="en-US" altLang="zh-CN" sz="1800" kern="0" baseline="-25000" dirty="0" err="1">
                <a:latin typeface="+mn-lt"/>
                <a:ea typeface="+mn-ea"/>
              </a:rPr>
              <a:t>o</a:t>
            </a:r>
            <a:r>
              <a:rPr lang="en-US" altLang="zh-CN" sz="1800" kern="0" baseline="-25000" dirty="0">
                <a:latin typeface="+mn-lt"/>
                <a:ea typeface="+mn-ea"/>
              </a:rPr>
              <a:t> </a:t>
            </a:r>
            <a:r>
              <a:rPr lang="en-US" altLang="zh-CN" sz="1800" kern="0" dirty="0">
                <a:latin typeface="+mn-lt"/>
                <a:ea typeface="+mn-ea"/>
              </a:rPr>
              <a:t>= 2</a:t>
            </a:r>
            <a:r>
              <a:rPr lang="en-US" altLang="zh-CN" sz="1800" i="1" kern="0" dirty="0">
                <a:latin typeface="+mn-lt"/>
                <a:ea typeface="+mn-ea"/>
              </a:rPr>
              <a:t>v</a:t>
            </a:r>
            <a:r>
              <a:rPr lang="en-US" altLang="zh-CN" sz="1800" kern="0" baseline="-25000" dirty="0">
                <a:latin typeface="+mn-lt"/>
                <a:ea typeface="+mn-ea"/>
              </a:rPr>
              <a:t>1 </a:t>
            </a:r>
            <a:r>
              <a:rPr lang="en-US" altLang="zh-CN" sz="1800" kern="0" dirty="0">
                <a:latin typeface="+mn-lt"/>
                <a:ea typeface="+mn-ea"/>
              </a:rPr>
              <a:t>+ 3</a:t>
            </a:r>
            <a:r>
              <a:rPr lang="en-US" altLang="zh-CN" sz="1800" i="1" kern="0" dirty="0">
                <a:latin typeface="+mn-lt"/>
                <a:ea typeface="+mn-ea"/>
              </a:rPr>
              <a:t>v</a:t>
            </a:r>
            <a:r>
              <a:rPr lang="en-US" altLang="zh-CN" sz="1800" kern="0" baseline="-25000" dirty="0">
                <a:latin typeface="+mn-lt"/>
                <a:ea typeface="+mn-ea"/>
              </a:rPr>
              <a:t>2</a:t>
            </a:r>
            <a:r>
              <a:rPr lang="en-US" altLang="zh-CN" sz="1800" kern="0" dirty="0">
                <a:latin typeface="+mn-lt"/>
                <a:ea typeface="+mn-ea"/>
              </a:rPr>
              <a:t> </a:t>
            </a:r>
            <a:r>
              <a:rPr lang="en-US" altLang="zh-CN" sz="1800" kern="0" dirty="0">
                <a:latin typeface="+mn-lt"/>
                <a:ea typeface="+mn-ea"/>
                <a:sym typeface="Symbol" panose="05050102010706020507" pitchFamily="18" charset="2"/>
              </a:rPr>
              <a:t></a:t>
            </a:r>
            <a:r>
              <a:rPr lang="en-US" altLang="zh-CN" sz="1800" kern="0" dirty="0">
                <a:latin typeface="+mn-lt"/>
                <a:ea typeface="+mn-ea"/>
              </a:rPr>
              <a:t>4</a:t>
            </a:r>
            <a:r>
              <a:rPr lang="en-US" altLang="zh-CN" sz="1800" i="1" kern="0" dirty="0">
                <a:latin typeface="+mn-lt"/>
                <a:ea typeface="+mn-ea"/>
              </a:rPr>
              <a:t>v</a:t>
            </a:r>
            <a:r>
              <a:rPr lang="en-US" altLang="zh-CN" sz="1800" kern="0" baseline="-25000" dirty="0">
                <a:latin typeface="+mn-lt"/>
                <a:ea typeface="+mn-ea"/>
              </a:rPr>
              <a:t>3 </a:t>
            </a:r>
            <a:r>
              <a:rPr lang="en-US" altLang="zh-CN" sz="1800" kern="0" dirty="0">
                <a:latin typeface="+mn-lt"/>
                <a:ea typeface="+mn-ea"/>
                <a:sym typeface="Symbol" panose="05050102010706020507" pitchFamily="18" charset="2"/>
              </a:rPr>
              <a:t></a:t>
            </a:r>
            <a:r>
              <a:rPr lang="en-US" altLang="zh-CN" sz="1800" kern="0" dirty="0">
                <a:latin typeface="+mn-lt"/>
                <a:ea typeface="+mn-ea"/>
              </a:rPr>
              <a:t> 5</a:t>
            </a:r>
            <a:r>
              <a:rPr lang="en-US" altLang="zh-CN" sz="1800" i="1" kern="0" dirty="0">
                <a:latin typeface="+mn-lt"/>
                <a:ea typeface="+mn-ea"/>
              </a:rPr>
              <a:t>v</a:t>
            </a:r>
            <a:r>
              <a:rPr lang="en-US" altLang="zh-CN" sz="1800" kern="0" baseline="-25000" dirty="0">
                <a:latin typeface="+mn-lt"/>
                <a:ea typeface="+mn-ea"/>
              </a:rPr>
              <a:t>4</a:t>
            </a:r>
            <a:r>
              <a:rPr lang="zh-CN" altLang="en-US" sz="1800" kern="0" dirty="0">
                <a:latin typeface="+mn-lt"/>
                <a:ea typeface="+mn-ea"/>
              </a:rPr>
              <a:t>，同时要求对应每个信号的输入电阻不小于</a:t>
            </a:r>
            <a:r>
              <a:rPr lang="en-US" altLang="zh-CN" sz="1800" kern="0" dirty="0">
                <a:latin typeface="+mn-lt"/>
                <a:ea typeface="+mn-ea"/>
              </a:rPr>
              <a:t>1M</a:t>
            </a:r>
            <a:r>
              <a:rPr lang="en-US" altLang="zh-CN" sz="1800" kern="0" dirty="0">
                <a:latin typeface="+mn-lt"/>
                <a:ea typeface="+mn-ea"/>
                <a:sym typeface="Symbol" panose="05050102010706020507" pitchFamily="18" charset="2"/>
              </a:rPr>
              <a:t></a:t>
            </a:r>
            <a:r>
              <a:rPr lang="zh-CN" altLang="en-US" sz="1800" kern="0" dirty="0">
                <a:latin typeface="+mn-lt"/>
                <a:ea typeface="+mn-ea"/>
              </a:rPr>
              <a:t>。</a:t>
            </a:r>
            <a:endParaRPr lang="en-US" altLang="zh-CN" sz="1800" kern="0" dirty="0">
              <a:latin typeface="+mn-lt"/>
              <a:ea typeface="+mn-ea"/>
            </a:endParaRPr>
          </a:p>
        </p:txBody>
      </p:sp>
      <p:grpSp>
        <p:nvGrpSpPr>
          <p:cNvPr id="48133" name="组合 93"/>
          <p:cNvGrpSpPr/>
          <p:nvPr/>
        </p:nvGrpSpPr>
        <p:grpSpPr bwMode="auto">
          <a:xfrm>
            <a:off x="3857625" y="2286000"/>
            <a:ext cx="1001713" cy="338138"/>
            <a:chOff x="1284825" y="5831491"/>
            <a:chExt cx="1002187" cy="338554"/>
          </a:xfrm>
        </p:grpSpPr>
        <p:sp>
          <p:nvSpPr>
            <p:cNvPr id="48134" name="Oval 13"/>
            <p:cNvSpPr>
              <a:spLocks noChangeArrowheads="1"/>
            </p:cNvSpPr>
            <p:nvPr/>
          </p:nvSpPr>
          <p:spPr bwMode="auto">
            <a:xfrm>
              <a:off x="1285852" y="5857892"/>
              <a:ext cx="1000132" cy="285752"/>
            </a:xfrm>
            <a:prstGeom prst="ellipse">
              <a:avLst/>
            </a:prstGeom>
            <a:solidFill>
              <a:schemeClr val="accent1"/>
            </a:solidFill>
            <a:ln w="38100">
              <a:solidFill>
                <a:schemeClr val="hlink"/>
              </a:solidFill>
              <a:miter lim="800000"/>
            </a:ln>
          </p:spPr>
          <p:txBody>
            <a:bodyPr wrap="none" anchor="ctr"/>
            <a:lstStyle/>
            <a:p>
              <a:endParaRPr lang="zh-CN" altLang="en-US" sz="1600"/>
            </a:p>
          </p:txBody>
        </p:sp>
        <p:sp>
          <p:nvSpPr>
            <p:cNvPr id="48135" name="Text Box 14"/>
            <p:cNvSpPr txBox="1">
              <a:spLocks noChangeArrowheads="1"/>
            </p:cNvSpPr>
            <p:nvPr/>
          </p:nvSpPr>
          <p:spPr bwMode="auto">
            <a:xfrm>
              <a:off x="1284825" y="5831491"/>
              <a:ext cx="1002187" cy="338554"/>
            </a:xfrm>
            <a:prstGeom prst="rect">
              <a:avLst/>
            </a:prstGeom>
            <a:noFill/>
            <a:ln w="9525">
              <a:noFill/>
              <a:miter lim="800000"/>
            </a:ln>
          </p:spPr>
          <p:txBody>
            <a:bodyPr>
              <a:spAutoFit/>
            </a:bodyPr>
            <a:lstStyle/>
            <a:p>
              <a:pPr algn="ctr">
                <a:spcBef>
                  <a:spcPct val="50000"/>
                </a:spcBef>
              </a:pPr>
              <a:r>
                <a:rPr lang="zh-CN" altLang="en-US" sz="1600"/>
                <a:t>设计题</a:t>
              </a:r>
              <a:endParaRPr lang="zh-CN" altLang="en-US" sz="160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1"/>
          <p:cNvSpPr>
            <a:spLocks noGrp="1"/>
          </p:cNvSpPr>
          <p:nvPr>
            <p:ph type="sldNum" sz="quarter" idx="12"/>
          </p:nvPr>
        </p:nvSpPr>
        <p:spPr>
          <a:noFill/>
        </p:spPr>
        <p:txBody>
          <a:bodyPr/>
          <a:lstStyle/>
          <a:p>
            <a:fld id="{43C8C31D-987C-43CE-BC2A-C659ECD445F5}" type="slidenum">
              <a:rPr lang="zh-CN" altLang="en-US" smtClean="0"/>
            </a:fld>
            <a:endParaRPr lang="en-US" altLang="zh-CN" smtClean="0"/>
          </a:p>
        </p:txBody>
      </p:sp>
      <p:pic>
        <p:nvPicPr>
          <p:cNvPr id="54275" name="Picture 2"/>
          <p:cNvPicPr>
            <a:picLocks noChangeAspect="1" noChangeArrowheads="1"/>
          </p:cNvPicPr>
          <p:nvPr/>
        </p:nvPicPr>
        <p:blipFill>
          <a:blip r:embed="rId1" cstate="print"/>
          <a:srcRect/>
          <a:stretch>
            <a:fillRect/>
          </a:stretch>
        </p:blipFill>
        <p:spPr bwMode="auto">
          <a:xfrm>
            <a:off x="642938" y="1071563"/>
            <a:ext cx="6191250" cy="1990725"/>
          </a:xfrm>
          <a:prstGeom prst="rect">
            <a:avLst/>
          </a:prstGeom>
          <a:noFill/>
          <a:ln w="9525" algn="ctr">
            <a:noFill/>
            <a:miter lim="800000"/>
            <a:headEnd/>
            <a:tailEnd/>
          </a:ln>
        </p:spPr>
      </p:pic>
      <p:pic>
        <p:nvPicPr>
          <p:cNvPr id="54276" name="Picture 3"/>
          <p:cNvPicPr>
            <a:picLocks noChangeAspect="1" noChangeArrowheads="1"/>
          </p:cNvPicPr>
          <p:nvPr/>
        </p:nvPicPr>
        <p:blipFill>
          <a:blip r:embed="rId2" cstate="print"/>
          <a:srcRect/>
          <a:stretch>
            <a:fillRect/>
          </a:stretch>
        </p:blipFill>
        <p:spPr bwMode="auto">
          <a:xfrm>
            <a:off x="4214813" y="3214688"/>
            <a:ext cx="2409825" cy="2009775"/>
          </a:xfrm>
          <a:prstGeom prst="rect">
            <a:avLst/>
          </a:prstGeom>
          <a:noFill/>
          <a:ln w="9525" algn="ctr">
            <a:noFill/>
            <a:miter lim="800000"/>
            <a:headEnd/>
            <a:tailEnd/>
          </a:ln>
        </p:spPr>
      </p:pic>
      <p:sp>
        <p:nvSpPr>
          <p:cNvPr id="54277" name="Text Box 23"/>
          <p:cNvSpPr txBox="1">
            <a:spLocks noChangeArrowheads="1"/>
          </p:cNvSpPr>
          <p:nvPr/>
        </p:nvSpPr>
        <p:spPr bwMode="auto">
          <a:xfrm>
            <a:off x="5429250" y="5214938"/>
            <a:ext cx="3214688" cy="369887"/>
          </a:xfrm>
          <a:prstGeom prst="rect">
            <a:avLst/>
          </a:prstGeom>
          <a:noFill/>
          <a:ln w="9525">
            <a:noFill/>
            <a:miter lim="800000"/>
          </a:ln>
        </p:spPr>
        <p:txBody>
          <a:bodyPr>
            <a:spAutoFit/>
          </a:bodyPr>
          <a:lstStyle/>
          <a:p>
            <a:pPr>
              <a:spcBef>
                <a:spcPct val="50000"/>
              </a:spcBef>
            </a:pPr>
            <a:r>
              <a:rPr lang="zh-CN" altLang="en-US" sz="1800">
                <a:solidFill>
                  <a:srgbClr val="333399"/>
                </a:solidFill>
              </a:rPr>
              <a:t>第</a:t>
            </a:r>
            <a:r>
              <a:rPr lang="en-US" altLang="zh-CN" sz="1800">
                <a:solidFill>
                  <a:srgbClr val="333399"/>
                </a:solidFill>
              </a:rPr>
              <a:t>14</a:t>
            </a:r>
            <a:r>
              <a:rPr lang="zh-CN" altLang="en-US" sz="1800">
                <a:solidFill>
                  <a:srgbClr val="333399"/>
                </a:solidFill>
              </a:rPr>
              <a:t>章</a:t>
            </a:r>
            <a:r>
              <a:rPr lang="en-US" altLang="zh-CN" sz="1800">
                <a:solidFill>
                  <a:srgbClr val="333399"/>
                </a:solidFill>
              </a:rPr>
              <a:t> </a:t>
            </a:r>
            <a:r>
              <a:rPr lang="zh-CN" altLang="en-US" sz="1800">
                <a:solidFill>
                  <a:srgbClr val="333399"/>
                </a:solidFill>
              </a:rPr>
              <a:t>运放的非理想效应</a:t>
            </a:r>
            <a:endParaRPr kumimoji="0" lang="zh-CN" altLang="en-US" sz="1800">
              <a:solidFill>
                <a:srgbClr val="333399"/>
              </a:solidFill>
            </a:endParaRPr>
          </a:p>
        </p:txBody>
      </p:sp>
      <p:sp>
        <p:nvSpPr>
          <p:cNvPr id="54278" name="Text Box 22"/>
          <p:cNvSpPr txBox="1">
            <a:spLocks noChangeArrowheads="1"/>
          </p:cNvSpPr>
          <p:nvPr/>
        </p:nvSpPr>
        <p:spPr bwMode="auto">
          <a:xfrm>
            <a:off x="857250" y="5214938"/>
            <a:ext cx="3714750" cy="338137"/>
          </a:xfrm>
          <a:prstGeom prst="rect">
            <a:avLst/>
          </a:prstGeom>
          <a:noFill/>
          <a:ln w="9525">
            <a:noFill/>
            <a:miter lim="800000"/>
          </a:ln>
        </p:spPr>
        <p:txBody>
          <a:bodyPr>
            <a:spAutoFit/>
          </a:bodyPr>
          <a:lstStyle/>
          <a:p>
            <a:r>
              <a:rPr lang="en-US" altLang="zh-CN" sz="1600">
                <a:solidFill>
                  <a:srgbClr val="CC0000"/>
                </a:solidFill>
              </a:rPr>
              <a:t> 7.6  </a:t>
            </a:r>
            <a:r>
              <a:rPr lang="zh-CN" altLang="en-US" sz="1600">
                <a:solidFill>
                  <a:srgbClr val="CC0000"/>
                </a:solidFill>
              </a:rPr>
              <a:t>实际运放的参数和影响</a:t>
            </a:r>
            <a:endParaRPr lang="en-US" altLang="zh-CN" sz="1600">
              <a:solidFill>
                <a:srgbClr val="CC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
          <p:cNvSpPr>
            <a:spLocks noGrp="1"/>
          </p:cNvSpPr>
          <p:nvPr>
            <p:ph type="title"/>
          </p:nvPr>
        </p:nvSpPr>
        <p:spPr>
          <a:xfrm>
            <a:off x="357188" y="214313"/>
            <a:ext cx="3929062" cy="642937"/>
          </a:xfrm>
        </p:spPr>
        <p:txBody>
          <a:bodyPr/>
          <a:lstStyle/>
          <a:p>
            <a:r>
              <a:rPr lang="zh-CN" altLang="en-US" sz="3600" smtClean="0">
                <a:solidFill>
                  <a:srgbClr val="FF0000"/>
                </a:solidFill>
                <a:ea typeface="隶书" panose="02010509060101010101" pitchFamily="49" charset="-122"/>
              </a:rPr>
              <a:t>考题一般分布</a:t>
            </a:r>
            <a:endParaRPr lang="zh-CN" altLang="en-US" sz="3600" smtClean="0">
              <a:solidFill>
                <a:srgbClr val="FF0000"/>
              </a:solidFill>
            </a:endParaRPr>
          </a:p>
        </p:txBody>
      </p:sp>
      <p:sp>
        <p:nvSpPr>
          <p:cNvPr id="43011" name="灯片编号占位符 2"/>
          <p:cNvSpPr>
            <a:spLocks noGrp="1"/>
          </p:cNvSpPr>
          <p:nvPr>
            <p:ph type="sldNum" sz="quarter" idx="12"/>
          </p:nvPr>
        </p:nvSpPr>
        <p:spPr>
          <a:noFill/>
        </p:spPr>
        <p:txBody>
          <a:bodyPr/>
          <a:lstStyle/>
          <a:p>
            <a:fld id="{BDE6BE9A-C376-4D57-9BBD-B6C859C99DFF}" type="slidenum">
              <a:rPr lang="zh-CN" altLang="en-US" smtClean="0"/>
            </a:fld>
            <a:endParaRPr lang="en-US" altLang="zh-CN" smtClean="0"/>
          </a:p>
        </p:txBody>
      </p:sp>
      <p:sp>
        <p:nvSpPr>
          <p:cNvPr id="43012" name="Line 4"/>
          <p:cNvSpPr>
            <a:spLocks noChangeShapeType="1"/>
          </p:cNvSpPr>
          <p:nvPr/>
        </p:nvSpPr>
        <p:spPr bwMode="auto">
          <a:xfrm>
            <a:off x="357188" y="857250"/>
            <a:ext cx="7696200" cy="0"/>
          </a:xfrm>
          <a:prstGeom prst="line">
            <a:avLst/>
          </a:prstGeom>
          <a:noFill/>
          <a:ln w="76200" cap="sq" cmpd="tri">
            <a:solidFill>
              <a:srgbClr val="006600"/>
            </a:solidFill>
            <a:round/>
            <a:headEnd type="none" w="sm" len="sm"/>
            <a:tailEnd type="none" w="sm" len="sm"/>
          </a:ln>
        </p:spPr>
        <p:txBody>
          <a:bodyPr wrap="none" anchor="ctr"/>
          <a:lstStyle/>
          <a:p>
            <a:endParaRPr lang="zh-CN" altLang="en-US"/>
          </a:p>
        </p:txBody>
      </p:sp>
      <p:sp>
        <p:nvSpPr>
          <p:cNvPr id="43013" name="Text Box 46"/>
          <p:cNvSpPr txBox="1">
            <a:spLocks noChangeArrowheads="1"/>
          </p:cNvSpPr>
          <p:nvPr/>
        </p:nvSpPr>
        <p:spPr bwMode="auto">
          <a:xfrm>
            <a:off x="3714750" y="428625"/>
            <a:ext cx="5429250" cy="369888"/>
          </a:xfrm>
          <a:prstGeom prst="rect">
            <a:avLst/>
          </a:prstGeom>
          <a:noFill/>
          <a:ln w="38100">
            <a:noFill/>
            <a:miter lim="800000"/>
          </a:ln>
        </p:spPr>
        <p:txBody>
          <a:bodyPr>
            <a:spAutoFit/>
          </a:bodyPr>
          <a:lstStyle/>
          <a:p>
            <a:pPr>
              <a:spcBef>
                <a:spcPct val="50000"/>
              </a:spcBef>
            </a:pPr>
            <a:r>
              <a:rPr lang="zh-CN" altLang="en-US" sz="1800"/>
              <a:t>约</a:t>
            </a:r>
            <a:r>
              <a:rPr lang="en-US" altLang="zh-CN" sz="1800"/>
              <a:t>7</a:t>
            </a:r>
            <a:r>
              <a:rPr lang="zh-CN" altLang="en-US" sz="1800"/>
              <a:t>～</a:t>
            </a:r>
            <a:r>
              <a:rPr lang="en-US" altLang="zh-CN" sz="1800"/>
              <a:t>8</a:t>
            </a:r>
            <a:r>
              <a:rPr lang="zh-CN" altLang="en-US" sz="1800"/>
              <a:t>大题</a:t>
            </a:r>
            <a:r>
              <a:rPr lang="en-US" altLang="zh-CN" sz="1800"/>
              <a:t>, </a:t>
            </a:r>
            <a:r>
              <a:rPr lang="zh-CN" altLang="en-US" sz="1800"/>
              <a:t>基本覆盖所有章</a:t>
            </a:r>
            <a:r>
              <a:rPr lang="en-US" altLang="zh-CN" sz="1800"/>
              <a:t>, </a:t>
            </a:r>
            <a:r>
              <a:rPr lang="zh-CN" altLang="en-US" sz="1800"/>
              <a:t>分立以</a:t>
            </a:r>
            <a:r>
              <a:rPr lang="en-US" altLang="zh-CN" sz="1800"/>
              <a:t>MOS</a:t>
            </a:r>
            <a:r>
              <a:rPr lang="zh-CN" altLang="en-US" sz="1800"/>
              <a:t>电路为主。</a:t>
            </a:r>
            <a:endParaRPr lang="zh-CN" altLang="en-US" sz="1800"/>
          </a:p>
        </p:txBody>
      </p:sp>
      <p:sp>
        <p:nvSpPr>
          <p:cNvPr id="43014" name="Text Box 23"/>
          <p:cNvSpPr txBox="1">
            <a:spLocks noChangeArrowheads="1"/>
          </p:cNvSpPr>
          <p:nvPr/>
        </p:nvSpPr>
        <p:spPr bwMode="auto">
          <a:xfrm>
            <a:off x="857250" y="1201738"/>
            <a:ext cx="3060700" cy="369887"/>
          </a:xfrm>
          <a:prstGeom prst="rect">
            <a:avLst/>
          </a:prstGeom>
          <a:noFill/>
          <a:ln w="9525">
            <a:noFill/>
            <a:miter lim="800000"/>
          </a:ln>
        </p:spPr>
        <p:txBody>
          <a:bodyPr>
            <a:spAutoFit/>
          </a:bodyPr>
          <a:lstStyle/>
          <a:p>
            <a:pPr>
              <a:spcBef>
                <a:spcPct val="50000"/>
              </a:spcBef>
            </a:pPr>
            <a:r>
              <a:rPr kumimoji="0" lang="zh-CN" altLang="en-US" sz="1800" dirty="0">
                <a:solidFill>
                  <a:schemeClr val="folHlink"/>
                </a:solidFill>
              </a:rPr>
              <a:t>第</a:t>
            </a:r>
            <a:r>
              <a:rPr kumimoji="0" lang="en-US" altLang="zh-CN" sz="1800" dirty="0">
                <a:solidFill>
                  <a:schemeClr val="folHlink"/>
                </a:solidFill>
              </a:rPr>
              <a:t>5</a:t>
            </a:r>
            <a:r>
              <a:rPr kumimoji="0" lang="zh-CN" altLang="en-US" sz="1800" dirty="0">
                <a:solidFill>
                  <a:schemeClr val="folHlink"/>
                </a:solidFill>
              </a:rPr>
              <a:t>章 </a:t>
            </a:r>
            <a:r>
              <a:rPr kumimoji="0" lang="en-US" altLang="zh-CN" sz="1800" dirty="0">
                <a:solidFill>
                  <a:schemeClr val="folHlink"/>
                </a:solidFill>
              </a:rPr>
              <a:t>BJT</a:t>
            </a:r>
            <a:r>
              <a:rPr kumimoji="0" lang="zh-CN" altLang="en-US" sz="1800" dirty="0">
                <a:solidFill>
                  <a:schemeClr val="folHlink"/>
                </a:solidFill>
              </a:rPr>
              <a:t>及放大电路</a:t>
            </a:r>
            <a:endParaRPr kumimoji="0" lang="zh-CN" altLang="en-US" sz="1800" dirty="0">
              <a:solidFill>
                <a:schemeClr val="folHlink"/>
              </a:solidFill>
            </a:endParaRPr>
          </a:p>
        </p:txBody>
      </p:sp>
      <p:sp>
        <p:nvSpPr>
          <p:cNvPr id="43015" name="Text Box 24"/>
          <p:cNvSpPr txBox="1">
            <a:spLocks noChangeArrowheads="1"/>
          </p:cNvSpPr>
          <p:nvPr/>
        </p:nvSpPr>
        <p:spPr bwMode="auto">
          <a:xfrm>
            <a:off x="857250" y="1701800"/>
            <a:ext cx="3857625" cy="369888"/>
          </a:xfrm>
          <a:prstGeom prst="rect">
            <a:avLst/>
          </a:prstGeom>
          <a:noFill/>
          <a:ln w="9525" algn="ctr">
            <a:noFill/>
            <a:miter lim="800000"/>
          </a:ln>
        </p:spPr>
        <p:txBody>
          <a:bodyPr>
            <a:spAutoFit/>
          </a:bodyPr>
          <a:lstStyle/>
          <a:p>
            <a:pPr>
              <a:spcBef>
                <a:spcPct val="50000"/>
              </a:spcBef>
            </a:pPr>
            <a:r>
              <a:rPr kumimoji="0" lang="zh-CN" altLang="en-US" sz="1800" dirty="0">
                <a:solidFill>
                  <a:schemeClr val="folHlink"/>
                </a:solidFill>
              </a:rPr>
              <a:t>第</a:t>
            </a:r>
            <a:r>
              <a:rPr kumimoji="0" lang="en-US" altLang="zh-CN" sz="1800" dirty="0">
                <a:solidFill>
                  <a:schemeClr val="folHlink"/>
                </a:solidFill>
              </a:rPr>
              <a:t>7</a:t>
            </a:r>
            <a:r>
              <a:rPr kumimoji="0" lang="zh-CN" altLang="en-US" sz="1800" dirty="0">
                <a:solidFill>
                  <a:schemeClr val="folHlink"/>
                </a:solidFill>
              </a:rPr>
              <a:t>章 模拟集成电路</a:t>
            </a:r>
            <a:r>
              <a:rPr kumimoji="0" lang="en-US" altLang="zh-CN" sz="1400" dirty="0">
                <a:solidFill>
                  <a:schemeClr val="folHlink"/>
                </a:solidFill>
              </a:rPr>
              <a:t>(</a:t>
            </a:r>
            <a:r>
              <a:rPr kumimoji="0" lang="zh-CN" altLang="en-US" sz="1400" dirty="0">
                <a:solidFill>
                  <a:schemeClr val="folHlink"/>
                </a:solidFill>
              </a:rPr>
              <a:t>电流源、</a:t>
            </a:r>
            <a:r>
              <a:rPr kumimoji="0" lang="zh-CN" altLang="en-US" sz="1400" dirty="0">
                <a:solidFill>
                  <a:srgbClr val="FF0000"/>
                </a:solidFill>
              </a:rPr>
              <a:t>差分</a:t>
            </a:r>
            <a:r>
              <a:rPr kumimoji="0" lang="en-US" altLang="zh-CN" sz="1400" dirty="0">
                <a:solidFill>
                  <a:schemeClr val="folHlink"/>
                </a:solidFill>
              </a:rPr>
              <a:t>)</a:t>
            </a:r>
            <a:endParaRPr kumimoji="0" lang="zh-CN" altLang="en-US" sz="1800" dirty="0">
              <a:solidFill>
                <a:schemeClr val="folHlink"/>
              </a:solidFill>
            </a:endParaRPr>
          </a:p>
        </p:txBody>
      </p:sp>
      <p:sp>
        <p:nvSpPr>
          <p:cNvPr id="43016" name="Text Box 25"/>
          <p:cNvSpPr txBox="1">
            <a:spLocks noChangeArrowheads="1"/>
          </p:cNvSpPr>
          <p:nvPr/>
        </p:nvSpPr>
        <p:spPr bwMode="auto">
          <a:xfrm>
            <a:off x="857250" y="885825"/>
            <a:ext cx="3384550" cy="369888"/>
          </a:xfrm>
          <a:prstGeom prst="rect">
            <a:avLst/>
          </a:prstGeom>
          <a:noFill/>
          <a:ln w="9525" algn="ctr">
            <a:noFill/>
            <a:miter lim="800000"/>
          </a:ln>
        </p:spPr>
        <p:txBody>
          <a:bodyPr>
            <a:spAutoFit/>
          </a:bodyPr>
          <a:lstStyle/>
          <a:p>
            <a:pPr>
              <a:spcBef>
                <a:spcPct val="50000"/>
              </a:spcBef>
            </a:pPr>
            <a:r>
              <a:rPr kumimoji="0" lang="zh-CN" altLang="en-US" sz="1800">
                <a:solidFill>
                  <a:schemeClr val="folHlink"/>
                </a:solidFill>
              </a:rPr>
              <a:t>第</a:t>
            </a:r>
            <a:r>
              <a:rPr kumimoji="0" lang="en-US" altLang="zh-CN" sz="1800">
                <a:solidFill>
                  <a:srgbClr val="FF0000"/>
                </a:solidFill>
              </a:rPr>
              <a:t>4</a:t>
            </a:r>
            <a:r>
              <a:rPr kumimoji="0" lang="zh-CN" altLang="en-US" sz="1800">
                <a:solidFill>
                  <a:schemeClr val="folHlink"/>
                </a:solidFill>
              </a:rPr>
              <a:t>章 </a:t>
            </a:r>
            <a:r>
              <a:rPr kumimoji="0" lang="en-US" altLang="zh-CN" sz="1800">
                <a:solidFill>
                  <a:schemeClr val="folHlink"/>
                </a:solidFill>
              </a:rPr>
              <a:t>MOS</a:t>
            </a:r>
            <a:r>
              <a:rPr kumimoji="0" lang="zh-CN" altLang="en-US" sz="1800">
                <a:solidFill>
                  <a:schemeClr val="folHlink"/>
                </a:solidFill>
              </a:rPr>
              <a:t>及放大电路</a:t>
            </a:r>
            <a:endParaRPr kumimoji="0" lang="zh-CN" altLang="en-US" sz="1800">
              <a:solidFill>
                <a:schemeClr val="folHlink"/>
              </a:solidFill>
            </a:endParaRPr>
          </a:p>
        </p:txBody>
      </p:sp>
      <p:sp>
        <p:nvSpPr>
          <p:cNvPr id="43017" name="Text Box 37"/>
          <p:cNvSpPr txBox="1">
            <a:spLocks noChangeArrowheads="1"/>
          </p:cNvSpPr>
          <p:nvPr/>
        </p:nvSpPr>
        <p:spPr bwMode="auto">
          <a:xfrm>
            <a:off x="0" y="1000125"/>
            <a:ext cx="714375" cy="646113"/>
          </a:xfrm>
          <a:prstGeom prst="rect">
            <a:avLst/>
          </a:prstGeom>
          <a:noFill/>
          <a:ln w="38100">
            <a:noFill/>
            <a:miter lim="800000"/>
          </a:ln>
        </p:spPr>
        <p:txBody>
          <a:bodyPr>
            <a:spAutoFit/>
          </a:bodyPr>
          <a:lstStyle/>
          <a:p>
            <a:pPr algn="ctr"/>
            <a:r>
              <a:rPr lang="zh-CN" altLang="en-US" sz="1800"/>
              <a:t>分立</a:t>
            </a:r>
            <a:endParaRPr lang="zh-CN" altLang="en-US" sz="1800"/>
          </a:p>
          <a:p>
            <a:pPr algn="ctr"/>
            <a:r>
              <a:rPr lang="zh-CN" altLang="en-US" sz="1800"/>
              <a:t>元件</a:t>
            </a:r>
            <a:endParaRPr lang="zh-CN" altLang="en-US" sz="1800"/>
          </a:p>
        </p:txBody>
      </p:sp>
      <p:sp>
        <p:nvSpPr>
          <p:cNvPr id="43018" name="Line 8"/>
          <p:cNvSpPr>
            <a:spLocks noChangeShapeType="1"/>
          </p:cNvSpPr>
          <p:nvPr/>
        </p:nvSpPr>
        <p:spPr bwMode="auto">
          <a:xfrm>
            <a:off x="214313" y="2286000"/>
            <a:ext cx="8640762" cy="0"/>
          </a:xfrm>
          <a:prstGeom prst="line">
            <a:avLst/>
          </a:prstGeom>
          <a:noFill/>
          <a:ln w="57150" cmpd="thinThick">
            <a:solidFill>
              <a:srgbClr val="006600"/>
            </a:solidFill>
            <a:miter lim="800000"/>
          </a:ln>
        </p:spPr>
        <p:txBody>
          <a:bodyPr wrap="none"/>
          <a:lstStyle/>
          <a:p>
            <a:endParaRPr lang="zh-CN" altLang="en-US"/>
          </a:p>
        </p:txBody>
      </p:sp>
      <p:sp>
        <p:nvSpPr>
          <p:cNvPr id="43019" name="Text Box 32"/>
          <p:cNvSpPr txBox="1">
            <a:spLocks noChangeArrowheads="1"/>
          </p:cNvSpPr>
          <p:nvPr/>
        </p:nvSpPr>
        <p:spPr bwMode="auto">
          <a:xfrm>
            <a:off x="639763" y="909638"/>
            <a:ext cx="431800" cy="366712"/>
          </a:xfrm>
          <a:prstGeom prst="rect">
            <a:avLst/>
          </a:prstGeom>
          <a:noFill/>
          <a:ln w="9525">
            <a:noFill/>
            <a:miter lim="800000"/>
          </a:ln>
        </p:spPr>
        <p:txBody>
          <a:bodyPr>
            <a:spAutoFit/>
          </a:bodyPr>
          <a:lstStyle/>
          <a:p>
            <a:pPr algn="ctr">
              <a:spcBef>
                <a:spcPct val="50000"/>
              </a:spcBef>
            </a:pPr>
            <a:r>
              <a:rPr lang="zh-CN" altLang="en-US" sz="1800">
                <a:solidFill>
                  <a:schemeClr val="hlink"/>
                </a:solidFill>
                <a:sym typeface="Webdings" panose="05030102010509060703" pitchFamily="18" charset="2"/>
              </a:rPr>
              <a:t></a:t>
            </a:r>
            <a:endParaRPr lang="zh-CN" altLang="en-US" sz="1800">
              <a:solidFill>
                <a:schemeClr val="hlink"/>
              </a:solidFill>
              <a:sym typeface="Webdings" panose="05030102010509060703" pitchFamily="18" charset="2"/>
            </a:endParaRPr>
          </a:p>
        </p:txBody>
      </p:sp>
      <p:sp>
        <p:nvSpPr>
          <p:cNvPr id="43020" name="Text Box 29"/>
          <p:cNvSpPr txBox="1">
            <a:spLocks noChangeArrowheads="1"/>
          </p:cNvSpPr>
          <p:nvPr/>
        </p:nvSpPr>
        <p:spPr bwMode="auto">
          <a:xfrm>
            <a:off x="857250" y="2301875"/>
            <a:ext cx="2857500" cy="369888"/>
          </a:xfrm>
          <a:prstGeom prst="rect">
            <a:avLst/>
          </a:prstGeom>
          <a:noFill/>
          <a:ln w="9525">
            <a:noFill/>
            <a:miter lim="800000"/>
          </a:ln>
        </p:spPr>
        <p:txBody>
          <a:bodyPr>
            <a:spAutoFit/>
          </a:bodyPr>
          <a:lstStyle/>
          <a:p>
            <a:pPr>
              <a:spcBef>
                <a:spcPct val="50000"/>
              </a:spcBef>
            </a:pPr>
            <a:r>
              <a:rPr kumimoji="0" lang="zh-CN" altLang="en-US" sz="1800">
                <a:solidFill>
                  <a:schemeClr val="folHlink"/>
                </a:solidFill>
              </a:rPr>
              <a:t>第</a:t>
            </a:r>
            <a:r>
              <a:rPr kumimoji="0" lang="en-US" altLang="zh-CN" sz="1800">
                <a:solidFill>
                  <a:srgbClr val="FF0000"/>
                </a:solidFill>
              </a:rPr>
              <a:t>2</a:t>
            </a:r>
            <a:r>
              <a:rPr kumimoji="0" lang="zh-CN" altLang="en-US" sz="1800">
                <a:solidFill>
                  <a:schemeClr val="folHlink"/>
                </a:solidFill>
              </a:rPr>
              <a:t>章 运算放大器</a:t>
            </a:r>
            <a:endParaRPr kumimoji="0" lang="zh-CN" altLang="en-US" sz="1800">
              <a:solidFill>
                <a:schemeClr val="folHlink"/>
              </a:solidFill>
            </a:endParaRPr>
          </a:p>
        </p:txBody>
      </p:sp>
      <p:sp>
        <p:nvSpPr>
          <p:cNvPr id="43021" name="Text Box 30"/>
          <p:cNvSpPr txBox="1">
            <a:spLocks noChangeArrowheads="1"/>
          </p:cNvSpPr>
          <p:nvPr/>
        </p:nvSpPr>
        <p:spPr bwMode="auto">
          <a:xfrm>
            <a:off x="857250" y="2643188"/>
            <a:ext cx="3714750" cy="369887"/>
          </a:xfrm>
          <a:prstGeom prst="rect">
            <a:avLst/>
          </a:prstGeom>
          <a:noFill/>
          <a:ln w="9525" algn="ctr">
            <a:noFill/>
            <a:miter lim="800000"/>
          </a:ln>
        </p:spPr>
        <p:txBody>
          <a:bodyPr>
            <a:spAutoFit/>
          </a:bodyPr>
          <a:lstStyle/>
          <a:p>
            <a:pPr>
              <a:spcBef>
                <a:spcPct val="50000"/>
              </a:spcBef>
            </a:pPr>
            <a:r>
              <a:rPr kumimoji="0" lang="zh-CN" altLang="en-US" sz="1800">
                <a:solidFill>
                  <a:schemeClr val="folHlink"/>
                </a:solidFill>
              </a:rPr>
              <a:t>第</a:t>
            </a:r>
            <a:r>
              <a:rPr kumimoji="0" lang="en-US" altLang="zh-CN" sz="1800">
                <a:solidFill>
                  <a:srgbClr val="CC0000"/>
                </a:solidFill>
              </a:rPr>
              <a:t>10</a:t>
            </a:r>
            <a:r>
              <a:rPr kumimoji="0" lang="zh-CN" altLang="en-US" sz="1800">
                <a:solidFill>
                  <a:schemeClr val="folHlink"/>
                </a:solidFill>
              </a:rPr>
              <a:t>章 信号处理与</a:t>
            </a:r>
            <a:r>
              <a:rPr kumimoji="0" lang="zh-CN" altLang="en-US" sz="1800">
                <a:solidFill>
                  <a:srgbClr val="FF0000"/>
                </a:solidFill>
              </a:rPr>
              <a:t>产生电路</a:t>
            </a:r>
            <a:endParaRPr kumimoji="0" lang="zh-CN" altLang="en-US" sz="1800">
              <a:solidFill>
                <a:srgbClr val="FF0000"/>
              </a:solidFill>
            </a:endParaRPr>
          </a:p>
        </p:txBody>
      </p:sp>
      <p:sp>
        <p:nvSpPr>
          <p:cNvPr id="43022" name="Line 8"/>
          <p:cNvSpPr>
            <a:spLocks noChangeShapeType="1"/>
          </p:cNvSpPr>
          <p:nvPr/>
        </p:nvSpPr>
        <p:spPr bwMode="auto">
          <a:xfrm>
            <a:off x="214313" y="3000375"/>
            <a:ext cx="8640762" cy="0"/>
          </a:xfrm>
          <a:prstGeom prst="line">
            <a:avLst/>
          </a:prstGeom>
          <a:noFill/>
          <a:ln w="57150" cmpd="thinThick">
            <a:solidFill>
              <a:srgbClr val="006600"/>
            </a:solidFill>
            <a:miter lim="800000"/>
          </a:ln>
        </p:spPr>
        <p:txBody>
          <a:bodyPr wrap="none"/>
          <a:lstStyle/>
          <a:p>
            <a:endParaRPr lang="zh-CN" altLang="en-US"/>
          </a:p>
        </p:txBody>
      </p:sp>
      <p:sp>
        <p:nvSpPr>
          <p:cNvPr id="43023" name="Text Box 38"/>
          <p:cNvSpPr txBox="1">
            <a:spLocks noChangeArrowheads="1"/>
          </p:cNvSpPr>
          <p:nvPr/>
        </p:nvSpPr>
        <p:spPr bwMode="auto">
          <a:xfrm>
            <a:off x="71438" y="2416175"/>
            <a:ext cx="642937" cy="369888"/>
          </a:xfrm>
          <a:prstGeom prst="rect">
            <a:avLst/>
          </a:prstGeom>
          <a:noFill/>
          <a:ln w="38100">
            <a:noFill/>
            <a:miter lim="800000"/>
          </a:ln>
        </p:spPr>
        <p:txBody>
          <a:bodyPr>
            <a:spAutoFit/>
          </a:bodyPr>
          <a:lstStyle/>
          <a:p>
            <a:pPr algn="ctr"/>
            <a:r>
              <a:rPr lang="zh-CN" altLang="en-US" sz="1800"/>
              <a:t>运放</a:t>
            </a:r>
            <a:endParaRPr lang="zh-CN" altLang="en-US" sz="1800"/>
          </a:p>
        </p:txBody>
      </p:sp>
      <p:sp>
        <p:nvSpPr>
          <p:cNvPr id="43024" name="Text Box 32"/>
          <p:cNvSpPr txBox="1">
            <a:spLocks noChangeArrowheads="1"/>
          </p:cNvSpPr>
          <p:nvPr/>
        </p:nvSpPr>
        <p:spPr bwMode="auto">
          <a:xfrm>
            <a:off x="639763" y="2276475"/>
            <a:ext cx="431800" cy="366713"/>
          </a:xfrm>
          <a:prstGeom prst="rect">
            <a:avLst/>
          </a:prstGeom>
          <a:noFill/>
          <a:ln w="9525">
            <a:noFill/>
            <a:miter lim="800000"/>
          </a:ln>
        </p:spPr>
        <p:txBody>
          <a:bodyPr>
            <a:spAutoFit/>
          </a:bodyPr>
          <a:lstStyle/>
          <a:p>
            <a:pPr algn="ctr">
              <a:spcBef>
                <a:spcPct val="50000"/>
              </a:spcBef>
            </a:pPr>
            <a:r>
              <a:rPr lang="zh-CN" altLang="en-US" sz="1800">
                <a:solidFill>
                  <a:schemeClr val="hlink"/>
                </a:solidFill>
                <a:sym typeface="Webdings" panose="05030102010509060703" pitchFamily="18" charset="2"/>
              </a:rPr>
              <a:t></a:t>
            </a:r>
            <a:endParaRPr lang="zh-CN" altLang="en-US" sz="1800">
              <a:solidFill>
                <a:schemeClr val="hlink"/>
              </a:solidFill>
              <a:sym typeface="Webdings" panose="05030102010509060703" pitchFamily="18" charset="2"/>
            </a:endParaRPr>
          </a:p>
        </p:txBody>
      </p:sp>
      <p:sp>
        <p:nvSpPr>
          <p:cNvPr id="43025" name="Text Box 28"/>
          <p:cNvSpPr txBox="1">
            <a:spLocks noChangeArrowheads="1"/>
          </p:cNvSpPr>
          <p:nvPr/>
        </p:nvSpPr>
        <p:spPr bwMode="auto">
          <a:xfrm>
            <a:off x="857250" y="3071813"/>
            <a:ext cx="2571750" cy="369887"/>
          </a:xfrm>
          <a:prstGeom prst="rect">
            <a:avLst/>
          </a:prstGeom>
          <a:noFill/>
          <a:ln w="9525">
            <a:noFill/>
            <a:miter lim="800000"/>
          </a:ln>
        </p:spPr>
        <p:txBody>
          <a:bodyPr>
            <a:spAutoFit/>
          </a:bodyPr>
          <a:lstStyle/>
          <a:p>
            <a:pPr>
              <a:spcBef>
                <a:spcPct val="50000"/>
              </a:spcBef>
            </a:pPr>
            <a:r>
              <a:rPr kumimoji="0" lang="zh-CN" altLang="en-US" sz="1800">
                <a:solidFill>
                  <a:schemeClr val="folHlink"/>
                </a:solidFill>
              </a:rPr>
              <a:t>第</a:t>
            </a:r>
            <a:r>
              <a:rPr kumimoji="0" lang="en-US" altLang="zh-CN" sz="1800">
                <a:solidFill>
                  <a:srgbClr val="FF0000"/>
                </a:solidFill>
              </a:rPr>
              <a:t>8</a:t>
            </a:r>
            <a:r>
              <a:rPr kumimoji="0" lang="zh-CN" altLang="en-US" sz="1800">
                <a:solidFill>
                  <a:schemeClr val="folHlink"/>
                </a:solidFill>
              </a:rPr>
              <a:t>章 反馈放大电路</a:t>
            </a:r>
            <a:endParaRPr kumimoji="0" lang="zh-CN" altLang="en-US" sz="1800">
              <a:solidFill>
                <a:schemeClr val="folHlink"/>
              </a:solidFill>
            </a:endParaRPr>
          </a:p>
        </p:txBody>
      </p:sp>
      <p:sp>
        <p:nvSpPr>
          <p:cNvPr id="43026" name="Text Box 34"/>
          <p:cNvSpPr txBox="1">
            <a:spLocks noChangeArrowheads="1"/>
          </p:cNvSpPr>
          <p:nvPr/>
        </p:nvSpPr>
        <p:spPr bwMode="auto">
          <a:xfrm>
            <a:off x="639763" y="3071813"/>
            <a:ext cx="431800" cy="366712"/>
          </a:xfrm>
          <a:prstGeom prst="rect">
            <a:avLst/>
          </a:prstGeom>
          <a:noFill/>
          <a:ln w="9525">
            <a:noFill/>
            <a:miter lim="800000"/>
          </a:ln>
        </p:spPr>
        <p:txBody>
          <a:bodyPr>
            <a:spAutoFit/>
          </a:bodyPr>
          <a:lstStyle/>
          <a:p>
            <a:pPr algn="ctr">
              <a:spcBef>
                <a:spcPct val="50000"/>
              </a:spcBef>
            </a:pPr>
            <a:r>
              <a:rPr lang="zh-CN" altLang="en-US" sz="1800">
                <a:solidFill>
                  <a:schemeClr val="hlink"/>
                </a:solidFill>
                <a:sym typeface="Webdings" panose="05030102010509060703" pitchFamily="18" charset="2"/>
              </a:rPr>
              <a:t></a:t>
            </a:r>
            <a:endParaRPr lang="zh-CN" altLang="en-US" sz="1800">
              <a:solidFill>
                <a:schemeClr val="hlink"/>
              </a:solidFill>
              <a:sym typeface="Webdings" panose="05030102010509060703" pitchFamily="18" charset="2"/>
            </a:endParaRPr>
          </a:p>
        </p:txBody>
      </p:sp>
      <p:sp>
        <p:nvSpPr>
          <p:cNvPr id="43027" name="Text Box 47"/>
          <p:cNvSpPr txBox="1">
            <a:spLocks noChangeArrowheads="1"/>
          </p:cNvSpPr>
          <p:nvPr/>
        </p:nvSpPr>
        <p:spPr bwMode="auto">
          <a:xfrm>
            <a:off x="0" y="3071813"/>
            <a:ext cx="785813" cy="369887"/>
          </a:xfrm>
          <a:prstGeom prst="rect">
            <a:avLst/>
          </a:prstGeom>
          <a:noFill/>
          <a:ln w="38100">
            <a:noFill/>
            <a:miter lim="800000"/>
          </a:ln>
        </p:spPr>
        <p:txBody>
          <a:bodyPr>
            <a:spAutoFit/>
          </a:bodyPr>
          <a:lstStyle/>
          <a:p>
            <a:pPr algn="ctr"/>
            <a:r>
              <a:rPr lang="zh-CN" altLang="en-US" sz="1800"/>
              <a:t>反馈</a:t>
            </a:r>
            <a:endParaRPr lang="zh-CN" altLang="en-US" sz="1800"/>
          </a:p>
        </p:txBody>
      </p:sp>
      <p:sp>
        <p:nvSpPr>
          <p:cNvPr id="43028" name="Line 8"/>
          <p:cNvSpPr>
            <a:spLocks noChangeShapeType="1"/>
          </p:cNvSpPr>
          <p:nvPr/>
        </p:nvSpPr>
        <p:spPr bwMode="auto">
          <a:xfrm>
            <a:off x="214313" y="3471863"/>
            <a:ext cx="8640762" cy="0"/>
          </a:xfrm>
          <a:prstGeom prst="line">
            <a:avLst/>
          </a:prstGeom>
          <a:noFill/>
          <a:ln w="57150" cmpd="thinThick">
            <a:solidFill>
              <a:srgbClr val="006600"/>
            </a:solidFill>
            <a:miter lim="800000"/>
          </a:ln>
        </p:spPr>
        <p:txBody>
          <a:bodyPr wrap="none"/>
          <a:lstStyle/>
          <a:p>
            <a:endParaRPr lang="zh-CN" altLang="en-US"/>
          </a:p>
        </p:txBody>
      </p:sp>
      <p:sp>
        <p:nvSpPr>
          <p:cNvPr id="43029" name="Text Box 22"/>
          <p:cNvSpPr txBox="1">
            <a:spLocks noChangeArrowheads="1"/>
          </p:cNvSpPr>
          <p:nvPr/>
        </p:nvSpPr>
        <p:spPr bwMode="auto">
          <a:xfrm>
            <a:off x="857250" y="3832225"/>
            <a:ext cx="3210694" cy="369888"/>
          </a:xfrm>
          <a:prstGeom prst="rect">
            <a:avLst/>
          </a:prstGeom>
          <a:noFill/>
          <a:ln w="9525">
            <a:noFill/>
            <a:miter lim="800000"/>
          </a:ln>
        </p:spPr>
        <p:txBody>
          <a:bodyPr wrap="square">
            <a:spAutoFit/>
          </a:bodyPr>
          <a:lstStyle/>
          <a:p>
            <a:pPr>
              <a:spcBef>
                <a:spcPct val="50000"/>
              </a:spcBef>
            </a:pPr>
            <a:r>
              <a:rPr kumimoji="0" lang="zh-CN" altLang="en-US" sz="1800" dirty="0">
                <a:solidFill>
                  <a:schemeClr val="folHlink"/>
                </a:solidFill>
              </a:rPr>
              <a:t>第</a:t>
            </a:r>
            <a:r>
              <a:rPr kumimoji="0" lang="en-US" altLang="zh-CN" sz="1800" dirty="0">
                <a:solidFill>
                  <a:schemeClr val="folHlink"/>
                </a:solidFill>
              </a:rPr>
              <a:t>3</a:t>
            </a:r>
            <a:r>
              <a:rPr kumimoji="0" lang="zh-CN" altLang="en-US" sz="1800" dirty="0">
                <a:solidFill>
                  <a:schemeClr val="folHlink"/>
                </a:solidFill>
              </a:rPr>
              <a:t>章 二极管及其应用电路</a:t>
            </a:r>
            <a:endParaRPr kumimoji="0" lang="zh-CN" altLang="en-US" sz="1800" dirty="0">
              <a:solidFill>
                <a:schemeClr val="folHlink"/>
              </a:solidFill>
            </a:endParaRPr>
          </a:p>
        </p:txBody>
      </p:sp>
      <p:sp>
        <p:nvSpPr>
          <p:cNvPr id="43030" name="Text Box 26"/>
          <p:cNvSpPr txBox="1">
            <a:spLocks noChangeArrowheads="1"/>
          </p:cNvSpPr>
          <p:nvPr/>
        </p:nvSpPr>
        <p:spPr bwMode="auto">
          <a:xfrm>
            <a:off x="857250" y="3500438"/>
            <a:ext cx="1643063" cy="369887"/>
          </a:xfrm>
          <a:prstGeom prst="rect">
            <a:avLst/>
          </a:prstGeom>
          <a:noFill/>
          <a:ln w="9525">
            <a:noFill/>
            <a:miter lim="800000"/>
          </a:ln>
        </p:spPr>
        <p:txBody>
          <a:bodyPr>
            <a:spAutoFit/>
          </a:bodyPr>
          <a:lstStyle/>
          <a:p>
            <a:pPr>
              <a:spcBef>
                <a:spcPct val="50000"/>
              </a:spcBef>
            </a:pPr>
            <a:r>
              <a:rPr kumimoji="0" lang="zh-CN" altLang="en-US" sz="1800">
                <a:solidFill>
                  <a:schemeClr val="folHlink"/>
                </a:solidFill>
              </a:rPr>
              <a:t>第</a:t>
            </a:r>
            <a:r>
              <a:rPr kumimoji="0" lang="en-US" altLang="zh-CN" sz="1800">
                <a:solidFill>
                  <a:schemeClr val="folHlink"/>
                </a:solidFill>
              </a:rPr>
              <a:t>1</a:t>
            </a:r>
            <a:r>
              <a:rPr kumimoji="0" lang="zh-CN" altLang="en-US" sz="1800">
                <a:solidFill>
                  <a:schemeClr val="folHlink"/>
                </a:solidFill>
              </a:rPr>
              <a:t>章 绪论</a:t>
            </a:r>
            <a:endParaRPr kumimoji="0" lang="zh-CN" altLang="en-US" sz="1800">
              <a:solidFill>
                <a:schemeClr val="folHlink"/>
              </a:solidFill>
            </a:endParaRPr>
          </a:p>
        </p:txBody>
      </p:sp>
      <p:sp>
        <p:nvSpPr>
          <p:cNvPr id="43031" name="Text Box 27"/>
          <p:cNvSpPr txBox="1">
            <a:spLocks noChangeArrowheads="1"/>
          </p:cNvSpPr>
          <p:nvPr/>
        </p:nvSpPr>
        <p:spPr bwMode="auto">
          <a:xfrm>
            <a:off x="857250" y="4518025"/>
            <a:ext cx="2571750" cy="369888"/>
          </a:xfrm>
          <a:prstGeom prst="rect">
            <a:avLst/>
          </a:prstGeom>
          <a:noFill/>
          <a:ln w="9525" algn="ctr">
            <a:noFill/>
            <a:miter lim="800000"/>
          </a:ln>
        </p:spPr>
        <p:txBody>
          <a:bodyPr>
            <a:spAutoFit/>
          </a:bodyPr>
          <a:lstStyle/>
          <a:p>
            <a:pPr>
              <a:spcBef>
                <a:spcPct val="50000"/>
              </a:spcBef>
            </a:pPr>
            <a:r>
              <a:rPr kumimoji="0" lang="zh-CN" altLang="en-US" sz="1800">
                <a:solidFill>
                  <a:schemeClr val="folHlink"/>
                </a:solidFill>
              </a:rPr>
              <a:t>第</a:t>
            </a:r>
            <a:r>
              <a:rPr kumimoji="0" lang="en-US" altLang="zh-CN" sz="1800">
                <a:solidFill>
                  <a:schemeClr val="folHlink"/>
                </a:solidFill>
              </a:rPr>
              <a:t>9</a:t>
            </a:r>
            <a:r>
              <a:rPr kumimoji="0" lang="zh-CN" altLang="en-US" sz="1800">
                <a:solidFill>
                  <a:schemeClr val="folHlink"/>
                </a:solidFill>
              </a:rPr>
              <a:t>章 功率放大电路</a:t>
            </a:r>
            <a:endParaRPr kumimoji="0" lang="zh-CN" altLang="en-US" sz="1800">
              <a:solidFill>
                <a:schemeClr val="folHlink"/>
              </a:solidFill>
            </a:endParaRPr>
          </a:p>
        </p:txBody>
      </p:sp>
      <p:sp>
        <p:nvSpPr>
          <p:cNvPr id="43032" name="Text Box 8"/>
          <p:cNvSpPr txBox="1">
            <a:spLocks noChangeArrowheads="1"/>
          </p:cNvSpPr>
          <p:nvPr/>
        </p:nvSpPr>
        <p:spPr bwMode="auto">
          <a:xfrm>
            <a:off x="857250" y="4160838"/>
            <a:ext cx="2274590" cy="369887"/>
          </a:xfrm>
          <a:prstGeom prst="rect">
            <a:avLst/>
          </a:prstGeom>
          <a:noFill/>
          <a:ln w="9525">
            <a:noFill/>
            <a:miter lim="800000"/>
          </a:ln>
        </p:spPr>
        <p:txBody>
          <a:bodyPr wrap="square">
            <a:spAutoFit/>
          </a:bodyPr>
          <a:lstStyle/>
          <a:p>
            <a:pPr>
              <a:spcBef>
                <a:spcPct val="50000"/>
              </a:spcBef>
            </a:pPr>
            <a:r>
              <a:rPr kumimoji="0" lang="zh-CN" altLang="en-US" sz="1800" dirty="0">
                <a:solidFill>
                  <a:schemeClr val="folHlink"/>
                </a:solidFill>
              </a:rPr>
              <a:t>第</a:t>
            </a:r>
            <a:r>
              <a:rPr kumimoji="0" lang="en-US" altLang="zh-CN" sz="1800" dirty="0">
                <a:solidFill>
                  <a:schemeClr val="folHlink"/>
                </a:solidFill>
              </a:rPr>
              <a:t>6</a:t>
            </a:r>
            <a:r>
              <a:rPr kumimoji="0" lang="zh-CN" altLang="en-US" sz="1800" dirty="0">
                <a:solidFill>
                  <a:schemeClr val="folHlink"/>
                </a:solidFill>
              </a:rPr>
              <a:t>章</a:t>
            </a:r>
            <a:r>
              <a:rPr kumimoji="0" lang="en-US" altLang="zh-CN" sz="1800" dirty="0">
                <a:solidFill>
                  <a:schemeClr val="folHlink"/>
                </a:solidFill>
              </a:rPr>
              <a:t> </a:t>
            </a:r>
            <a:r>
              <a:rPr kumimoji="0" lang="zh-CN" altLang="en-US" sz="1800" dirty="0">
                <a:solidFill>
                  <a:schemeClr val="folHlink"/>
                </a:solidFill>
              </a:rPr>
              <a:t>频率响应</a:t>
            </a:r>
            <a:endParaRPr kumimoji="0" lang="en-US" altLang="zh-CN" sz="1800" dirty="0">
              <a:solidFill>
                <a:schemeClr val="folHlink"/>
              </a:solidFill>
            </a:endParaRPr>
          </a:p>
        </p:txBody>
      </p:sp>
      <p:sp>
        <p:nvSpPr>
          <p:cNvPr id="43033" name="Text Box 33"/>
          <p:cNvSpPr txBox="1">
            <a:spLocks noChangeArrowheads="1"/>
          </p:cNvSpPr>
          <p:nvPr/>
        </p:nvSpPr>
        <p:spPr bwMode="auto">
          <a:xfrm>
            <a:off x="857250" y="4846638"/>
            <a:ext cx="2571750" cy="369887"/>
          </a:xfrm>
          <a:prstGeom prst="rect">
            <a:avLst/>
          </a:prstGeom>
          <a:noFill/>
          <a:ln w="9525" algn="ctr">
            <a:noFill/>
            <a:miter lim="800000"/>
          </a:ln>
        </p:spPr>
        <p:txBody>
          <a:bodyPr>
            <a:spAutoFit/>
          </a:bodyPr>
          <a:lstStyle/>
          <a:p>
            <a:pPr>
              <a:spcBef>
                <a:spcPct val="50000"/>
              </a:spcBef>
            </a:pPr>
            <a:r>
              <a:rPr kumimoji="0" lang="zh-CN" altLang="en-US" sz="1800">
                <a:solidFill>
                  <a:schemeClr val="folHlink"/>
                </a:solidFill>
              </a:rPr>
              <a:t>第</a:t>
            </a:r>
            <a:r>
              <a:rPr kumimoji="0" lang="en-US" altLang="zh-CN" sz="1800">
                <a:solidFill>
                  <a:srgbClr val="CC0000"/>
                </a:solidFill>
              </a:rPr>
              <a:t>11</a:t>
            </a:r>
            <a:r>
              <a:rPr kumimoji="0" lang="zh-CN" altLang="en-US" sz="1800">
                <a:solidFill>
                  <a:schemeClr val="folHlink"/>
                </a:solidFill>
              </a:rPr>
              <a:t>章  直流稳压电源</a:t>
            </a:r>
            <a:endParaRPr kumimoji="0" lang="zh-CN" altLang="en-US" sz="1800">
              <a:solidFill>
                <a:schemeClr val="folHlink"/>
              </a:solidFill>
            </a:endParaRPr>
          </a:p>
        </p:txBody>
      </p:sp>
      <p:sp>
        <p:nvSpPr>
          <p:cNvPr id="43034" name="Text Box 38"/>
          <p:cNvSpPr txBox="1">
            <a:spLocks noChangeArrowheads="1"/>
          </p:cNvSpPr>
          <p:nvPr/>
        </p:nvSpPr>
        <p:spPr bwMode="auto">
          <a:xfrm>
            <a:off x="0" y="3644900"/>
            <a:ext cx="785813" cy="368300"/>
          </a:xfrm>
          <a:prstGeom prst="rect">
            <a:avLst/>
          </a:prstGeom>
          <a:noFill/>
          <a:ln w="38100">
            <a:noFill/>
            <a:miter lim="800000"/>
          </a:ln>
        </p:spPr>
        <p:txBody>
          <a:bodyPr>
            <a:spAutoFit/>
          </a:bodyPr>
          <a:lstStyle/>
          <a:p>
            <a:pPr algn="ctr"/>
            <a:r>
              <a:rPr lang="zh-CN" altLang="en-US" sz="1800"/>
              <a:t>其他</a:t>
            </a:r>
            <a:endParaRPr lang="zh-CN" altLang="en-US" sz="1800"/>
          </a:p>
        </p:txBody>
      </p:sp>
      <p:sp>
        <p:nvSpPr>
          <p:cNvPr id="43035" name="Line 8"/>
          <p:cNvSpPr>
            <a:spLocks noChangeShapeType="1"/>
          </p:cNvSpPr>
          <p:nvPr/>
        </p:nvSpPr>
        <p:spPr bwMode="auto">
          <a:xfrm>
            <a:off x="214313" y="5572125"/>
            <a:ext cx="8640762" cy="0"/>
          </a:xfrm>
          <a:prstGeom prst="line">
            <a:avLst/>
          </a:prstGeom>
          <a:noFill/>
          <a:ln w="57150" cmpd="thinThick">
            <a:solidFill>
              <a:srgbClr val="006600"/>
            </a:solidFill>
            <a:miter lim="800000"/>
          </a:ln>
        </p:spPr>
        <p:txBody>
          <a:bodyPr wrap="none"/>
          <a:lstStyle/>
          <a:p>
            <a:endParaRPr lang="zh-CN" altLang="en-US"/>
          </a:p>
        </p:txBody>
      </p:sp>
      <p:sp>
        <p:nvSpPr>
          <p:cNvPr id="43036" name="Text Box 22"/>
          <p:cNvSpPr txBox="1">
            <a:spLocks noChangeArrowheads="1"/>
          </p:cNvSpPr>
          <p:nvPr/>
        </p:nvSpPr>
        <p:spPr bwMode="auto">
          <a:xfrm>
            <a:off x="857250" y="5214938"/>
            <a:ext cx="3714750" cy="338137"/>
          </a:xfrm>
          <a:prstGeom prst="rect">
            <a:avLst/>
          </a:prstGeom>
          <a:noFill/>
          <a:ln w="9525">
            <a:noFill/>
            <a:miter lim="800000"/>
          </a:ln>
        </p:spPr>
        <p:txBody>
          <a:bodyPr>
            <a:spAutoFit/>
          </a:bodyPr>
          <a:lstStyle/>
          <a:p>
            <a:r>
              <a:rPr lang="en-US" altLang="zh-CN" sz="1600">
                <a:solidFill>
                  <a:srgbClr val="CC0000"/>
                </a:solidFill>
              </a:rPr>
              <a:t> 7.6  </a:t>
            </a:r>
            <a:r>
              <a:rPr lang="zh-CN" altLang="en-US" sz="1600">
                <a:solidFill>
                  <a:srgbClr val="CC0000"/>
                </a:solidFill>
              </a:rPr>
              <a:t>实际运放的参数和影响</a:t>
            </a:r>
            <a:endParaRPr lang="en-US" altLang="zh-CN" sz="1600">
              <a:solidFill>
                <a:srgbClr val="CC0000"/>
              </a:solidFill>
            </a:endParaRPr>
          </a:p>
        </p:txBody>
      </p:sp>
      <p:grpSp>
        <p:nvGrpSpPr>
          <p:cNvPr id="43037" name="组合 60"/>
          <p:cNvGrpSpPr/>
          <p:nvPr/>
        </p:nvGrpSpPr>
        <p:grpSpPr bwMode="auto">
          <a:xfrm>
            <a:off x="3286125" y="923925"/>
            <a:ext cx="714375" cy="361950"/>
            <a:chOff x="3929058" y="5929330"/>
            <a:chExt cx="714380" cy="362367"/>
          </a:xfrm>
        </p:grpSpPr>
        <p:sp>
          <p:nvSpPr>
            <p:cNvPr id="43076" name="Oval 16"/>
            <p:cNvSpPr>
              <a:spLocks noChangeArrowheads="1"/>
            </p:cNvSpPr>
            <p:nvPr/>
          </p:nvSpPr>
          <p:spPr bwMode="auto">
            <a:xfrm>
              <a:off x="3929058" y="5929330"/>
              <a:ext cx="714380" cy="357190"/>
            </a:xfrm>
            <a:prstGeom prst="ellipse">
              <a:avLst/>
            </a:prstGeom>
            <a:solidFill>
              <a:schemeClr val="accent1"/>
            </a:solidFill>
            <a:ln w="38100">
              <a:solidFill>
                <a:schemeClr val="hlink"/>
              </a:solidFill>
              <a:miter lim="800000"/>
            </a:ln>
          </p:spPr>
          <p:txBody>
            <a:bodyPr wrap="none" anchor="ctr"/>
            <a:lstStyle/>
            <a:p>
              <a:endParaRPr lang="zh-CN" altLang="en-US" sz="1600"/>
            </a:p>
          </p:txBody>
        </p:sp>
        <p:sp>
          <p:nvSpPr>
            <p:cNvPr id="43077" name="Text Box 17"/>
            <p:cNvSpPr txBox="1">
              <a:spLocks noChangeArrowheads="1"/>
            </p:cNvSpPr>
            <p:nvPr/>
          </p:nvSpPr>
          <p:spPr bwMode="auto">
            <a:xfrm>
              <a:off x="4000496" y="5953143"/>
              <a:ext cx="614360" cy="338554"/>
            </a:xfrm>
            <a:prstGeom prst="rect">
              <a:avLst/>
            </a:prstGeom>
            <a:noFill/>
            <a:ln w="9525">
              <a:noFill/>
              <a:miter lim="800000"/>
            </a:ln>
          </p:spPr>
          <p:txBody>
            <a:bodyPr>
              <a:spAutoFit/>
            </a:bodyPr>
            <a:lstStyle/>
            <a:p>
              <a:pPr algn="ctr">
                <a:spcBef>
                  <a:spcPct val="50000"/>
                </a:spcBef>
              </a:pPr>
              <a:r>
                <a:rPr lang="en-US" altLang="zh-CN" sz="1600"/>
                <a:t>1</a:t>
              </a:r>
              <a:r>
                <a:rPr lang="zh-CN" altLang="en-US" sz="1600"/>
                <a:t>题</a:t>
              </a:r>
              <a:endParaRPr lang="zh-CN" altLang="en-US" sz="1600"/>
            </a:p>
          </p:txBody>
        </p:sp>
      </p:grpSp>
      <p:grpSp>
        <p:nvGrpSpPr>
          <p:cNvPr id="43038" name="组合 61"/>
          <p:cNvGrpSpPr/>
          <p:nvPr/>
        </p:nvGrpSpPr>
        <p:grpSpPr bwMode="auto">
          <a:xfrm>
            <a:off x="3071813" y="2286000"/>
            <a:ext cx="714375" cy="361950"/>
            <a:chOff x="3929058" y="5929330"/>
            <a:chExt cx="714380" cy="362367"/>
          </a:xfrm>
        </p:grpSpPr>
        <p:sp>
          <p:nvSpPr>
            <p:cNvPr id="43074" name="Oval 16"/>
            <p:cNvSpPr>
              <a:spLocks noChangeArrowheads="1"/>
            </p:cNvSpPr>
            <p:nvPr/>
          </p:nvSpPr>
          <p:spPr bwMode="auto">
            <a:xfrm>
              <a:off x="3929058" y="5929330"/>
              <a:ext cx="714380" cy="357190"/>
            </a:xfrm>
            <a:prstGeom prst="ellipse">
              <a:avLst/>
            </a:prstGeom>
            <a:solidFill>
              <a:schemeClr val="accent1"/>
            </a:solidFill>
            <a:ln w="38100">
              <a:solidFill>
                <a:schemeClr val="hlink"/>
              </a:solidFill>
              <a:miter lim="800000"/>
            </a:ln>
          </p:spPr>
          <p:txBody>
            <a:bodyPr wrap="none" anchor="ctr"/>
            <a:lstStyle/>
            <a:p>
              <a:endParaRPr lang="zh-CN" altLang="en-US" sz="1600"/>
            </a:p>
          </p:txBody>
        </p:sp>
        <p:sp>
          <p:nvSpPr>
            <p:cNvPr id="43075" name="Text Box 17"/>
            <p:cNvSpPr txBox="1">
              <a:spLocks noChangeArrowheads="1"/>
            </p:cNvSpPr>
            <p:nvPr/>
          </p:nvSpPr>
          <p:spPr bwMode="auto">
            <a:xfrm>
              <a:off x="4000496" y="5953143"/>
              <a:ext cx="614360" cy="338554"/>
            </a:xfrm>
            <a:prstGeom prst="rect">
              <a:avLst/>
            </a:prstGeom>
            <a:noFill/>
            <a:ln w="9525">
              <a:noFill/>
              <a:miter lim="800000"/>
            </a:ln>
          </p:spPr>
          <p:txBody>
            <a:bodyPr>
              <a:spAutoFit/>
            </a:bodyPr>
            <a:lstStyle/>
            <a:p>
              <a:pPr algn="ctr">
                <a:spcBef>
                  <a:spcPct val="50000"/>
                </a:spcBef>
              </a:pPr>
              <a:r>
                <a:rPr lang="en-US" altLang="zh-CN" sz="1600"/>
                <a:t>1</a:t>
              </a:r>
              <a:r>
                <a:rPr lang="zh-CN" altLang="en-US" sz="1600"/>
                <a:t>题</a:t>
              </a:r>
              <a:endParaRPr lang="zh-CN" altLang="en-US" sz="1600"/>
            </a:p>
          </p:txBody>
        </p:sp>
      </p:grpSp>
      <p:grpSp>
        <p:nvGrpSpPr>
          <p:cNvPr id="43039" name="组合 64"/>
          <p:cNvGrpSpPr/>
          <p:nvPr/>
        </p:nvGrpSpPr>
        <p:grpSpPr bwMode="auto">
          <a:xfrm>
            <a:off x="3071813" y="3071813"/>
            <a:ext cx="714375" cy="361950"/>
            <a:chOff x="3929058" y="5929330"/>
            <a:chExt cx="714380" cy="362367"/>
          </a:xfrm>
        </p:grpSpPr>
        <p:sp>
          <p:nvSpPr>
            <p:cNvPr id="43072" name="Oval 16"/>
            <p:cNvSpPr>
              <a:spLocks noChangeArrowheads="1"/>
            </p:cNvSpPr>
            <p:nvPr/>
          </p:nvSpPr>
          <p:spPr bwMode="auto">
            <a:xfrm>
              <a:off x="3929058" y="5929330"/>
              <a:ext cx="714380" cy="357190"/>
            </a:xfrm>
            <a:prstGeom prst="ellipse">
              <a:avLst/>
            </a:prstGeom>
            <a:solidFill>
              <a:schemeClr val="accent1"/>
            </a:solidFill>
            <a:ln w="38100">
              <a:solidFill>
                <a:schemeClr val="hlink"/>
              </a:solidFill>
              <a:miter lim="800000"/>
            </a:ln>
          </p:spPr>
          <p:txBody>
            <a:bodyPr wrap="none" anchor="ctr"/>
            <a:lstStyle/>
            <a:p>
              <a:endParaRPr lang="zh-CN" altLang="en-US" sz="1600"/>
            </a:p>
          </p:txBody>
        </p:sp>
        <p:sp>
          <p:nvSpPr>
            <p:cNvPr id="43073" name="Text Box 17"/>
            <p:cNvSpPr txBox="1">
              <a:spLocks noChangeArrowheads="1"/>
            </p:cNvSpPr>
            <p:nvPr/>
          </p:nvSpPr>
          <p:spPr bwMode="auto">
            <a:xfrm>
              <a:off x="4000496" y="5953143"/>
              <a:ext cx="614360" cy="338554"/>
            </a:xfrm>
            <a:prstGeom prst="rect">
              <a:avLst/>
            </a:prstGeom>
            <a:noFill/>
            <a:ln w="9525">
              <a:noFill/>
              <a:miter lim="800000"/>
            </a:ln>
          </p:spPr>
          <p:txBody>
            <a:bodyPr>
              <a:spAutoFit/>
            </a:bodyPr>
            <a:lstStyle/>
            <a:p>
              <a:pPr algn="ctr">
                <a:spcBef>
                  <a:spcPct val="50000"/>
                </a:spcBef>
              </a:pPr>
              <a:r>
                <a:rPr lang="en-US" altLang="zh-CN" sz="1600"/>
                <a:t>1</a:t>
              </a:r>
              <a:r>
                <a:rPr lang="zh-CN" altLang="en-US" sz="1600"/>
                <a:t>题</a:t>
              </a:r>
              <a:endParaRPr lang="zh-CN" altLang="en-US" sz="1600"/>
            </a:p>
          </p:txBody>
        </p:sp>
      </p:grpSp>
      <p:grpSp>
        <p:nvGrpSpPr>
          <p:cNvPr id="43040" name="组合 70"/>
          <p:cNvGrpSpPr/>
          <p:nvPr/>
        </p:nvGrpSpPr>
        <p:grpSpPr bwMode="auto">
          <a:xfrm>
            <a:off x="3786188" y="2643188"/>
            <a:ext cx="541337" cy="357187"/>
            <a:chOff x="4214810" y="5932834"/>
            <a:chExt cx="540579" cy="357457"/>
          </a:xfrm>
        </p:grpSpPr>
        <p:sp>
          <p:nvSpPr>
            <p:cNvPr id="43070" name="Oval 40"/>
            <p:cNvSpPr>
              <a:spLocks noChangeArrowheads="1"/>
            </p:cNvSpPr>
            <p:nvPr/>
          </p:nvSpPr>
          <p:spPr bwMode="auto">
            <a:xfrm>
              <a:off x="4214810" y="5932834"/>
              <a:ext cx="540579" cy="357457"/>
            </a:xfrm>
            <a:prstGeom prst="ellipse">
              <a:avLst/>
            </a:prstGeom>
            <a:noFill/>
            <a:ln w="38100">
              <a:solidFill>
                <a:schemeClr val="hlink"/>
              </a:solidFill>
              <a:miter lim="800000"/>
            </a:ln>
          </p:spPr>
          <p:txBody>
            <a:bodyPr wrap="none" anchor="ctr"/>
            <a:lstStyle/>
            <a:p>
              <a:endParaRPr lang="zh-CN" altLang="en-US" sz="1600"/>
            </a:p>
          </p:txBody>
        </p:sp>
        <p:sp>
          <p:nvSpPr>
            <p:cNvPr id="43071" name="Text Box 41"/>
            <p:cNvSpPr txBox="1">
              <a:spLocks noChangeArrowheads="1"/>
            </p:cNvSpPr>
            <p:nvPr/>
          </p:nvSpPr>
          <p:spPr bwMode="auto">
            <a:xfrm>
              <a:off x="4235066" y="5942471"/>
              <a:ext cx="500066" cy="338182"/>
            </a:xfrm>
            <a:prstGeom prst="rect">
              <a:avLst/>
            </a:prstGeom>
            <a:noFill/>
            <a:ln w="9525">
              <a:noFill/>
              <a:miter lim="800000"/>
            </a:ln>
          </p:spPr>
          <p:txBody>
            <a:bodyPr>
              <a:spAutoFit/>
            </a:bodyPr>
            <a:lstStyle/>
            <a:p>
              <a:pPr algn="ctr">
                <a:spcBef>
                  <a:spcPct val="50000"/>
                </a:spcBef>
              </a:pPr>
              <a:r>
                <a:rPr lang="en-US" altLang="zh-CN" sz="1600"/>
                <a:t>1</a:t>
              </a:r>
              <a:r>
                <a:rPr lang="zh-CN" altLang="en-US" sz="1600"/>
                <a:t>题</a:t>
              </a:r>
              <a:endParaRPr lang="zh-CN" altLang="en-US" sz="1600"/>
            </a:p>
          </p:txBody>
        </p:sp>
      </p:grpSp>
      <p:grpSp>
        <p:nvGrpSpPr>
          <p:cNvPr id="43042" name="组合 77"/>
          <p:cNvGrpSpPr/>
          <p:nvPr/>
        </p:nvGrpSpPr>
        <p:grpSpPr bwMode="auto">
          <a:xfrm>
            <a:off x="4500563" y="3071813"/>
            <a:ext cx="785812" cy="338137"/>
            <a:chOff x="4750595" y="5857892"/>
            <a:chExt cx="785818" cy="338182"/>
          </a:xfrm>
        </p:grpSpPr>
        <p:sp>
          <p:nvSpPr>
            <p:cNvPr id="43066" name="Oval 40"/>
            <p:cNvSpPr>
              <a:spLocks noChangeArrowheads="1"/>
            </p:cNvSpPr>
            <p:nvPr/>
          </p:nvSpPr>
          <p:spPr bwMode="auto">
            <a:xfrm>
              <a:off x="4750595" y="5884107"/>
              <a:ext cx="785818" cy="285752"/>
            </a:xfrm>
            <a:prstGeom prst="ellipse">
              <a:avLst/>
            </a:prstGeom>
            <a:noFill/>
            <a:ln w="38100">
              <a:solidFill>
                <a:srgbClr val="333399"/>
              </a:solidFill>
              <a:miter lim="800000"/>
            </a:ln>
          </p:spPr>
          <p:txBody>
            <a:bodyPr wrap="none" anchor="ctr"/>
            <a:lstStyle/>
            <a:p>
              <a:endParaRPr lang="zh-CN" altLang="en-US" sz="1600"/>
            </a:p>
          </p:txBody>
        </p:sp>
        <p:sp>
          <p:nvSpPr>
            <p:cNvPr id="43067" name="Text Box 41"/>
            <p:cNvSpPr txBox="1">
              <a:spLocks noChangeArrowheads="1"/>
            </p:cNvSpPr>
            <p:nvPr/>
          </p:nvSpPr>
          <p:spPr bwMode="auto">
            <a:xfrm>
              <a:off x="4893471" y="5857892"/>
              <a:ext cx="500066" cy="338182"/>
            </a:xfrm>
            <a:prstGeom prst="rect">
              <a:avLst/>
            </a:prstGeom>
            <a:noFill/>
            <a:ln w="9525">
              <a:noFill/>
              <a:miter lim="800000"/>
            </a:ln>
          </p:spPr>
          <p:txBody>
            <a:bodyPr>
              <a:spAutoFit/>
            </a:bodyPr>
            <a:lstStyle/>
            <a:p>
              <a:pPr algn="ctr">
                <a:spcBef>
                  <a:spcPct val="50000"/>
                </a:spcBef>
              </a:pPr>
              <a:r>
                <a:rPr lang="en-US" altLang="zh-CN" sz="1600"/>
                <a:t>1</a:t>
              </a:r>
              <a:r>
                <a:rPr lang="zh-CN" altLang="en-US" sz="1600"/>
                <a:t>题</a:t>
              </a:r>
              <a:endParaRPr lang="zh-CN" altLang="en-US" sz="1600"/>
            </a:p>
          </p:txBody>
        </p:sp>
      </p:grpSp>
      <p:grpSp>
        <p:nvGrpSpPr>
          <p:cNvPr id="43043" name="组合 78"/>
          <p:cNvGrpSpPr/>
          <p:nvPr/>
        </p:nvGrpSpPr>
        <p:grpSpPr bwMode="auto">
          <a:xfrm>
            <a:off x="4429125" y="1376363"/>
            <a:ext cx="928688" cy="338137"/>
            <a:chOff x="4679157" y="5857892"/>
            <a:chExt cx="928694" cy="338554"/>
          </a:xfrm>
        </p:grpSpPr>
        <p:sp>
          <p:nvSpPr>
            <p:cNvPr id="43064" name="Oval 40"/>
            <p:cNvSpPr>
              <a:spLocks noChangeArrowheads="1"/>
            </p:cNvSpPr>
            <p:nvPr/>
          </p:nvSpPr>
          <p:spPr bwMode="auto">
            <a:xfrm>
              <a:off x="4750595" y="5884107"/>
              <a:ext cx="785818" cy="285752"/>
            </a:xfrm>
            <a:prstGeom prst="ellipse">
              <a:avLst/>
            </a:prstGeom>
            <a:noFill/>
            <a:ln w="38100">
              <a:solidFill>
                <a:srgbClr val="333399"/>
              </a:solidFill>
              <a:miter lim="800000"/>
            </a:ln>
          </p:spPr>
          <p:txBody>
            <a:bodyPr wrap="none" anchor="ctr"/>
            <a:lstStyle/>
            <a:p>
              <a:endParaRPr lang="zh-CN" altLang="en-US" sz="1600"/>
            </a:p>
          </p:txBody>
        </p:sp>
        <p:sp>
          <p:nvSpPr>
            <p:cNvPr id="43065" name="Text Box 41"/>
            <p:cNvSpPr txBox="1">
              <a:spLocks noChangeArrowheads="1"/>
            </p:cNvSpPr>
            <p:nvPr/>
          </p:nvSpPr>
          <p:spPr bwMode="auto">
            <a:xfrm>
              <a:off x="4679157" y="5857892"/>
              <a:ext cx="928694" cy="338554"/>
            </a:xfrm>
            <a:prstGeom prst="rect">
              <a:avLst/>
            </a:prstGeom>
            <a:noFill/>
            <a:ln w="9525">
              <a:noFill/>
              <a:miter lim="800000"/>
            </a:ln>
          </p:spPr>
          <p:txBody>
            <a:bodyPr>
              <a:spAutoFit/>
            </a:bodyPr>
            <a:lstStyle/>
            <a:p>
              <a:pPr algn="ctr">
                <a:spcBef>
                  <a:spcPct val="50000"/>
                </a:spcBef>
              </a:pPr>
              <a:r>
                <a:rPr lang="en-US" altLang="zh-CN" sz="1600"/>
                <a:t>1-2</a:t>
              </a:r>
              <a:r>
                <a:rPr lang="zh-CN" altLang="en-US" sz="1600"/>
                <a:t>题</a:t>
              </a:r>
              <a:endParaRPr lang="zh-CN" altLang="en-US" sz="1600"/>
            </a:p>
          </p:txBody>
        </p:sp>
      </p:grpSp>
      <p:grpSp>
        <p:nvGrpSpPr>
          <p:cNvPr id="43044" name="组合 81"/>
          <p:cNvGrpSpPr/>
          <p:nvPr/>
        </p:nvGrpSpPr>
        <p:grpSpPr bwMode="auto">
          <a:xfrm>
            <a:off x="4500563" y="2500313"/>
            <a:ext cx="785812" cy="338137"/>
            <a:chOff x="4750595" y="5857892"/>
            <a:chExt cx="785818" cy="338182"/>
          </a:xfrm>
        </p:grpSpPr>
        <p:sp>
          <p:nvSpPr>
            <p:cNvPr id="43062" name="Oval 40"/>
            <p:cNvSpPr>
              <a:spLocks noChangeArrowheads="1"/>
            </p:cNvSpPr>
            <p:nvPr/>
          </p:nvSpPr>
          <p:spPr bwMode="auto">
            <a:xfrm>
              <a:off x="4750595" y="5884107"/>
              <a:ext cx="785818" cy="285752"/>
            </a:xfrm>
            <a:prstGeom prst="ellipse">
              <a:avLst/>
            </a:prstGeom>
            <a:noFill/>
            <a:ln w="38100">
              <a:solidFill>
                <a:srgbClr val="333399"/>
              </a:solidFill>
              <a:miter lim="800000"/>
            </a:ln>
          </p:spPr>
          <p:txBody>
            <a:bodyPr wrap="none" anchor="ctr"/>
            <a:lstStyle/>
            <a:p>
              <a:endParaRPr lang="zh-CN" altLang="en-US" sz="1600"/>
            </a:p>
          </p:txBody>
        </p:sp>
        <p:sp>
          <p:nvSpPr>
            <p:cNvPr id="43063" name="Text Box 41"/>
            <p:cNvSpPr txBox="1">
              <a:spLocks noChangeArrowheads="1"/>
            </p:cNvSpPr>
            <p:nvPr/>
          </p:nvSpPr>
          <p:spPr bwMode="auto">
            <a:xfrm>
              <a:off x="4893471" y="5857892"/>
              <a:ext cx="500066" cy="338182"/>
            </a:xfrm>
            <a:prstGeom prst="rect">
              <a:avLst/>
            </a:prstGeom>
            <a:noFill/>
            <a:ln w="9525">
              <a:noFill/>
              <a:miter lim="800000"/>
            </a:ln>
          </p:spPr>
          <p:txBody>
            <a:bodyPr>
              <a:spAutoFit/>
            </a:bodyPr>
            <a:lstStyle/>
            <a:p>
              <a:pPr algn="ctr">
                <a:spcBef>
                  <a:spcPct val="50000"/>
                </a:spcBef>
              </a:pPr>
              <a:r>
                <a:rPr lang="en-US" altLang="zh-CN" sz="1600"/>
                <a:t>1</a:t>
              </a:r>
              <a:r>
                <a:rPr lang="zh-CN" altLang="en-US" sz="1600"/>
                <a:t>题</a:t>
              </a:r>
              <a:endParaRPr lang="zh-CN" altLang="en-US" sz="1600"/>
            </a:p>
          </p:txBody>
        </p:sp>
      </p:grpSp>
      <p:grpSp>
        <p:nvGrpSpPr>
          <p:cNvPr id="43045" name="组合 84"/>
          <p:cNvGrpSpPr/>
          <p:nvPr/>
        </p:nvGrpSpPr>
        <p:grpSpPr bwMode="auto">
          <a:xfrm>
            <a:off x="4429125" y="4162425"/>
            <a:ext cx="928688" cy="338138"/>
            <a:chOff x="4679157" y="5857892"/>
            <a:chExt cx="928694" cy="338554"/>
          </a:xfrm>
        </p:grpSpPr>
        <p:sp>
          <p:nvSpPr>
            <p:cNvPr id="43060" name="Oval 40"/>
            <p:cNvSpPr>
              <a:spLocks noChangeArrowheads="1"/>
            </p:cNvSpPr>
            <p:nvPr/>
          </p:nvSpPr>
          <p:spPr bwMode="auto">
            <a:xfrm>
              <a:off x="4750595" y="5884107"/>
              <a:ext cx="785818" cy="285752"/>
            </a:xfrm>
            <a:prstGeom prst="ellipse">
              <a:avLst/>
            </a:prstGeom>
            <a:noFill/>
            <a:ln w="38100">
              <a:solidFill>
                <a:srgbClr val="333399"/>
              </a:solidFill>
              <a:miter lim="800000"/>
            </a:ln>
          </p:spPr>
          <p:txBody>
            <a:bodyPr wrap="none" anchor="ctr"/>
            <a:lstStyle/>
            <a:p>
              <a:endParaRPr lang="zh-CN" altLang="en-US" sz="1600"/>
            </a:p>
          </p:txBody>
        </p:sp>
        <p:sp>
          <p:nvSpPr>
            <p:cNvPr id="43061" name="Text Box 41"/>
            <p:cNvSpPr txBox="1">
              <a:spLocks noChangeArrowheads="1"/>
            </p:cNvSpPr>
            <p:nvPr/>
          </p:nvSpPr>
          <p:spPr bwMode="auto">
            <a:xfrm>
              <a:off x="4679157" y="5857892"/>
              <a:ext cx="928694" cy="338554"/>
            </a:xfrm>
            <a:prstGeom prst="rect">
              <a:avLst/>
            </a:prstGeom>
            <a:noFill/>
            <a:ln w="9525">
              <a:noFill/>
              <a:miter lim="800000"/>
            </a:ln>
          </p:spPr>
          <p:txBody>
            <a:bodyPr>
              <a:spAutoFit/>
            </a:bodyPr>
            <a:lstStyle/>
            <a:p>
              <a:pPr algn="ctr">
                <a:spcBef>
                  <a:spcPct val="50000"/>
                </a:spcBef>
              </a:pPr>
              <a:r>
                <a:rPr lang="en-US" altLang="zh-CN" sz="1600"/>
                <a:t>0.5</a:t>
              </a:r>
              <a:r>
                <a:rPr lang="zh-CN" altLang="en-US" sz="1600"/>
                <a:t>题</a:t>
              </a:r>
              <a:endParaRPr lang="zh-CN" altLang="en-US" sz="1600"/>
            </a:p>
          </p:txBody>
        </p:sp>
      </p:grpSp>
      <p:grpSp>
        <p:nvGrpSpPr>
          <p:cNvPr id="43047" name="组合 93"/>
          <p:cNvGrpSpPr/>
          <p:nvPr/>
        </p:nvGrpSpPr>
        <p:grpSpPr bwMode="auto">
          <a:xfrm>
            <a:off x="6012160" y="2298774"/>
            <a:ext cx="1001713" cy="338138"/>
            <a:chOff x="1284825" y="5831491"/>
            <a:chExt cx="1002187" cy="338554"/>
          </a:xfrm>
        </p:grpSpPr>
        <p:sp>
          <p:nvSpPr>
            <p:cNvPr id="43056" name="Oval 13"/>
            <p:cNvSpPr>
              <a:spLocks noChangeArrowheads="1"/>
            </p:cNvSpPr>
            <p:nvPr/>
          </p:nvSpPr>
          <p:spPr bwMode="auto">
            <a:xfrm>
              <a:off x="1285852" y="5857892"/>
              <a:ext cx="1000132" cy="285752"/>
            </a:xfrm>
            <a:prstGeom prst="ellipse">
              <a:avLst/>
            </a:prstGeom>
            <a:solidFill>
              <a:schemeClr val="accent1"/>
            </a:solidFill>
            <a:ln w="38100">
              <a:solidFill>
                <a:schemeClr val="hlink"/>
              </a:solidFill>
              <a:miter lim="800000"/>
            </a:ln>
          </p:spPr>
          <p:txBody>
            <a:bodyPr wrap="none" anchor="ctr"/>
            <a:lstStyle/>
            <a:p>
              <a:endParaRPr lang="zh-CN" altLang="en-US" sz="1600"/>
            </a:p>
          </p:txBody>
        </p:sp>
        <p:sp>
          <p:nvSpPr>
            <p:cNvPr id="43057" name="Text Box 14"/>
            <p:cNvSpPr txBox="1">
              <a:spLocks noChangeArrowheads="1"/>
            </p:cNvSpPr>
            <p:nvPr/>
          </p:nvSpPr>
          <p:spPr bwMode="auto">
            <a:xfrm>
              <a:off x="1284825" y="5831491"/>
              <a:ext cx="1002187" cy="338554"/>
            </a:xfrm>
            <a:prstGeom prst="rect">
              <a:avLst/>
            </a:prstGeom>
            <a:noFill/>
            <a:ln w="9525">
              <a:noFill/>
              <a:miter lim="800000"/>
            </a:ln>
          </p:spPr>
          <p:txBody>
            <a:bodyPr>
              <a:spAutoFit/>
            </a:bodyPr>
            <a:lstStyle/>
            <a:p>
              <a:pPr algn="ctr">
                <a:spcBef>
                  <a:spcPct val="50000"/>
                </a:spcBef>
              </a:pPr>
              <a:r>
                <a:rPr lang="zh-CN" altLang="en-US" sz="1600"/>
                <a:t>设计题</a:t>
              </a:r>
              <a:endParaRPr lang="zh-CN" altLang="en-US" sz="1600"/>
            </a:p>
          </p:txBody>
        </p:sp>
      </p:grpSp>
      <p:sp>
        <p:nvSpPr>
          <p:cNvPr id="43048" name="Text Box 7"/>
          <p:cNvSpPr txBox="1">
            <a:spLocks noChangeArrowheads="1"/>
          </p:cNvSpPr>
          <p:nvPr/>
        </p:nvSpPr>
        <p:spPr bwMode="auto">
          <a:xfrm>
            <a:off x="142875" y="5662613"/>
            <a:ext cx="3143250" cy="338137"/>
          </a:xfrm>
          <a:prstGeom prst="rect">
            <a:avLst/>
          </a:prstGeom>
          <a:noFill/>
          <a:ln w="38100">
            <a:solidFill>
              <a:srgbClr val="006600"/>
            </a:solidFill>
            <a:miter lim="800000"/>
          </a:ln>
        </p:spPr>
        <p:txBody>
          <a:bodyPr>
            <a:spAutoFit/>
          </a:bodyPr>
          <a:lstStyle/>
          <a:p>
            <a:pPr>
              <a:spcBef>
                <a:spcPct val="50000"/>
              </a:spcBef>
            </a:pPr>
            <a:r>
              <a:rPr lang="en-US" altLang="zh-CN" sz="1600"/>
              <a:t>1</a:t>
            </a:r>
            <a:r>
              <a:rPr lang="zh-CN" altLang="en-US" sz="1600"/>
              <a:t>题：选择、填空（</a:t>
            </a:r>
            <a:r>
              <a:rPr lang="zh-CN" altLang="en-US" sz="1600">
                <a:solidFill>
                  <a:schemeClr val="hlink"/>
                </a:solidFill>
              </a:rPr>
              <a:t>？</a:t>
            </a:r>
            <a:r>
              <a:rPr lang="zh-CN" altLang="en-US" sz="1600"/>
              <a:t>可能有</a:t>
            </a:r>
            <a:r>
              <a:rPr lang="zh-CN" altLang="en-US" sz="1600">
                <a:solidFill>
                  <a:schemeClr val="hlink"/>
                </a:solidFill>
              </a:rPr>
              <a:t> </a:t>
            </a:r>
            <a:r>
              <a:rPr lang="zh-CN" altLang="en-US" sz="1600"/>
              <a:t>）</a:t>
            </a:r>
            <a:endParaRPr lang="zh-CN" altLang="en-US" sz="1600"/>
          </a:p>
        </p:txBody>
      </p:sp>
      <p:sp>
        <p:nvSpPr>
          <p:cNvPr id="43049" name="Text Box 21"/>
          <p:cNvSpPr txBox="1">
            <a:spLocks noChangeArrowheads="1"/>
          </p:cNvSpPr>
          <p:nvPr/>
        </p:nvSpPr>
        <p:spPr bwMode="auto">
          <a:xfrm>
            <a:off x="4046538" y="5662613"/>
            <a:ext cx="1811337" cy="338137"/>
          </a:xfrm>
          <a:prstGeom prst="rect">
            <a:avLst/>
          </a:prstGeom>
          <a:noFill/>
          <a:ln w="38100">
            <a:solidFill>
              <a:srgbClr val="333399"/>
            </a:solidFill>
            <a:miter lim="800000"/>
          </a:ln>
        </p:spPr>
        <p:txBody>
          <a:bodyPr>
            <a:spAutoFit/>
          </a:bodyPr>
          <a:lstStyle/>
          <a:p>
            <a:pPr algn="ctr">
              <a:spcBef>
                <a:spcPct val="50000"/>
              </a:spcBef>
            </a:pPr>
            <a:r>
              <a:rPr lang="en-US" altLang="zh-CN" sz="1600"/>
              <a:t>1</a:t>
            </a:r>
            <a:r>
              <a:rPr lang="zh-CN" altLang="en-US" sz="1600"/>
              <a:t>～</a:t>
            </a:r>
            <a:r>
              <a:rPr lang="en-US" altLang="zh-CN" sz="1600"/>
              <a:t>2</a:t>
            </a:r>
            <a:r>
              <a:rPr lang="zh-CN" altLang="en-US" sz="1600"/>
              <a:t>题：综合题</a:t>
            </a:r>
            <a:endParaRPr lang="zh-CN" altLang="en-US" sz="1600"/>
          </a:p>
        </p:txBody>
      </p:sp>
      <p:sp>
        <p:nvSpPr>
          <p:cNvPr id="43050" name="Text Box 46"/>
          <p:cNvSpPr txBox="1">
            <a:spLocks noChangeArrowheads="1"/>
          </p:cNvSpPr>
          <p:nvPr/>
        </p:nvSpPr>
        <p:spPr bwMode="auto">
          <a:xfrm>
            <a:off x="285750" y="6162675"/>
            <a:ext cx="5429250" cy="338138"/>
          </a:xfrm>
          <a:prstGeom prst="rect">
            <a:avLst/>
          </a:prstGeom>
          <a:noFill/>
          <a:ln w="38100">
            <a:noFill/>
            <a:miter lim="800000"/>
          </a:ln>
        </p:spPr>
        <p:txBody>
          <a:bodyPr>
            <a:spAutoFit/>
          </a:bodyPr>
          <a:lstStyle/>
          <a:p>
            <a:pPr>
              <a:spcBef>
                <a:spcPct val="50000"/>
              </a:spcBef>
            </a:pPr>
            <a:r>
              <a:rPr lang="zh-CN" altLang="en-US" sz="1600" dirty="0"/>
              <a:t>注：红圈绿底：重点章必有</a:t>
            </a:r>
            <a:r>
              <a:rPr lang="en-US" altLang="zh-CN" sz="1600" dirty="0"/>
              <a:t>1</a:t>
            </a:r>
            <a:r>
              <a:rPr lang="zh-CN" altLang="en-US" sz="1600" dirty="0"/>
              <a:t>题；红圈：必有</a:t>
            </a:r>
            <a:r>
              <a:rPr lang="en-US" altLang="zh-CN" sz="1600" dirty="0"/>
              <a:t>1</a:t>
            </a:r>
            <a:r>
              <a:rPr lang="zh-CN" altLang="en-US" sz="1600" dirty="0"/>
              <a:t>题；</a:t>
            </a:r>
            <a:endParaRPr lang="zh-CN" altLang="en-US" sz="1600" dirty="0"/>
          </a:p>
        </p:txBody>
      </p:sp>
      <p:sp>
        <p:nvSpPr>
          <p:cNvPr id="43051" name="Text Box 48"/>
          <p:cNvSpPr txBox="1">
            <a:spLocks noChangeArrowheads="1"/>
          </p:cNvSpPr>
          <p:nvPr/>
        </p:nvSpPr>
        <p:spPr bwMode="auto">
          <a:xfrm>
            <a:off x="4286250" y="1928813"/>
            <a:ext cx="1214438" cy="338137"/>
          </a:xfrm>
          <a:prstGeom prst="rect">
            <a:avLst/>
          </a:prstGeom>
          <a:noFill/>
          <a:ln w="9525">
            <a:noFill/>
            <a:miter lim="800000"/>
          </a:ln>
        </p:spPr>
        <p:txBody>
          <a:bodyPr>
            <a:spAutoFit/>
          </a:bodyPr>
          <a:lstStyle/>
          <a:p>
            <a:pPr algn="ctr">
              <a:spcBef>
                <a:spcPct val="50000"/>
              </a:spcBef>
            </a:pPr>
            <a:r>
              <a:rPr lang="zh-CN" altLang="en-US" sz="1600">
                <a:solidFill>
                  <a:srgbClr val="FF0000"/>
                </a:solidFill>
              </a:rPr>
              <a:t>差分必考</a:t>
            </a:r>
            <a:endParaRPr lang="zh-CN" altLang="en-US" sz="1600">
              <a:solidFill>
                <a:srgbClr val="FF0000"/>
              </a:solidFill>
            </a:endParaRPr>
          </a:p>
        </p:txBody>
      </p:sp>
      <p:grpSp>
        <p:nvGrpSpPr>
          <p:cNvPr id="43052" name="组合 93"/>
          <p:cNvGrpSpPr/>
          <p:nvPr/>
        </p:nvGrpSpPr>
        <p:grpSpPr bwMode="auto">
          <a:xfrm>
            <a:off x="6012161" y="5229225"/>
            <a:ext cx="1001712" cy="338138"/>
            <a:chOff x="1284825" y="5831491"/>
            <a:chExt cx="1002187" cy="338554"/>
          </a:xfrm>
        </p:grpSpPr>
        <p:sp>
          <p:nvSpPr>
            <p:cNvPr id="43054" name="Oval 13"/>
            <p:cNvSpPr>
              <a:spLocks noChangeArrowheads="1"/>
            </p:cNvSpPr>
            <p:nvPr/>
          </p:nvSpPr>
          <p:spPr bwMode="auto">
            <a:xfrm>
              <a:off x="1285852" y="5857892"/>
              <a:ext cx="1000132" cy="285752"/>
            </a:xfrm>
            <a:prstGeom prst="ellipse">
              <a:avLst/>
            </a:prstGeom>
            <a:solidFill>
              <a:schemeClr val="accent1"/>
            </a:solidFill>
            <a:ln w="38100">
              <a:solidFill>
                <a:schemeClr val="hlink"/>
              </a:solidFill>
              <a:miter lim="800000"/>
            </a:ln>
          </p:spPr>
          <p:txBody>
            <a:bodyPr wrap="none" anchor="ctr"/>
            <a:lstStyle/>
            <a:p>
              <a:endParaRPr lang="zh-CN" altLang="en-US" sz="1600"/>
            </a:p>
          </p:txBody>
        </p:sp>
        <p:sp>
          <p:nvSpPr>
            <p:cNvPr id="43055" name="Text Box 14"/>
            <p:cNvSpPr txBox="1">
              <a:spLocks noChangeArrowheads="1"/>
            </p:cNvSpPr>
            <p:nvPr/>
          </p:nvSpPr>
          <p:spPr bwMode="auto">
            <a:xfrm>
              <a:off x="1284825" y="5831491"/>
              <a:ext cx="1002187" cy="338554"/>
            </a:xfrm>
            <a:prstGeom prst="rect">
              <a:avLst/>
            </a:prstGeom>
            <a:noFill/>
            <a:ln w="9525">
              <a:noFill/>
              <a:miter lim="800000"/>
            </a:ln>
          </p:spPr>
          <p:txBody>
            <a:bodyPr>
              <a:spAutoFit/>
            </a:bodyPr>
            <a:lstStyle/>
            <a:p>
              <a:pPr algn="ctr">
                <a:spcBef>
                  <a:spcPct val="50000"/>
                </a:spcBef>
              </a:pPr>
              <a:r>
                <a:rPr lang="zh-CN" altLang="en-US" sz="1600" dirty="0"/>
                <a:t>设计题</a:t>
              </a:r>
              <a:endParaRPr lang="zh-CN" altLang="en-US" sz="1600" dirty="0"/>
            </a:p>
          </p:txBody>
        </p:sp>
      </p:grpSp>
      <p:sp>
        <p:nvSpPr>
          <p:cNvPr id="43053" name="Text Box 46"/>
          <p:cNvSpPr txBox="1">
            <a:spLocks noChangeArrowheads="1"/>
          </p:cNvSpPr>
          <p:nvPr/>
        </p:nvSpPr>
        <p:spPr bwMode="auto">
          <a:xfrm>
            <a:off x="5796136" y="908050"/>
            <a:ext cx="3347864" cy="847725"/>
          </a:xfrm>
          <a:prstGeom prst="rect">
            <a:avLst/>
          </a:prstGeom>
          <a:noFill/>
          <a:ln w="38100">
            <a:noFill/>
            <a:miter lim="800000"/>
          </a:ln>
        </p:spPr>
        <p:txBody>
          <a:bodyPr wrap="square">
            <a:spAutoFit/>
          </a:bodyPr>
          <a:lstStyle/>
          <a:p>
            <a:pPr>
              <a:spcBef>
                <a:spcPct val="50000"/>
              </a:spcBef>
            </a:pPr>
            <a:r>
              <a:rPr lang="zh-CN" altLang="en-US" sz="1400" dirty="0">
                <a:solidFill>
                  <a:srgbClr val="FF0000"/>
                </a:solidFill>
              </a:rPr>
              <a:t>建议</a:t>
            </a:r>
            <a:r>
              <a:rPr lang="zh-CN" altLang="en-US" sz="1400" dirty="0"/>
              <a:t>：</a:t>
            </a:r>
            <a:endParaRPr lang="en-US" altLang="zh-CN" sz="1400" dirty="0"/>
          </a:p>
          <a:p>
            <a:pPr>
              <a:spcBef>
                <a:spcPct val="50000"/>
              </a:spcBef>
            </a:pPr>
            <a:r>
              <a:rPr lang="zh-CN" altLang="en-US" sz="1400" dirty="0"/>
              <a:t>以重点章为核心，将比较接近的章与重点章合并为</a:t>
            </a:r>
            <a:r>
              <a:rPr lang="en-US" altLang="zh-CN" sz="1400" dirty="0"/>
              <a:t>3</a:t>
            </a:r>
            <a:r>
              <a:rPr lang="zh-CN" altLang="en-US" sz="1400" dirty="0"/>
              <a:t>个板块。</a:t>
            </a:r>
            <a:endParaRPr lang="en-US" altLang="zh-CN" sz="1400" dirty="0"/>
          </a:p>
        </p:txBody>
      </p:sp>
      <p:cxnSp>
        <p:nvCxnSpPr>
          <p:cNvPr id="70" name="直接箭头连接符 16"/>
          <p:cNvCxnSpPr>
            <a:cxnSpLocks noChangeShapeType="1"/>
          </p:cNvCxnSpPr>
          <p:nvPr/>
        </p:nvCxnSpPr>
        <p:spPr bwMode="auto">
          <a:xfrm>
            <a:off x="2987824" y="1772816"/>
            <a:ext cx="576064" cy="288032"/>
          </a:xfrm>
          <a:prstGeom prst="straightConnector1">
            <a:avLst/>
          </a:prstGeom>
          <a:noFill/>
          <a:ln w="38100" algn="ctr">
            <a:solidFill>
              <a:srgbClr val="FF0000"/>
            </a:solidFill>
            <a:round/>
            <a:headEnd type="none" w="med" len="med"/>
            <a:tailEnd type="none" w="med" len="med"/>
          </a:ln>
        </p:spPr>
      </p:cxnSp>
      <p:cxnSp>
        <p:nvCxnSpPr>
          <p:cNvPr id="73" name="直接箭头连接符 16"/>
          <p:cNvCxnSpPr>
            <a:cxnSpLocks noChangeShapeType="1"/>
          </p:cNvCxnSpPr>
          <p:nvPr/>
        </p:nvCxnSpPr>
        <p:spPr bwMode="auto">
          <a:xfrm>
            <a:off x="899592" y="4581128"/>
            <a:ext cx="2160240" cy="216024"/>
          </a:xfrm>
          <a:prstGeom prst="straightConnector1">
            <a:avLst/>
          </a:prstGeom>
          <a:noFill/>
          <a:ln w="38100" algn="ctr">
            <a:solidFill>
              <a:srgbClr val="FF0000"/>
            </a:solidFill>
            <a:round/>
            <a:headEnd type="none" w="med" len="med"/>
            <a:tailEnd type="none" w="med" len="med"/>
          </a:ln>
        </p:spPr>
      </p:cxnSp>
      <p:cxnSp>
        <p:nvCxnSpPr>
          <p:cNvPr id="75" name="直接箭头连接符 16"/>
          <p:cNvCxnSpPr>
            <a:cxnSpLocks noChangeShapeType="1"/>
          </p:cNvCxnSpPr>
          <p:nvPr/>
        </p:nvCxnSpPr>
        <p:spPr bwMode="auto">
          <a:xfrm>
            <a:off x="899592" y="4941168"/>
            <a:ext cx="2160240" cy="216024"/>
          </a:xfrm>
          <a:prstGeom prst="straightConnector1">
            <a:avLst/>
          </a:prstGeom>
          <a:noFill/>
          <a:ln w="38100" algn="ctr">
            <a:solidFill>
              <a:srgbClr val="FF0000"/>
            </a:solidFill>
            <a:round/>
            <a:headEnd type="none" w="med" len="med"/>
            <a:tailEnd type="none" w="med" len="med"/>
          </a:ln>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灯片编号占位符 4"/>
          <p:cNvSpPr>
            <a:spLocks noGrp="1"/>
          </p:cNvSpPr>
          <p:nvPr>
            <p:ph type="sldNum" sz="quarter" idx="12"/>
          </p:nvPr>
        </p:nvSpPr>
        <p:spPr>
          <a:noFill/>
        </p:spPr>
        <p:txBody>
          <a:bodyPr/>
          <a:lstStyle/>
          <a:p>
            <a:fld id="{D49C440C-6E49-4978-8BC4-0E6DC5F99259}" type="slidenum">
              <a:rPr lang="zh-CN" altLang="en-US" smtClean="0"/>
            </a:fld>
            <a:endParaRPr lang="en-US" altLang="zh-CN" smtClean="0"/>
          </a:p>
        </p:txBody>
      </p:sp>
      <p:sp>
        <p:nvSpPr>
          <p:cNvPr id="49155" name="Rectangle 2"/>
          <p:cNvSpPr>
            <a:spLocks noGrp="1" noChangeArrowheads="1"/>
          </p:cNvSpPr>
          <p:nvPr>
            <p:ph type="title"/>
          </p:nvPr>
        </p:nvSpPr>
        <p:spPr>
          <a:xfrm>
            <a:off x="654050" y="266700"/>
            <a:ext cx="7793038" cy="839788"/>
          </a:xfrm>
        </p:spPr>
        <p:txBody>
          <a:bodyPr/>
          <a:lstStyle/>
          <a:p>
            <a:pPr eaLnBrk="1" hangingPunct="1"/>
            <a:r>
              <a:rPr lang="zh-CN" altLang="en-US" sz="4000" smtClean="0">
                <a:solidFill>
                  <a:schemeClr val="hlink"/>
                </a:solidFill>
              </a:rPr>
              <a:t>第</a:t>
            </a:r>
            <a:r>
              <a:rPr lang="en-US" altLang="zh-CN" sz="4000" smtClean="0">
                <a:solidFill>
                  <a:schemeClr val="hlink"/>
                </a:solidFill>
              </a:rPr>
              <a:t>7</a:t>
            </a:r>
            <a:r>
              <a:rPr lang="zh-CN" altLang="en-US" sz="4000" smtClean="0">
                <a:solidFill>
                  <a:schemeClr val="hlink"/>
                </a:solidFill>
              </a:rPr>
              <a:t>章  反馈放大电路</a:t>
            </a:r>
            <a:endParaRPr lang="zh-CN" altLang="en-US" sz="4000" smtClean="0">
              <a:solidFill>
                <a:schemeClr val="hlink"/>
              </a:solidFill>
            </a:endParaRPr>
          </a:p>
        </p:txBody>
      </p:sp>
      <p:sp>
        <p:nvSpPr>
          <p:cNvPr id="49156" name="Line 3"/>
          <p:cNvSpPr>
            <a:spLocks noChangeShapeType="1"/>
          </p:cNvSpPr>
          <p:nvPr/>
        </p:nvSpPr>
        <p:spPr bwMode="auto">
          <a:xfrm>
            <a:off x="0" y="3933825"/>
            <a:ext cx="3924300" cy="0"/>
          </a:xfrm>
          <a:prstGeom prst="line">
            <a:avLst/>
          </a:prstGeom>
          <a:noFill/>
          <a:ln w="57150" cap="sq" cmpd="thickThin">
            <a:solidFill>
              <a:srgbClr val="006600"/>
            </a:solidFill>
            <a:round/>
            <a:headEnd type="none" w="sm" len="sm"/>
            <a:tailEnd type="none" w="sm" len="sm"/>
          </a:ln>
        </p:spPr>
        <p:txBody>
          <a:bodyPr wrap="none" anchor="ctr"/>
          <a:lstStyle/>
          <a:p>
            <a:endParaRPr lang="zh-CN" altLang="en-US"/>
          </a:p>
        </p:txBody>
      </p:sp>
      <p:sp>
        <p:nvSpPr>
          <p:cNvPr id="49157" name="Text Box 4">
            <a:hlinkClick r:id="rId1"/>
          </p:cNvPr>
          <p:cNvSpPr txBox="1">
            <a:spLocks noChangeArrowheads="1"/>
          </p:cNvSpPr>
          <p:nvPr/>
        </p:nvSpPr>
        <p:spPr bwMode="auto">
          <a:xfrm>
            <a:off x="179388" y="1484313"/>
            <a:ext cx="4608512" cy="304800"/>
          </a:xfrm>
          <a:prstGeom prst="rect">
            <a:avLst/>
          </a:prstGeom>
          <a:noFill/>
          <a:ln w="9525">
            <a:noFill/>
            <a:miter lim="800000"/>
          </a:ln>
        </p:spPr>
        <p:txBody>
          <a:bodyPr lIns="0" tIns="0" rIns="0" bIns="0" anchor="ctr">
            <a:spAutoFit/>
          </a:bodyPr>
          <a:lstStyle/>
          <a:p>
            <a:pPr>
              <a:spcBef>
                <a:spcPct val="50000"/>
              </a:spcBef>
            </a:pPr>
            <a:r>
              <a:rPr lang="en-US" altLang="zh-CN">
                <a:solidFill>
                  <a:srgbClr val="0033CC"/>
                </a:solidFill>
              </a:rPr>
              <a:t>7.1  </a:t>
            </a:r>
            <a:r>
              <a:rPr lang="zh-CN" altLang="en-US">
                <a:solidFill>
                  <a:srgbClr val="0033CC"/>
                </a:solidFill>
              </a:rPr>
              <a:t>反馈的基本概念与分类</a:t>
            </a:r>
            <a:endParaRPr lang="zh-CN" altLang="en-US">
              <a:solidFill>
                <a:srgbClr val="0033CC"/>
              </a:solidFill>
            </a:endParaRPr>
          </a:p>
        </p:txBody>
      </p:sp>
      <p:sp>
        <p:nvSpPr>
          <p:cNvPr id="49158" name="Text Box 5">
            <a:hlinkClick r:id="rId2"/>
          </p:cNvPr>
          <p:cNvSpPr txBox="1">
            <a:spLocks noChangeArrowheads="1"/>
          </p:cNvSpPr>
          <p:nvPr/>
        </p:nvSpPr>
        <p:spPr bwMode="auto">
          <a:xfrm>
            <a:off x="179388" y="2182813"/>
            <a:ext cx="4908550" cy="304800"/>
          </a:xfrm>
          <a:prstGeom prst="rect">
            <a:avLst/>
          </a:prstGeom>
          <a:noFill/>
          <a:ln w="12700" cap="sq">
            <a:noFill/>
            <a:miter lim="800000"/>
            <a:headEnd type="none" w="sm" len="sm"/>
            <a:tailEnd type="none" w="sm" len="sm"/>
          </a:ln>
        </p:spPr>
        <p:txBody>
          <a:bodyPr lIns="0" tIns="0" rIns="0" bIns="0" anchor="ctr">
            <a:spAutoFit/>
          </a:bodyPr>
          <a:lstStyle/>
          <a:p>
            <a:pPr>
              <a:spcBef>
                <a:spcPct val="50000"/>
              </a:spcBef>
            </a:pPr>
            <a:r>
              <a:rPr lang="en-US" altLang="zh-CN">
                <a:solidFill>
                  <a:srgbClr val="0033CC"/>
                </a:solidFill>
              </a:rPr>
              <a:t>7.3  </a:t>
            </a:r>
            <a:r>
              <a:rPr lang="zh-CN" altLang="en-US">
                <a:solidFill>
                  <a:srgbClr val="0033CC"/>
                </a:solidFill>
              </a:rPr>
              <a:t>负反馈放大电路增益的一般表达式</a:t>
            </a:r>
            <a:endParaRPr lang="zh-CN" altLang="en-US">
              <a:solidFill>
                <a:srgbClr val="0033CC"/>
              </a:solidFill>
            </a:endParaRPr>
          </a:p>
        </p:txBody>
      </p:sp>
      <p:sp>
        <p:nvSpPr>
          <p:cNvPr id="49159" name="Text Box 6">
            <a:hlinkClick r:id="rId3"/>
          </p:cNvPr>
          <p:cNvSpPr txBox="1">
            <a:spLocks noChangeArrowheads="1"/>
          </p:cNvSpPr>
          <p:nvPr/>
        </p:nvSpPr>
        <p:spPr bwMode="auto">
          <a:xfrm>
            <a:off x="179388" y="2533650"/>
            <a:ext cx="5059362" cy="304800"/>
          </a:xfrm>
          <a:prstGeom prst="rect">
            <a:avLst/>
          </a:prstGeom>
          <a:noFill/>
          <a:ln w="12700" cap="sq">
            <a:noFill/>
            <a:miter lim="800000"/>
            <a:headEnd type="none" w="sm" len="sm"/>
            <a:tailEnd type="none" w="sm" len="sm"/>
          </a:ln>
        </p:spPr>
        <p:txBody>
          <a:bodyPr lIns="0" tIns="0" rIns="0" bIns="0" anchor="ctr">
            <a:spAutoFit/>
          </a:bodyPr>
          <a:lstStyle/>
          <a:p>
            <a:pPr>
              <a:spcBef>
                <a:spcPct val="50000"/>
              </a:spcBef>
            </a:pPr>
            <a:r>
              <a:rPr lang="en-US" altLang="zh-CN">
                <a:solidFill>
                  <a:srgbClr val="0033CC"/>
                </a:solidFill>
              </a:rPr>
              <a:t>7.4  </a:t>
            </a:r>
            <a:r>
              <a:rPr lang="zh-CN" altLang="en-US">
                <a:solidFill>
                  <a:srgbClr val="0033CC"/>
                </a:solidFill>
              </a:rPr>
              <a:t>负反馈对放大电路性能的影响</a:t>
            </a:r>
            <a:endParaRPr lang="zh-CN" altLang="en-US">
              <a:solidFill>
                <a:srgbClr val="0033CC"/>
              </a:solidFill>
            </a:endParaRPr>
          </a:p>
        </p:txBody>
      </p:sp>
      <p:sp>
        <p:nvSpPr>
          <p:cNvPr id="49160" name="Text Box 7">
            <a:hlinkClick r:id="rId4"/>
          </p:cNvPr>
          <p:cNvSpPr txBox="1">
            <a:spLocks noChangeArrowheads="1"/>
          </p:cNvSpPr>
          <p:nvPr/>
        </p:nvSpPr>
        <p:spPr bwMode="auto">
          <a:xfrm>
            <a:off x="179388" y="2882900"/>
            <a:ext cx="5210175" cy="304800"/>
          </a:xfrm>
          <a:prstGeom prst="rect">
            <a:avLst/>
          </a:prstGeom>
          <a:noFill/>
          <a:ln w="12700" cap="sq">
            <a:noFill/>
            <a:miter lim="800000"/>
            <a:headEnd type="none" w="sm" len="sm"/>
            <a:tailEnd type="none" w="sm" len="sm"/>
          </a:ln>
        </p:spPr>
        <p:txBody>
          <a:bodyPr lIns="0" tIns="0" rIns="0" bIns="0" anchor="ctr">
            <a:spAutoFit/>
          </a:bodyPr>
          <a:lstStyle/>
          <a:p>
            <a:pPr>
              <a:spcBef>
                <a:spcPct val="50000"/>
              </a:spcBef>
            </a:pPr>
            <a:r>
              <a:rPr lang="en-US" altLang="zh-CN">
                <a:solidFill>
                  <a:srgbClr val="0033CC"/>
                </a:solidFill>
              </a:rPr>
              <a:t>7.5  </a:t>
            </a:r>
            <a:r>
              <a:rPr lang="zh-CN" altLang="en-US">
                <a:solidFill>
                  <a:srgbClr val="0033CC"/>
                </a:solidFill>
              </a:rPr>
              <a:t>深度负反馈条件下的近似计算</a:t>
            </a:r>
            <a:endParaRPr lang="zh-CN" altLang="en-US">
              <a:solidFill>
                <a:srgbClr val="0033CC"/>
              </a:solidFill>
            </a:endParaRPr>
          </a:p>
        </p:txBody>
      </p:sp>
      <p:sp>
        <p:nvSpPr>
          <p:cNvPr id="49161" name="Text Box 8">
            <a:hlinkClick r:id="rId5"/>
          </p:cNvPr>
          <p:cNvSpPr txBox="1">
            <a:spLocks noChangeArrowheads="1"/>
          </p:cNvSpPr>
          <p:nvPr/>
        </p:nvSpPr>
        <p:spPr bwMode="auto">
          <a:xfrm>
            <a:off x="179388" y="1833563"/>
            <a:ext cx="4608512" cy="304800"/>
          </a:xfrm>
          <a:prstGeom prst="rect">
            <a:avLst/>
          </a:prstGeom>
          <a:noFill/>
          <a:ln w="9525">
            <a:noFill/>
            <a:miter lim="800000"/>
          </a:ln>
        </p:spPr>
        <p:txBody>
          <a:bodyPr lIns="0" tIns="0" rIns="0" bIns="0" anchor="ctr">
            <a:spAutoFit/>
          </a:bodyPr>
          <a:lstStyle/>
          <a:p>
            <a:pPr>
              <a:spcBef>
                <a:spcPct val="50000"/>
              </a:spcBef>
            </a:pPr>
            <a:r>
              <a:rPr lang="en-US" altLang="zh-CN">
                <a:solidFill>
                  <a:srgbClr val="0033CC"/>
                </a:solidFill>
              </a:rPr>
              <a:t>7.2  </a:t>
            </a:r>
            <a:r>
              <a:rPr lang="zh-CN" altLang="en-US">
                <a:solidFill>
                  <a:srgbClr val="0033CC"/>
                </a:solidFill>
              </a:rPr>
              <a:t>负反馈放大电路的四种组态</a:t>
            </a:r>
            <a:endParaRPr lang="zh-CN" altLang="en-US">
              <a:solidFill>
                <a:srgbClr val="0033CC"/>
              </a:solidFill>
            </a:endParaRPr>
          </a:p>
        </p:txBody>
      </p:sp>
      <p:sp>
        <p:nvSpPr>
          <p:cNvPr id="49162" name="Text Box 9">
            <a:hlinkClick r:id="rId6"/>
          </p:cNvPr>
          <p:cNvSpPr txBox="1">
            <a:spLocks noChangeArrowheads="1"/>
          </p:cNvSpPr>
          <p:nvPr/>
        </p:nvSpPr>
        <p:spPr bwMode="auto">
          <a:xfrm>
            <a:off x="179388" y="3233738"/>
            <a:ext cx="5059362" cy="304800"/>
          </a:xfrm>
          <a:prstGeom prst="rect">
            <a:avLst/>
          </a:prstGeom>
          <a:noFill/>
          <a:ln w="12700" cap="sq" algn="ctr">
            <a:noFill/>
            <a:miter lim="800000"/>
            <a:headEnd type="none" w="sm" len="sm"/>
            <a:tailEnd type="none" w="sm" len="sm"/>
          </a:ln>
        </p:spPr>
        <p:txBody>
          <a:bodyPr lIns="0" tIns="0" rIns="0" bIns="0" anchor="ctr">
            <a:spAutoFit/>
          </a:bodyPr>
          <a:lstStyle/>
          <a:p>
            <a:pPr>
              <a:spcBef>
                <a:spcPct val="50000"/>
              </a:spcBef>
            </a:pPr>
            <a:r>
              <a:rPr lang="en-US" altLang="zh-CN">
                <a:solidFill>
                  <a:srgbClr val="0033CC"/>
                </a:solidFill>
              </a:rPr>
              <a:t>7.6  </a:t>
            </a:r>
            <a:r>
              <a:rPr lang="zh-CN" altLang="en-US">
                <a:solidFill>
                  <a:srgbClr val="0033CC"/>
                </a:solidFill>
              </a:rPr>
              <a:t>负反馈放大电路设计</a:t>
            </a:r>
            <a:endParaRPr lang="zh-CN" altLang="en-US">
              <a:solidFill>
                <a:srgbClr val="0033CC"/>
              </a:solidFill>
            </a:endParaRPr>
          </a:p>
        </p:txBody>
      </p:sp>
      <p:sp>
        <p:nvSpPr>
          <p:cNvPr id="49163" name="Text Box 10">
            <a:hlinkClick r:id="rId7"/>
          </p:cNvPr>
          <p:cNvSpPr txBox="1">
            <a:spLocks noChangeArrowheads="1"/>
          </p:cNvSpPr>
          <p:nvPr/>
        </p:nvSpPr>
        <p:spPr bwMode="auto">
          <a:xfrm>
            <a:off x="179388" y="3582988"/>
            <a:ext cx="5210175" cy="304800"/>
          </a:xfrm>
          <a:prstGeom prst="rect">
            <a:avLst/>
          </a:prstGeom>
          <a:noFill/>
          <a:ln w="12700" cap="sq" algn="ctr">
            <a:noFill/>
            <a:miter lim="800000"/>
            <a:headEnd type="none" w="sm" len="sm"/>
            <a:tailEnd type="none" w="sm" len="sm"/>
          </a:ln>
        </p:spPr>
        <p:txBody>
          <a:bodyPr lIns="0" tIns="0" rIns="0" bIns="0" anchor="ctr">
            <a:spAutoFit/>
          </a:bodyPr>
          <a:lstStyle/>
          <a:p>
            <a:pPr>
              <a:spcBef>
                <a:spcPct val="50000"/>
              </a:spcBef>
            </a:pPr>
            <a:r>
              <a:rPr lang="en-US" altLang="zh-CN">
                <a:solidFill>
                  <a:srgbClr val="0033CC"/>
                </a:solidFill>
              </a:rPr>
              <a:t>7.7  </a:t>
            </a:r>
            <a:r>
              <a:rPr lang="zh-CN" altLang="en-US">
                <a:solidFill>
                  <a:srgbClr val="0033CC"/>
                </a:solidFill>
              </a:rPr>
              <a:t>负反馈放大电路的频率响应</a:t>
            </a:r>
            <a:r>
              <a:rPr lang="en-US" altLang="zh-CN">
                <a:solidFill>
                  <a:schemeClr val="hlink"/>
                </a:solidFill>
              </a:rPr>
              <a:t>(</a:t>
            </a:r>
            <a:r>
              <a:rPr lang="zh-CN" altLang="en-US">
                <a:solidFill>
                  <a:schemeClr val="hlink"/>
                </a:solidFill>
              </a:rPr>
              <a:t>增益带宽积</a:t>
            </a:r>
            <a:r>
              <a:rPr lang="en-US" altLang="zh-CN">
                <a:solidFill>
                  <a:schemeClr val="hlink"/>
                </a:solidFill>
              </a:rPr>
              <a:t>)</a:t>
            </a:r>
            <a:endParaRPr lang="en-US" altLang="zh-CN">
              <a:solidFill>
                <a:schemeClr val="hlink"/>
              </a:solidFill>
            </a:endParaRPr>
          </a:p>
        </p:txBody>
      </p:sp>
      <p:sp>
        <p:nvSpPr>
          <p:cNvPr id="49164" name="Text Box 11">
            <a:hlinkClick r:id="rId8"/>
          </p:cNvPr>
          <p:cNvSpPr txBox="1">
            <a:spLocks noChangeArrowheads="1"/>
          </p:cNvSpPr>
          <p:nvPr/>
        </p:nvSpPr>
        <p:spPr bwMode="auto">
          <a:xfrm>
            <a:off x="179388" y="3933825"/>
            <a:ext cx="5059362" cy="304800"/>
          </a:xfrm>
          <a:prstGeom prst="rect">
            <a:avLst/>
          </a:prstGeom>
          <a:noFill/>
          <a:ln w="12700" cap="sq" algn="ctr">
            <a:noFill/>
            <a:miter lim="800000"/>
            <a:headEnd type="none" w="sm" len="sm"/>
            <a:tailEnd type="none" w="sm" len="sm"/>
          </a:ln>
        </p:spPr>
        <p:txBody>
          <a:bodyPr lIns="0" tIns="0" rIns="0" bIns="0" anchor="ctr">
            <a:spAutoFit/>
          </a:bodyPr>
          <a:lstStyle/>
          <a:p>
            <a:pPr>
              <a:spcBef>
                <a:spcPct val="50000"/>
              </a:spcBef>
            </a:pPr>
            <a:r>
              <a:rPr lang="en-US" altLang="zh-CN">
                <a:solidFill>
                  <a:srgbClr val="0033CC"/>
                </a:solidFill>
              </a:rPr>
              <a:t>7.8  </a:t>
            </a:r>
            <a:r>
              <a:rPr lang="zh-CN" altLang="en-US">
                <a:solidFill>
                  <a:srgbClr val="0033CC"/>
                </a:solidFill>
              </a:rPr>
              <a:t>负反馈放大电路的稳定性</a:t>
            </a:r>
            <a:endParaRPr lang="zh-CN" altLang="en-US">
              <a:solidFill>
                <a:srgbClr val="0033CC"/>
              </a:solidFill>
            </a:endParaRPr>
          </a:p>
        </p:txBody>
      </p:sp>
      <p:sp>
        <p:nvSpPr>
          <p:cNvPr id="49165" name="Rectangle 12"/>
          <p:cNvSpPr>
            <a:spLocks noChangeArrowheads="1"/>
          </p:cNvSpPr>
          <p:nvPr/>
        </p:nvSpPr>
        <p:spPr bwMode="auto">
          <a:xfrm>
            <a:off x="4859338" y="1484313"/>
            <a:ext cx="4284662" cy="4249737"/>
          </a:xfrm>
          <a:prstGeom prst="rect">
            <a:avLst/>
          </a:prstGeom>
          <a:noFill/>
          <a:ln w="9525">
            <a:noFill/>
            <a:miter lim="800000"/>
          </a:ln>
        </p:spPr>
        <p:txBody>
          <a:bodyPr/>
          <a:lstStyle/>
          <a:p>
            <a:pPr marL="342900" indent="-342900" algn="just">
              <a:buClr>
                <a:schemeClr val="folHlink"/>
              </a:buClr>
              <a:buSzPct val="60000"/>
              <a:buFont typeface="Wingdings" panose="05000000000000000000" pitchFamily="2" charset="2"/>
              <a:buChar char="n"/>
            </a:pPr>
            <a:r>
              <a:rPr lang="zh-CN" altLang="en-US"/>
              <a:t>反馈判断：</a:t>
            </a:r>
            <a:endParaRPr lang="zh-CN" altLang="en-US"/>
          </a:p>
          <a:p>
            <a:pPr marL="742950" lvl="1" indent="-285750" algn="just">
              <a:buClr>
                <a:schemeClr val="hlink"/>
              </a:buClr>
              <a:buSzPct val="55000"/>
              <a:buFont typeface="Wingdings" panose="05000000000000000000" pitchFamily="2" charset="2"/>
              <a:buChar char="n"/>
            </a:pPr>
            <a:r>
              <a:rPr lang="zh-CN" altLang="en-US">
                <a:solidFill>
                  <a:schemeClr val="hlink"/>
                </a:solidFill>
              </a:rPr>
              <a:t>交流</a:t>
            </a:r>
            <a:r>
              <a:rPr lang="zh-CN" altLang="en-US"/>
              <a:t>反馈极性、组态；</a:t>
            </a:r>
            <a:endParaRPr lang="zh-CN" altLang="en-US"/>
          </a:p>
          <a:p>
            <a:pPr marL="742950" lvl="1" indent="-285750" algn="just">
              <a:buClr>
                <a:schemeClr val="hlink"/>
              </a:buClr>
              <a:buSzPct val="55000"/>
              <a:buFont typeface="Wingdings" panose="05000000000000000000" pitchFamily="2" charset="2"/>
              <a:buChar char="n"/>
            </a:pPr>
            <a:r>
              <a:rPr lang="zh-CN" altLang="en-US"/>
              <a:t>直流反馈和交流反馈</a:t>
            </a:r>
            <a:endParaRPr lang="zh-CN" altLang="en-US"/>
          </a:p>
          <a:p>
            <a:pPr marL="742950" lvl="1" indent="-285750" algn="just">
              <a:buClr>
                <a:schemeClr val="hlink"/>
              </a:buClr>
              <a:buSzPct val="55000"/>
              <a:buFont typeface="Wingdings" panose="05000000000000000000" pitchFamily="2" charset="2"/>
              <a:buChar char="n"/>
            </a:pPr>
            <a:r>
              <a:rPr lang="zh-CN" altLang="en-US"/>
              <a:t>反馈网络构成元件</a:t>
            </a:r>
            <a:endParaRPr lang="zh-CN" altLang="en-US"/>
          </a:p>
          <a:p>
            <a:pPr marL="342900" indent="-342900" algn="just">
              <a:buClr>
                <a:schemeClr val="folHlink"/>
              </a:buClr>
              <a:buSzPct val="60000"/>
              <a:buFont typeface="Wingdings" panose="05000000000000000000" pitchFamily="2" charset="2"/>
              <a:buChar char="n"/>
            </a:pPr>
            <a:r>
              <a:rPr lang="zh-CN" altLang="en-US"/>
              <a:t>简答：负反馈对放大性能的改善</a:t>
            </a:r>
            <a:endParaRPr lang="zh-CN" altLang="en-US"/>
          </a:p>
          <a:p>
            <a:pPr marL="742950" lvl="1" indent="-285750" algn="just">
              <a:buClr>
                <a:schemeClr val="hlink"/>
              </a:buClr>
              <a:buSzPct val="55000"/>
              <a:buFont typeface="Wingdings" panose="05000000000000000000" pitchFamily="2" charset="2"/>
              <a:buChar char="n"/>
            </a:pPr>
            <a:r>
              <a:rPr lang="en-US" altLang="zh-CN" i="1"/>
              <a:t>A</a:t>
            </a:r>
            <a:r>
              <a:rPr lang="en-US" altLang="zh-CN" baseline="-25000"/>
              <a:t>?F</a:t>
            </a:r>
            <a:r>
              <a:rPr lang="zh-CN" altLang="en-US"/>
              <a:t>、</a:t>
            </a:r>
            <a:r>
              <a:rPr lang="en-US" altLang="zh-CN" i="1"/>
              <a:t>R</a:t>
            </a:r>
            <a:r>
              <a:rPr lang="en-US" altLang="zh-CN" baseline="-25000"/>
              <a:t>i</a:t>
            </a:r>
            <a:r>
              <a:rPr lang="en-US" altLang="zh-CN">
                <a:sym typeface="Symbol" panose="05050102010706020507" pitchFamily="18" charset="2"/>
              </a:rPr>
              <a:t></a:t>
            </a:r>
            <a:r>
              <a:rPr lang="zh-CN" altLang="en-US"/>
              <a:t>、 </a:t>
            </a:r>
            <a:r>
              <a:rPr lang="en-US" altLang="zh-CN" i="1"/>
              <a:t>R</a:t>
            </a:r>
            <a:r>
              <a:rPr lang="en-US" altLang="zh-CN" baseline="-25000"/>
              <a:t>o</a:t>
            </a:r>
            <a:r>
              <a:rPr lang="en-US" altLang="zh-CN">
                <a:sym typeface="Symbol" panose="05050102010706020507" pitchFamily="18" charset="2"/>
              </a:rPr>
              <a:t></a:t>
            </a:r>
            <a:r>
              <a:rPr lang="zh-CN" altLang="en-US"/>
              <a:t>；</a:t>
            </a:r>
            <a:endParaRPr lang="zh-CN" altLang="en-US"/>
          </a:p>
          <a:p>
            <a:pPr marL="342900" indent="-342900" algn="just">
              <a:buClr>
                <a:schemeClr val="folHlink"/>
              </a:buClr>
              <a:buSzPct val="60000"/>
              <a:buFont typeface="Wingdings" panose="05000000000000000000" pitchFamily="2" charset="2"/>
              <a:buChar char="n"/>
            </a:pPr>
            <a:r>
              <a:rPr lang="zh-CN" altLang="en-US"/>
              <a:t>深度负反馈的近似计算</a:t>
            </a:r>
            <a:endParaRPr lang="zh-CN" altLang="en-US"/>
          </a:p>
          <a:p>
            <a:pPr marL="742950" lvl="1" indent="-285750" algn="just">
              <a:buClr>
                <a:schemeClr val="hlink"/>
              </a:buClr>
              <a:buSzPct val="55000"/>
              <a:buFont typeface="Wingdings" panose="05000000000000000000" pitchFamily="2" charset="2"/>
              <a:buChar char="n"/>
            </a:pPr>
            <a:r>
              <a:rPr lang="en-US" altLang="zh-CN" i="1"/>
              <a:t>A</a:t>
            </a:r>
            <a:r>
              <a:rPr lang="en-US" altLang="zh-CN" baseline="-25000"/>
              <a:t>?F</a:t>
            </a:r>
            <a:r>
              <a:rPr lang="zh-CN" altLang="en-US"/>
              <a:t>、 或求</a:t>
            </a:r>
            <a:r>
              <a:rPr lang="en-US" altLang="zh-CN" i="1"/>
              <a:t>A</a:t>
            </a:r>
            <a:r>
              <a:rPr lang="en-US" altLang="zh-CN" baseline="-25000"/>
              <a:t>V</a:t>
            </a:r>
            <a:r>
              <a:rPr lang="zh-CN" altLang="en-US"/>
              <a:t>、</a:t>
            </a:r>
            <a:endParaRPr lang="zh-CN" altLang="en-US"/>
          </a:p>
          <a:p>
            <a:pPr marL="342900" indent="-342900" algn="just">
              <a:buClr>
                <a:schemeClr val="folHlink"/>
              </a:buClr>
              <a:buSzPct val="60000"/>
              <a:buFont typeface="Wingdings" panose="05000000000000000000" pitchFamily="2" charset="2"/>
              <a:buChar char="n"/>
            </a:pPr>
            <a:r>
              <a:rPr lang="zh-CN" altLang="en-US"/>
              <a:t>改错或设计</a:t>
            </a:r>
            <a:endParaRPr lang="zh-CN" altLang="en-US"/>
          </a:p>
          <a:p>
            <a:pPr marL="742950" lvl="1" indent="-285750" algn="just">
              <a:buClr>
                <a:schemeClr val="hlink"/>
              </a:buClr>
              <a:buSzPct val="55000"/>
              <a:buFont typeface="Wingdings" panose="05000000000000000000" pitchFamily="2" charset="2"/>
              <a:buChar char="n"/>
            </a:pPr>
            <a:r>
              <a:rPr lang="zh-CN" altLang="en-US"/>
              <a:t>给出性能改善要求 </a:t>
            </a:r>
            <a:r>
              <a:rPr lang="zh-CN" altLang="en-US">
                <a:sym typeface="Symbol" panose="05050102010706020507" pitchFamily="18" charset="2"/>
              </a:rPr>
              <a:t> 引反馈或判断正错</a:t>
            </a:r>
            <a:endParaRPr lang="en-US" altLang="zh-CN">
              <a:sym typeface="Symbol" panose="05050102010706020507" pitchFamily="18" charset="2"/>
            </a:endParaRPr>
          </a:p>
          <a:p>
            <a:pPr marL="742950" lvl="1" indent="-285750" algn="just">
              <a:buClr>
                <a:schemeClr val="hlink"/>
              </a:buClr>
              <a:buSzPct val="55000"/>
              <a:buFont typeface="Wingdings" panose="05000000000000000000" pitchFamily="2" charset="2"/>
              <a:buChar char="n"/>
            </a:pPr>
            <a:r>
              <a:rPr lang="zh-CN" altLang="en-US">
                <a:sym typeface="Symbol" panose="05050102010706020507" pitchFamily="18" charset="2"/>
              </a:rPr>
              <a:t>设计：选择</a:t>
            </a:r>
            <a:r>
              <a:rPr lang="en-US" altLang="zh-CN">
                <a:sym typeface="Symbol" panose="05050102010706020507" pitchFamily="18" charset="2"/>
              </a:rPr>
              <a:t>4</a:t>
            </a:r>
            <a:r>
              <a:rPr lang="zh-CN" altLang="en-US">
                <a:sym typeface="Symbol" panose="05050102010706020507" pitchFamily="18" charset="2"/>
              </a:rPr>
              <a:t>个模板</a:t>
            </a:r>
            <a:endParaRPr lang="zh-CN" altLang="zh-CN">
              <a:sym typeface="Symbol" panose="05050102010706020507" pitchFamily="18" charset="2"/>
            </a:endParaRPr>
          </a:p>
        </p:txBody>
      </p:sp>
      <p:sp>
        <p:nvSpPr>
          <p:cNvPr id="49167" name="Rectangle 14"/>
          <p:cNvSpPr>
            <a:spLocks noChangeArrowheads="1"/>
          </p:cNvSpPr>
          <p:nvPr/>
        </p:nvSpPr>
        <p:spPr bwMode="auto">
          <a:xfrm>
            <a:off x="539750" y="4292600"/>
            <a:ext cx="4032250" cy="396875"/>
          </a:xfrm>
          <a:prstGeom prst="rect">
            <a:avLst/>
          </a:prstGeom>
          <a:noFill/>
          <a:ln w="9525" algn="ctr">
            <a:noFill/>
            <a:miter lim="800000"/>
          </a:ln>
        </p:spPr>
        <p:txBody>
          <a:bodyPr anchor="ctr">
            <a:spAutoFit/>
          </a:bodyPr>
          <a:lstStyle/>
          <a:p>
            <a:r>
              <a:rPr kumimoji="0" lang="zh-CN" altLang="en-US">
                <a:solidFill>
                  <a:srgbClr val="CC3300"/>
                </a:solidFill>
              </a:rPr>
              <a:t>产生自激的原因和条件</a:t>
            </a:r>
            <a:endParaRPr kumimoji="0" lang="zh-CN" altLang="en-US">
              <a:solidFill>
                <a:srgbClr val="CC3300"/>
              </a:solidFill>
            </a:endParaRPr>
          </a:p>
        </p:txBody>
      </p:sp>
      <p:grpSp>
        <p:nvGrpSpPr>
          <p:cNvPr id="49168" name="Group 15"/>
          <p:cNvGrpSpPr/>
          <p:nvPr/>
        </p:nvGrpSpPr>
        <p:grpSpPr bwMode="auto">
          <a:xfrm>
            <a:off x="6659563" y="1268413"/>
            <a:ext cx="1295400" cy="504825"/>
            <a:chOff x="4422" y="935"/>
            <a:chExt cx="816" cy="318"/>
          </a:xfrm>
        </p:grpSpPr>
        <p:sp>
          <p:nvSpPr>
            <p:cNvPr id="49172" name="Oval 16"/>
            <p:cNvSpPr>
              <a:spLocks noChangeArrowheads="1"/>
            </p:cNvSpPr>
            <p:nvPr/>
          </p:nvSpPr>
          <p:spPr bwMode="auto">
            <a:xfrm>
              <a:off x="4422" y="935"/>
              <a:ext cx="816" cy="318"/>
            </a:xfrm>
            <a:prstGeom prst="ellipse">
              <a:avLst/>
            </a:prstGeom>
            <a:solidFill>
              <a:schemeClr val="accent1"/>
            </a:solidFill>
            <a:ln w="38100">
              <a:solidFill>
                <a:schemeClr val="hlink"/>
              </a:solidFill>
              <a:miter lim="800000"/>
            </a:ln>
          </p:spPr>
          <p:txBody>
            <a:bodyPr wrap="none" anchor="ctr"/>
            <a:lstStyle/>
            <a:p>
              <a:endParaRPr lang="zh-CN" altLang="en-US"/>
            </a:p>
          </p:txBody>
        </p:sp>
        <p:sp>
          <p:nvSpPr>
            <p:cNvPr id="49173" name="Text Box 17"/>
            <p:cNvSpPr txBox="1">
              <a:spLocks noChangeArrowheads="1"/>
            </p:cNvSpPr>
            <p:nvPr/>
          </p:nvSpPr>
          <p:spPr bwMode="auto">
            <a:xfrm>
              <a:off x="4580" y="950"/>
              <a:ext cx="499" cy="288"/>
            </a:xfrm>
            <a:prstGeom prst="rect">
              <a:avLst/>
            </a:prstGeom>
            <a:noFill/>
            <a:ln w="9525">
              <a:noFill/>
              <a:miter lim="800000"/>
            </a:ln>
          </p:spPr>
          <p:txBody>
            <a:bodyPr>
              <a:spAutoFit/>
            </a:bodyPr>
            <a:lstStyle/>
            <a:p>
              <a:pPr algn="ctr">
                <a:spcBef>
                  <a:spcPct val="50000"/>
                </a:spcBef>
              </a:pPr>
              <a:r>
                <a:rPr lang="en-US" altLang="zh-CN" sz="2400"/>
                <a:t>1</a:t>
              </a:r>
              <a:r>
                <a:rPr lang="zh-CN" altLang="en-US" sz="2400"/>
                <a:t>题</a:t>
              </a:r>
              <a:endParaRPr lang="zh-CN" altLang="en-US" sz="2400"/>
            </a:p>
          </p:txBody>
        </p:sp>
      </p:grpSp>
      <p:grpSp>
        <p:nvGrpSpPr>
          <p:cNvPr id="49169" name="Group 18"/>
          <p:cNvGrpSpPr/>
          <p:nvPr/>
        </p:nvGrpSpPr>
        <p:grpSpPr bwMode="auto">
          <a:xfrm>
            <a:off x="7572375" y="3857625"/>
            <a:ext cx="1295400" cy="504825"/>
            <a:chOff x="4422" y="935"/>
            <a:chExt cx="816" cy="318"/>
          </a:xfrm>
        </p:grpSpPr>
        <p:sp>
          <p:nvSpPr>
            <p:cNvPr id="49170" name="Oval 19"/>
            <p:cNvSpPr>
              <a:spLocks noChangeArrowheads="1"/>
            </p:cNvSpPr>
            <p:nvPr/>
          </p:nvSpPr>
          <p:spPr bwMode="auto">
            <a:xfrm>
              <a:off x="4422" y="935"/>
              <a:ext cx="816" cy="318"/>
            </a:xfrm>
            <a:prstGeom prst="ellipse">
              <a:avLst/>
            </a:prstGeom>
            <a:solidFill>
              <a:schemeClr val="accent1"/>
            </a:solidFill>
            <a:ln w="38100">
              <a:solidFill>
                <a:srgbClr val="006600"/>
              </a:solidFill>
              <a:miter lim="800000"/>
            </a:ln>
          </p:spPr>
          <p:txBody>
            <a:bodyPr wrap="none" anchor="ctr"/>
            <a:lstStyle/>
            <a:p>
              <a:endParaRPr lang="zh-CN" altLang="en-US"/>
            </a:p>
          </p:txBody>
        </p:sp>
        <p:sp>
          <p:nvSpPr>
            <p:cNvPr id="49171" name="Text Box 20"/>
            <p:cNvSpPr txBox="1">
              <a:spLocks noChangeArrowheads="1"/>
            </p:cNvSpPr>
            <p:nvPr/>
          </p:nvSpPr>
          <p:spPr bwMode="auto">
            <a:xfrm>
              <a:off x="4580" y="950"/>
              <a:ext cx="499" cy="288"/>
            </a:xfrm>
            <a:prstGeom prst="rect">
              <a:avLst/>
            </a:prstGeom>
            <a:noFill/>
            <a:ln w="9525">
              <a:noFill/>
              <a:miter lim="800000"/>
            </a:ln>
          </p:spPr>
          <p:txBody>
            <a:bodyPr>
              <a:spAutoFit/>
            </a:bodyPr>
            <a:lstStyle/>
            <a:p>
              <a:pPr algn="ctr">
                <a:spcBef>
                  <a:spcPct val="50000"/>
                </a:spcBef>
              </a:pPr>
              <a:r>
                <a:rPr lang="en-US" altLang="zh-CN" sz="2400"/>
                <a:t>1</a:t>
              </a:r>
              <a:r>
                <a:rPr lang="zh-CN" altLang="en-US" sz="2400"/>
                <a:t>题</a:t>
              </a:r>
              <a:endParaRPr lang="zh-CN" altLang="en-US" sz="2400"/>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3" name="灯片编号占位符 3"/>
          <p:cNvSpPr>
            <a:spLocks noGrp="1"/>
          </p:cNvSpPr>
          <p:nvPr>
            <p:ph type="sldNum" sz="quarter" idx="12"/>
          </p:nvPr>
        </p:nvSpPr>
        <p:spPr>
          <a:noFill/>
        </p:spPr>
        <p:txBody>
          <a:bodyPr/>
          <a:lstStyle/>
          <a:p>
            <a:fld id="{ED4F5A07-DB21-4E04-9531-FC15D36C63C8}" type="slidenum">
              <a:rPr lang="zh-CN" altLang="en-US" smtClean="0"/>
            </a:fld>
            <a:endParaRPr lang="en-US" altLang="zh-CN" smtClean="0"/>
          </a:p>
        </p:txBody>
      </p:sp>
      <p:sp>
        <p:nvSpPr>
          <p:cNvPr id="12294" name="Text Box 4"/>
          <p:cNvSpPr txBox="1">
            <a:spLocks noChangeArrowheads="1"/>
          </p:cNvSpPr>
          <p:nvPr/>
        </p:nvSpPr>
        <p:spPr bwMode="auto">
          <a:xfrm>
            <a:off x="0" y="71438"/>
            <a:ext cx="4572000" cy="2133600"/>
          </a:xfrm>
          <a:prstGeom prst="rect">
            <a:avLst/>
          </a:prstGeom>
          <a:solidFill>
            <a:schemeClr val="bg1"/>
          </a:solidFill>
          <a:ln w="9525" algn="ctr">
            <a:noFill/>
            <a:miter lim="800000"/>
          </a:ln>
        </p:spPr>
        <p:txBody>
          <a:bodyPr lIns="0" tIns="0" rIns="0" bIns="0" anchor="ctr">
            <a:spAutoFit/>
          </a:bodyPr>
          <a:lstStyle/>
          <a:p>
            <a:r>
              <a:rPr lang="en-US" altLang="zh-CN"/>
              <a:t>1</a:t>
            </a:r>
            <a:r>
              <a:rPr lang="zh-CN" altLang="en-US"/>
              <a:t>．分析下图所示电路中的</a:t>
            </a:r>
            <a:r>
              <a:rPr lang="en-US" altLang="zh-CN"/>
              <a:t>2</a:t>
            </a:r>
            <a:r>
              <a:rPr lang="zh-CN" altLang="en-US"/>
              <a:t>个级间反馈。</a:t>
            </a:r>
            <a:endParaRPr lang="zh-CN" altLang="en-US"/>
          </a:p>
          <a:p>
            <a:r>
              <a:rPr lang="en-US" altLang="zh-CN"/>
              <a:t>(1) 2</a:t>
            </a:r>
            <a:r>
              <a:rPr lang="zh-CN" altLang="en-US"/>
              <a:t>个级间反馈分别由哪些元件构成？</a:t>
            </a:r>
            <a:endParaRPr lang="zh-CN" altLang="en-US"/>
          </a:p>
          <a:p>
            <a:r>
              <a:rPr lang="en-US" altLang="zh-CN"/>
              <a:t>(2)</a:t>
            </a:r>
            <a:r>
              <a:rPr lang="zh-CN" altLang="en-US"/>
              <a:t>它们是正反馈还是负反馈？并在图中标出瞬时极性； </a:t>
            </a:r>
            <a:endParaRPr lang="zh-CN" altLang="en-US"/>
          </a:p>
          <a:p>
            <a:r>
              <a:rPr lang="en-US" altLang="zh-CN"/>
              <a:t>(3)</a:t>
            </a:r>
            <a:r>
              <a:rPr lang="zh-CN" altLang="en-US"/>
              <a:t>是直流反馈、交流反馈还是交、直流反馈兼有？</a:t>
            </a:r>
            <a:endParaRPr lang="zh-CN" altLang="en-US"/>
          </a:p>
          <a:p>
            <a:r>
              <a:rPr lang="en-US" altLang="zh-CN"/>
              <a:t>(4)</a:t>
            </a:r>
            <a:r>
              <a:rPr lang="zh-CN" altLang="en-US"/>
              <a:t>它们属于何种类型（组态）？ </a:t>
            </a:r>
            <a:endParaRPr lang="zh-CN" altLang="en-US"/>
          </a:p>
        </p:txBody>
      </p:sp>
      <p:sp>
        <p:nvSpPr>
          <p:cNvPr id="12295" name="Rectangle 7"/>
          <p:cNvSpPr>
            <a:spLocks noChangeArrowheads="1"/>
          </p:cNvSpPr>
          <p:nvPr/>
        </p:nvSpPr>
        <p:spPr bwMode="auto">
          <a:xfrm>
            <a:off x="0" y="2366963"/>
            <a:ext cx="9144000" cy="0"/>
          </a:xfrm>
          <a:prstGeom prst="rect">
            <a:avLst/>
          </a:prstGeom>
          <a:noFill/>
          <a:ln w="9525" algn="ctr">
            <a:noFill/>
            <a:miter lim="800000"/>
          </a:ln>
        </p:spPr>
        <p:txBody>
          <a:bodyPr wrap="none" lIns="0" tIns="0" rIns="0" bIns="0" anchor="ctr">
            <a:spAutoFit/>
          </a:bodyPr>
          <a:lstStyle/>
          <a:p>
            <a:endParaRPr lang="zh-CN" altLang="en-US"/>
          </a:p>
        </p:txBody>
      </p:sp>
      <p:graphicFrame>
        <p:nvGraphicFramePr>
          <p:cNvPr id="12290" name="Object 6"/>
          <p:cNvGraphicFramePr>
            <a:graphicFrameLocks noChangeAspect="1"/>
          </p:cNvGraphicFramePr>
          <p:nvPr/>
        </p:nvGraphicFramePr>
        <p:xfrm>
          <a:off x="0" y="2565400"/>
          <a:ext cx="4572000" cy="2905125"/>
        </p:xfrm>
        <a:graphic>
          <a:graphicData uri="http://schemas.openxmlformats.org/presentationml/2006/ole">
            <mc:AlternateContent xmlns:mc="http://schemas.openxmlformats.org/markup-compatibility/2006">
              <mc:Choice xmlns:v="urn:schemas-microsoft-com:vml" Requires="v">
                <p:oleObj spid="_x0000_s12289" name="图片" r:id="rId1" imgW="20897850" imgH="13277850" progId="Word.Picture.8">
                  <p:embed/>
                </p:oleObj>
              </mc:Choice>
              <mc:Fallback>
                <p:oleObj name="图片" r:id="rId1" imgW="20897850" imgH="13277850" progId="Word.Picture.8">
                  <p:embed/>
                  <p:pic>
                    <p:nvPicPr>
                      <p:cNvPr id="0" name="Object 6"/>
                      <p:cNvPicPr>
                        <a:picLocks noChangeAspect="1"/>
                      </p:cNvPicPr>
                      <p:nvPr/>
                    </p:nvPicPr>
                    <p:blipFill>
                      <a:blip r:embed="rId2"/>
                      <a:stretch>
                        <a:fillRect/>
                      </a:stretch>
                    </p:blipFill>
                    <p:spPr>
                      <a:xfrm>
                        <a:off x="0" y="2565400"/>
                        <a:ext cx="4572000" cy="2905125"/>
                      </a:xfrm>
                      <a:prstGeom prst="rect">
                        <a:avLst/>
                      </a:prstGeom>
                      <a:noFill/>
                      <a:ln w="9525">
                        <a:noFill/>
                      </a:ln>
                    </p:spPr>
                  </p:pic>
                </p:oleObj>
              </mc:Fallback>
            </mc:AlternateContent>
          </a:graphicData>
        </a:graphic>
      </p:graphicFrame>
      <p:sp>
        <p:nvSpPr>
          <p:cNvPr id="12296" name="Text Box 10"/>
          <p:cNvSpPr txBox="1">
            <a:spLocks noChangeArrowheads="1"/>
          </p:cNvSpPr>
          <p:nvPr/>
        </p:nvSpPr>
        <p:spPr bwMode="auto">
          <a:xfrm>
            <a:off x="4572000" y="188913"/>
            <a:ext cx="4572000" cy="304800"/>
          </a:xfrm>
          <a:prstGeom prst="rect">
            <a:avLst/>
          </a:prstGeom>
          <a:noFill/>
          <a:ln w="9525" algn="ctr">
            <a:noFill/>
            <a:miter lim="800000"/>
          </a:ln>
        </p:spPr>
        <p:txBody>
          <a:bodyPr lIns="0" tIns="0" rIns="0" bIns="0">
            <a:spAutoFit/>
          </a:bodyPr>
          <a:lstStyle/>
          <a:p>
            <a:pPr marL="457200">
              <a:spcBef>
                <a:spcPct val="50000"/>
              </a:spcBef>
            </a:pPr>
            <a:endParaRPr lang="zh-CN" altLang="en-US"/>
          </a:p>
        </p:txBody>
      </p:sp>
      <p:sp>
        <p:nvSpPr>
          <p:cNvPr id="12297" name="Text Box 12"/>
          <p:cNvSpPr txBox="1">
            <a:spLocks noChangeArrowheads="1"/>
          </p:cNvSpPr>
          <p:nvPr/>
        </p:nvSpPr>
        <p:spPr bwMode="auto">
          <a:xfrm>
            <a:off x="4572000" y="0"/>
            <a:ext cx="4572000" cy="1219200"/>
          </a:xfrm>
          <a:prstGeom prst="rect">
            <a:avLst/>
          </a:prstGeom>
          <a:noFill/>
          <a:ln w="9525" algn="ctr">
            <a:noFill/>
            <a:miter lim="800000"/>
          </a:ln>
        </p:spPr>
        <p:txBody>
          <a:bodyPr lIns="0" tIns="0" rIns="0" bIns="0" anchor="ctr">
            <a:spAutoFit/>
          </a:bodyPr>
          <a:lstStyle/>
          <a:p>
            <a:r>
              <a:rPr lang="en-US" altLang="zh-CN"/>
              <a:t>2</a:t>
            </a:r>
            <a:r>
              <a:rPr lang="zh-CN" altLang="en-US"/>
              <a:t>、分析下图中两个电路的级间反馈，</a:t>
            </a:r>
            <a:endParaRPr lang="zh-CN" altLang="en-US"/>
          </a:p>
          <a:p>
            <a:r>
              <a:rPr lang="en-US" altLang="zh-CN"/>
              <a:t>(1)</a:t>
            </a:r>
            <a:r>
              <a:rPr lang="zh-CN" altLang="en-US"/>
              <a:t>判断各电路的反馈组态和极性。</a:t>
            </a:r>
            <a:endParaRPr lang="zh-CN" altLang="en-US"/>
          </a:p>
          <a:p>
            <a:r>
              <a:rPr lang="en-US" altLang="zh-CN"/>
              <a:t>(2)</a:t>
            </a:r>
            <a:r>
              <a:rPr lang="zh-CN" altLang="en-US"/>
              <a:t>该级间反馈能稳定何种增益？并近似估算该增益。 </a:t>
            </a:r>
            <a:endParaRPr lang="zh-CN" altLang="en-US"/>
          </a:p>
        </p:txBody>
      </p:sp>
      <p:sp>
        <p:nvSpPr>
          <p:cNvPr id="12298" name="Rectangle 14"/>
          <p:cNvSpPr>
            <a:spLocks noChangeArrowheads="1"/>
          </p:cNvSpPr>
          <p:nvPr/>
        </p:nvSpPr>
        <p:spPr bwMode="auto">
          <a:xfrm>
            <a:off x="0" y="2557463"/>
            <a:ext cx="9144000" cy="0"/>
          </a:xfrm>
          <a:prstGeom prst="rect">
            <a:avLst/>
          </a:prstGeom>
          <a:noFill/>
          <a:ln w="9525" algn="ctr">
            <a:noFill/>
            <a:miter lim="800000"/>
          </a:ln>
        </p:spPr>
        <p:txBody>
          <a:bodyPr wrap="none" lIns="0" tIns="0" rIns="0" bIns="0" anchor="ctr">
            <a:spAutoFit/>
          </a:bodyPr>
          <a:lstStyle/>
          <a:p>
            <a:endParaRPr lang="zh-CN" altLang="en-US"/>
          </a:p>
        </p:txBody>
      </p:sp>
      <p:graphicFrame>
        <p:nvGraphicFramePr>
          <p:cNvPr id="12291" name="Object 13"/>
          <p:cNvGraphicFramePr>
            <a:graphicFrameLocks noChangeAspect="1"/>
          </p:cNvGraphicFramePr>
          <p:nvPr/>
        </p:nvGraphicFramePr>
        <p:xfrm>
          <a:off x="4859338" y="1341438"/>
          <a:ext cx="3813175" cy="2287587"/>
        </p:xfrm>
        <a:graphic>
          <a:graphicData uri="http://schemas.openxmlformats.org/presentationml/2006/ole">
            <mc:AlternateContent xmlns:mc="http://schemas.openxmlformats.org/markup-compatibility/2006">
              <mc:Choice xmlns:v="urn:schemas-microsoft-com:vml" Requires="v">
                <p:oleObj spid="_x0000_s12291" name="图片" r:id="rId3" imgW="3171825" imgH="1905000" progId="Word.Picture.8">
                  <p:embed/>
                </p:oleObj>
              </mc:Choice>
              <mc:Fallback>
                <p:oleObj name="图片" r:id="rId3" imgW="3171825" imgH="1905000" progId="Word.Picture.8">
                  <p:embed/>
                  <p:pic>
                    <p:nvPicPr>
                      <p:cNvPr id="0" name="Object 13"/>
                      <p:cNvPicPr>
                        <a:picLocks noChangeAspect="1"/>
                      </p:cNvPicPr>
                      <p:nvPr/>
                    </p:nvPicPr>
                    <p:blipFill>
                      <a:blip r:embed="rId4"/>
                      <a:stretch>
                        <a:fillRect/>
                      </a:stretch>
                    </p:blipFill>
                    <p:spPr>
                      <a:xfrm>
                        <a:off x="4859338" y="1341438"/>
                        <a:ext cx="3813175" cy="2287587"/>
                      </a:xfrm>
                      <a:prstGeom prst="rect">
                        <a:avLst/>
                      </a:prstGeom>
                      <a:noFill/>
                      <a:ln w="9525">
                        <a:noFill/>
                      </a:ln>
                    </p:spPr>
                  </p:pic>
                </p:oleObj>
              </mc:Fallback>
            </mc:AlternateContent>
          </a:graphicData>
        </a:graphic>
      </p:graphicFrame>
      <p:sp>
        <p:nvSpPr>
          <p:cNvPr id="12299" name="Rectangle 16"/>
          <p:cNvSpPr>
            <a:spLocks noChangeArrowheads="1"/>
          </p:cNvSpPr>
          <p:nvPr/>
        </p:nvSpPr>
        <p:spPr bwMode="auto">
          <a:xfrm>
            <a:off x="0" y="2538413"/>
            <a:ext cx="9144000" cy="0"/>
          </a:xfrm>
          <a:prstGeom prst="rect">
            <a:avLst/>
          </a:prstGeom>
          <a:noFill/>
          <a:ln w="9525" algn="ctr">
            <a:noFill/>
            <a:miter lim="800000"/>
          </a:ln>
        </p:spPr>
        <p:txBody>
          <a:bodyPr wrap="none" lIns="0" tIns="0" rIns="0" bIns="0" anchor="ctr">
            <a:spAutoFit/>
          </a:bodyPr>
          <a:lstStyle/>
          <a:p>
            <a:endParaRPr lang="zh-CN" altLang="en-US"/>
          </a:p>
        </p:txBody>
      </p:sp>
      <p:graphicFrame>
        <p:nvGraphicFramePr>
          <p:cNvPr id="12292" name="Object 15"/>
          <p:cNvGraphicFramePr>
            <a:graphicFrameLocks noChangeAspect="1"/>
          </p:cNvGraphicFramePr>
          <p:nvPr/>
        </p:nvGraphicFramePr>
        <p:xfrm>
          <a:off x="5076825" y="3716338"/>
          <a:ext cx="3313113" cy="2338387"/>
        </p:xfrm>
        <a:graphic>
          <a:graphicData uri="http://schemas.openxmlformats.org/presentationml/2006/ole">
            <mc:AlternateContent xmlns:mc="http://schemas.openxmlformats.org/markup-compatibility/2006">
              <mc:Choice xmlns:v="urn:schemas-microsoft-com:vml" Requires="v">
                <p:oleObj spid="_x0000_s12292" name="图片" r:id="rId5" imgW="5867400" imgH="3971925" progId="Word.Picture.8">
                  <p:embed/>
                </p:oleObj>
              </mc:Choice>
              <mc:Fallback>
                <p:oleObj name="图片" r:id="rId5" imgW="5867400" imgH="3971925" progId="Word.Picture.8">
                  <p:embed/>
                  <p:pic>
                    <p:nvPicPr>
                      <p:cNvPr id="0" name="Object 15"/>
                      <p:cNvPicPr>
                        <a:picLocks noChangeAspect="1"/>
                      </p:cNvPicPr>
                      <p:nvPr/>
                    </p:nvPicPr>
                    <p:blipFill>
                      <a:blip r:embed="rId6"/>
                      <a:stretch>
                        <a:fillRect/>
                      </a:stretch>
                    </p:blipFill>
                    <p:spPr>
                      <a:xfrm>
                        <a:off x="5076825" y="3716338"/>
                        <a:ext cx="3313113" cy="2338387"/>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灯片编号占位符 3"/>
          <p:cNvSpPr>
            <a:spLocks noGrp="1"/>
          </p:cNvSpPr>
          <p:nvPr>
            <p:ph type="sldNum" sz="quarter" idx="12"/>
          </p:nvPr>
        </p:nvSpPr>
        <p:spPr>
          <a:noFill/>
        </p:spPr>
        <p:txBody>
          <a:bodyPr/>
          <a:lstStyle/>
          <a:p>
            <a:fld id="{4C87F837-64F1-4E2C-9850-D3D80BC3F274}" type="slidenum">
              <a:rPr lang="zh-CN" altLang="en-US" smtClean="0"/>
            </a:fld>
            <a:endParaRPr lang="en-US" altLang="zh-CN" smtClean="0"/>
          </a:p>
        </p:txBody>
      </p:sp>
      <p:sp>
        <p:nvSpPr>
          <p:cNvPr id="13316" name="Text Box 4"/>
          <p:cNvSpPr txBox="1">
            <a:spLocks noChangeArrowheads="1"/>
          </p:cNvSpPr>
          <p:nvPr/>
        </p:nvSpPr>
        <p:spPr bwMode="auto">
          <a:xfrm>
            <a:off x="0" y="0"/>
            <a:ext cx="8640763" cy="2530475"/>
          </a:xfrm>
          <a:prstGeom prst="rect">
            <a:avLst/>
          </a:prstGeom>
          <a:solidFill>
            <a:schemeClr val="bg1"/>
          </a:solidFill>
          <a:ln w="9525">
            <a:noFill/>
            <a:miter lim="800000"/>
          </a:ln>
        </p:spPr>
        <p:txBody>
          <a:bodyPr>
            <a:spAutoFit/>
          </a:bodyPr>
          <a:lstStyle/>
          <a:p>
            <a:r>
              <a:rPr lang="zh-CN" altLang="en-US"/>
              <a:t>三、（</a:t>
            </a:r>
            <a:r>
              <a:rPr lang="en-US" altLang="zh-CN"/>
              <a:t>14</a:t>
            </a:r>
            <a:r>
              <a:rPr lang="zh-CN" altLang="en-US"/>
              <a:t>分）</a:t>
            </a:r>
            <a:endParaRPr lang="zh-CN" altLang="en-US"/>
          </a:p>
          <a:p>
            <a:r>
              <a:rPr lang="zh-CN" altLang="en-US"/>
              <a:t>放大电路如下图所示。</a:t>
            </a:r>
            <a:endParaRPr lang="zh-CN" altLang="en-US"/>
          </a:p>
          <a:p>
            <a:r>
              <a:rPr lang="en-US" altLang="zh-CN"/>
              <a:t>1</a:t>
            </a:r>
            <a:r>
              <a:rPr lang="zh-CN" altLang="en-US"/>
              <a:t>、分析该电路是几级放大电路，各级有哪些三极管构成？</a:t>
            </a:r>
            <a:endParaRPr lang="zh-CN" altLang="en-US"/>
          </a:p>
          <a:p>
            <a:r>
              <a:rPr lang="en-US" altLang="zh-CN"/>
              <a:t>2</a:t>
            </a:r>
            <a:r>
              <a:rPr lang="zh-CN" altLang="en-US"/>
              <a:t>、</a:t>
            </a:r>
            <a:r>
              <a:rPr lang="en-US" altLang="zh-CN" i="1"/>
              <a:t>T</a:t>
            </a:r>
            <a:r>
              <a:rPr lang="en-US" altLang="zh-CN"/>
              <a:t>1</a:t>
            </a:r>
            <a:r>
              <a:rPr lang="zh-CN" altLang="en-US"/>
              <a:t>和</a:t>
            </a:r>
            <a:r>
              <a:rPr lang="en-US" altLang="zh-CN" i="1"/>
              <a:t>T</a:t>
            </a:r>
            <a:r>
              <a:rPr lang="en-US" altLang="zh-CN"/>
              <a:t>2</a:t>
            </a:r>
            <a:r>
              <a:rPr lang="zh-CN" altLang="en-US"/>
              <a:t>构成什么电路？</a:t>
            </a:r>
            <a:r>
              <a:rPr lang="en-US" altLang="zh-CN" i="1"/>
              <a:t>T</a:t>
            </a:r>
            <a:r>
              <a:rPr lang="en-US" altLang="zh-CN"/>
              <a:t>3</a:t>
            </a:r>
            <a:r>
              <a:rPr lang="zh-CN" altLang="en-US"/>
              <a:t>又构成什么电路？ </a:t>
            </a:r>
            <a:endParaRPr lang="zh-CN" altLang="en-US"/>
          </a:p>
          <a:p>
            <a:r>
              <a:rPr lang="en-US" altLang="zh-CN"/>
              <a:t>3</a:t>
            </a:r>
            <a:r>
              <a:rPr lang="zh-CN" altLang="en-US"/>
              <a:t>、</a:t>
            </a:r>
            <a:r>
              <a:rPr lang="en-US" altLang="zh-CN" i="1"/>
              <a:t>T</a:t>
            </a:r>
            <a:r>
              <a:rPr lang="en-US" altLang="zh-CN"/>
              <a:t>4</a:t>
            </a:r>
            <a:r>
              <a:rPr lang="zh-CN" altLang="en-US"/>
              <a:t>和</a:t>
            </a:r>
            <a:r>
              <a:rPr lang="en-US" altLang="zh-CN" i="1"/>
              <a:t>T</a:t>
            </a:r>
            <a:r>
              <a:rPr lang="en-US" altLang="zh-CN"/>
              <a:t>5</a:t>
            </a:r>
            <a:r>
              <a:rPr lang="zh-CN" altLang="en-US"/>
              <a:t>分别是什么组态？ </a:t>
            </a:r>
            <a:endParaRPr lang="zh-CN" altLang="en-US"/>
          </a:p>
          <a:p>
            <a:r>
              <a:rPr lang="en-US" altLang="zh-CN"/>
              <a:t>4</a:t>
            </a:r>
            <a:r>
              <a:rPr lang="zh-CN" altLang="en-US"/>
              <a:t>、为稳定放大电路的输出电压，某同学引入了一个负反馈如图中</a:t>
            </a:r>
            <a:r>
              <a:rPr lang="en-US" altLang="zh-CN" i="1"/>
              <a:t>R</a:t>
            </a:r>
            <a:r>
              <a:rPr lang="en-US" altLang="zh-CN" baseline="-25000"/>
              <a:t>f</a:t>
            </a:r>
            <a:r>
              <a:rPr lang="zh-CN" altLang="en-US"/>
              <a:t>，请问该反馈有没有问题？若有问题，请在图中改正。</a:t>
            </a:r>
            <a:endParaRPr lang="zh-CN" altLang="en-US"/>
          </a:p>
          <a:p>
            <a:r>
              <a:rPr lang="en-US" altLang="zh-CN"/>
              <a:t>5</a:t>
            </a:r>
            <a:r>
              <a:rPr lang="zh-CN" altLang="en-US"/>
              <a:t>、在深度负反馈的条件下，估算该放大电路的闭环电压增益。</a:t>
            </a:r>
            <a:endParaRPr lang="zh-CN" altLang="en-US"/>
          </a:p>
        </p:txBody>
      </p:sp>
      <p:sp>
        <p:nvSpPr>
          <p:cNvPr id="13317" name="Rectangle 6"/>
          <p:cNvSpPr>
            <a:spLocks noChangeArrowheads="1"/>
          </p:cNvSpPr>
          <p:nvPr/>
        </p:nvSpPr>
        <p:spPr bwMode="auto">
          <a:xfrm>
            <a:off x="0" y="2305050"/>
            <a:ext cx="9144000" cy="0"/>
          </a:xfrm>
          <a:prstGeom prst="rect">
            <a:avLst/>
          </a:prstGeom>
          <a:noFill/>
          <a:ln w="9525">
            <a:noFill/>
            <a:miter lim="800000"/>
          </a:ln>
        </p:spPr>
        <p:txBody>
          <a:bodyPr wrap="none" anchor="ctr">
            <a:spAutoFit/>
          </a:bodyPr>
          <a:lstStyle/>
          <a:p>
            <a:endParaRPr lang="zh-CN" altLang="en-US"/>
          </a:p>
        </p:txBody>
      </p:sp>
      <p:graphicFrame>
        <p:nvGraphicFramePr>
          <p:cNvPr id="13314" name="Object 5"/>
          <p:cNvGraphicFramePr>
            <a:graphicFrameLocks noChangeAspect="1"/>
          </p:cNvGraphicFramePr>
          <p:nvPr/>
        </p:nvGraphicFramePr>
        <p:xfrm>
          <a:off x="755650" y="2476500"/>
          <a:ext cx="6516688" cy="4381500"/>
        </p:xfrm>
        <a:graphic>
          <a:graphicData uri="http://schemas.openxmlformats.org/presentationml/2006/ole">
            <mc:AlternateContent xmlns:mc="http://schemas.openxmlformats.org/markup-compatibility/2006">
              <mc:Choice xmlns:v="urn:schemas-microsoft-com:vml" Requires="v">
                <p:oleObj spid="_x0000_s13313" name="图片" r:id="rId1" imgW="20897850" imgH="14049375" progId="Word.Picture.8">
                  <p:embed/>
                </p:oleObj>
              </mc:Choice>
              <mc:Fallback>
                <p:oleObj name="图片" r:id="rId1" imgW="20897850" imgH="14049375" progId="Word.Picture.8">
                  <p:embed/>
                  <p:pic>
                    <p:nvPicPr>
                      <p:cNvPr id="0" name="Object 5"/>
                      <p:cNvPicPr>
                        <a:picLocks noChangeAspect="1"/>
                      </p:cNvPicPr>
                      <p:nvPr/>
                    </p:nvPicPr>
                    <p:blipFill>
                      <a:blip r:embed="rId2"/>
                      <a:stretch>
                        <a:fillRect/>
                      </a:stretch>
                    </p:blipFill>
                    <p:spPr>
                      <a:xfrm>
                        <a:off x="755650" y="2476500"/>
                        <a:ext cx="6516688" cy="43815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p>
            <a:fld id="{D0CB089E-5AAE-404C-AB01-2B10721ED1C2}" type="slidenum">
              <a:rPr lang="zh-CN" altLang="en-US" smtClean="0"/>
            </a:fld>
            <a:endParaRPr lang="en-US" altLang="zh-CN" smtClean="0"/>
          </a:p>
        </p:txBody>
      </p:sp>
      <p:sp>
        <p:nvSpPr>
          <p:cNvPr id="50179" name="Rectangle 2"/>
          <p:cNvSpPr>
            <a:spLocks noGrp="1" noChangeArrowheads="1"/>
          </p:cNvSpPr>
          <p:nvPr>
            <p:ph type="title"/>
          </p:nvPr>
        </p:nvSpPr>
        <p:spPr/>
        <p:txBody>
          <a:bodyPr/>
          <a:lstStyle/>
          <a:p>
            <a:pPr eaLnBrk="1" hangingPunct="1"/>
            <a:r>
              <a:rPr lang="zh-CN" altLang="en-US" sz="4000" smtClean="0"/>
              <a:t>其他内容</a:t>
            </a:r>
            <a:endParaRPr lang="zh-CN" altLang="en-US" sz="4000" smtClean="0"/>
          </a:p>
        </p:txBody>
      </p:sp>
      <p:sp>
        <p:nvSpPr>
          <p:cNvPr id="50180" name="Rectangle 3"/>
          <p:cNvSpPr>
            <a:spLocks noGrp="1" noChangeArrowheads="1"/>
          </p:cNvSpPr>
          <p:nvPr>
            <p:ph type="body" idx="1"/>
          </p:nvPr>
        </p:nvSpPr>
        <p:spPr>
          <a:xfrm>
            <a:off x="682625" y="1412875"/>
            <a:ext cx="7778750" cy="5111750"/>
          </a:xfrm>
        </p:spPr>
        <p:txBody>
          <a:bodyPr/>
          <a:lstStyle/>
          <a:p>
            <a:pPr eaLnBrk="1" hangingPunct="1"/>
            <a:r>
              <a:rPr lang="zh-CN" altLang="en-US" sz="2400" smtClean="0"/>
              <a:t>第</a:t>
            </a:r>
            <a:r>
              <a:rPr lang="en-US" altLang="zh-CN" sz="2400" smtClean="0"/>
              <a:t>3</a:t>
            </a:r>
            <a:r>
              <a:rPr lang="zh-CN" altLang="en-US" sz="2400" smtClean="0"/>
              <a:t>章  半导体二极管及其应用电路</a:t>
            </a:r>
            <a:endParaRPr lang="zh-CN" altLang="en-US" sz="2400" smtClean="0"/>
          </a:p>
          <a:p>
            <a:pPr lvl="1" eaLnBrk="1" hangingPunct="1"/>
            <a:r>
              <a:rPr lang="zh-CN" altLang="en-US" sz="2000" smtClean="0"/>
              <a:t>整流： （</a:t>
            </a:r>
            <a:r>
              <a:rPr lang="en-US" altLang="zh-CN" sz="2000" smtClean="0"/>
              <a:t>10.1</a:t>
            </a:r>
            <a:r>
              <a:rPr lang="zh-CN" altLang="en-US" sz="2000" smtClean="0"/>
              <a:t>）</a:t>
            </a:r>
            <a:endParaRPr lang="zh-CN" altLang="en-US" sz="2000" smtClean="0"/>
          </a:p>
          <a:p>
            <a:pPr lvl="1" eaLnBrk="1" hangingPunct="1"/>
            <a:r>
              <a:rPr lang="zh-CN" altLang="en-US" sz="2000" smtClean="0"/>
              <a:t>稳压管（必考，比较器）</a:t>
            </a:r>
            <a:endParaRPr lang="zh-CN" altLang="en-US" sz="2000" smtClean="0"/>
          </a:p>
          <a:p>
            <a:pPr eaLnBrk="1" hangingPunct="1"/>
            <a:r>
              <a:rPr lang="zh-CN" altLang="en-US" sz="2400" smtClean="0"/>
              <a:t>频率响应（</a:t>
            </a:r>
            <a:r>
              <a:rPr lang="en-US" altLang="zh-CN" sz="2400" smtClean="0"/>
              <a:t>6</a:t>
            </a:r>
            <a:r>
              <a:rPr lang="zh-CN" altLang="en-US" sz="2400" smtClean="0"/>
              <a:t>章，</a:t>
            </a:r>
            <a:r>
              <a:rPr lang="en-US" altLang="zh-CN" sz="2400" smtClean="0"/>
              <a:t>10.1~10.3</a:t>
            </a:r>
            <a:r>
              <a:rPr lang="zh-CN" altLang="en-US" sz="2400" smtClean="0"/>
              <a:t>）</a:t>
            </a:r>
            <a:endParaRPr lang="zh-CN" altLang="en-US" sz="2400" smtClean="0"/>
          </a:p>
          <a:p>
            <a:pPr lvl="1" eaLnBrk="1" hangingPunct="1"/>
            <a:r>
              <a:rPr lang="en-US" altLang="zh-CN" sz="2000" i="1" smtClean="0"/>
              <a:t>f</a:t>
            </a:r>
            <a:r>
              <a:rPr lang="en-US" altLang="zh-CN" sz="2000" baseline="-25000" smtClean="0"/>
              <a:t>H</a:t>
            </a:r>
            <a:r>
              <a:rPr lang="zh-CN" altLang="en-US" sz="2000" smtClean="0"/>
              <a:t>、</a:t>
            </a:r>
            <a:r>
              <a:rPr lang="en-US" altLang="zh-CN" sz="2000" i="1" smtClean="0"/>
              <a:t>f</a:t>
            </a:r>
            <a:r>
              <a:rPr lang="en-US" altLang="zh-CN" sz="2000" baseline="-25000" smtClean="0"/>
              <a:t>L</a:t>
            </a:r>
            <a:r>
              <a:rPr lang="zh-CN" altLang="en-US" sz="2000" smtClean="0"/>
              <a:t> 的近似结论</a:t>
            </a:r>
            <a:r>
              <a:rPr lang="en-US" altLang="zh-CN" sz="2000" smtClean="0"/>
              <a:t>(</a:t>
            </a:r>
            <a:r>
              <a:rPr lang="zh-CN" altLang="en-US" sz="2000" smtClean="0"/>
              <a:t>影响放大器频率响应的主要因素</a:t>
            </a:r>
            <a:r>
              <a:rPr lang="en-US" altLang="zh-CN" sz="2000" smtClean="0"/>
              <a:t>)</a:t>
            </a:r>
            <a:endParaRPr lang="en-US" altLang="zh-CN" sz="2000" smtClean="0"/>
          </a:p>
          <a:p>
            <a:pPr lvl="1" eaLnBrk="1" hangingPunct="1"/>
            <a:r>
              <a:rPr lang="zh-CN" altLang="en-US" sz="2000" smtClean="0"/>
              <a:t>密勒电容、共基。</a:t>
            </a:r>
            <a:endParaRPr lang="zh-CN" altLang="en-US" sz="2000" smtClean="0"/>
          </a:p>
          <a:p>
            <a:pPr lvl="1" eaLnBrk="1" hangingPunct="1"/>
            <a:r>
              <a:rPr lang="zh-CN" altLang="en-US" sz="2000" smtClean="0"/>
              <a:t>频率响应的分析方法；波特图（会画一阶）；</a:t>
            </a:r>
            <a:endParaRPr lang="zh-CN" altLang="en-US" sz="2000" smtClean="0"/>
          </a:p>
          <a:p>
            <a:pPr lvl="1" eaLnBrk="1" hangingPunct="1"/>
            <a:r>
              <a:rPr lang="zh-CN" altLang="en-US" sz="2000" smtClean="0"/>
              <a:t>有源滤波；</a:t>
            </a:r>
            <a:endParaRPr lang="zh-CN" altLang="en-US" sz="2000" smtClean="0"/>
          </a:p>
          <a:p>
            <a:pPr eaLnBrk="1" hangingPunct="1"/>
            <a:r>
              <a:rPr lang="zh-CN" altLang="en-US" sz="2400" smtClean="0"/>
              <a:t>第</a:t>
            </a:r>
            <a:r>
              <a:rPr lang="en-US" altLang="zh-CN" sz="2400" smtClean="0"/>
              <a:t>9</a:t>
            </a:r>
            <a:r>
              <a:rPr lang="zh-CN" altLang="en-US" sz="2400" smtClean="0"/>
              <a:t>章 功率放大</a:t>
            </a:r>
            <a:endParaRPr lang="zh-CN" altLang="en-US" sz="2400" smtClean="0"/>
          </a:p>
          <a:p>
            <a:pPr eaLnBrk="1" hangingPunct="1"/>
            <a:r>
              <a:rPr lang="zh-CN" altLang="en-US" sz="2400" smtClean="0"/>
              <a:t>第</a:t>
            </a:r>
            <a:r>
              <a:rPr lang="en-US" altLang="zh-CN" sz="2400" smtClean="0"/>
              <a:t>11</a:t>
            </a:r>
            <a:r>
              <a:rPr lang="zh-CN" altLang="en-US" sz="2400" smtClean="0"/>
              <a:t>章 直流稳压电源</a:t>
            </a:r>
            <a:endParaRPr lang="zh-CN" altLang="en-US" sz="2400" smtClean="0"/>
          </a:p>
        </p:txBody>
      </p:sp>
      <p:grpSp>
        <p:nvGrpSpPr>
          <p:cNvPr id="50181" name="Group 7"/>
          <p:cNvGrpSpPr/>
          <p:nvPr/>
        </p:nvGrpSpPr>
        <p:grpSpPr bwMode="auto">
          <a:xfrm>
            <a:off x="6660232" y="3645024"/>
            <a:ext cx="1295400" cy="504825"/>
            <a:chOff x="4422" y="935"/>
            <a:chExt cx="816" cy="318"/>
          </a:xfrm>
        </p:grpSpPr>
        <p:sp>
          <p:nvSpPr>
            <p:cNvPr id="50188" name="Oval 8"/>
            <p:cNvSpPr>
              <a:spLocks noChangeArrowheads="1"/>
            </p:cNvSpPr>
            <p:nvPr/>
          </p:nvSpPr>
          <p:spPr bwMode="auto">
            <a:xfrm>
              <a:off x="4422" y="935"/>
              <a:ext cx="816" cy="318"/>
            </a:xfrm>
            <a:prstGeom prst="ellipse">
              <a:avLst/>
            </a:prstGeom>
            <a:solidFill>
              <a:schemeClr val="accent1"/>
            </a:solidFill>
            <a:ln w="38100">
              <a:solidFill>
                <a:srgbClr val="006600"/>
              </a:solidFill>
              <a:miter lim="800000"/>
            </a:ln>
          </p:spPr>
          <p:txBody>
            <a:bodyPr wrap="none" anchor="ctr"/>
            <a:lstStyle/>
            <a:p>
              <a:endParaRPr lang="zh-CN" altLang="en-US"/>
            </a:p>
          </p:txBody>
        </p:sp>
        <p:sp>
          <p:nvSpPr>
            <p:cNvPr id="50189" name="Text Box 9"/>
            <p:cNvSpPr txBox="1">
              <a:spLocks noChangeArrowheads="1"/>
            </p:cNvSpPr>
            <p:nvPr/>
          </p:nvSpPr>
          <p:spPr bwMode="auto">
            <a:xfrm>
              <a:off x="4580" y="950"/>
              <a:ext cx="499" cy="288"/>
            </a:xfrm>
            <a:prstGeom prst="rect">
              <a:avLst/>
            </a:prstGeom>
            <a:noFill/>
            <a:ln w="9525">
              <a:noFill/>
              <a:miter lim="800000"/>
            </a:ln>
          </p:spPr>
          <p:txBody>
            <a:bodyPr>
              <a:spAutoFit/>
            </a:bodyPr>
            <a:lstStyle/>
            <a:p>
              <a:pPr algn="ctr">
                <a:spcBef>
                  <a:spcPct val="50000"/>
                </a:spcBef>
              </a:pPr>
              <a:r>
                <a:rPr lang="en-US" altLang="zh-CN" sz="2400"/>
                <a:t>1</a:t>
              </a:r>
              <a:r>
                <a:rPr lang="zh-CN" altLang="en-US" sz="2400"/>
                <a:t>题</a:t>
              </a:r>
              <a:endParaRPr lang="zh-CN" altLang="en-US" sz="2400"/>
            </a:p>
          </p:txBody>
        </p:sp>
      </p:grpSp>
      <p:grpSp>
        <p:nvGrpSpPr>
          <p:cNvPr id="50182" name="Group 10"/>
          <p:cNvGrpSpPr/>
          <p:nvPr/>
        </p:nvGrpSpPr>
        <p:grpSpPr bwMode="auto">
          <a:xfrm>
            <a:off x="4067944" y="4581128"/>
            <a:ext cx="1512888" cy="504825"/>
            <a:chOff x="4422" y="935"/>
            <a:chExt cx="816" cy="318"/>
          </a:xfrm>
        </p:grpSpPr>
        <p:sp>
          <p:nvSpPr>
            <p:cNvPr id="50186" name="Oval 11"/>
            <p:cNvSpPr>
              <a:spLocks noChangeArrowheads="1"/>
            </p:cNvSpPr>
            <p:nvPr/>
          </p:nvSpPr>
          <p:spPr bwMode="auto">
            <a:xfrm>
              <a:off x="4422" y="935"/>
              <a:ext cx="816" cy="318"/>
            </a:xfrm>
            <a:prstGeom prst="ellipse">
              <a:avLst/>
            </a:prstGeom>
            <a:solidFill>
              <a:schemeClr val="accent1"/>
            </a:solidFill>
            <a:ln w="38100">
              <a:solidFill>
                <a:srgbClr val="006600"/>
              </a:solidFill>
              <a:miter lim="800000"/>
            </a:ln>
          </p:spPr>
          <p:txBody>
            <a:bodyPr wrap="none" anchor="ctr"/>
            <a:lstStyle/>
            <a:p>
              <a:endParaRPr lang="zh-CN" altLang="en-US"/>
            </a:p>
          </p:txBody>
        </p:sp>
        <p:sp>
          <p:nvSpPr>
            <p:cNvPr id="50187" name="Text Box 12"/>
            <p:cNvSpPr txBox="1">
              <a:spLocks noChangeArrowheads="1"/>
            </p:cNvSpPr>
            <p:nvPr/>
          </p:nvSpPr>
          <p:spPr bwMode="auto">
            <a:xfrm>
              <a:off x="4580" y="950"/>
              <a:ext cx="499" cy="288"/>
            </a:xfrm>
            <a:prstGeom prst="rect">
              <a:avLst/>
            </a:prstGeom>
            <a:noFill/>
            <a:ln w="9525">
              <a:noFill/>
              <a:miter lim="800000"/>
            </a:ln>
          </p:spPr>
          <p:txBody>
            <a:bodyPr>
              <a:spAutoFit/>
            </a:bodyPr>
            <a:lstStyle/>
            <a:p>
              <a:pPr algn="ctr">
                <a:spcBef>
                  <a:spcPct val="50000"/>
                </a:spcBef>
              </a:pPr>
              <a:r>
                <a:rPr lang="en-US" altLang="zh-CN" sz="2400"/>
                <a:t>0.5</a:t>
              </a:r>
              <a:r>
                <a:rPr lang="zh-CN" altLang="en-US" sz="2400"/>
                <a:t>题</a:t>
              </a:r>
              <a:endParaRPr lang="zh-CN" altLang="en-US" sz="2400"/>
            </a:p>
          </p:txBody>
        </p:sp>
      </p:grpSp>
      <p:grpSp>
        <p:nvGrpSpPr>
          <p:cNvPr id="50183" name="Group 13"/>
          <p:cNvGrpSpPr/>
          <p:nvPr/>
        </p:nvGrpSpPr>
        <p:grpSpPr bwMode="auto">
          <a:xfrm>
            <a:off x="3924300" y="5229225"/>
            <a:ext cx="1295400" cy="504825"/>
            <a:chOff x="4422" y="935"/>
            <a:chExt cx="816" cy="318"/>
          </a:xfrm>
        </p:grpSpPr>
        <p:sp>
          <p:nvSpPr>
            <p:cNvPr id="50184" name="Oval 14"/>
            <p:cNvSpPr>
              <a:spLocks noChangeArrowheads="1"/>
            </p:cNvSpPr>
            <p:nvPr/>
          </p:nvSpPr>
          <p:spPr bwMode="auto">
            <a:xfrm>
              <a:off x="4422" y="935"/>
              <a:ext cx="816" cy="318"/>
            </a:xfrm>
            <a:prstGeom prst="ellipse">
              <a:avLst/>
            </a:prstGeom>
            <a:solidFill>
              <a:schemeClr val="accent1"/>
            </a:solidFill>
            <a:ln w="38100">
              <a:solidFill>
                <a:srgbClr val="006600"/>
              </a:solidFill>
              <a:miter lim="800000"/>
            </a:ln>
          </p:spPr>
          <p:txBody>
            <a:bodyPr wrap="none" anchor="ctr"/>
            <a:lstStyle/>
            <a:p>
              <a:endParaRPr lang="zh-CN" altLang="en-US"/>
            </a:p>
          </p:txBody>
        </p:sp>
        <p:sp>
          <p:nvSpPr>
            <p:cNvPr id="50185" name="Text Box 15"/>
            <p:cNvSpPr txBox="1">
              <a:spLocks noChangeArrowheads="1"/>
            </p:cNvSpPr>
            <p:nvPr/>
          </p:nvSpPr>
          <p:spPr bwMode="auto">
            <a:xfrm>
              <a:off x="4580" y="950"/>
              <a:ext cx="499" cy="288"/>
            </a:xfrm>
            <a:prstGeom prst="rect">
              <a:avLst/>
            </a:prstGeom>
            <a:noFill/>
            <a:ln w="9525">
              <a:noFill/>
              <a:miter lim="800000"/>
            </a:ln>
          </p:spPr>
          <p:txBody>
            <a:bodyPr>
              <a:spAutoFit/>
            </a:bodyPr>
            <a:lstStyle/>
            <a:p>
              <a:pPr algn="ctr">
                <a:spcBef>
                  <a:spcPct val="50000"/>
                </a:spcBef>
              </a:pPr>
              <a:r>
                <a:rPr lang="en-US" altLang="zh-CN" sz="2400"/>
                <a:t>1</a:t>
              </a:r>
              <a:r>
                <a:rPr lang="zh-CN" altLang="en-US" sz="2400"/>
                <a:t>题</a:t>
              </a:r>
              <a:endParaRPr lang="zh-CN" altLang="en-US" sz="2400"/>
            </a:p>
          </p:txBody>
        </p:sp>
      </p:grpSp>
      <p:cxnSp>
        <p:nvCxnSpPr>
          <p:cNvPr id="14" name="直接箭头连接符 16"/>
          <p:cNvCxnSpPr>
            <a:cxnSpLocks noChangeShapeType="1"/>
          </p:cNvCxnSpPr>
          <p:nvPr/>
        </p:nvCxnSpPr>
        <p:spPr bwMode="auto">
          <a:xfrm>
            <a:off x="971600" y="4653136"/>
            <a:ext cx="4680520" cy="288032"/>
          </a:xfrm>
          <a:prstGeom prst="straightConnector1">
            <a:avLst/>
          </a:prstGeom>
          <a:noFill/>
          <a:ln w="38100" algn="ctr">
            <a:solidFill>
              <a:srgbClr val="FF0000"/>
            </a:solidFill>
            <a:round/>
            <a:headEnd type="none" w="med" len="med"/>
            <a:tailEnd type="none" w="med" len="med"/>
          </a:ln>
        </p:spPr>
      </p:cxnSp>
      <p:cxnSp>
        <p:nvCxnSpPr>
          <p:cNvPr id="15" name="直接箭头连接符 16"/>
          <p:cNvCxnSpPr>
            <a:cxnSpLocks noChangeShapeType="1"/>
          </p:cNvCxnSpPr>
          <p:nvPr/>
        </p:nvCxnSpPr>
        <p:spPr bwMode="auto">
          <a:xfrm>
            <a:off x="971600" y="5085184"/>
            <a:ext cx="4392488" cy="360040"/>
          </a:xfrm>
          <a:prstGeom prst="straightConnector1">
            <a:avLst/>
          </a:prstGeom>
          <a:noFill/>
          <a:ln w="38100" algn="ctr">
            <a:solidFill>
              <a:srgbClr val="FF0000"/>
            </a:solidFill>
            <a:round/>
            <a:headEnd type="none" w="med" len="med"/>
            <a:tailEnd type="none" w="med" len="med"/>
          </a:ln>
        </p:spPr>
      </p:cxnSp>
      <p:cxnSp>
        <p:nvCxnSpPr>
          <p:cNvPr id="16" name="直接箭头连接符 16"/>
          <p:cNvCxnSpPr>
            <a:cxnSpLocks noChangeShapeType="1"/>
          </p:cNvCxnSpPr>
          <p:nvPr/>
        </p:nvCxnSpPr>
        <p:spPr bwMode="auto">
          <a:xfrm>
            <a:off x="971600" y="4221088"/>
            <a:ext cx="2664296" cy="144016"/>
          </a:xfrm>
          <a:prstGeom prst="straightConnector1">
            <a:avLst/>
          </a:prstGeom>
          <a:noFill/>
          <a:ln w="38100" algn="ctr">
            <a:solidFill>
              <a:srgbClr val="FF0000"/>
            </a:solidFill>
            <a:round/>
            <a:headEnd type="none" w="med" len="med"/>
            <a:tailEnd type="none" w="med" len="med"/>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0" name="灯片编号占位符 4"/>
          <p:cNvSpPr>
            <a:spLocks noGrp="1"/>
          </p:cNvSpPr>
          <p:nvPr>
            <p:ph type="sldNum" sz="quarter" idx="12"/>
          </p:nvPr>
        </p:nvSpPr>
        <p:spPr>
          <a:noFill/>
        </p:spPr>
        <p:txBody>
          <a:bodyPr/>
          <a:lstStyle/>
          <a:p>
            <a:fld id="{2B7843CA-B2D0-4AF7-99D4-58A108A78C5A}"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32781" name="Rectangle 2"/>
          <p:cNvSpPr>
            <a:spLocks noGrp="1" noChangeArrowheads="1"/>
          </p:cNvSpPr>
          <p:nvPr>
            <p:ph type="title"/>
          </p:nvPr>
        </p:nvSpPr>
        <p:spPr>
          <a:xfrm>
            <a:off x="0" y="0"/>
            <a:ext cx="2590800" cy="685800"/>
          </a:xfrm>
          <a:solidFill>
            <a:srgbClr val="FFCC99"/>
          </a:solidFill>
        </p:spPr>
        <p:txBody>
          <a:bodyPr/>
          <a:lstStyle/>
          <a:p>
            <a:pPr algn="ctr" eaLnBrk="1" hangingPunct="1"/>
            <a:r>
              <a:rPr lang="zh-CN" altLang="en-US" sz="3200" smtClean="0">
                <a:solidFill>
                  <a:srgbClr val="0033CC"/>
                </a:solidFill>
              </a:rPr>
              <a:t>分析举例</a:t>
            </a:r>
            <a:r>
              <a:rPr lang="en-US" altLang="zh-CN" sz="3200" smtClean="0">
                <a:solidFill>
                  <a:srgbClr val="0033CC"/>
                </a:solidFill>
              </a:rPr>
              <a:t>1</a:t>
            </a:r>
            <a:endParaRPr lang="en-US" altLang="zh-CN" sz="3200" smtClean="0">
              <a:solidFill>
                <a:srgbClr val="0033CC"/>
              </a:solidFill>
            </a:endParaRPr>
          </a:p>
        </p:txBody>
      </p:sp>
      <p:graphicFrame>
        <p:nvGraphicFramePr>
          <p:cNvPr id="32770" name="Object 3"/>
          <p:cNvGraphicFramePr>
            <a:graphicFrameLocks noChangeAspect="1"/>
          </p:cNvGraphicFramePr>
          <p:nvPr/>
        </p:nvGraphicFramePr>
        <p:xfrm>
          <a:off x="971550" y="1738313"/>
          <a:ext cx="6877050" cy="2303462"/>
        </p:xfrm>
        <a:graphic>
          <a:graphicData uri="http://schemas.openxmlformats.org/presentationml/2006/ole">
            <mc:AlternateContent xmlns:mc="http://schemas.openxmlformats.org/markup-compatibility/2006">
              <mc:Choice xmlns:v="urn:schemas-microsoft-com:vml" Requires="v">
                <p:oleObj spid="_x0000_s14337" name="图片" r:id="rId1" imgW="24898350" imgH="8334375" progId="Word.Picture.8">
                  <p:embed/>
                </p:oleObj>
              </mc:Choice>
              <mc:Fallback>
                <p:oleObj name="图片" r:id="rId1" imgW="24898350" imgH="8334375" progId="Word.Picture.8">
                  <p:embed/>
                  <p:pic>
                    <p:nvPicPr>
                      <p:cNvPr id="0" name="Object 3"/>
                      <p:cNvPicPr>
                        <a:picLocks noChangeAspect="1"/>
                      </p:cNvPicPr>
                      <p:nvPr/>
                    </p:nvPicPr>
                    <p:blipFill>
                      <a:blip r:embed="rId2"/>
                      <a:stretch>
                        <a:fillRect/>
                      </a:stretch>
                    </p:blipFill>
                    <p:spPr>
                      <a:xfrm>
                        <a:off x="971550" y="1738313"/>
                        <a:ext cx="6877050" cy="2303462"/>
                      </a:xfrm>
                      <a:prstGeom prst="rect">
                        <a:avLst/>
                      </a:prstGeom>
                      <a:noFill/>
                      <a:ln w="9525">
                        <a:noFill/>
                      </a:ln>
                    </p:spPr>
                  </p:pic>
                </p:oleObj>
              </mc:Fallback>
            </mc:AlternateContent>
          </a:graphicData>
        </a:graphic>
      </p:graphicFrame>
      <p:sp>
        <p:nvSpPr>
          <p:cNvPr id="32782" name="Rectangle 4"/>
          <p:cNvSpPr>
            <a:spLocks noChangeArrowheads="1"/>
          </p:cNvSpPr>
          <p:nvPr/>
        </p:nvSpPr>
        <p:spPr bwMode="auto">
          <a:xfrm>
            <a:off x="2627313" y="7938"/>
            <a:ext cx="6034087" cy="420687"/>
          </a:xfrm>
          <a:prstGeom prst="rect">
            <a:avLst/>
          </a:prstGeom>
          <a:noFill/>
          <a:ln w="9525">
            <a:noFill/>
            <a:miter lim="800000"/>
          </a:ln>
        </p:spPr>
        <p:txBody>
          <a:bodyPr anchor="ctr"/>
          <a:lstStyle/>
          <a:p>
            <a:r>
              <a:rPr kumimoji="1" lang="zh-CN" altLang="en-US">
                <a:latin typeface="楷体_GB2312" pitchFamily="49" charset="-122"/>
              </a:rPr>
              <a:t>设图中的集成运放均为理想运放。试分析：</a:t>
            </a:r>
            <a:r>
              <a:rPr kumimoji="1" lang="zh-CN" altLang="en-US" baseline="-25000">
                <a:solidFill>
                  <a:srgbClr val="CC0000"/>
                </a:solidFill>
                <a:latin typeface="楷体_GB2312" pitchFamily="49" charset="-122"/>
              </a:rPr>
              <a:t> </a:t>
            </a:r>
            <a:endParaRPr kumimoji="1" lang="zh-CN" altLang="en-US" baseline="-25000">
              <a:solidFill>
                <a:srgbClr val="CC0000"/>
              </a:solidFill>
              <a:latin typeface="楷体_GB2312" pitchFamily="49" charset="-122"/>
            </a:endParaRPr>
          </a:p>
        </p:txBody>
      </p:sp>
      <p:sp>
        <p:nvSpPr>
          <p:cNvPr id="32783" name="Rectangle 5"/>
          <p:cNvSpPr>
            <a:spLocks noChangeArrowheads="1"/>
          </p:cNvSpPr>
          <p:nvPr/>
        </p:nvSpPr>
        <p:spPr bwMode="auto">
          <a:xfrm>
            <a:off x="2987675" y="368300"/>
            <a:ext cx="5721350" cy="427038"/>
          </a:xfrm>
          <a:prstGeom prst="rect">
            <a:avLst/>
          </a:prstGeom>
          <a:noFill/>
          <a:ln w="12700" cap="sq">
            <a:noFill/>
            <a:miter lim="800000"/>
            <a:headEnd type="none" w="sm" len="sm"/>
            <a:tailEnd type="none" w="sm" len="sm"/>
          </a:ln>
        </p:spPr>
        <p:txBody>
          <a:bodyPr>
            <a:spAutoFit/>
          </a:bodyPr>
          <a:lstStyle/>
          <a:p>
            <a:pPr algn="just">
              <a:lnSpc>
                <a:spcPct val="110000"/>
              </a:lnSpc>
              <a:spcBef>
                <a:spcPct val="20000"/>
              </a:spcBef>
              <a:buClr>
                <a:schemeClr val="folHlink"/>
              </a:buClr>
              <a:buSzPct val="60000"/>
              <a:buFont typeface="Wingdings" panose="05000000000000000000" pitchFamily="2" charset="2"/>
              <a:buNone/>
            </a:pPr>
            <a:r>
              <a:rPr lang="en-US" altLang="zh-CN">
                <a:solidFill>
                  <a:srgbClr val="000000"/>
                </a:solidFill>
              </a:rPr>
              <a:t>1. </a:t>
            </a:r>
            <a:r>
              <a:rPr lang="zh-CN" altLang="en-US">
                <a:solidFill>
                  <a:srgbClr val="000000"/>
                </a:solidFill>
                <a:latin typeface="楷体_GB2312" pitchFamily="49" charset="-122"/>
              </a:rPr>
              <a:t>集成运放</a:t>
            </a:r>
            <a:r>
              <a:rPr lang="en-US" altLang="zh-CN" i="1">
                <a:solidFill>
                  <a:srgbClr val="000000"/>
                </a:solidFill>
              </a:rPr>
              <a:t>A</a:t>
            </a:r>
            <a:r>
              <a:rPr lang="en-US" altLang="zh-CN" baseline="-30000">
                <a:solidFill>
                  <a:srgbClr val="000000"/>
                </a:solidFill>
              </a:rPr>
              <a:t>1</a:t>
            </a:r>
            <a:r>
              <a:rPr lang="zh-CN" altLang="en-US">
                <a:solidFill>
                  <a:srgbClr val="000000"/>
                </a:solidFill>
                <a:latin typeface="楷体_GB2312" pitchFamily="49" charset="-122"/>
              </a:rPr>
              <a:t>和电阻</a:t>
            </a:r>
            <a:r>
              <a:rPr lang="en-US" altLang="zh-CN" i="1">
                <a:solidFill>
                  <a:srgbClr val="000000"/>
                </a:solidFill>
              </a:rPr>
              <a:t>R</a:t>
            </a:r>
            <a:r>
              <a:rPr lang="en-US" altLang="zh-CN" baseline="-30000">
                <a:solidFill>
                  <a:srgbClr val="000000"/>
                </a:solidFill>
              </a:rPr>
              <a:t>3</a:t>
            </a:r>
            <a:r>
              <a:rPr lang="zh-CN" altLang="en-US">
                <a:solidFill>
                  <a:srgbClr val="000000"/>
                </a:solidFill>
                <a:latin typeface="楷体_GB2312" pitchFamily="49" charset="-122"/>
              </a:rPr>
              <a:t>、</a:t>
            </a:r>
            <a:r>
              <a:rPr lang="en-US" altLang="zh-CN" i="1">
                <a:solidFill>
                  <a:srgbClr val="000000"/>
                </a:solidFill>
              </a:rPr>
              <a:t>R</a:t>
            </a:r>
            <a:r>
              <a:rPr lang="en-US" altLang="zh-CN" baseline="-30000">
                <a:solidFill>
                  <a:srgbClr val="000000"/>
                </a:solidFill>
              </a:rPr>
              <a:t>4</a:t>
            </a:r>
            <a:r>
              <a:rPr lang="zh-CN" altLang="en-US">
                <a:solidFill>
                  <a:srgbClr val="000000"/>
                </a:solidFill>
                <a:latin typeface="楷体_GB2312" pitchFamily="49" charset="-122"/>
              </a:rPr>
              <a:t>构成什么电路？</a:t>
            </a:r>
            <a:r>
              <a:rPr lang="zh-CN" altLang="en-US">
                <a:solidFill>
                  <a:srgbClr val="000000"/>
                </a:solidFill>
              </a:rPr>
              <a:t> </a:t>
            </a:r>
            <a:endParaRPr lang="zh-CN" altLang="en-US">
              <a:solidFill>
                <a:srgbClr val="000000"/>
              </a:solidFill>
            </a:endParaRPr>
          </a:p>
        </p:txBody>
      </p:sp>
      <p:sp>
        <p:nvSpPr>
          <p:cNvPr id="32784" name="Rectangle 6"/>
          <p:cNvSpPr>
            <a:spLocks noChangeArrowheads="1"/>
          </p:cNvSpPr>
          <p:nvPr/>
        </p:nvSpPr>
        <p:spPr bwMode="auto">
          <a:xfrm>
            <a:off x="2987675" y="758825"/>
            <a:ext cx="5721350" cy="427038"/>
          </a:xfrm>
          <a:prstGeom prst="rect">
            <a:avLst/>
          </a:prstGeom>
          <a:noFill/>
          <a:ln w="12700" cap="sq">
            <a:noFill/>
            <a:miter lim="800000"/>
            <a:headEnd type="none" w="sm" len="sm"/>
            <a:tailEnd type="none" w="sm" len="sm"/>
          </a:ln>
        </p:spPr>
        <p:txBody>
          <a:bodyPr>
            <a:spAutoFit/>
          </a:bodyPr>
          <a:lstStyle/>
          <a:p>
            <a:pPr algn="just">
              <a:lnSpc>
                <a:spcPct val="110000"/>
              </a:lnSpc>
              <a:spcBef>
                <a:spcPct val="20000"/>
              </a:spcBef>
              <a:buClr>
                <a:schemeClr val="folHlink"/>
              </a:buClr>
              <a:buSzPct val="60000"/>
              <a:buFont typeface="Wingdings" panose="05000000000000000000" pitchFamily="2" charset="2"/>
              <a:buNone/>
            </a:pPr>
            <a:r>
              <a:rPr lang="en-US" altLang="zh-CN">
                <a:solidFill>
                  <a:srgbClr val="000000"/>
                </a:solidFill>
              </a:rPr>
              <a:t>2. </a:t>
            </a:r>
            <a:r>
              <a:rPr lang="zh-CN" altLang="en-US">
                <a:solidFill>
                  <a:srgbClr val="000000"/>
                </a:solidFill>
                <a:latin typeface="楷体_GB2312" pitchFamily="49" charset="-122"/>
              </a:rPr>
              <a:t>推导该电路的传递函数 </a:t>
            </a:r>
            <a:endParaRPr lang="zh-CN" altLang="en-US">
              <a:solidFill>
                <a:srgbClr val="000000"/>
              </a:solidFill>
              <a:latin typeface="楷体_GB2312" pitchFamily="49" charset="-122"/>
            </a:endParaRPr>
          </a:p>
        </p:txBody>
      </p:sp>
      <p:sp>
        <p:nvSpPr>
          <p:cNvPr id="32785" name="Rectangle 7"/>
          <p:cNvSpPr>
            <a:spLocks noChangeArrowheads="1"/>
          </p:cNvSpPr>
          <p:nvPr/>
        </p:nvSpPr>
        <p:spPr bwMode="auto">
          <a:xfrm>
            <a:off x="2987675" y="1149350"/>
            <a:ext cx="5721350" cy="427038"/>
          </a:xfrm>
          <a:prstGeom prst="rect">
            <a:avLst/>
          </a:prstGeom>
          <a:noFill/>
          <a:ln w="12700" cap="sq">
            <a:noFill/>
            <a:miter lim="800000"/>
            <a:headEnd type="none" w="sm" len="sm"/>
            <a:tailEnd type="none" w="sm" len="sm"/>
          </a:ln>
        </p:spPr>
        <p:txBody>
          <a:bodyPr>
            <a:spAutoFit/>
          </a:bodyPr>
          <a:lstStyle/>
          <a:p>
            <a:pPr algn="just">
              <a:lnSpc>
                <a:spcPct val="110000"/>
              </a:lnSpc>
              <a:spcBef>
                <a:spcPct val="20000"/>
              </a:spcBef>
              <a:buClr>
                <a:schemeClr val="folHlink"/>
              </a:buClr>
              <a:buSzPct val="60000"/>
              <a:buFont typeface="Wingdings" panose="05000000000000000000" pitchFamily="2" charset="2"/>
              <a:buNone/>
            </a:pPr>
            <a:r>
              <a:rPr lang="en-US" altLang="zh-CN">
                <a:solidFill>
                  <a:srgbClr val="000000"/>
                </a:solidFill>
              </a:rPr>
              <a:t>3. </a:t>
            </a:r>
            <a:r>
              <a:rPr lang="zh-CN" altLang="en-US">
                <a:solidFill>
                  <a:srgbClr val="000000"/>
                </a:solidFill>
                <a:latin typeface="楷体_GB2312" pitchFamily="49" charset="-122"/>
              </a:rPr>
              <a:t>作出对数幅频响应曲线（波特图）</a:t>
            </a:r>
            <a:endParaRPr lang="zh-CN" altLang="en-US">
              <a:solidFill>
                <a:srgbClr val="000000"/>
              </a:solidFill>
              <a:latin typeface="楷体_GB2312" pitchFamily="49" charset="-122"/>
            </a:endParaRPr>
          </a:p>
        </p:txBody>
      </p:sp>
      <p:sp>
        <p:nvSpPr>
          <p:cNvPr id="32786" name="Rectangle 8"/>
          <p:cNvSpPr>
            <a:spLocks noChangeArrowheads="1"/>
          </p:cNvSpPr>
          <p:nvPr/>
        </p:nvSpPr>
        <p:spPr bwMode="auto">
          <a:xfrm>
            <a:off x="2987675" y="1538288"/>
            <a:ext cx="5721350" cy="427037"/>
          </a:xfrm>
          <a:prstGeom prst="rect">
            <a:avLst/>
          </a:prstGeom>
          <a:noFill/>
          <a:ln w="12700" cap="sq">
            <a:noFill/>
            <a:miter lim="800000"/>
            <a:headEnd type="none" w="sm" len="sm"/>
            <a:tailEnd type="none" w="sm" len="sm"/>
          </a:ln>
        </p:spPr>
        <p:txBody>
          <a:bodyPr>
            <a:spAutoFit/>
          </a:bodyPr>
          <a:lstStyle/>
          <a:p>
            <a:pPr algn="just">
              <a:lnSpc>
                <a:spcPct val="110000"/>
              </a:lnSpc>
              <a:spcBef>
                <a:spcPct val="20000"/>
              </a:spcBef>
              <a:buClr>
                <a:schemeClr val="folHlink"/>
              </a:buClr>
              <a:buSzPct val="60000"/>
              <a:buFont typeface="Wingdings" panose="05000000000000000000" pitchFamily="2" charset="2"/>
              <a:buNone/>
            </a:pPr>
            <a:r>
              <a:rPr lang="en-US" altLang="zh-CN">
                <a:solidFill>
                  <a:srgbClr val="000000"/>
                </a:solidFill>
              </a:rPr>
              <a:t>4. </a:t>
            </a:r>
            <a:r>
              <a:rPr lang="zh-CN" altLang="en-US">
                <a:solidFill>
                  <a:srgbClr val="000000"/>
                </a:solidFill>
                <a:latin typeface="楷体_GB2312" pitchFamily="49" charset="-122"/>
              </a:rPr>
              <a:t>该电路的通频带</a:t>
            </a:r>
            <a:r>
              <a:rPr lang="en-US" altLang="zh-CN">
                <a:solidFill>
                  <a:srgbClr val="000000"/>
                </a:solidFill>
              </a:rPr>
              <a:t>BW=</a:t>
            </a:r>
            <a:r>
              <a:rPr lang="zh-CN" altLang="en-US">
                <a:solidFill>
                  <a:srgbClr val="000000"/>
                </a:solidFill>
              </a:rPr>
              <a:t>？</a:t>
            </a:r>
            <a:r>
              <a:rPr lang="zh-CN" altLang="en-US">
                <a:solidFill>
                  <a:srgbClr val="000000"/>
                </a:solidFill>
                <a:latin typeface="楷体_GB2312" pitchFamily="49" charset="-122"/>
              </a:rPr>
              <a:t>，中频增益</a:t>
            </a:r>
            <a:r>
              <a:rPr lang="en-US" altLang="zh-CN">
                <a:solidFill>
                  <a:srgbClr val="000000"/>
                </a:solidFill>
              </a:rPr>
              <a:t>A</a:t>
            </a:r>
            <a:r>
              <a:rPr lang="en-US" altLang="zh-CN" i="1" baseline="-30000">
                <a:solidFill>
                  <a:srgbClr val="000000"/>
                </a:solidFill>
              </a:rPr>
              <a:t>vm</a:t>
            </a:r>
            <a:r>
              <a:rPr lang="en-US" altLang="zh-CN">
                <a:solidFill>
                  <a:srgbClr val="000000"/>
                </a:solidFill>
              </a:rPr>
              <a:t>=</a:t>
            </a:r>
            <a:r>
              <a:rPr lang="zh-CN" altLang="en-US">
                <a:solidFill>
                  <a:srgbClr val="000000"/>
                </a:solidFill>
              </a:rPr>
              <a:t>？</a:t>
            </a:r>
            <a:r>
              <a:rPr lang="zh-CN" altLang="en-US">
                <a:solidFill>
                  <a:srgbClr val="000000"/>
                </a:solidFill>
                <a:latin typeface="楷体_GB2312" pitchFamily="49" charset="-122"/>
              </a:rPr>
              <a:t> </a:t>
            </a:r>
            <a:endParaRPr lang="zh-CN" altLang="en-US">
              <a:solidFill>
                <a:srgbClr val="000000"/>
              </a:solidFill>
              <a:latin typeface="楷体_GB2312" pitchFamily="49" charset="-122"/>
            </a:endParaRPr>
          </a:p>
        </p:txBody>
      </p:sp>
      <p:graphicFrame>
        <p:nvGraphicFramePr>
          <p:cNvPr id="748553" name="Object 9"/>
          <p:cNvGraphicFramePr>
            <a:graphicFrameLocks noChangeAspect="1"/>
          </p:cNvGraphicFramePr>
          <p:nvPr/>
        </p:nvGraphicFramePr>
        <p:xfrm>
          <a:off x="1044575" y="5781675"/>
          <a:ext cx="2736850" cy="781050"/>
        </p:xfrm>
        <a:graphic>
          <a:graphicData uri="http://schemas.openxmlformats.org/presentationml/2006/ole">
            <mc:AlternateContent xmlns:mc="http://schemas.openxmlformats.org/markup-compatibility/2006">
              <mc:Choice xmlns:v="urn:schemas-microsoft-com:vml" Requires="v">
                <p:oleObj spid="_x0000_s14338" name="Equation" r:id="rId3" imgW="36271200" imgH="10363200" progId="Equation.3">
                  <p:embed/>
                </p:oleObj>
              </mc:Choice>
              <mc:Fallback>
                <p:oleObj name="Equation" r:id="rId3" imgW="36271200" imgH="10363200" progId="Equation.3">
                  <p:embed/>
                  <p:pic>
                    <p:nvPicPr>
                      <p:cNvPr id="0" name="Object 9"/>
                      <p:cNvPicPr>
                        <a:picLocks noChangeAspect="1"/>
                      </p:cNvPicPr>
                      <p:nvPr/>
                    </p:nvPicPr>
                    <p:blipFill>
                      <a:blip r:embed="rId4"/>
                      <a:stretch>
                        <a:fillRect/>
                      </a:stretch>
                    </p:blipFill>
                    <p:spPr>
                      <a:xfrm>
                        <a:off x="1044575" y="5781675"/>
                        <a:ext cx="2736850" cy="781050"/>
                      </a:xfrm>
                      <a:prstGeom prst="rect">
                        <a:avLst/>
                      </a:prstGeom>
                      <a:noFill/>
                      <a:ln w="9525">
                        <a:noFill/>
                      </a:ln>
                    </p:spPr>
                  </p:pic>
                </p:oleObj>
              </mc:Fallback>
            </mc:AlternateContent>
          </a:graphicData>
        </a:graphic>
      </p:graphicFrame>
      <p:graphicFrame>
        <p:nvGraphicFramePr>
          <p:cNvPr id="748554" name="Object 10"/>
          <p:cNvGraphicFramePr>
            <a:graphicFrameLocks noChangeAspect="1"/>
          </p:cNvGraphicFramePr>
          <p:nvPr/>
        </p:nvGraphicFramePr>
        <p:xfrm>
          <a:off x="4392613" y="5805488"/>
          <a:ext cx="2846387" cy="742950"/>
        </p:xfrm>
        <a:graphic>
          <a:graphicData uri="http://schemas.openxmlformats.org/presentationml/2006/ole">
            <mc:AlternateContent xmlns:mc="http://schemas.openxmlformats.org/markup-compatibility/2006">
              <mc:Choice xmlns:v="urn:schemas-microsoft-com:vml" Requires="v">
                <p:oleObj spid="_x0000_s14339" name="Equation" r:id="rId5" imgW="39624000" imgH="10363200" progId="Equation.3">
                  <p:embed/>
                </p:oleObj>
              </mc:Choice>
              <mc:Fallback>
                <p:oleObj name="Equation" r:id="rId5" imgW="39624000" imgH="10363200" progId="Equation.3">
                  <p:embed/>
                  <p:pic>
                    <p:nvPicPr>
                      <p:cNvPr id="0" name="Object 10"/>
                      <p:cNvPicPr>
                        <a:picLocks noChangeAspect="1"/>
                      </p:cNvPicPr>
                      <p:nvPr/>
                    </p:nvPicPr>
                    <p:blipFill>
                      <a:blip r:embed="rId6"/>
                      <a:stretch>
                        <a:fillRect/>
                      </a:stretch>
                    </p:blipFill>
                    <p:spPr>
                      <a:xfrm>
                        <a:off x="4392613" y="5805488"/>
                        <a:ext cx="2846387" cy="742950"/>
                      </a:xfrm>
                      <a:prstGeom prst="rect">
                        <a:avLst/>
                      </a:prstGeom>
                      <a:noFill/>
                      <a:ln w="9525">
                        <a:noFill/>
                      </a:ln>
                    </p:spPr>
                  </p:pic>
                </p:oleObj>
              </mc:Fallback>
            </mc:AlternateContent>
          </a:graphicData>
        </a:graphic>
      </p:graphicFrame>
      <p:graphicFrame>
        <p:nvGraphicFramePr>
          <p:cNvPr id="748555" name="Object 11"/>
          <p:cNvGraphicFramePr>
            <a:graphicFrameLocks noChangeAspect="1"/>
          </p:cNvGraphicFramePr>
          <p:nvPr/>
        </p:nvGraphicFramePr>
        <p:xfrm>
          <a:off x="395288" y="4905375"/>
          <a:ext cx="3816350" cy="774700"/>
        </p:xfrm>
        <a:graphic>
          <a:graphicData uri="http://schemas.openxmlformats.org/presentationml/2006/ole">
            <mc:AlternateContent xmlns:mc="http://schemas.openxmlformats.org/markup-compatibility/2006">
              <mc:Choice xmlns:v="urn:schemas-microsoft-com:vml" Requires="v">
                <p:oleObj spid="_x0000_s14340" name="公式" r:id="rId7" imgW="52425600" imgH="10668000" progId="Equation.3">
                  <p:embed/>
                </p:oleObj>
              </mc:Choice>
              <mc:Fallback>
                <p:oleObj name="公式" r:id="rId7" imgW="52425600" imgH="10668000" progId="Equation.3">
                  <p:embed/>
                  <p:pic>
                    <p:nvPicPr>
                      <p:cNvPr id="0" name="Object 11"/>
                      <p:cNvPicPr>
                        <a:picLocks noChangeAspect="1"/>
                      </p:cNvPicPr>
                      <p:nvPr/>
                    </p:nvPicPr>
                    <p:blipFill>
                      <a:blip r:embed="rId8"/>
                      <a:stretch>
                        <a:fillRect/>
                      </a:stretch>
                    </p:blipFill>
                    <p:spPr>
                      <a:xfrm>
                        <a:off x="395288" y="4905375"/>
                        <a:ext cx="3816350" cy="774700"/>
                      </a:xfrm>
                      <a:prstGeom prst="rect">
                        <a:avLst/>
                      </a:prstGeom>
                      <a:noFill/>
                      <a:ln w="9525">
                        <a:noFill/>
                      </a:ln>
                    </p:spPr>
                  </p:pic>
                </p:oleObj>
              </mc:Fallback>
            </mc:AlternateContent>
          </a:graphicData>
        </a:graphic>
      </p:graphicFrame>
      <p:sp>
        <p:nvSpPr>
          <p:cNvPr id="748556" name="Rectangle 12"/>
          <p:cNvSpPr>
            <a:spLocks noChangeArrowheads="1"/>
          </p:cNvSpPr>
          <p:nvPr/>
        </p:nvSpPr>
        <p:spPr bwMode="auto">
          <a:xfrm>
            <a:off x="6048375" y="5084763"/>
            <a:ext cx="3036888" cy="396875"/>
          </a:xfrm>
          <a:prstGeom prst="rect">
            <a:avLst/>
          </a:prstGeom>
          <a:noFill/>
          <a:ln w="9525">
            <a:noFill/>
            <a:miter lim="800000"/>
          </a:ln>
        </p:spPr>
        <p:txBody>
          <a:bodyPr anchor="ctr"/>
          <a:lstStyle/>
          <a:p>
            <a:r>
              <a:rPr kumimoji="1" lang="zh-CN" altLang="en-US">
                <a:solidFill>
                  <a:srgbClr val="CC0000"/>
                </a:solidFill>
              </a:rPr>
              <a:t>一阶</a:t>
            </a:r>
            <a:r>
              <a:rPr kumimoji="1" lang="zh-CN" altLang="en-US">
                <a:solidFill>
                  <a:srgbClr val="CC0000"/>
                </a:solidFill>
                <a:latin typeface="楷体_GB2312" pitchFamily="49" charset="-122"/>
              </a:rPr>
              <a:t>低通有源滤波器</a:t>
            </a:r>
            <a:endParaRPr kumimoji="1" lang="zh-CN" altLang="en-US">
              <a:solidFill>
                <a:srgbClr val="CC0000"/>
              </a:solidFill>
              <a:latin typeface="楷体_GB2312" pitchFamily="49" charset="-122"/>
            </a:endParaRPr>
          </a:p>
        </p:txBody>
      </p:sp>
      <p:graphicFrame>
        <p:nvGraphicFramePr>
          <p:cNvPr id="748557" name="Object 13"/>
          <p:cNvGraphicFramePr>
            <a:graphicFrameLocks noChangeAspect="1"/>
          </p:cNvGraphicFramePr>
          <p:nvPr/>
        </p:nvGraphicFramePr>
        <p:xfrm>
          <a:off x="4824413" y="4113213"/>
          <a:ext cx="2339975" cy="781050"/>
        </p:xfrm>
        <a:graphic>
          <a:graphicData uri="http://schemas.openxmlformats.org/presentationml/2006/ole">
            <mc:AlternateContent xmlns:mc="http://schemas.openxmlformats.org/markup-compatibility/2006">
              <mc:Choice xmlns:v="urn:schemas-microsoft-com:vml" Requires="v">
                <p:oleObj spid="_x0000_s14341" name="公式" r:id="rId9" imgW="37490400" imgH="10668000" progId="Equation.3">
                  <p:embed/>
                </p:oleObj>
              </mc:Choice>
              <mc:Fallback>
                <p:oleObj name="公式" r:id="rId9" imgW="37490400" imgH="10668000" progId="Equation.3">
                  <p:embed/>
                  <p:pic>
                    <p:nvPicPr>
                      <p:cNvPr id="0" name="Object 13"/>
                      <p:cNvPicPr>
                        <a:picLocks noChangeAspect="1"/>
                      </p:cNvPicPr>
                      <p:nvPr/>
                    </p:nvPicPr>
                    <p:blipFill>
                      <a:blip r:embed="rId10"/>
                      <a:stretch>
                        <a:fillRect/>
                      </a:stretch>
                    </p:blipFill>
                    <p:spPr>
                      <a:xfrm>
                        <a:off x="4824413" y="4113213"/>
                        <a:ext cx="2339975" cy="781050"/>
                      </a:xfrm>
                      <a:prstGeom prst="rect">
                        <a:avLst/>
                      </a:prstGeom>
                      <a:noFill/>
                      <a:ln w="9525">
                        <a:noFill/>
                      </a:ln>
                    </p:spPr>
                  </p:pic>
                </p:oleObj>
              </mc:Fallback>
            </mc:AlternateContent>
          </a:graphicData>
        </a:graphic>
      </p:graphicFrame>
      <p:graphicFrame>
        <p:nvGraphicFramePr>
          <p:cNvPr id="748558" name="Object 14"/>
          <p:cNvGraphicFramePr>
            <a:graphicFrameLocks noChangeAspect="1"/>
          </p:cNvGraphicFramePr>
          <p:nvPr/>
        </p:nvGraphicFramePr>
        <p:xfrm>
          <a:off x="4427538" y="4941888"/>
          <a:ext cx="1487487" cy="774700"/>
        </p:xfrm>
        <a:graphic>
          <a:graphicData uri="http://schemas.openxmlformats.org/presentationml/2006/ole">
            <mc:AlternateContent xmlns:mc="http://schemas.openxmlformats.org/markup-compatibility/2006">
              <mc:Choice xmlns:v="urn:schemas-microsoft-com:vml" Requires="v">
                <p:oleObj spid="_x0000_s14342" name="公式" r:id="rId11" imgW="20421600" imgH="10668000" progId="Equation.3">
                  <p:embed/>
                </p:oleObj>
              </mc:Choice>
              <mc:Fallback>
                <p:oleObj name="公式" r:id="rId11" imgW="20421600" imgH="10668000" progId="Equation.3">
                  <p:embed/>
                  <p:pic>
                    <p:nvPicPr>
                      <p:cNvPr id="0" name="Object 14"/>
                      <p:cNvPicPr>
                        <a:picLocks noChangeAspect="1"/>
                      </p:cNvPicPr>
                      <p:nvPr/>
                    </p:nvPicPr>
                    <p:blipFill>
                      <a:blip r:embed="rId12"/>
                      <a:stretch>
                        <a:fillRect/>
                      </a:stretch>
                    </p:blipFill>
                    <p:spPr>
                      <a:xfrm>
                        <a:off x="4427538" y="4941888"/>
                        <a:ext cx="1487487" cy="774700"/>
                      </a:xfrm>
                      <a:prstGeom prst="rect">
                        <a:avLst/>
                      </a:prstGeom>
                      <a:noFill/>
                      <a:ln w="9525">
                        <a:noFill/>
                      </a:ln>
                    </p:spPr>
                  </p:pic>
                </p:oleObj>
              </mc:Fallback>
            </mc:AlternateContent>
          </a:graphicData>
        </a:graphic>
      </p:graphicFrame>
      <p:graphicFrame>
        <p:nvGraphicFramePr>
          <p:cNvPr id="748559" name="Object 15"/>
          <p:cNvGraphicFramePr>
            <a:graphicFrameLocks noChangeAspect="1"/>
          </p:cNvGraphicFramePr>
          <p:nvPr/>
        </p:nvGraphicFramePr>
        <p:xfrm>
          <a:off x="431800" y="4113213"/>
          <a:ext cx="1712913" cy="781050"/>
        </p:xfrm>
        <a:graphic>
          <a:graphicData uri="http://schemas.openxmlformats.org/presentationml/2006/ole">
            <mc:AlternateContent xmlns:mc="http://schemas.openxmlformats.org/markup-compatibility/2006">
              <mc:Choice xmlns:v="urn:schemas-microsoft-com:vml" Requires="v">
                <p:oleObj spid="_x0000_s14343" name="公式" r:id="rId13" imgW="27432000" imgH="10668000" progId="Equation.3">
                  <p:embed/>
                </p:oleObj>
              </mc:Choice>
              <mc:Fallback>
                <p:oleObj name="公式" r:id="rId13" imgW="27432000" imgH="10668000" progId="Equation.3">
                  <p:embed/>
                  <p:pic>
                    <p:nvPicPr>
                      <p:cNvPr id="0" name="Object 15"/>
                      <p:cNvPicPr>
                        <a:picLocks noChangeAspect="1"/>
                      </p:cNvPicPr>
                      <p:nvPr/>
                    </p:nvPicPr>
                    <p:blipFill>
                      <a:blip r:embed="rId14"/>
                      <a:stretch>
                        <a:fillRect/>
                      </a:stretch>
                    </p:blipFill>
                    <p:spPr>
                      <a:xfrm>
                        <a:off x="431800" y="4113213"/>
                        <a:ext cx="1712913" cy="781050"/>
                      </a:xfrm>
                      <a:prstGeom prst="rect">
                        <a:avLst/>
                      </a:prstGeom>
                      <a:noFill/>
                      <a:ln w="9525">
                        <a:noFill/>
                      </a:ln>
                    </p:spPr>
                  </p:pic>
                </p:oleObj>
              </mc:Fallback>
            </mc:AlternateContent>
          </a:graphicData>
        </a:graphic>
      </p:graphicFrame>
      <p:graphicFrame>
        <p:nvGraphicFramePr>
          <p:cNvPr id="748560" name="Object 16"/>
          <p:cNvGraphicFramePr>
            <a:graphicFrameLocks noChangeAspect="1"/>
          </p:cNvGraphicFramePr>
          <p:nvPr/>
        </p:nvGraphicFramePr>
        <p:xfrm>
          <a:off x="2195513" y="4113213"/>
          <a:ext cx="895350" cy="781050"/>
        </p:xfrm>
        <a:graphic>
          <a:graphicData uri="http://schemas.openxmlformats.org/presentationml/2006/ole">
            <mc:AlternateContent xmlns:mc="http://schemas.openxmlformats.org/markup-compatibility/2006">
              <mc:Choice xmlns:v="urn:schemas-microsoft-com:vml" Requires="v">
                <p:oleObj spid="_x0000_s14344" name="公式" r:id="rId15" imgW="14325600" imgH="10668000" progId="Equation.3">
                  <p:embed/>
                </p:oleObj>
              </mc:Choice>
              <mc:Fallback>
                <p:oleObj name="公式" r:id="rId15" imgW="14325600" imgH="10668000" progId="Equation.3">
                  <p:embed/>
                  <p:pic>
                    <p:nvPicPr>
                      <p:cNvPr id="0" name="Object 16"/>
                      <p:cNvPicPr>
                        <a:picLocks noChangeAspect="1"/>
                      </p:cNvPicPr>
                      <p:nvPr/>
                    </p:nvPicPr>
                    <p:blipFill>
                      <a:blip r:embed="rId16"/>
                      <a:stretch>
                        <a:fillRect/>
                      </a:stretch>
                    </p:blipFill>
                    <p:spPr>
                      <a:xfrm>
                        <a:off x="2195513" y="4113213"/>
                        <a:ext cx="895350" cy="781050"/>
                      </a:xfrm>
                      <a:prstGeom prst="rect">
                        <a:avLst/>
                      </a:prstGeom>
                      <a:noFill/>
                      <a:ln w="9525">
                        <a:noFill/>
                      </a:ln>
                    </p:spPr>
                  </p:pic>
                </p:oleObj>
              </mc:Fallback>
            </mc:AlternateContent>
          </a:graphicData>
        </a:graphic>
      </p:graphicFrame>
      <p:graphicFrame>
        <p:nvGraphicFramePr>
          <p:cNvPr id="748561" name="Object 17"/>
          <p:cNvGraphicFramePr>
            <a:graphicFrameLocks noChangeAspect="1"/>
          </p:cNvGraphicFramePr>
          <p:nvPr/>
        </p:nvGraphicFramePr>
        <p:xfrm>
          <a:off x="3203575" y="4113213"/>
          <a:ext cx="1066800" cy="781050"/>
        </p:xfrm>
        <a:graphic>
          <a:graphicData uri="http://schemas.openxmlformats.org/presentationml/2006/ole">
            <mc:AlternateContent xmlns:mc="http://schemas.openxmlformats.org/markup-compatibility/2006">
              <mc:Choice xmlns:v="urn:schemas-microsoft-com:vml" Requires="v">
                <p:oleObj spid="_x0000_s14345" name="公式" r:id="rId17" imgW="17068800" imgH="10668000" progId="Equation.3">
                  <p:embed/>
                </p:oleObj>
              </mc:Choice>
              <mc:Fallback>
                <p:oleObj name="公式" r:id="rId17" imgW="17068800" imgH="10668000" progId="Equation.3">
                  <p:embed/>
                  <p:pic>
                    <p:nvPicPr>
                      <p:cNvPr id="0" name="Object 17"/>
                      <p:cNvPicPr>
                        <a:picLocks noChangeAspect="1"/>
                      </p:cNvPicPr>
                      <p:nvPr/>
                    </p:nvPicPr>
                    <p:blipFill>
                      <a:blip r:embed="rId18"/>
                      <a:stretch>
                        <a:fillRect/>
                      </a:stretch>
                    </p:blipFill>
                    <p:spPr>
                      <a:xfrm>
                        <a:off x="3203575" y="4113213"/>
                        <a:ext cx="1066800" cy="781050"/>
                      </a:xfrm>
                      <a:prstGeom prst="rect">
                        <a:avLst/>
                      </a:prstGeom>
                      <a:noFill/>
                      <a:ln w="9525">
                        <a:noFill/>
                      </a:ln>
                    </p:spPr>
                  </p:pic>
                </p:oleObj>
              </mc:Fallback>
            </mc:AlternateContent>
          </a:graphicData>
        </a:graphic>
      </p:graphicFrame>
      <p:graphicFrame>
        <p:nvGraphicFramePr>
          <p:cNvPr id="748562" name="Object 18"/>
          <p:cNvGraphicFramePr>
            <a:graphicFrameLocks noChangeAspect="1"/>
          </p:cNvGraphicFramePr>
          <p:nvPr/>
        </p:nvGraphicFramePr>
        <p:xfrm>
          <a:off x="4392613" y="4357688"/>
          <a:ext cx="247650" cy="290512"/>
        </p:xfrm>
        <a:graphic>
          <a:graphicData uri="http://schemas.openxmlformats.org/presentationml/2006/ole">
            <mc:AlternateContent xmlns:mc="http://schemas.openxmlformats.org/markup-compatibility/2006">
              <mc:Choice xmlns:v="urn:schemas-microsoft-com:vml" Requires="v">
                <p:oleObj spid="_x0000_s14346" name="公式" r:id="rId19" imgW="3962400" imgH="3962400" progId="Equation.3">
                  <p:embed/>
                </p:oleObj>
              </mc:Choice>
              <mc:Fallback>
                <p:oleObj name="公式" r:id="rId19" imgW="3962400" imgH="3962400" progId="Equation.3">
                  <p:embed/>
                  <p:pic>
                    <p:nvPicPr>
                      <p:cNvPr id="0" name="Object 18"/>
                      <p:cNvPicPr>
                        <a:picLocks noChangeAspect="1"/>
                      </p:cNvPicPr>
                      <p:nvPr/>
                    </p:nvPicPr>
                    <p:blipFill>
                      <a:blip r:embed="rId20"/>
                      <a:stretch>
                        <a:fillRect/>
                      </a:stretch>
                    </p:blipFill>
                    <p:spPr>
                      <a:xfrm>
                        <a:off x="4392613" y="4357688"/>
                        <a:ext cx="247650" cy="290512"/>
                      </a:xfrm>
                      <a:prstGeom prst="rect">
                        <a:avLst/>
                      </a:prstGeom>
                      <a:noFill/>
                      <a:ln w="9525">
                        <a:noFill/>
                      </a:ln>
                    </p:spPr>
                  </p:pic>
                </p:oleObj>
              </mc:Fallback>
            </mc:AlternateContent>
          </a:graphicData>
        </a:graphic>
      </p:graphicFrame>
      <p:sp>
        <p:nvSpPr>
          <p:cNvPr id="32788" name="Text Box 19"/>
          <p:cNvSpPr txBox="1">
            <a:spLocks noChangeArrowheads="1"/>
          </p:cNvSpPr>
          <p:nvPr/>
        </p:nvSpPr>
        <p:spPr bwMode="auto">
          <a:xfrm>
            <a:off x="4643438" y="3465513"/>
            <a:ext cx="4392612" cy="701675"/>
          </a:xfrm>
          <a:prstGeom prst="rect">
            <a:avLst/>
          </a:prstGeom>
          <a:noFill/>
          <a:ln w="9525">
            <a:noFill/>
            <a:miter lim="800000"/>
          </a:ln>
        </p:spPr>
        <p:txBody>
          <a:bodyPr>
            <a:spAutoFit/>
          </a:bodyPr>
          <a:lstStyle/>
          <a:p>
            <a:r>
              <a:rPr lang="en-US" altLang="zh-CN">
                <a:solidFill>
                  <a:srgbClr val="CC0066"/>
                </a:solidFill>
              </a:rPr>
              <a:t>(1)  </a:t>
            </a:r>
            <a:r>
              <a:rPr lang="zh-CN" altLang="en-US">
                <a:solidFill>
                  <a:srgbClr val="CC0066"/>
                </a:solidFill>
              </a:rPr>
              <a:t>高阶滤波电路组成的一般规律</a:t>
            </a:r>
            <a:endParaRPr lang="zh-CN" altLang="en-US">
              <a:solidFill>
                <a:srgbClr val="CC0066"/>
              </a:solidFill>
            </a:endParaRPr>
          </a:p>
          <a:p>
            <a:r>
              <a:rPr lang="zh-CN" altLang="en-US">
                <a:solidFill>
                  <a:schemeClr val="hlink"/>
                </a:solidFill>
              </a:rPr>
              <a:t>         二阶可以由一阶串联一阶构成</a:t>
            </a:r>
            <a:endParaRPr lang="zh-CN" altLang="en-US">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48559"/>
                                        </p:tgtEl>
                                        <p:attrNameLst>
                                          <p:attrName>style.visibility</p:attrName>
                                        </p:attrNameLst>
                                      </p:cBhvr>
                                      <p:to>
                                        <p:strVal val="visible"/>
                                      </p:to>
                                    </p:set>
                                    <p:animEffect transition="in" filter="wipe(left)">
                                      <p:cBhvr>
                                        <p:cTn id="7" dur="500"/>
                                        <p:tgtEl>
                                          <p:spTgt spid="7485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48560"/>
                                        </p:tgtEl>
                                        <p:attrNameLst>
                                          <p:attrName>style.visibility</p:attrName>
                                        </p:attrNameLst>
                                      </p:cBhvr>
                                      <p:to>
                                        <p:strVal val="visible"/>
                                      </p:to>
                                    </p:set>
                                    <p:animEffect transition="in" filter="wipe(left)">
                                      <p:cBhvr>
                                        <p:cTn id="12" dur="500"/>
                                        <p:tgtEl>
                                          <p:spTgt spid="7485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48561"/>
                                        </p:tgtEl>
                                        <p:attrNameLst>
                                          <p:attrName>style.visibility</p:attrName>
                                        </p:attrNameLst>
                                      </p:cBhvr>
                                      <p:to>
                                        <p:strVal val="visible"/>
                                      </p:to>
                                    </p:set>
                                    <p:animEffect transition="in" filter="wipe(left)">
                                      <p:cBhvr>
                                        <p:cTn id="17" dur="500"/>
                                        <p:tgtEl>
                                          <p:spTgt spid="7485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48562"/>
                                        </p:tgtEl>
                                        <p:attrNameLst>
                                          <p:attrName>style.visibility</p:attrName>
                                        </p:attrNameLst>
                                      </p:cBhvr>
                                      <p:to>
                                        <p:strVal val="visible"/>
                                      </p:to>
                                    </p:set>
                                    <p:animEffect transition="in" filter="wipe(left)">
                                      <p:cBhvr>
                                        <p:cTn id="22" dur="500"/>
                                        <p:tgtEl>
                                          <p:spTgt spid="7485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48557"/>
                                        </p:tgtEl>
                                        <p:attrNameLst>
                                          <p:attrName>style.visibility</p:attrName>
                                        </p:attrNameLst>
                                      </p:cBhvr>
                                      <p:to>
                                        <p:strVal val="visible"/>
                                      </p:to>
                                    </p:set>
                                    <p:animEffect transition="in" filter="wipe(left)">
                                      <p:cBhvr>
                                        <p:cTn id="27" dur="500"/>
                                        <p:tgtEl>
                                          <p:spTgt spid="74855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748555"/>
                                        </p:tgtEl>
                                        <p:attrNameLst>
                                          <p:attrName>style.visibility</p:attrName>
                                        </p:attrNameLst>
                                      </p:cBhvr>
                                      <p:to>
                                        <p:strVal val="visible"/>
                                      </p:to>
                                    </p:set>
                                    <p:animEffect transition="in" filter="strips(downRight)">
                                      <p:cBhvr>
                                        <p:cTn id="32" dur="500"/>
                                        <p:tgtEl>
                                          <p:spTgt spid="7485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48553"/>
                                        </p:tgtEl>
                                        <p:attrNameLst>
                                          <p:attrName>style.visibility</p:attrName>
                                        </p:attrNameLst>
                                      </p:cBhvr>
                                      <p:to>
                                        <p:strVal val="visible"/>
                                      </p:to>
                                    </p:set>
                                    <p:animEffect transition="in" filter="wipe(left)">
                                      <p:cBhvr>
                                        <p:cTn id="37" dur="500"/>
                                        <p:tgtEl>
                                          <p:spTgt spid="74855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48554"/>
                                        </p:tgtEl>
                                        <p:attrNameLst>
                                          <p:attrName>style.visibility</p:attrName>
                                        </p:attrNameLst>
                                      </p:cBhvr>
                                      <p:to>
                                        <p:strVal val="visible"/>
                                      </p:to>
                                    </p:set>
                                    <p:animEffect transition="in" filter="wipe(left)">
                                      <p:cBhvr>
                                        <p:cTn id="42" dur="500"/>
                                        <p:tgtEl>
                                          <p:spTgt spid="748554"/>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748558"/>
                                        </p:tgtEl>
                                        <p:attrNameLst>
                                          <p:attrName>style.visibility</p:attrName>
                                        </p:attrNameLst>
                                      </p:cBhvr>
                                      <p:to>
                                        <p:strVal val="visible"/>
                                      </p:to>
                                    </p:set>
                                    <p:animEffect transition="in" filter="strips(downRight)">
                                      <p:cBhvr>
                                        <p:cTn id="47" dur="500"/>
                                        <p:tgtEl>
                                          <p:spTgt spid="748558"/>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748556">
                                            <p:txEl>
                                              <p:pRg st="0" end="0"/>
                                            </p:txEl>
                                          </p:spTgt>
                                        </p:tgtEl>
                                        <p:attrNameLst>
                                          <p:attrName>style.visibility</p:attrName>
                                        </p:attrNameLst>
                                      </p:cBhvr>
                                      <p:to>
                                        <p:strVal val="visible"/>
                                      </p:to>
                                    </p:set>
                                    <p:animEffect transition="in" filter="wipe(left)">
                                      <p:cBhvr>
                                        <p:cTn id="51" dur="500"/>
                                        <p:tgtEl>
                                          <p:spTgt spid="7485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56" grpId="0"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B530C67-F31A-4EAD-99C0-342B3AC6B39C}" type="slidenum">
              <a:rPr lang="zh-CN" altLang="en-US" smtClean="0"/>
            </a:fld>
            <a:endParaRPr lang="en-US" altLang="zh-CN"/>
          </a:p>
        </p:txBody>
      </p:sp>
      <p:pic>
        <p:nvPicPr>
          <p:cNvPr id="164866" name="Picture 2"/>
          <p:cNvPicPr>
            <a:picLocks noChangeAspect="1" noChangeArrowheads="1"/>
          </p:cNvPicPr>
          <p:nvPr/>
        </p:nvPicPr>
        <p:blipFill>
          <a:blip r:embed="rId1" cstate="print"/>
          <a:srcRect/>
          <a:stretch>
            <a:fillRect/>
          </a:stretch>
        </p:blipFill>
        <p:spPr bwMode="auto">
          <a:xfrm>
            <a:off x="4716016" y="3576185"/>
            <a:ext cx="4427984" cy="3133541"/>
          </a:xfrm>
          <a:prstGeom prst="rect">
            <a:avLst/>
          </a:prstGeom>
          <a:noFill/>
          <a:ln w="9525">
            <a:noFill/>
            <a:miter lim="800000"/>
            <a:headEnd/>
            <a:tailEnd/>
          </a:ln>
        </p:spPr>
      </p:pic>
      <p:pic>
        <p:nvPicPr>
          <p:cNvPr id="164867" name="Picture 3"/>
          <p:cNvPicPr>
            <a:picLocks noChangeAspect="1" noChangeArrowheads="1"/>
          </p:cNvPicPr>
          <p:nvPr/>
        </p:nvPicPr>
        <p:blipFill>
          <a:blip r:embed="rId2" cstate="print"/>
          <a:srcRect/>
          <a:stretch>
            <a:fillRect/>
          </a:stretch>
        </p:blipFill>
        <p:spPr bwMode="auto">
          <a:xfrm>
            <a:off x="0" y="2924944"/>
            <a:ext cx="4687991" cy="3816424"/>
          </a:xfrm>
          <a:prstGeom prst="rect">
            <a:avLst/>
          </a:prstGeom>
          <a:noFill/>
          <a:ln w="9525">
            <a:noFill/>
            <a:miter lim="800000"/>
            <a:headEnd/>
            <a:tailEnd/>
          </a:ln>
        </p:spPr>
      </p:pic>
      <p:pic>
        <p:nvPicPr>
          <p:cNvPr id="164868" name="Picture 4"/>
          <p:cNvPicPr>
            <a:picLocks noChangeAspect="1" noChangeArrowheads="1"/>
          </p:cNvPicPr>
          <p:nvPr/>
        </p:nvPicPr>
        <p:blipFill>
          <a:blip r:embed="rId3" cstate="print"/>
          <a:srcRect/>
          <a:stretch>
            <a:fillRect/>
          </a:stretch>
        </p:blipFill>
        <p:spPr bwMode="auto">
          <a:xfrm>
            <a:off x="4693400" y="692696"/>
            <a:ext cx="4450600" cy="2808312"/>
          </a:xfrm>
          <a:prstGeom prst="rect">
            <a:avLst/>
          </a:prstGeom>
          <a:noFill/>
          <a:ln w="9525">
            <a:noFill/>
            <a:miter lim="800000"/>
            <a:headEnd/>
            <a:tailEnd/>
          </a:ln>
        </p:spPr>
      </p:pic>
      <p:pic>
        <p:nvPicPr>
          <p:cNvPr id="164870" name="Picture 6"/>
          <p:cNvPicPr>
            <a:picLocks noChangeAspect="1" noChangeArrowheads="1"/>
          </p:cNvPicPr>
          <p:nvPr/>
        </p:nvPicPr>
        <p:blipFill>
          <a:blip r:embed="rId4" cstate="print"/>
          <a:srcRect/>
          <a:stretch>
            <a:fillRect/>
          </a:stretch>
        </p:blipFill>
        <p:spPr bwMode="auto">
          <a:xfrm>
            <a:off x="251520" y="836712"/>
            <a:ext cx="4152900" cy="3333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430997C-8ED6-4845-BBBF-79882608E4B5}" type="slidenum">
              <a:rPr lang="zh-CN" altLang="en-US" smtClean="0"/>
            </a:fld>
            <a:endParaRPr lang="en-US" altLang="zh-CN"/>
          </a:p>
        </p:txBody>
      </p:sp>
      <p:pic>
        <p:nvPicPr>
          <p:cNvPr id="163842" name="Picture 2"/>
          <p:cNvPicPr>
            <a:picLocks noChangeAspect="1" noChangeArrowheads="1"/>
          </p:cNvPicPr>
          <p:nvPr/>
        </p:nvPicPr>
        <p:blipFill>
          <a:blip r:embed="rId1" cstate="print"/>
          <a:srcRect/>
          <a:stretch>
            <a:fillRect/>
          </a:stretch>
        </p:blipFill>
        <p:spPr bwMode="auto">
          <a:xfrm>
            <a:off x="4427984" y="3861048"/>
            <a:ext cx="4522475" cy="2880320"/>
          </a:xfrm>
          <a:prstGeom prst="rect">
            <a:avLst/>
          </a:prstGeom>
          <a:noFill/>
          <a:ln w="9525">
            <a:noFill/>
            <a:miter lim="800000"/>
            <a:headEnd/>
            <a:tailEnd/>
          </a:ln>
        </p:spPr>
      </p:pic>
      <p:pic>
        <p:nvPicPr>
          <p:cNvPr id="163843" name="Picture 3"/>
          <p:cNvPicPr>
            <a:picLocks noChangeAspect="1" noChangeArrowheads="1"/>
          </p:cNvPicPr>
          <p:nvPr/>
        </p:nvPicPr>
        <p:blipFill>
          <a:blip r:embed="rId2" cstate="print"/>
          <a:srcRect/>
          <a:stretch>
            <a:fillRect/>
          </a:stretch>
        </p:blipFill>
        <p:spPr bwMode="auto">
          <a:xfrm>
            <a:off x="0" y="2926554"/>
            <a:ext cx="3912665" cy="3931446"/>
          </a:xfrm>
          <a:prstGeom prst="rect">
            <a:avLst/>
          </a:prstGeom>
          <a:noFill/>
          <a:ln w="9525">
            <a:noFill/>
            <a:miter lim="800000"/>
            <a:headEnd/>
            <a:tailEnd/>
          </a:ln>
        </p:spPr>
      </p:pic>
      <p:pic>
        <p:nvPicPr>
          <p:cNvPr id="163844" name="Picture 4"/>
          <p:cNvPicPr>
            <a:picLocks noChangeAspect="1" noChangeArrowheads="1"/>
          </p:cNvPicPr>
          <p:nvPr/>
        </p:nvPicPr>
        <p:blipFill>
          <a:blip r:embed="rId3" cstate="print"/>
          <a:srcRect/>
          <a:stretch>
            <a:fillRect/>
          </a:stretch>
        </p:blipFill>
        <p:spPr bwMode="auto">
          <a:xfrm>
            <a:off x="4355976" y="260648"/>
            <a:ext cx="4503630" cy="357301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4034" name="Picture 3"/>
          <p:cNvPicPr>
            <a:picLocks noChangeAspect="1" noChangeArrowheads="1"/>
          </p:cNvPicPr>
          <p:nvPr/>
        </p:nvPicPr>
        <p:blipFill>
          <a:blip r:embed="rId1" cstate="print"/>
          <a:srcRect/>
          <a:stretch>
            <a:fillRect/>
          </a:stretch>
        </p:blipFill>
        <p:spPr bwMode="auto">
          <a:xfrm>
            <a:off x="3857625" y="4787900"/>
            <a:ext cx="5286375" cy="2070100"/>
          </a:xfrm>
          <a:prstGeom prst="rect">
            <a:avLst/>
          </a:prstGeom>
          <a:noFill/>
          <a:ln w="9525" algn="ctr">
            <a:noFill/>
            <a:miter lim="800000"/>
            <a:headEnd/>
            <a:tailEnd/>
          </a:ln>
        </p:spPr>
      </p:pic>
      <p:pic>
        <p:nvPicPr>
          <p:cNvPr id="44035" name="Picture 2"/>
          <p:cNvPicPr>
            <a:picLocks noChangeAspect="1" noChangeArrowheads="1"/>
          </p:cNvPicPr>
          <p:nvPr/>
        </p:nvPicPr>
        <p:blipFill>
          <a:blip r:embed="rId2" cstate="print"/>
          <a:srcRect/>
          <a:stretch>
            <a:fillRect/>
          </a:stretch>
        </p:blipFill>
        <p:spPr bwMode="auto">
          <a:xfrm>
            <a:off x="6430963" y="2000250"/>
            <a:ext cx="2619375" cy="2571750"/>
          </a:xfrm>
          <a:prstGeom prst="rect">
            <a:avLst/>
          </a:prstGeom>
          <a:noFill/>
          <a:ln w="9525" algn="ctr">
            <a:noFill/>
            <a:miter lim="800000"/>
            <a:headEnd/>
            <a:tailEnd/>
          </a:ln>
        </p:spPr>
      </p:pic>
      <p:sp>
        <p:nvSpPr>
          <p:cNvPr id="44036" name="灯片编号占位符 5"/>
          <p:cNvSpPr>
            <a:spLocks noGrp="1"/>
          </p:cNvSpPr>
          <p:nvPr>
            <p:ph type="sldNum" sz="quarter" idx="12"/>
          </p:nvPr>
        </p:nvSpPr>
        <p:spPr>
          <a:noFill/>
        </p:spPr>
        <p:txBody>
          <a:bodyPr/>
          <a:lstStyle/>
          <a:p>
            <a:fld id="{BEF59699-D132-4E4A-80BC-EC438CBB25A6}" type="slidenum">
              <a:rPr lang="zh-CN" altLang="en-US" smtClean="0"/>
            </a:fld>
            <a:endParaRPr lang="en-US" altLang="zh-CN" smtClean="0"/>
          </a:p>
        </p:txBody>
      </p:sp>
      <p:sp>
        <p:nvSpPr>
          <p:cNvPr id="44037" name="Rectangle 2"/>
          <p:cNvSpPr>
            <a:spLocks noGrp="1" noChangeArrowheads="1"/>
          </p:cNvSpPr>
          <p:nvPr>
            <p:ph type="title"/>
          </p:nvPr>
        </p:nvSpPr>
        <p:spPr>
          <a:xfrm>
            <a:off x="557213" y="142875"/>
            <a:ext cx="4229100" cy="566738"/>
          </a:xfrm>
        </p:spPr>
        <p:txBody>
          <a:bodyPr/>
          <a:lstStyle/>
          <a:p>
            <a:pPr eaLnBrk="1" hangingPunct="1"/>
            <a:r>
              <a:rPr lang="zh-CN" altLang="en-US" sz="2800" smtClean="0"/>
              <a:t>分立元件电路</a:t>
            </a:r>
            <a:endParaRPr lang="zh-CN" altLang="en-US" sz="2800" smtClean="0"/>
          </a:p>
        </p:txBody>
      </p:sp>
      <p:sp>
        <p:nvSpPr>
          <p:cNvPr id="44038" name="Rectangle 3"/>
          <p:cNvSpPr>
            <a:spLocks noGrp="1" noChangeArrowheads="1"/>
          </p:cNvSpPr>
          <p:nvPr>
            <p:ph type="body" idx="1"/>
          </p:nvPr>
        </p:nvSpPr>
        <p:spPr>
          <a:xfrm>
            <a:off x="79375" y="785813"/>
            <a:ext cx="7300937" cy="5643562"/>
          </a:xfrm>
        </p:spPr>
        <p:txBody>
          <a:bodyPr/>
          <a:lstStyle/>
          <a:p>
            <a:pPr eaLnBrk="1" hangingPunct="1">
              <a:lnSpc>
                <a:spcPct val="90000"/>
              </a:lnSpc>
            </a:pPr>
            <a:r>
              <a:rPr lang="zh-CN" altLang="en-US" sz="2000" dirty="0" smtClean="0"/>
              <a:t>分立元件电路相关章节</a:t>
            </a:r>
            <a:endParaRPr lang="zh-CN" altLang="en-US" sz="2000" dirty="0" smtClean="0"/>
          </a:p>
          <a:p>
            <a:pPr lvl="1" eaLnBrk="1" hangingPunct="1">
              <a:lnSpc>
                <a:spcPct val="90000"/>
              </a:lnSpc>
            </a:pPr>
            <a:r>
              <a:rPr lang="zh-CN" altLang="en-US" sz="1800" dirty="0" smtClean="0"/>
              <a:t>第</a:t>
            </a:r>
            <a:r>
              <a:rPr lang="en-US" altLang="zh-CN" sz="1800" dirty="0" smtClean="0">
                <a:solidFill>
                  <a:srgbClr val="FF0000"/>
                </a:solidFill>
              </a:rPr>
              <a:t>4</a:t>
            </a:r>
            <a:r>
              <a:rPr lang="zh-CN" altLang="en-US" sz="1800" dirty="0" smtClean="0"/>
              <a:t>章  场效应管</a:t>
            </a:r>
            <a:r>
              <a:rPr lang="en-US" altLang="zh-CN" sz="1800" dirty="0" smtClean="0"/>
              <a:t>MOS</a:t>
            </a:r>
            <a:r>
              <a:rPr lang="zh-CN" altLang="en-US" sz="1800" dirty="0" smtClean="0"/>
              <a:t>，放大电路</a:t>
            </a:r>
            <a:r>
              <a:rPr lang="en-US" altLang="zh-CN" sz="1800" dirty="0" smtClean="0"/>
              <a:t>(</a:t>
            </a:r>
            <a:r>
              <a:rPr lang="zh-CN" altLang="en-US" sz="1800" dirty="0" smtClean="0">
                <a:solidFill>
                  <a:srgbClr val="FF0000"/>
                </a:solidFill>
              </a:rPr>
              <a:t>共源</a:t>
            </a:r>
            <a:r>
              <a:rPr lang="zh-CN" altLang="en-US" sz="1800" dirty="0" smtClean="0"/>
              <a:t>、共漏、共栅</a:t>
            </a:r>
            <a:r>
              <a:rPr lang="en-US" altLang="zh-CN" sz="1800" dirty="0" smtClean="0"/>
              <a:t>)</a:t>
            </a:r>
            <a:endParaRPr lang="en-US" altLang="zh-CN" sz="1800" dirty="0" smtClean="0"/>
          </a:p>
          <a:p>
            <a:pPr lvl="2" eaLnBrk="1" hangingPunct="1">
              <a:lnSpc>
                <a:spcPct val="90000"/>
              </a:lnSpc>
            </a:pPr>
            <a:r>
              <a:rPr lang="zh-CN" altLang="en-US" sz="1400" dirty="0" smtClean="0"/>
              <a:t>偏置电路：分压式</a:t>
            </a:r>
            <a:r>
              <a:rPr lang="en-US" altLang="zh-CN" sz="1400" dirty="0" smtClean="0"/>
              <a:t>(</a:t>
            </a:r>
            <a:r>
              <a:rPr lang="zh-CN" altLang="en-US" sz="1400" dirty="0" smtClean="0"/>
              <a:t>源极电阻</a:t>
            </a:r>
            <a:r>
              <a:rPr lang="en-US" altLang="zh-CN" sz="1400" dirty="0" smtClean="0"/>
              <a:t>)，</a:t>
            </a:r>
            <a:r>
              <a:rPr lang="zh-CN" altLang="en-US" sz="1400" dirty="0" smtClean="0"/>
              <a:t>正负电源偏置</a:t>
            </a:r>
            <a:endParaRPr lang="en-US" altLang="zh-CN" sz="1400" dirty="0" smtClean="0"/>
          </a:p>
          <a:p>
            <a:pPr lvl="2" eaLnBrk="1" hangingPunct="1">
              <a:lnSpc>
                <a:spcPct val="90000"/>
              </a:lnSpc>
            </a:pPr>
            <a:r>
              <a:rPr lang="en-US" altLang="zh-CN" sz="1400" dirty="0" smtClean="0"/>
              <a:t>N</a:t>
            </a:r>
            <a:r>
              <a:rPr lang="zh-CN" altLang="en-US" sz="1400" dirty="0" smtClean="0"/>
              <a:t>沟道与</a:t>
            </a:r>
            <a:r>
              <a:rPr lang="en-US" altLang="zh-CN" sz="1400" dirty="0" smtClean="0"/>
              <a:t>P</a:t>
            </a:r>
            <a:r>
              <a:rPr lang="zh-CN" altLang="en-US" sz="1400" dirty="0" smtClean="0"/>
              <a:t>沟道；增强型与耗尽型</a:t>
            </a:r>
            <a:endParaRPr lang="en-US" altLang="zh-CN" sz="1400" dirty="0" smtClean="0"/>
          </a:p>
          <a:p>
            <a:pPr lvl="1" eaLnBrk="1" hangingPunct="1">
              <a:lnSpc>
                <a:spcPct val="90000"/>
              </a:lnSpc>
            </a:pPr>
            <a:r>
              <a:rPr lang="zh-CN" altLang="en-US" sz="1800" dirty="0" smtClean="0"/>
              <a:t>第</a:t>
            </a:r>
            <a:r>
              <a:rPr lang="en-US" altLang="zh-CN" sz="1800" dirty="0" smtClean="0"/>
              <a:t>5</a:t>
            </a:r>
            <a:r>
              <a:rPr lang="zh-CN" altLang="en-US" sz="1800" dirty="0" smtClean="0"/>
              <a:t>章  </a:t>
            </a:r>
            <a:r>
              <a:rPr lang="en-US" altLang="zh-CN" sz="1800" dirty="0" smtClean="0"/>
              <a:t>BJT</a:t>
            </a:r>
            <a:r>
              <a:rPr lang="zh-CN" altLang="en-US" sz="1800" dirty="0" smtClean="0"/>
              <a:t>电路：共射、共集、共基</a:t>
            </a:r>
            <a:endParaRPr lang="en-US" altLang="zh-CN" sz="1800" dirty="0" smtClean="0"/>
          </a:p>
          <a:p>
            <a:pPr lvl="2" eaLnBrk="1" hangingPunct="1">
              <a:lnSpc>
                <a:spcPct val="90000"/>
              </a:lnSpc>
            </a:pPr>
            <a:r>
              <a:rPr lang="zh-CN" altLang="en-US" sz="1400" dirty="0" smtClean="0"/>
              <a:t>偏置电路：固定偏流，分压式</a:t>
            </a:r>
            <a:r>
              <a:rPr lang="en-US" altLang="zh-CN" sz="1400" dirty="0" smtClean="0"/>
              <a:t>(</a:t>
            </a:r>
            <a:r>
              <a:rPr lang="zh-CN" altLang="en-US" sz="1400" dirty="0" smtClean="0"/>
              <a:t>源极电阻</a:t>
            </a:r>
            <a:r>
              <a:rPr lang="en-US" altLang="zh-CN" sz="1400" dirty="0" smtClean="0"/>
              <a:t>)，</a:t>
            </a:r>
            <a:r>
              <a:rPr lang="zh-CN" altLang="en-US" sz="1400" dirty="0" smtClean="0"/>
              <a:t>正负电源偏置；</a:t>
            </a:r>
            <a:r>
              <a:rPr lang="en-US" altLang="zh-CN" sz="1400" dirty="0" smtClean="0"/>
              <a:t>NPN</a:t>
            </a:r>
            <a:r>
              <a:rPr lang="zh-CN" altLang="en-US" sz="1400" dirty="0" smtClean="0"/>
              <a:t>与</a:t>
            </a:r>
            <a:r>
              <a:rPr lang="en-US" altLang="zh-CN" sz="1400" dirty="0" smtClean="0"/>
              <a:t>PNP</a:t>
            </a:r>
            <a:endParaRPr lang="zh-CN" altLang="en-US" sz="1400" dirty="0" smtClean="0"/>
          </a:p>
          <a:p>
            <a:pPr lvl="1" eaLnBrk="1" hangingPunct="1">
              <a:lnSpc>
                <a:spcPct val="90000"/>
              </a:lnSpc>
            </a:pPr>
            <a:r>
              <a:rPr lang="zh-CN" altLang="en-US" sz="1800" dirty="0" smtClean="0"/>
              <a:t>第</a:t>
            </a:r>
            <a:r>
              <a:rPr lang="en-US" altLang="zh-CN" sz="1800" dirty="0" smtClean="0"/>
              <a:t>7</a:t>
            </a:r>
            <a:r>
              <a:rPr lang="zh-CN" altLang="en-US" sz="1800" dirty="0" smtClean="0"/>
              <a:t>章  模拟集成电路（镜像电流源、</a:t>
            </a:r>
            <a:r>
              <a:rPr lang="zh-CN" altLang="en-US" sz="1800" dirty="0" smtClean="0">
                <a:solidFill>
                  <a:schemeClr val="hlink"/>
                </a:solidFill>
              </a:rPr>
              <a:t>差分</a:t>
            </a:r>
            <a:r>
              <a:rPr lang="zh-CN" altLang="en-US" sz="1800" dirty="0" smtClean="0"/>
              <a:t>）</a:t>
            </a:r>
            <a:endParaRPr lang="zh-CN" altLang="en-US" sz="1800" dirty="0" smtClean="0"/>
          </a:p>
          <a:p>
            <a:pPr lvl="1" eaLnBrk="1" hangingPunct="1">
              <a:lnSpc>
                <a:spcPct val="90000"/>
              </a:lnSpc>
            </a:pPr>
            <a:r>
              <a:rPr lang="zh-CN" altLang="en-US" sz="1800" dirty="0" smtClean="0"/>
              <a:t>多级放大电路（共射</a:t>
            </a:r>
            <a:r>
              <a:rPr lang="en-US" altLang="zh-CN" sz="1800" dirty="0" smtClean="0"/>
              <a:t>-</a:t>
            </a:r>
            <a:r>
              <a:rPr lang="zh-CN" altLang="en-US" sz="1800" dirty="0" smtClean="0"/>
              <a:t>共基、复合管）</a:t>
            </a:r>
            <a:endParaRPr lang="zh-CN" altLang="en-US" sz="1800" dirty="0" smtClean="0"/>
          </a:p>
          <a:p>
            <a:pPr eaLnBrk="1" hangingPunct="1">
              <a:lnSpc>
                <a:spcPct val="90000"/>
              </a:lnSpc>
            </a:pPr>
            <a:r>
              <a:rPr lang="zh-CN" altLang="en-US" sz="2000" dirty="0" smtClean="0"/>
              <a:t>常见考题 </a:t>
            </a:r>
            <a:r>
              <a:rPr lang="en-US" altLang="zh-CN" sz="1800" dirty="0" smtClean="0"/>
              <a:t>( </a:t>
            </a:r>
            <a:r>
              <a:rPr lang="en-US" altLang="zh-CN" sz="1800" dirty="0" smtClean="0">
                <a:solidFill>
                  <a:srgbClr val="FF0000"/>
                </a:solidFill>
              </a:rPr>
              <a:t>2</a:t>
            </a:r>
            <a:r>
              <a:rPr lang="en-US" altLang="zh-CN" sz="1800" dirty="0" smtClean="0"/>
              <a:t>~3 </a:t>
            </a:r>
            <a:r>
              <a:rPr lang="zh-CN" altLang="en-US" sz="1800" dirty="0" smtClean="0"/>
              <a:t>题 </a:t>
            </a:r>
            <a:r>
              <a:rPr lang="en-US" altLang="zh-CN" sz="1800" dirty="0" smtClean="0"/>
              <a:t>)</a:t>
            </a:r>
            <a:endParaRPr lang="en-US" altLang="zh-CN" sz="1800" dirty="0" smtClean="0"/>
          </a:p>
          <a:p>
            <a:pPr lvl="1" eaLnBrk="1" hangingPunct="1">
              <a:lnSpc>
                <a:spcPct val="90000"/>
              </a:lnSpc>
            </a:pPr>
            <a:r>
              <a:rPr lang="zh-CN" altLang="en-US" sz="1800" dirty="0" smtClean="0"/>
              <a:t>必考题：</a:t>
            </a:r>
            <a:r>
              <a:rPr lang="zh-CN" altLang="en-US" sz="1800" dirty="0" smtClean="0">
                <a:solidFill>
                  <a:srgbClr val="FF0000"/>
                </a:solidFill>
              </a:rPr>
              <a:t>单级共源 </a:t>
            </a:r>
            <a:r>
              <a:rPr lang="en-US" altLang="zh-CN" sz="1800" dirty="0" smtClean="0"/>
              <a:t>(</a:t>
            </a:r>
            <a:r>
              <a:rPr lang="zh-CN" altLang="en-US" sz="1800" dirty="0" smtClean="0"/>
              <a:t>可能性较大</a:t>
            </a:r>
            <a:r>
              <a:rPr lang="en-US" altLang="zh-CN" sz="1800" dirty="0" smtClean="0"/>
              <a:t>)</a:t>
            </a:r>
            <a:endParaRPr lang="en-US" altLang="zh-CN" sz="1800" dirty="0" smtClean="0"/>
          </a:p>
          <a:p>
            <a:pPr lvl="2" eaLnBrk="1" hangingPunct="1">
              <a:lnSpc>
                <a:spcPct val="90000"/>
              </a:lnSpc>
            </a:pPr>
            <a:r>
              <a:rPr lang="zh-CN" altLang="en-US" sz="1600" dirty="0" smtClean="0"/>
              <a:t>估算电路的静态工作点；</a:t>
            </a:r>
            <a:endParaRPr lang="zh-CN" altLang="en-US" sz="1600" dirty="0" smtClean="0"/>
          </a:p>
          <a:p>
            <a:pPr lvl="2" eaLnBrk="1" hangingPunct="1">
              <a:lnSpc>
                <a:spcPct val="90000"/>
              </a:lnSpc>
            </a:pPr>
            <a:r>
              <a:rPr lang="zh-CN" altLang="en-US" sz="1600" dirty="0" smtClean="0"/>
              <a:t>画出简化的</a:t>
            </a:r>
            <a:r>
              <a:rPr lang="en-US" altLang="zh-CN" sz="1600" dirty="0" smtClean="0"/>
              <a:t>H</a:t>
            </a:r>
            <a:r>
              <a:rPr lang="zh-CN" altLang="en-US" sz="1600" dirty="0" smtClean="0"/>
              <a:t>参数小信号等效电路；</a:t>
            </a:r>
            <a:endParaRPr lang="zh-CN" altLang="en-US" sz="1600" dirty="0" smtClean="0"/>
          </a:p>
          <a:p>
            <a:pPr lvl="2" eaLnBrk="1" hangingPunct="1">
              <a:lnSpc>
                <a:spcPct val="90000"/>
              </a:lnSpc>
            </a:pPr>
            <a:r>
              <a:rPr lang="zh-CN" altLang="en-US" sz="1600" dirty="0" smtClean="0"/>
              <a:t>求放大电路通带内的电压增益、输入电阻和输出电阻。</a:t>
            </a:r>
            <a:endParaRPr lang="zh-CN" altLang="en-US" sz="1600" dirty="0" smtClean="0"/>
          </a:p>
          <a:p>
            <a:pPr lvl="2" eaLnBrk="1" hangingPunct="1">
              <a:lnSpc>
                <a:spcPct val="90000"/>
              </a:lnSpc>
            </a:pPr>
            <a:r>
              <a:rPr lang="zh-CN" altLang="en-US" sz="1600" dirty="0" smtClean="0">
                <a:solidFill>
                  <a:srgbClr val="CC0000"/>
                </a:solidFill>
              </a:rPr>
              <a:t>其他概念问题：失真，负载线；带宽</a:t>
            </a:r>
            <a:endParaRPr lang="zh-CN" altLang="en-US" sz="1600" dirty="0" smtClean="0">
              <a:solidFill>
                <a:srgbClr val="CC0000"/>
              </a:solidFill>
            </a:endParaRPr>
          </a:p>
          <a:p>
            <a:pPr lvl="1" eaLnBrk="1" hangingPunct="1">
              <a:lnSpc>
                <a:spcPct val="90000"/>
              </a:lnSpc>
            </a:pPr>
            <a:r>
              <a:rPr lang="zh-CN" altLang="en-US" sz="1800" dirty="0" smtClean="0"/>
              <a:t>变化题</a:t>
            </a:r>
            <a:endParaRPr lang="zh-CN" altLang="en-US" sz="1800" dirty="0" smtClean="0"/>
          </a:p>
          <a:p>
            <a:pPr lvl="2" eaLnBrk="1" hangingPunct="1">
              <a:lnSpc>
                <a:spcPct val="90000"/>
              </a:lnSpc>
            </a:pPr>
            <a:r>
              <a:rPr lang="en-US" altLang="zh-CN" sz="1600" dirty="0" smtClean="0"/>
              <a:t>BJT</a:t>
            </a:r>
            <a:r>
              <a:rPr lang="zh-CN" altLang="en-US" sz="1600" dirty="0" smtClean="0"/>
              <a:t>共射</a:t>
            </a:r>
            <a:endParaRPr lang="zh-CN" altLang="en-US" sz="1600" dirty="0" smtClean="0"/>
          </a:p>
          <a:p>
            <a:pPr lvl="2" eaLnBrk="1" hangingPunct="1">
              <a:lnSpc>
                <a:spcPct val="90000"/>
              </a:lnSpc>
            </a:pPr>
            <a:r>
              <a:rPr lang="en-US" altLang="zh-CN" sz="1600" dirty="0" smtClean="0"/>
              <a:t>MOS</a:t>
            </a:r>
            <a:r>
              <a:rPr lang="zh-CN" altLang="en-US" sz="1600" dirty="0" smtClean="0"/>
              <a:t>差分</a:t>
            </a:r>
            <a:endParaRPr lang="zh-CN" altLang="en-US" sz="1600" dirty="0" smtClean="0"/>
          </a:p>
          <a:p>
            <a:pPr lvl="2" eaLnBrk="1" hangingPunct="1">
              <a:lnSpc>
                <a:spcPct val="90000"/>
              </a:lnSpc>
            </a:pPr>
            <a:r>
              <a:rPr lang="en-US" altLang="zh-CN" sz="1600" dirty="0" smtClean="0"/>
              <a:t>2</a:t>
            </a:r>
            <a:r>
              <a:rPr lang="zh-CN" altLang="en-US" sz="1600" dirty="0" smtClean="0"/>
              <a:t>级放大电路</a:t>
            </a:r>
            <a:endParaRPr lang="en-US" altLang="zh-CN" sz="1600" dirty="0" smtClean="0"/>
          </a:p>
          <a:p>
            <a:pPr lvl="2" eaLnBrk="1" hangingPunct="1">
              <a:lnSpc>
                <a:spcPct val="90000"/>
              </a:lnSpc>
            </a:pPr>
            <a:r>
              <a:rPr lang="zh-CN" altLang="en-US" sz="1600" dirty="0" smtClean="0"/>
              <a:t>判断能否放大，各元件的作用</a:t>
            </a:r>
            <a:endParaRPr lang="en-US" altLang="zh-CN" sz="1600" dirty="0" smtClean="0"/>
          </a:p>
          <a:p>
            <a:pPr lvl="2" eaLnBrk="1" hangingPunct="1">
              <a:lnSpc>
                <a:spcPct val="90000"/>
              </a:lnSpc>
            </a:pPr>
            <a:r>
              <a:rPr lang="zh-CN" altLang="en-US" sz="1600" dirty="0" smtClean="0"/>
              <a:t>组态之间性能比较</a:t>
            </a:r>
            <a:endParaRPr lang="zh-CN" altLang="en-US" sz="1600" dirty="0" smtClean="0"/>
          </a:p>
        </p:txBody>
      </p:sp>
      <p:sp>
        <p:nvSpPr>
          <p:cNvPr id="44039" name="Line 4"/>
          <p:cNvSpPr>
            <a:spLocks noChangeShapeType="1"/>
          </p:cNvSpPr>
          <p:nvPr/>
        </p:nvSpPr>
        <p:spPr bwMode="auto">
          <a:xfrm flipV="1">
            <a:off x="357188" y="714375"/>
            <a:ext cx="5286375" cy="0"/>
          </a:xfrm>
          <a:prstGeom prst="line">
            <a:avLst/>
          </a:prstGeom>
          <a:noFill/>
          <a:ln w="76200" cap="sq" cmpd="tri">
            <a:solidFill>
              <a:srgbClr val="006600"/>
            </a:solidFill>
            <a:round/>
            <a:headEnd type="none" w="sm" len="sm"/>
            <a:tailEnd type="none" w="sm" len="sm"/>
          </a:ln>
        </p:spPr>
        <p:txBody>
          <a:bodyPr wrap="none" anchor="ctr"/>
          <a:lstStyle/>
          <a:p>
            <a:endParaRPr lang="zh-CN" altLang="en-US"/>
          </a:p>
        </p:txBody>
      </p:sp>
      <p:grpSp>
        <p:nvGrpSpPr>
          <p:cNvPr id="44040" name="组合 60"/>
          <p:cNvGrpSpPr/>
          <p:nvPr/>
        </p:nvGrpSpPr>
        <p:grpSpPr bwMode="auto">
          <a:xfrm>
            <a:off x="214313" y="3714750"/>
            <a:ext cx="714375" cy="361950"/>
            <a:chOff x="3929058" y="5929330"/>
            <a:chExt cx="714380" cy="362367"/>
          </a:xfrm>
        </p:grpSpPr>
        <p:sp>
          <p:nvSpPr>
            <p:cNvPr id="44049" name="Oval 16"/>
            <p:cNvSpPr>
              <a:spLocks noChangeArrowheads="1"/>
            </p:cNvSpPr>
            <p:nvPr/>
          </p:nvSpPr>
          <p:spPr bwMode="auto">
            <a:xfrm>
              <a:off x="3929058" y="5929330"/>
              <a:ext cx="714380" cy="357190"/>
            </a:xfrm>
            <a:prstGeom prst="ellipse">
              <a:avLst/>
            </a:prstGeom>
            <a:solidFill>
              <a:schemeClr val="accent1"/>
            </a:solidFill>
            <a:ln w="38100">
              <a:solidFill>
                <a:schemeClr val="hlink"/>
              </a:solidFill>
              <a:miter lim="800000"/>
            </a:ln>
          </p:spPr>
          <p:txBody>
            <a:bodyPr wrap="none" anchor="ctr"/>
            <a:lstStyle/>
            <a:p>
              <a:endParaRPr lang="zh-CN" altLang="en-US" sz="1600"/>
            </a:p>
          </p:txBody>
        </p:sp>
        <p:sp>
          <p:nvSpPr>
            <p:cNvPr id="44050" name="Text Box 17"/>
            <p:cNvSpPr txBox="1">
              <a:spLocks noChangeArrowheads="1"/>
            </p:cNvSpPr>
            <p:nvPr/>
          </p:nvSpPr>
          <p:spPr bwMode="auto">
            <a:xfrm>
              <a:off x="4000496" y="5953143"/>
              <a:ext cx="614360" cy="338554"/>
            </a:xfrm>
            <a:prstGeom prst="rect">
              <a:avLst/>
            </a:prstGeom>
            <a:noFill/>
            <a:ln w="9525">
              <a:noFill/>
              <a:miter lim="800000"/>
            </a:ln>
          </p:spPr>
          <p:txBody>
            <a:bodyPr>
              <a:spAutoFit/>
            </a:bodyPr>
            <a:lstStyle/>
            <a:p>
              <a:pPr algn="ctr">
                <a:spcBef>
                  <a:spcPct val="50000"/>
                </a:spcBef>
              </a:pPr>
              <a:r>
                <a:rPr lang="en-US" altLang="zh-CN" sz="1600"/>
                <a:t>1</a:t>
              </a:r>
              <a:r>
                <a:rPr lang="zh-CN" altLang="en-US" sz="1600"/>
                <a:t>题</a:t>
              </a:r>
              <a:endParaRPr lang="zh-CN" altLang="en-US" sz="1600"/>
            </a:p>
          </p:txBody>
        </p:sp>
      </p:grpSp>
      <p:grpSp>
        <p:nvGrpSpPr>
          <p:cNvPr id="44041" name="组合 78"/>
          <p:cNvGrpSpPr/>
          <p:nvPr/>
        </p:nvGrpSpPr>
        <p:grpSpPr bwMode="auto">
          <a:xfrm>
            <a:off x="71438" y="5214938"/>
            <a:ext cx="928687" cy="338137"/>
            <a:chOff x="4679157" y="5857892"/>
            <a:chExt cx="928694" cy="338554"/>
          </a:xfrm>
        </p:grpSpPr>
        <p:sp>
          <p:nvSpPr>
            <p:cNvPr id="44047" name="Oval 40"/>
            <p:cNvSpPr>
              <a:spLocks noChangeArrowheads="1"/>
            </p:cNvSpPr>
            <p:nvPr/>
          </p:nvSpPr>
          <p:spPr bwMode="auto">
            <a:xfrm>
              <a:off x="4750595" y="5884107"/>
              <a:ext cx="785818" cy="285752"/>
            </a:xfrm>
            <a:prstGeom prst="ellipse">
              <a:avLst/>
            </a:prstGeom>
            <a:noFill/>
            <a:ln w="38100">
              <a:solidFill>
                <a:srgbClr val="333399"/>
              </a:solidFill>
              <a:miter lim="800000"/>
            </a:ln>
          </p:spPr>
          <p:txBody>
            <a:bodyPr wrap="none" anchor="ctr"/>
            <a:lstStyle/>
            <a:p>
              <a:endParaRPr lang="zh-CN" altLang="en-US" sz="1600"/>
            </a:p>
          </p:txBody>
        </p:sp>
        <p:sp>
          <p:nvSpPr>
            <p:cNvPr id="44048" name="Text Box 41"/>
            <p:cNvSpPr txBox="1">
              <a:spLocks noChangeArrowheads="1"/>
            </p:cNvSpPr>
            <p:nvPr/>
          </p:nvSpPr>
          <p:spPr bwMode="auto">
            <a:xfrm>
              <a:off x="4679157" y="5857892"/>
              <a:ext cx="928694" cy="338554"/>
            </a:xfrm>
            <a:prstGeom prst="rect">
              <a:avLst/>
            </a:prstGeom>
            <a:noFill/>
            <a:ln w="9525">
              <a:noFill/>
              <a:miter lim="800000"/>
            </a:ln>
          </p:spPr>
          <p:txBody>
            <a:bodyPr>
              <a:spAutoFit/>
            </a:bodyPr>
            <a:lstStyle/>
            <a:p>
              <a:pPr algn="ctr">
                <a:spcBef>
                  <a:spcPct val="50000"/>
                </a:spcBef>
              </a:pPr>
              <a:r>
                <a:rPr lang="en-US" altLang="zh-CN" sz="1600"/>
                <a:t>1-2</a:t>
              </a:r>
              <a:r>
                <a:rPr lang="zh-CN" altLang="en-US" sz="1600"/>
                <a:t>题</a:t>
              </a:r>
              <a:endParaRPr lang="zh-CN" altLang="en-US" sz="1600"/>
            </a:p>
          </p:txBody>
        </p:sp>
      </p:grpSp>
      <p:cxnSp>
        <p:nvCxnSpPr>
          <p:cNvPr id="44042" name="直接箭头连接符 14"/>
          <p:cNvCxnSpPr>
            <a:cxnSpLocks noChangeShapeType="1"/>
          </p:cNvCxnSpPr>
          <p:nvPr/>
        </p:nvCxnSpPr>
        <p:spPr bwMode="auto">
          <a:xfrm>
            <a:off x="7858125" y="3429000"/>
            <a:ext cx="714375" cy="142875"/>
          </a:xfrm>
          <a:prstGeom prst="straightConnector1">
            <a:avLst/>
          </a:prstGeom>
          <a:noFill/>
          <a:ln w="38100" algn="ctr">
            <a:solidFill>
              <a:srgbClr val="333399"/>
            </a:solidFill>
            <a:round/>
            <a:tailEnd type="triangle" w="med" len="lg"/>
          </a:ln>
        </p:spPr>
      </p:cxnSp>
      <p:cxnSp>
        <p:nvCxnSpPr>
          <p:cNvPr id="44043" name="直接箭头连接符 16"/>
          <p:cNvCxnSpPr>
            <a:cxnSpLocks noChangeShapeType="1"/>
          </p:cNvCxnSpPr>
          <p:nvPr/>
        </p:nvCxnSpPr>
        <p:spPr bwMode="auto">
          <a:xfrm>
            <a:off x="6643688" y="3071813"/>
            <a:ext cx="1143000" cy="357187"/>
          </a:xfrm>
          <a:prstGeom prst="straightConnector1">
            <a:avLst/>
          </a:prstGeom>
          <a:noFill/>
          <a:ln w="38100" algn="ctr">
            <a:solidFill>
              <a:srgbClr val="333399"/>
            </a:solidFill>
            <a:round/>
            <a:tailEnd type="triangle" w="med" len="lg"/>
          </a:ln>
        </p:spPr>
      </p:cxnSp>
      <p:sp>
        <p:nvSpPr>
          <p:cNvPr id="44044" name="椭圆 18"/>
          <p:cNvSpPr>
            <a:spLocks noChangeArrowheads="1"/>
          </p:cNvSpPr>
          <p:nvPr/>
        </p:nvSpPr>
        <p:spPr bwMode="auto">
          <a:xfrm>
            <a:off x="1043608" y="5229200"/>
            <a:ext cx="1484784" cy="432792"/>
          </a:xfrm>
          <a:prstGeom prst="ellipse">
            <a:avLst/>
          </a:prstGeom>
          <a:noFill/>
          <a:ln w="38100" algn="ctr">
            <a:solidFill>
              <a:srgbClr val="006600"/>
            </a:solidFill>
            <a:round/>
          </a:ln>
        </p:spPr>
        <p:txBody>
          <a:bodyPr wrap="square" lIns="0" tIns="0" rIns="0" bIns="0">
            <a:spAutoFit/>
          </a:bodyPr>
          <a:lstStyle/>
          <a:p>
            <a:pPr marL="457200"/>
            <a:endParaRPr lang="zh-CN" altLang="en-US"/>
          </a:p>
        </p:txBody>
      </p:sp>
      <p:sp>
        <p:nvSpPr>
          <p:cNvPr id="44045" name="Text Box 9"/>
          <p:cNvSpPr txBox="1">
            <a:spLocks noChangeArrowheads="1"/>
          </p:cNvSpPr>
          <p:nvPr/>
        </p:nvSpPr>
        <p:spPr bwMode="auto">
          <a:xfrm>
            <a:off x="5072063" y="4795838"/>
            <a:ext cx="4071937" cy="276225"/>
          </a:xfrm>
          <a:prstGeom prst="rect">
            <a:avLst/>
          </a:prstGeom>
          <a:noFill/>
          <a:ln w="9525">
            <a:noFill/>
            <a:miter lim="800000"/>
          </a:ln>
        </p:spPr>
        <p:txBody>
          <a:bodyPr>
            <a:spAutoFit/>
          </a:bodyPr>
          <a:lstStyle/>
          <a:p>
            <a:pPr>
              <a:spcBef>
                <a:spcPct val="50000"/>
              </a:spcBef>
            </a:pPr>
            <a:r>
              <a:rPr lang="en-US" altLang="zh-CN" sz="1200"/>
              <a:t>(5) </a:t>
            </a:r>
            <a:r>
              <a:rPr lang="zh-CN" altLang="en-US" sz="1200"/>
              <a:t>若两级同样的放大电路串联，试计算其电压增益。</a:t>
            </a:r>
            <a:endParaRPr lang="zh-CN" altLang="en-US" sz="1200"/>
          </a:p>
        </p:txBody>
      </p:sp>
      <p:sp>
        <p:nvSpPr>
          <p:cNvPr id="44046" name="Text Box 10"/>
          <p:cNvSpPr txBox="1">
            <a:spLocks noChangeArrowheads="1"/>
          </p:cNvSpPr>
          <p:nvPr/>
        </p:nvSpPr>
        <p:spPr bwMode="auto">
          <a:xfrm>
            <a:off x="5072063" y="4572000"/>
            <a:ext cx="4071937" cy="276225"/>
          </a:xfrm>
          <a:prstGeom prst="rect">
            <a:avLst/>
          </a:prstGeom>
          <a:noFill/>
          <a:ln w="9525">
            <a:noFill/>
            <a:miter lim="800000"/>
          </a:ln>
        </p:spPr>
        <p:txBody>
          <a:bodyPr>
            <a:spAutoFit/>
          </a:bodyPr>
          <a:lstStyle/>
          <a:p>
            <a:pPr>
              <a:spcBef>
                <a:spcPct val="50000"/>
              </a:spcBef>
            </a:pPr>
            <a:r>
              <a:rPr lang="en-US" altLang="zh-CN" sz="1200"/>
              <a:t>(5) </a:t>
            </a:r>
            <a:r>
              <a:rPr lang="zh-CN" altLang="en-US" sz="1200"/>
              <a:t>不失真的最大输入信号</a:t>
            </a:r>
            <a:r>
              <a:rPr lang="en-US" altLang="zh-CN" sz="1200" i="1"/>
              <a:t>V</a:t>
            </a:r>
            <a:r>
              <a:rPr lang="en-US" altLang="zh-CN" sz="1200" baseline="-25000"/>
              <a:t>im</a:t>
            </a:r>
            <a:r>
              <a:rPr lang="zh-CN" altLang="en-US" sz="1200"/>
              <a:t>为多少（设</a:t>
            </a:r>
            <a:r>
              <a:rPr lang="en-US" altLang="zh-CN" sz="1200" i="1"/>
              <a:t>V</a:t>
            </a:r>
            <a:r>
              <a:rPr lang="en-US" altLang="zh-CN" sz="1200" baseline="-25000"/>
              <a:t>CES</a:t>
            </a:r>
            <a:r>
              <a:rPr lang="en-US" altLang="zh-CN" sz="1200"/>
              <a:t> =1V</a:t>
            </a:r>
            <a:r>
              <a:rPr lang="zh-CN" altLang="en-US" sz="1200"/>
              <a:t>）</a:t>
            </a:r>
            <a:r>
              <a:rPr lang="en-US" altLang="zh-CN" sz="1200"/>
              <a:t>? </a:t>
            </a:r>
            <a:endParaRPr lang="zh-CN" altLang="en-US" sz="12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灯片编号占位符 3"/>
          <p:cNvSpPr>
            <a:spLocks noGrp="1"/>
          </p:cNvSpPr>
          <p:nvPr>
            <p:ph type="sldNum" sz="quarter" idx="12"/>
          </p:nvPr>
        </p:nvSpPr>
        <p:spPr>
          <a:noFill/>
        </p:spPr>
        <p:txBody>
          <a:bodyPr/>
          <a:lstStyle/>
          <a:p>
            <a:fld id="{87F1568A-F128-418C-8A5C-538A5F4D3A90}" type="slidenum">
              <a:rPr lang="zh-CN" altLang="en-US" smtClean="0"/>
            </a:fld>
            <a:endParaRPr lang="en-US" altLang="zh-CN" smtClean="0"/>
          </a:p>
        </p:txBody>
      </p:sp>
      <p:pic>
        <p:nvPicPr>
          <p:cNvPr id="45059" name="Picture 2"/>
          <p:cNvPicPr>
            <a:picLocks noChangeAspect="1" noChangeArrowheads="1"/>
          </p:cNvPicPr>
          <p:nvPr/>
        </p:nvPicPr>
        <p:blipFill>
          <a:blip r:embed="rId1" cstate="print"/>
          <a:srcRect/>
          <a:stretch>
            <a:fillRect/>
          </a:stretch>
        </p:blipFill>
        <p:spPr bwMode="auto">
          <a:xfrm>
            <a:off x="20638" y="0"/>
            <a:ext cx="5265737" cy="4500563"/>
          </a:xfrm>
          <a:prstGeom prst="rect">
            <a:avLst/>
          </a:prstGeom>
          <a:noFill/>
          <a:ln w="9525" algn="ctr">
            <a:noFill/>
            <a:miter lim="800000"/>
            <a:headEnd/>
            <a:tailEnd/>
          </a:ln>
        </p:spPr>
      </p:pic>
      <p:pic>
        <p:nvPicPr>
          <p:cNvPr id="45060" name="Picture 3"/>
          <p:cNvPicPr>
            <a:picLocks noChangeAspect="1" noChangeArrowheads="1"/>
          </p:cNvPicPr>
          <p:nvPr/>
        </p:nvPicPr>
        <p:blipFill>
          <a:blip r:embed="rId2" cstate="print"/>
          <a:srcRect/>
          <a:stretch>
            <a:fillRect/>
          </a:stretch>
        </p:blipFill>
        <p:spPr bwMode="auto">
          <a:xfrm>
            <a:off x="3541713" y="3357563"/>
            <a:ext cx="5459412" cy="3419475"/>
          </a:xfrm>
          <a:prstGeom prst="rect">
            <a:avLst/>
          </a:prstGeom>
          <a:noFill/>
          <a:ln w="9525" algn="ctr">
            <a:noFill/>
            <a:miter lim="800000"/>
            <a:headEnd/>
            <a:tailEnd/>
          </a:ln>
        </p:spPr>
      </p:pic>
      <p:sp>
        <p:nvSpPr>
          <p:cNvPr id="8" name="Rectangle 3"/>
          <p:cNvSpPr txBox="1">
            <a:spLocks noChangeArrowheads="1"/>
          </p:cNvSpPr>
          <p:nvPr/>
        </p:nvSpPr>
        <p:spPr>
          <a:xfrm>
            <a:off x="142875" y="4572000"/>
            <a:ext cx="4500563" cy="2000250"/>
          </a:xfrm>
          <a:prstGeom prst="rect">
            <a:avLst/>
          </a:prstGeom>
        </p:spPr>
        <p:txBody>
          <a:bodyPr/>
          <a:lstStyle/>
          <a:p>
            <a:pPr marL="342900" indent="-342900">
              <a:lnSpc>
                <a:spcPct val="90000"/>
              </a:lnSpc>
              <a:spcBef>
                <a:spcPct val="20000"/>
              </a:spcBef>
              <a:buClr>
                <a:schemeClr val="folHlink"/>
              </a:buClr>
              <a:buSzPct val="60000"/>
              <a:buFont typeface="Wingdings" panose="05000000000000000000" pitchFamily="2" charset="2"/>
              <a:buChar char="n"/>
              <a:defRPr/>
            </a:pPr>
            <a:r>
              <a:rPr lang="zh-CN" altLang="en-US" kern="0" dirty="0">
                <a:latin typeface="+mn-lt"/>
                <a:ea typeface="+mn-ea"/>
              </a:rPr>
              <a:t>常见考题 </a:t>
            </a:r>
            <a:r>
              <a:rPr lang="en-US" altLang="zh-CN" sz="1800" kern="0" dirty="0">
                <a:latin typeface="+mn-lt"/>
                <a:ea typeface="+mn-ea"/>
              </a:rPr>
              <a:t>( 2~3 </a:t>
            </a:r>
            <a:r>
              <a:rPr lang="zh-CN" altLang="en-US" sz="1800" kern="0" dirty="0">
                <a:latin typeface="+mn-lt"/>
                <a:ea typeface="+mn-ea"/>
              </a:rPr>
              <a:t>题 </a:t>
            </a:r>
            <a:r>
              <a:rPr lang="en-US" altLang="zh-CN" sz="1800" kern="0" dirty="0">
                <a:latin typeface="+mn-lt"/>
                <a:ea typeface="+mn-ea"/>
              </a:rPr>
              <a:t>)</a:t>
            </a:r>
            <a:endParaRPr lang="en-US" altLang="zh-CN" sz="1800" kern="0" dirty="0">
              <a:latin typeface="+mn-lt"/>
              <a:ea typeface="+mn-ea"/>
            </a:endParaRPr>
          </a:p>
          <a:p>
            <a:pPr marL="742950" lvl="1" indent="-285750">
              <a:lnSpc>
                <a:spcPct val="90000"/>
              </a:lnSpc>
              <a:spcBef>
                <a:spcPct val="20000"/>
              </a:spcBef>
              <a:buClr>
                <a:schemeClr val="hlink"/>
              </a:buClr>
              <a:buSzPct val="55000"/>
              <a:buFont typeface="Wingdings" panose="05000000000000000000" pitchFamily="2" charset="2"/>
              <a:buChar char="n"/>
              <a:defRPr/>
            </a:pPr>
            <a:r>
              <a:rPr lang="zh-CN" altLang="en-US" sz="1800" kern="0" dirty="0">
                <a:latin typeface="+mn-lt"/>
                <a:ea typeface="+mn-ea"/>
              </a:rPr>
              <a:t>变化题</a:t>
            </a:r>
            <a:endParaRPr lang="zh-CN" altLang="en-US" sz="18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en-US" altLang="zh-CN" sz="1600" kern="0" dirty="0">
                <a:latin typeface="+mn-lt"/>
                <a:ea typeface="+mn-ea"/>
              </a:rPr>
              <a:t>BJT</a:t>
            </a:r>
            <a:r>
              <a:rPr lang="zh-CN" altLang="en-US" sz="1600" kern="0" dirty="0">
                <a:latin typeface="+mn-lt"/>
                <a:ea typeface="+mn-ea"/>
              </a:rPr>
              <a:t>共射</a:t>
            </a:r>
            <a:endParaRPr lang="zh-CN" altLang="en-US" sz="16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en-US" altLang="zh-CN" sz="1600" kern="0" dirty="0">
                <a:latin typeface="+mn-lt"/>
                <a:ea typeface="+mn-ea"/>
              </a:rPr>
              <a:t>MOS</a:t>
            </a:r>
            <a:r>
              <a:rPr lang="zh-CN" altLang="en-US" sz="1600" kern="0" dirty="0">
                <a:latin typeface="+mn-lt"/>
                <a:ea typeface="+mn-ea"/>
              </a:rPr>
              <a:t>差分</a:t>
            </a:r>
            <a:endParaRPr lang="zh-CN" altLang="en-US" sz="16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en-US" altLang="zh-CN" sz="1600" kern="0" dirty="0">
                <a:latin typeface="+mn-lt"/>
                <a:ea typeface="+mn-ea"/>
              </a:rPr>
              <a:t>2</a:t>
            </a:r>
            <a:r>
              <a:rPr lang="zh-CN" altLang="en-US" sz="1600" kern="0" dirty="0">
                <a:latin typeface="+mn-lt"/>
                <a:ea typeface="+mn-ea"/>
              </a:rPr>
              <a:t>级放大电路</a:t>
            </a:r>
            <a:endParaRPr lang="en-US" altLang="zh-CN" sz="16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zh-CN" altLang="en-US" sz="1600" kern="0" dirty="0">
                <a:latin typeface="+mn-lt"/>
                <a:ea typeface="+mn-ea"/>
              </a:rPr>
              <a:t>判断能否放大，各元件的作用</a:t>
            </a:r>
            <a:endParaRPr lang="en-US" altLang="zh-CN" sz="16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zh-CN" altLang="en-US" sz="1600" kern="0" dirty="0">
                <a:latin typeface="+mn-lt"/>
                <a:ea typeface="+mn-ea"/>
              </a:rPr>
              <a:t>组态之间性能比较</a:t>
            </a:r>
            <a:endParaRPr lang="zh-CN" altLang="en-US" sz="1600" kern="0" dirty="0">
              <a:latin typeface="+mn-lt"/>
              <a:ea typeface="+mn-ea"/>
            </a:endParaRPr>
          </a:p>
        </p:txBody>
      </p:sp>
      <p:sp>
        <p:nvSpPr>
          <p:cNvPr id="45062" name="TextBox 8"/>
          <p:cNvSpPr txBox="1">
            <a:spLocks noChangeArrowheads="1"/>
          </p:cNvSpPr>
          <p:nvPr/>
        </p:nvSpPr>
        <p:spPr bwMode="auto">
          <a:xfrm>
            <a:off x="4214813" y="2571750"/>
            <a:ext cx="4643437" cy="584200"/>
          </a:xfrm>
          <a:prstGeom prst="rect">
            <a:avLst/>
          </a:prstGeom>
          <a:noFill/>
          <a:ln w="9525">
            <a:noFill/>
            <a:miter lim="800000"/>
          </a:ln>
        </p:spPr>
        <p:txBody>
          <a:bodyPr>
            <a:spAutoFit/>
          </a:bodyPr>
          <a:lstStyle/>
          <a:p>
            <a:r>
              <a:rPr lang="zh-CN" altLang="en-US" sz="1600"/>
              <a:t>设计</a:t>
            </a:r>
            <a:r>
              <a:rPr lang="en-US" altLang="zh-CN" sz="1600"/>
              <a:t>1</a:t>
            </a:r>
            <a:r>
              <a:rPr lang="zh-CN" altLang="en-US" sz="1600"/>
              <a:t>个共源放大电路，采用</a:t>
            </a:r>
            <a:r>
              <a:rPr lang="en-US" altLang="zh-CN" sz="1600"/>
              <a:t>P</a:t>
            </a:r>
            <a:r>
              <a:rPr lang="zh-CN" altLang="en-US" sz="1600"/>
              <a:t>沟道增强型</a:t>
            </a:r>
            <a:r>
              <a:rPr lang="en-US" altLang="zh-CN" sz="1600"/>
              <a:t>MOS，</a:t>
            </a:r>
            <a:r>
              <a:rPr lang="zh-CN" altLang="en-US" sz="1600"/>
              <a:t>请画出电路图。</a:t>
            </a:r>
            <a:endParaRPr lang="zh-CN" altLang="en-US" sz="1600"/>
          </a:p>
        </p:txBody>
      </p:sp>
      <p:grpSp>
        <p:nvGrpSpPr>
          <p:cNvPr id="45063" name="组合 60"/>
          <p:cNvGrpSpPr/>
          <p:nvPr/>
        </p:nvGrpSpPr>
        <p:grpSpPr bwMode="auto">
          <a:xfrm>
            <a:off x="1357313" y="66675"/>
            <a:ext cx="714375" cy="361950"/>
            <a:chOff x="3929058" y="5929330"/>
            <a:chExt cx="714380" cy="362367"/>
          </a:xfrm>
        </p:grpSpPr>
        <p:sp>
          <p:nvSpPr>
            <p:cNvPr id="45069" name="Oval 16"/>
            <p:cNvSpPr>
              <a:spLocks noChangeArrowheads="1"/>
            </p:cNvSpPr>
            <p:nvPr/>
          </p:nvSpPr>
          <p:spPr bwMode="auto">
            <a:xfrm>
              <a:off x="3929058" y="5929330"/>
              <a:ext cx="714380" cy="357190"/>
            </a:xfrm>
            <a:prstGeom prst="ellipse">
              <a:avLst/>
            </a:prstGeom>
            <a:solidFill>
              <a:schemeClr val="accent1"/>
            </a:solidFill>
            <a:ln w="38100">
              <a:solidFill>
                <a:schemeClr val="hlink"/>
              </a:solidFill>
              <a:miter lim="800000"/>
            </a:ln>
          </p:spPr>
          <p:txBody>
            <a:bodyPr wrap="none" anchor="ctr"/>
            <a:lstStyle/>
            <a:p>
              <a:endParaRPr lang="zh-CN" altLang="en-US" sz="1600"/>
            </a:p>
          </p:txBody>
        </p:sp>
        <p:sp>
          <p:nvSpPr>
            <p:cNvPr id="45070" name="Text Box 17"/>
            <p:cNvSpPr txBox="1">
              <a:spLocks noChangeArrowheads="1"/>
            </p:cNvSpPr>
            <p:nvPr/>
          </p:nvSpPr>
          <p:spPr bwMode="auto">
            <a:xfrm>
              <a:off x="4000496" y="5953143"/>
              <a:ext cx="614360" cy="338554"/>
            </a:xfrm>
            <a:prstGeom prst="rect">
              <a:avLst/>
            </a:prstGeom>
            <a:noFill/>
            <a:ln w="9525">
              <a:noFill/>
              <a:miter lim="800000"/>
            </a:ln>
          </p:spPr>
          <p:txBody>
            <a:bodyPr>
              <a:spAutoFit/>
            </a:bodyPr>
            <a:lstStyle/>
            <a:p>
              <a:pPr algn="ctr">
                <a:spcBef>
                  <a:spcPct val="50000"/>
                </a:spcBef>
              </a:pPr>
              <a:r>
                <a:rPr lang="en-US" altLang="zh-CN" sz="1600"/>
                <a:t>1</a:t>
              </a:r>
              <a:r>
                <a:rPr lang="zh-CN" altLang="en-US" sz="1600"/>
                <a:t>题</a:t>
              </a:r>
              <a:endParaRPr lang="zh-CN" altLang="en-US" sz="1600"/>
            </a:p>
          </p:txBody>
        </p:sp>
      </p:grpSp>
      <p:grpSp>
        <p:nvGrpSpPr>
          <p:cNvPr id="45064" name="组合 78"/>
          <p:cNvGrpSpPr/>
          <p:nvPr/>
        </p:nvGrpSpPr>
        <p:grpSpPr bwMode="auto">
          <a:xfrm>
            <a:off x="71438" y="5214938"/>
            <a:ext cx="928687" cy="338137"/>
            <a:chOff x="4679157" y="5857892"/>
            <a:chExt cx="928694" cy="338554"/>
          </a:xfrm>
        </p:grpSpPr>
        <p:sp>
          <p:nvSpPr>
            <p:cNvPr id="45067" name="Oval 40"/>
            <p:cNvSpPr>
              <a:spLocks noChangeArrowheads="1"/>
            </p:cNvSpPr>
            <p:nvPr/>
          </p:nvSpPr>
          <p:spPr bwMode="auto">
            <a:xfrm>
              <a:off x="4750595" y="5884107"/>
              <a:ext cx="785818" cy="285752"/>
            </a:xfrm>
            <a:prstGeom prst="ellipse">
              <a:avLst/>
            </a:prstGeom>
            <a:noFill/>
            <a:ln w="38100">
              <a:solidFill>
                <a:srgbClr val="333399"/>
              </a:solidFill>
              <a:miter lim="800000"/>
            </a:ln>
          </p:spPr>
          <p:txBody>
            <a:bodyPr wrap="none" anchor="ctr"/>
            <a:lstStyle/>
            <a:p>
              <a:endParaRPr lang="zh-CN" altLang="en-US" sz="1600"/>
            </a:p>
          </p:txBody>
        </p:sp>
        <p:sp>
          <p:nvSpPr>
            <p:cNvPr id="45068" name="Text Box 41"/>
            <p:cNvSpPr txBox="1">
              <a:spLocks noChangeArrowheads="1"/>
            </p:cNvSpPr>
            <p:nvPr/>
          </p:nvSpPr>
          <p:spPr bwMode="auto">
            <a:xfrm>
              <a:off x="4679157" y="5857892"/>
              <a:ext cx="928694" cy="338554"/>
            </a:xfrm>
            <a:prstGeom prst="rect">
              <a:avLst/>
            </a:prstGeom>
            <a:noFill/>
            <a:ln w="9525">
              <a:noFill/>
              <a:miter lim="800000"/>
            </a:ln>
          </p:spPr>
          <p:txBody>
            <a:bodyPr>
              <a:spAutoFit/>
            </a:bodyPr>
            <a:lstStyle/>
            <a:p>
              <a:pPr algn="ctr">
                <a:spcBef>
                  <a:spcPct val="50000"/>
                </a:spcBef>
              </a:pPr>
              <a:r>
                <a:rPr lang="en-US" altLang="zh-CN" sz="1600"/>
                <a:t>1-2</a:t>
              </a:r>
              <a:r>
                <a:rPr lang="zh-CN" altLang="en-US" sz="1600"/>
                <a:t>题</a:t>
              </a:r>
              <a:endParaRPr lang="zh-CN" altLang="en-US" sz="1600"/>
            </a:p>
          </p:txBody>
        </p:sp>
      </p:grpSp>
      <p:sp>
        <p:nvSpPr>
          <p:cNvPr id="45065" name="椭圆 17"/>
          <p:cNvSpPr>
            <a:spLocks noChangeArrowheads="1"/>
          </p:cNvSpPr>
          <p:nvPr/>
        </p:nvSpPr>
        <p:spPr bwMode="auto">
          <a:xfrm>
            <a:off x="1214438" y="5072063"/>
            <a:ext cx="1071562" cy="433387"/>
          </a:xfrm>
          <a:prstGeom prst="ellipse">
            <a:avLst/>
          </a:prstGeom>
          <a:noFill/>
          <a:ln w="38100" algn="ctr">
            <a:solidFill>
              <a:srgbClr val="006600"/>
            </a:solidFill>
            <a:round/>
          </a:ln>
        </p:spPr>
        <p:txBody>
          <a:bodyPr lIns="0" tIns="0" rIns="0" bIns="0">
            <a:spAutoFit/>
          </a:bodyPr>
          <a:lstStyle/>
          <a:p>
            <a:pPr marL="457200"/>
            <a:endParaRPr lang="zh-CN" altLang="en-US"/>
          </a:p>
        </p:txBody>
      </p:sp>
      <p:pic>
        <p:nvPicPr>
          <p:cNvPr id="45066" name="Picture 8"/>
          <p:cNvPicPr>
            <a:picLocks noChangeAspect="1" noChangeArrowheads="1"/>
          </p:cNvPicPr>
          <p:nvPr/>
        </p:nvPicPr>
        <p:blipFill>
          <a:blip r:embed="rId3" cstate="print"/>
          <a:srcRect/>
          <a:stretch>
            <a:fillRect/>
          </a:stretch>
        </p:blipFill>
        <p:spPr bwMode="auto">
          <a:xfrm>
            <a:off x="5711825" y="0"/>
            <a:ext cx="3146425" cy="2520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4"/>
          <p:cNvGraphicFramePr>
            <a:graphicFrameLocks noChangeAspect="1"/>
          </p:cNvGraphicFramePr>
          <p:nvPr/>
        </p:nvGraphicFramePr>
        <p:xfrm>
          <a:off x="5000625" y="2000250"/>
          <a:ext cx="4000500" cy="4632325"/>
        </p:xfrm>
        <a:graphic>
          <a:graphicData uri="http://schemas.openxmlformats.org/presentationml/2006/ole">
            <mc:AlternateContent xmlns:mc="http://schemas.openxmlformats.org/markup-compatibility/2006">
              <mc:Choice xmlns:v="urn:schemas-microsoft-com:vml" Requires="v">
                <p:oleObj spid="_x0000_s2049" name="图片" r:id="rId1" imgW="23393400" imgH="27089100" progId="Word.Picture.8">
                  <p:embed/>
                </p:oleObj>
              </mc:Choice>
              <mc:Fallback>
                <p:oleObj name="图片" r:id="rId1" imgW="23393400" imgH="27089100" progId="Word.Picture.8">
                  <p:embed/>
                  <p:pic>
                    <p:nvPicPr>
                      <p:cNvPr id="0" name="Object 4"/>
                      <p:cNvPicPr>
                        <a:picLocks noChangeAspect="1"/>
                      </p:cNvPicPr>
                      <p:nvPr/>
                    </p:nvPicPr>
                    <p:blipFill>
                      <a:blip r:embed="rId2"/>
                      <a:stretch>
                        <a:fillRect/>
                      </a:stretch>
                    </p:blipFill>
                    <p:spPr>
                      <a:xfrm>
                        <a:off x="5000625" y="2000250"/>
                        <a:ext cx="4000500" cy="4632325"/>
                      </a:xfrm>
                      <a:prstGeom prst="rect">
                        <a:avLst/>
                      </a:prstGeom>
                      <a:solidFill>
                        <a:srgbClr val="FFFFFF"/>
                      </a:solidFill>
                      <a:ln w="9525">
                        <a:noFill/>
                      </a:ln>
                    </p:spPr>
                  </p:pic>
                </p:oleObj>
              </mc:Fallback>
            </mc:AlternateContent>
          </a:graphicData>
        </a:graphic>
      </p:graphicFrame>
      <p:sp>
        <p:nvSpPr>
          <p:cNvPr id="2051" name="灯片编号占位符 3"/>
          <p:cNvSpPr>
            <a:spLocks noGrp="1"/>
          </p:cNvSpPr>
          <p:nvPr>
            <p:ph type="sldNum" sz="quarter" idx="12"/>
          </p:nvPr>
        </p:nvSpPr>
        <p:spPr>
          <a:noFill/>
        </p:spPr>
        <p:txBody>
          <a:bodyPr/>
          <a:lstStyle/>
          <a:p>
            <a:fld id="{03C2BFD3-5E69-4D96-8670-40B648FFD289}" type="slidenum">
              <a:rPr lang="zh-CN" altLang="en-US" smtClean="0"/>
            </a:fld>
            <a:endParaRPr lang="en-US" altLang="zh-CN" smtClean="0"/>
          </a:p>
        </p:txBody>
      </p:sp>
      <p:sp>
        <p:nvSpPr>
          <p:cNvPr id="2052" name="Rectangle 5"/>
          <p:cNvSpPr>
            <a:spLocks noChangeArrowheads="1"/>
          </p:cNvSpPr>
          <p:nvPr/>
        </p:nvSpPr>
        <p:spPr bwMode="auto">
          <a:xfrm>
            <a:off x="0" y="1262063"/>
            <a:ext cx="9144000" cy="0"/>
          </a:xfrm>
          <a:prstGeom prst="rect">
            <a:avLst/>
          </a:prstGeom>
          <a:noFill/>
          <a:ln w="9525" algn="ctr">
            <a:noFill/>
            <a:miter lim="800000"/>
          </a:ln>
        </p:spPr>
        <p:txBody>
          <a:bodyPr wrap="none" anchor="ctr">
            <a:spAutoFit/>
          </a:bodyPr>
          <a:lstStyle/>
          <a:p>
            <a:endParaRPr lang="zh-CN" altLang="en-US"/>
          </a:p>
        </p:txBody>
      </p:sp>
      <p:sp>
        <p:nvSpPr>
          <p:cNvPr id="2053" name="Text Box 8"/>
          <p:cNvSpPr txBox="1">
            <a:spLocks noChangeArrowheads="1"/>
          </p:cNvSpPr>
          <p:nvPr/>
        </p:nvSpPr>
        <p:spPr bwMode="auto">
          <a:xfrm>
            <a:off x="0" y="0"/>
            <a:ext cx="9144000" cy="646113"/>
          </a:xfrm>
          <a:prstGeom prst="rect">
            <a:avLst/>
          </a:prstGeom>
          <a:solidFill>
            <a:schemeClr val="bg1"/>
          </a:solidFill>
          <a:ln w="9525">
            <a:noFill/>
            <a:miter lim="800000"/>
          </a:ln>
        </p:spPr>
        <p:txBody>
          <a:bodyPr lIns="0" tIns="0" rIns="0" bIns="0">
            <a:spAutoFit/>
          </a:bodyPr>
          <a:lstStyle/>
          <a:p>
            <a:pPr fontAlgn="t"/>
            <a:r>
              <a:rPr lang="zh-CN" altLang="en-US" sz="1400"/>
              <a:t>三、（</a:t>
            </a:r>
            <a:r>
              <a:rPr lang="en-US" altLang="zh-CN" sz="1400"/>
              <a:t>12</a:t>
            </a:r>
            <a:r>
              <a:rPr lang="zh-CN" altLang="en-US" sz="1400"/>
              <a:t>分）放大电路如图三（</a:t>
            </a:r>
            <a:r>
              <a:rPr lang="en-US" altLang="zh-CN" sz="1400"/>
              <a:t>a</a:t>
            </a:r>
            <a:r>
              <a:rPr lang="zh-CN" altLang="en-US" sz="1400"/>
              <a:t>）、（</a:t>
            </a:r>
            <a:r>
              <a:rPr lang="en-US" altLang="zh-CN" sz="1400"/>
              <a:t>b</a:t>
            </a:r>
            <a:r>
              <a:rPr lang="zh-CN" altLang="en-US" sz="1400"/>
              <a:t>）、（</a:t>
            </a:r>
            <a:r>
              <a:rPr lang="en-US" altLang="zh-CN" sz="1400"/>
              <a:t>c</a:t>
            </a:r>
            <a:r>
              <a:rPr lang="zh-CN" altLang="en-US" sz="1400"/>
              <a:t>）、（</a:t>
            </a:r>
            <a:r>
              <a:rPr lang="en-US" altLang="zh-CN" sz="1400"/>
              <a:t>d</a:t>
            </a:r>
            <a:r>
              <a:rPr lang="zh-CN" altLang="en-US" sz="1400"/>
              <a:t>）所示。</a:t>
            </a:r>
            <a:endParaRPr lang="zh-CN" altLang="en-US" sz="1400"/>
          </a:p>
          <a:p>
            <a:pPr fontAlgn="t"/>
            <a:r>
              <a:rPr lang="zh-CN" altLang="en-US" sz="1400"/>
              <a:t>（</a:t>
            </a:r>
            <a:r>
              <a:rPr lang="en-US" altLang="zh-CN" sz="1400"/>
              <a:t>1</a:t>
            </a:r>
            <a:r>
              <a:rPr lang="zh-CN" altLang="en-US" sz="1400"/>
              <a:t>）试分别说明</a:t>
            </a:r>
            <a:r>
              <a:rPr lang="en-US" altLang="zh-CN" sz="1400"/>
              <a:t>4</a:t>
            </a:r>
            <a:r>
              <a:rPr lang="zh-CN" altLang="en-US" sz="1400"/>
              <a:t>个放大电路所属的组态；</a:t>
            </a:r>
            <a:endParaRPr lang="zh-CN" altLang="en-US" sz="1400"/>
          </a:p>
          <a:p>
            <a:pPr fontAlgn="t"/>
            <a:r>
              <a:rPr lang="zh-CN" altLang="en-US" sz="1400"/>
              <a:t>（</a:t>
            </a:r>
            <a:r>
              <a:rPr lang="en-US" altLang="zh-CN" sz="1400"/>
              <a:t>2</a:t>
            </a:r>
            <a:r>
              <a:rPr lang="zh-CN" altLang="en-US" sz="1400"/>
              <a:t>）当信号源为电压源且内阻不为零时，最好采用图中哪一个电路作为输入级？</a:t>
            </a:r>
            <a:endParaRPr lang="zh-CN" altLang="en-US" sz="1400"/>
          </a:p>
        </p:txBody>
      </p:sp>
      <p:sp>
        <p:nvSpPr>
          <p:cNvPr id="2054" name="Text Box 5"/>
          <p:cNvSpPr txBox="1">
            <a:spLocks noChangeArrowheads="1"/>
          </p:cNvSpPr>
          <p:nvPr/>
        </p:nvSpPr>
        <p:spPr bwMode="auto">
          <a:xfrm>
            <a:off x="0" y="642938"/>
            <a:ext cx="9144000" cy="430212"/>
          </a:xfrm>
          <a:prstGeom prst="rect">
            <a:avLst/>
          </a:prstGeom>
          <a:solidFill>
            <a:schemeClr val="bg1"/>
          </a:solidFill>
          <a:ln w="9525">
            <a:noFill/>
            <a:miter lim="800000"/>
          </a:ln>
        </p:spPr>
        <p:txBody>
          <a:bodyPr lIns="0" tIns="0" rIns="0" bIns="0">
            <a:spAutoFit/>
          </a:bodyPr>
          <a:lstStyle/>
          <a:p>
            <a:pPr fontAlgn="t"/>
            <a:r>
              <a:rPr lang="zh-CN" altLang="en-US" sz="1400"/>
              <a:t>（</a:t>
            </a:r>
            <a:r>
              <a:rPr lang="en-US" altLang="zh-CN" sz="1400"/>
              <a:t>3</a:t>
            </a:r>
            <a:r>
              <a:rPr lang="zh-CN" altLang="en-US" sz="1400"/>
              <a:t>）为了使放大电路有较强的带负载能力最好采用图中哪一个电路作为输出级？</a:t>
            </a:r>
            <a:endParaRPr lang="zh-CN" altLang="en-US" sz="1400"/>
          </a:p>
          <a:p>
            <a:pPr fontAlgn="t"/>
            <a:r>
              <a:rPr lang="zh-CN" altLang="en-US" sz="1400"/>
              <a:t>（</a:t>
            </a:r>
            <a:r>
              <a:rPr lang="en-US" altLang="zh-CN" sz="1400"/>
              <a:t>4</a:t>
            </a:r>
            <a:r>
              <a:rPr lang="zh-CN" altLang="en-US" sz="1400"/>
              <a:t>）当信号的频率范围比较宽且包含较高的频率成分时，最好采用图中哪一个电路进行放大？</a:t>
            </a:r>
            <a:endParaRPr lang="zh-CN" altLang="en-US" sz="1400"/>
          </a:p>
        </p:txBody>
      </p:sp>
      <p:sp>
        <p:nvSpPr>
          <p:cNvPr id="2055" name="Text Box 5"/>
          <p:cNvSpPr txBox="1">
            <a:spLocks noChangeArrowheads="1"/>
          </p:cNvSpPr>
          <p:nvPr/>
        </p:nvSpPr>
        <p:spPr bwMode="auto">
          <a:xfrm>
            <a:off x="0" y="1071563"/>
            <a:ext cx="7358063" cy="862012"/>
          </a:xfrm>
          <a:prstGeom prst="rect">
            <a:avLst/>
          </a:prstGeom>
          <a:noFill/>
          <a:ln w="9525">
            <a:noFill/>
            <a:miter lim="800000"/>
          </a:ln>
        </p:spPr>
        <p:txBody>
          <a:bodyPr lIns="0" tIns="0" rIns="0" bIns="0">
            <a:spAutoFit/>
          </a:bodyPr>
          <a:lstStyle/>
          <a:p>
            <a:pPr fontAlgn="t"/>
            <a:r>
              <a:rPr lang="zh-CN" altLang="en-US" sz="1400"/>
              <a:t>（</a:t>
            </a:r>
            <a:r>
              <a:rPr lang="en-US" altLang="zh-CN" sz="1400"/>
              <a:t>5</a:t>
            </a:r>
            <a:r>
              <a:rPr lang="zh-CN" altLang="en-US" sz="1400"/>
              <a:t>）假设图（</a:t>
            </a:r>
            <a:r>
              <a:rPr lang="en-US" altLang="zh-CN" sz="1400"/>
              <a:t>a</a:t>
            </a:r>
            <a:r>
              <a:rPr lang="zh-CN" altLang="en-US" sz="1400"/>
              <a:t>）放大电路的输入电阻和输出电阻均为</a:t>
            </a:r>
            <a:r>
              <a:rPr lang="en-US" altLang="zh-CN" sz="1400"/>
              <a:t>4k</a:t>
            </a:r>
            <a:r>
              <a:rPr lang="en-US" altLang="zh-CN" sz="1400">
                <a:sym typeface="Symbol" panose="05050102010706020507" pitchFamily="18" charset="2"/>
              </a:rPr>
              <a:t></a:t>
            </a:r>
            <a:r>
              <a:rPr lang="zh-CN" altLang="en-US" sz="1400"/>
              <a:t>，图（</a:t>
            </a:r>
            <a:r>
              <a:rPr lang="en-US" altLang="zh-CN" sz="1400"/>
              <a:t>d</a:t>
            </a:r>
            <a:r>
              <a:rPr lang="zh-CN" altLang="en-US" sz="1400"/>
              <a:t>）的输入电阻为</a:t>
            </a:r>
            <a:r>
              <a:rPr lang="en-US" altLang="zh-CN" sz="1400"/>
              <a:t>60k</a:t>
            </a:r>
            <a:r>
              <a:rPr lang="en-US" altLang="zh-CN" sz="1400">
                <a:sym typeface="Symbol" panose="05050102010706020507" pitchFamily="18" charset="2"/>
              </a:rPr>
              <a:t></a:t>
            </a:r>
            <a:r>
              <a:rPr lang="zh-CN" altLang="en-US" sz="1400"/>
              <a:t>，输出电阻为</a:t>
            </a:r>
            <a:r>
              <a:rPr lang="en-US" altLang="zh-CN" sz="1400"/>
              <a:t>50</a:t>
            </a:r>
            <a:r>
              <a:rPr lang="en-US" altLang="zh-CN" sz="1400">
                <a:sym typeface="Symbol" panose="05050102010706020507" pitchFamily="18" charset="2"/>
              </a:rPr>
              <a:t></a:t>
            </a:r>
            <a:r>
              <a:rPr lang="zh-CN" altLang="en-US" sz="1400"/>
              <a:t>。当用图（</a:t>
            </a:r>
            <a:r>
              <a:rPr lang="en-US" altLang="zh-CN" sz="1400"/>
              <a:t>a</a:t>
            </a:r>
            <a:r>
              <a:rPr lang="zh-CN" altLang="en-US" sz="1400"/>
              <a:t>）和（</a:t>
            </a:r>
            <a:r>
              <a:rPr lang="en-US" altLang="zh-CN" sz="1400"/>
              <a:t>d</a:t>
            </a:r>
            <a:r>
              <a:rPr lang="zh-CN" altLang="en-US" sz="1400"/>
              <a:t>）构成两级放大电路，其输入信号取自内阻为</a:t>
            </a:r>
            <a:r>
              <a:rPr lang="en-US" altLang="zh-CN" sz="1400"/>
              <a:t>200</a:t>
            </a:r>
            <a:r>
              <a:rPr lang="en-US" altLang="zh-CN" sz="1400">
                <a:sym typeface="Symbol" panose="05050102010706020507" pitchFamily="18" charset="2"/>
              </a:rPr>
              <a:t></a:t>
            </a:r>
            <a:r>
              <a:rPr lang="zh-CN" altLang="en-US" sz="1400"/>
              <a:t>的电压信号源，输出端带</a:t>
            </a:r>
            <a:r>
              <a:rPr lang="en-US" altLang="zh-CN" sz="1400"/>
              <a:t>4k</a:t>
            </a:r>
            <a:r>
              <a:rPr lang="en-US" altLang="zh-CN" sz="1400">
                <a:sym typeface="Symbol" panose="05050102010706020507" pitchFamily="18" charset="2"/>
              </a:rPr>
              <a:t></a:t>
            </a:r>
            <a:r>
              <a:rPr lang="zh-CN" altLang="en-US" sz="1400"/>
              <a:t>负载时，</a:t>
            </a:r>
            <a:r>
              <a:rPr lang="zh-CN" altLang="en-US" sz="1400">
                <a:solidFill>
                  <a:schemeClr val="hlink"/>
                </a:solidFill>
              </a:rPr>
              <a:t>试问：由图（</a:t>
            </a:r>
            <a:r>
              <a:rPr lang="en-US" altLang="zh-CN" sz="1400">
                <a:solidFill>
                  <a:schemeClr val="hlink"/>
                </a:solidFill>
              </a:rPr>
              <a:t>a</a:t>
            </a:r>
            <a:r>
              <a:rPr lang="zh-CN" altLang="en-US" sz="1400">
                <a:solidFill>
                  <a:schemeClr val="hlink"/>
                </a:solidFill>
              </a:rPr>
              <a:t>）作为第一级、图（</a:t>
            </a:r>
            <a:r>
              <a:rPr lang="en-US" altLang="zh-CN" sz="1400">
                <a:solidFill>
                  <a:schemeClr val="hlink"/>
                </a:solidFill>
              </a:rPr>
              <a:t>d</a:t>
            </a:r>
            <a:r>
              <a:rPr lang="zh-CN" altLang="en-US" sz="1400">
                <a:solidFill>
                  <a:schemeClr val="hlink"/>
                </a:solidFill>
              </a:rPr>
              <a:t>）为第二级时电压放大倍数的值大，还是图（</a:t>
            </a:r>
            <a:r>
              <a:rPr lang="en-US" altLang="zh-CN" sz="1400">
                <a:solidFill>
                  <a:schemeClr val="hlink"/>
                </a:solidFill>
              </a:rPr>
              <a:t>d</a:t>
            </a:r>
            <a:r>
              <a:rPr lang="zh-CN" altLang="en-US" sz="1400">
                <a:solidFill>
                  <a:schemeClr val="hlink"/>
                </a:solidFill>
              </a:rPr>
              <a:t>）为第一级、图（</a:t>
            </a:r>
            <a:r>
              <a:rPr lang="en-US" altLang="zh-CN" sz="1400">
                <a:solidFill>
                  <a:schemeClr val="hlink"/>
                </a:solidFill>
              </a:rPr>
              <a:t>a</a:t>
            </a:r>
            <a:r>
              <a:rPr lang="zh-CN" altLang="en-US" sz="1400">
                <a:solidFill>
                  <a:schemeClr val="hlink"/>
                </a:solidFill>
              </a:rPr>
              <a:t>）为第二级时电压放大倍数的值大？</a:t>
            </a:r>
            <a:r>
              <a:rPr lang="zh-CN" altLang="en-US" sz="1400"/>
              <a:t> </a:t>
            </a:r>
            <a:endParaRPr lang="zh-CN" altLang="en-US" sz="1400"/>
          </a:p>
        </p:txBody>
      </p:sp>
      <p:pic>
        <p:nvPicPr>
          <p:cNvPr id="2056" name="Picture 2"/>
          <p:cNvPicPr>
            <a:picLocks noChangeAspect="1" noChangeArrowheads="1"/>
          </p:cNvPicPr>
          <p:nvPr/>
        </p:nvPicPr>
        <p:blipFill>
          <a:blip r:embed="rId3" cstate="print"/>
          <a:srcRect/>
          <a:stretch>
            <a:fillRect/>
          </a:stretch>
        </p:blipFill>
        <p:spPr bwMode="auto">
          <a:xfrm>
            <a:off x="0" y="4071938"/>
            <a:ext cx="5126038" cy="2786062"/>
          </a:xfrm>
          <a:prstGeom prst="rect">
            <a:avLst/>
          </a:prstGeom>
          <a:noFill/>
          <a:ln w="9525" algn="ctr">
            <a:noFill/>
            <a:miter lim="800000"/>
            <a:headEnd/>
            <a:tailEnd/>
          </a:ln>
        </p:spPr>
      </p:pic>
      <p:sp>
        <p:nvSpPr>
          <p:cNvPr id="9" name="Rectangle 3"/>
          <p:cNvSpPr txBox="1">
            <a:spLocks noChangeArrowheads="1"/>
          </p:cNvSpPr>
          <p:nvPr/>
        </p:nvSpPr>
        <p:spPr>
          <a:xfrm>
            <a:off x="71438" y="2143125"/>
            <a:ext cx="4500562" cy="2000250"/>
          </a:xfrm>
          <a:prstGeom prst="rect">
            <a:avLst/>
          </a:prstGeom>
        </p:spPr>
        <p:txBody>
          <a:bodyPr/>
          <a:lstStyle/>
          <a:p>
            <a:pPr marL="342900" indent="-342900">
              <a:lnSpc>
                <a:spcPct val="90000"/>
              </a:lnSpc>
              <a:spcBef>
                <a:spcPct val="20000"/>
              </a:spcBef>
              <a:buClr>
                <a:schemeClr val="folHlink"/>
              </a:buClr>
              <a:buSzPct val="60000"/>
              <a:buFont typeface="Wingdings" panose="05000000000000000000" pitchFamily="2" charset="2"/>
              <a:buChar char="n"/>
              <a:defRPr/>
            </a:pPr>
            <a:r>
              <a:rPr lang="zh-CN" altLang="en-US" kern="0" dirty="0">
                <a:latin typeface="+mn-lt"/>
                <a:ea typeface="+mn-ea"/>
              </a:rPr>
              <a:t>常见考题 </a:t>
            </a:r>
            <a:r>
              <a:rPr lang="en-US" altLang="zh-CN" sz="1800" kern="0" dirty="0">
                <a:latin typeface="+mn-lt"/>
                <a:ea typeface="+mn-ea"/>
              </a:rPr>
              <a:t>( 2~3 </a:t>
            </a:r>
            <a:r>
              <a:rPr lang="zh-CN" altLang="en-US" sz="1800" kern="0" dirty="0">
                <a:latin typeface="+mn-lt"/>
                <a:ea typeface="+mn-ea"/>
              </a:rPr>
              <a:t>题 </a:t>
            </a:r>
            <a:r>
              <a:rPr lang="en-US" altLang="zh-CN" sz="1800" kern="0" dirty="0">
                <a:latin typeface="+mn-lt"/>
                <a:ea typeface="+mn-ea"/>
              </a:rPr>
              <a:t>)</a:t>
            </a:r>
            <a:endParaRPr lang="en-US" altLang="zh-CN" sz="1800" kern="0" dirty="0">
              <a:latin typeface="+mn-lt"/>
              <a:ea typeface="+mn-ea"/>
            </a:endParaRPr>
          </a:p>
          <a:p>
            <a:pPr marL="742950" lvl="1" indent="-285750">
              <a:lnSpc>
                <a:spcPct val="90000"/>
              </a:lnSpc>
              <a:spcBef>
                <a:spcPct val="20000"/>
              </a:spcBef>
              <a:buClr>
                <a:schemeClr val="hlink"/>
              </a:buClr>
              <a:buSzPct val="55000"/>
              <a:buFont typeface="Wingdings" panose="05000000000000000000" pitchFamily="2" charset="2"/>
              <a:buChar char="n"/>
              <a:defRPr/>
            </a:pPr>
            <a:r>
              <a:rPr lang="zh-CN" altLang="en-US" sz="1800" kern="0" dirty="0">
                <a:latin typeface="+mn-lt"/>
                <a:ea typeface="+mn-ea"/>
              </a:rPr>
              <a:t>变化题</a:t>
            </a:r>
            <a:endParaRPr lang="zh-CN" altLang="en-US" sz="18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en-US" altLang="zh-CN" sz="1600" kern="0" dirty="0">
                <a:latin typeface="+mn-lt"/>
                <a:ea typeface="+mn-ea"/>
              </a:rPr>
              <a:t>BJT</a:t>
            </a:r>
            <a:r>
              <a:rPr lang="zh-CN" altLang="en-US" sz="1600" kern="0" dirty="0">
                <a:latin typeface="+mn-lt"/>
                <a:ea typeface="+mn-ea"/>
              </a:rPr>
              <a:t>共射</a:t>
            </a:r>
            <a:endParaRPr lang="zh-CN" altLang="en-US" sz="16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en-US" altLang="zh-CN" sz="1600" kern="0" dirty="0">
                <a:latin typeface="+mn-lt"/>
                <a:ea typeface="+mn-ea"/>
              </a:rPr>
              <a:t>MOS</a:t>
            </a:r>
            <a:r>
              <a:rPr lang="zh-CN" altLang="en-US" sz="1600" kern="0" dirty="0">
                <a:latin typeface="+mn-lt"/>
                <a:ea typeface="+mn-ea"/>
              </a:rPr>
              <a:t>差分</a:t>
            </a:r>
            <a:endParaRPr lang="zh-CN" altLang="en-US" sz="16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en-US" altLang="zh-CN" sz="1600" kern="0" dirty="0">
                <a:latin typeface="+mn-lt"/>
                <a:ea typeface="+mn-ea"/>
              </a:rPr>
              <a:t>2</a:t>
            </a:r>
            <a:r>
              <a:rPr lang="zh-CN" altLang="en-US" sz="1600" kern="0" dirty="0">
                <a:latin typeface="+mn-lt"/>
                <a:ea typeface="+mn-ea"/>
              </a:rPr>
              <a:t>级放大电路</a:t>
            </a:r>
            <a:endParaRPr lang="en-US" altLang="zh-CN" sz="16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zh-CN" altLang="en-US" sz="1600" kern="0" dirty="0">
                <a:latin typeface="+mn-lt"/>
                <a:ea typeface="+mn-ea"/>
              </a:rPr>
              <a:t>判断能否放大，各元件的作用</a:t>
            </a:r>
            <a:endParaRPr lang="en-US" altLang="zh-CN" sz="16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zh-CN" altLang="en-US" sz="1600" kern="0" dirty="0">
                <a:latin typeface="+mn-lt"/>
                <a:ea typeface="+mn-ea"/>
              </a:rPr>
              <a:t>组态之间性能比较</a:t>
            </a:r>
            <a:endParaRPr lang="zh-CN" altLang="en-US" sz="1600" kern="0" dirty="0">
              <a:latin typeface="+mn-lt"/>
              <a:ea typeface="+mn-ea"/>
            </a:endParaRPr>
          </a:p>
        </p:txBody>
      </p:sp>
      <p:grpSp>
        <p:nvGrpSpPr>
          <p:cNvPr id="2058" name="组合 78"/>
          <p:cNvGrpSpPr/>
          <p:nvPr/>
        </p:nvGrpSpPr>
        <p:grpSpPr bwMode="auto">
          <a:xfrm>
            <a:off x="71438" y="3000375"/>
            <a:ext cx="928687" cy="338138"/>
            <a:chOff x="4679157" y="5857892"/>
            <a:chExt cx="928694" cy="338554"/>
          </a:xfrm>
        </p:grpSpPr>
        <p:sp>
          <p:nvSpPr>
            <p:cNvPr id="2061" name="Oval 40"/>
            <p:cNvSpPr>
              <a:spLocks noChangeArrowheads="1"/>
            </p:cNvSpPr>
            <p:nvPr/>
          </p:nvSpPr>
          <p:spPr bwMode="auto">
            <a:xfrm>
              <a:off x="4750595" y="5884107"/>
              <a:ext cx="785818" cy="285752"/>
            </a:xfrm>
            <a:prstGeom prst="ellipse">
              <a:avLst/>
            </a:prstGeom>
            <a:noFill/>
            <a:ln w="38100">
              <a:solidFill>
                <a:srgbClr val="333399"/>
              </a:solidFill>
              <a:miter lim="800000"/>
            </a:ln>
          </p:spPr>
          <p:txBody>
            <a:bodyPr wrap="none" anchor="ctr"/>
            <a:lstStyle/>
            <a:p>
              <a:endParaRPr lang="zh-CN" altLang="en-US" sz="1600"/>
            </a:p>
          </p:txBody>
        </p:sp>
        <p:sp>
          <p:nvSpPr>
            <p:cNvPr id="2062" name="Text Box 41"/>
            <p:cNvSpPr txBox="1">
              <a:spLocks noChangeArrowheads="1"/>
            </p:cNvSpPr>
            <p:nvPr/>
          </p:nvSpPr>
          <p:spPr bwMode="auto">
            <a:xfrm>
              <a:off x="4679157" y="5857892"/>
              <a:ext cx="928694" cy="338554"/>
            </a:xfrm>
            <a:prstGeom prst="rect">
              <a:avLst/>
            </a:prstGeom>
            <a:noFill/>
            <a:ln w="9525">
              <a:noFill/>
              <a:miter lim="800000"/>
            </a:ln>
          </p:spPr>
          <p:txBody>
            <a:bodyPr>
              <a:spAutoFit/>
            </a:bodyPr>
            <a:lstStyle/>
            <a:p>
              <a:pPr algn="ctr">
                <a:spcBef>
                  <a:spcPct val="50000"/>
                </a:spcBef>
              </a:pPr>
              <a:r>
                <a:rPr lang="en-US" altLang="zh-CN" sz="1600"/>
                <a:t>1-2</a:t>
              </a:r>
              <a:r>
                <a:rPr lang="zh-CN" altLang="en-US" sz="1600"/>
                <a:t>题</a:t>
              </a:r>
              <a:endParaRPr lang="zh-CN" altLang="en-US" sz="1600"/>
            </a:p>
          </p:txBody>
        </p:sp>
      </p:grpSp>
      <p:sp>
        <p:nvSpPr>
          <p:cNvPr id="2059" name="椭圆 13"/>
          <p:cNvSpPr>
            <a:spLocks noChangeArrowheads="1"/>
          </p:cNvSpPr>
          <p:nvPr/>
        </p:nvSpPr>
        <p:spPr bwMode="auto">
          <a:xfrm>
            <a:off x="857250" y="3500438"/>
            <a:ext cx="3357563" cy="785812"/>
          </a:xfrm>
          <a:prstGeom prst="ellipse">
            <a:avLst/>
          </a:prstGeom>
          <a:noFill/>
          <a:ln w="28575" algn="ctr">
            <a:solidFill>
              <a:srgbClr val="006600"/>
            </a:solidFill>
            <a:round/>
          </a:ln>
        </p:spPr>
        <p:txBody>
          <a:bodyPr lIns="0" tIns="0" rIns="0" bIns="0">
            <a:spAutoFit/>
          </a:bodyPr>
          <a:lstStyle/>
          <a:p>
            <a:pPr marL="457200"/>
            <a:endParaRPr lang="zh-CN" altLang="en-US"/>
          </a:p>
        </p:txBody>
      </p:sp>
      <p:sp>
        <p:nvSpPr>
          <p:cNvPr id="2060" name="Text Box 21"/>
          <p:cNvSpPr txBox="1">
            <a:spLocks noChangeArrowheads="1"/>
          </p:cNvSpPr>
          <p:nvPr/>
        </p:nvSpPr>
        <p:spPr bwMode="auto">
          <a:xfrm>
            <a:off x="7332663" y="1571625"/>
            <a:ext cx="1811337" cy="338138"/>
          </a:xfrm>
          <a:prstGeom prst="rect">
            <a:avLst/>
          </a:prstGeom>
          <a:noFill/>
          <a:ln w="38100">
            <a:solidFill>
              <a:srgbClr val="333399"/>
            </a:solidFill>
            <a:miter lim="800000"/>
          </a:ln>
        </p:spPr>
        <p:txBody>
          <a:bodyPr>
            <a:spAutoFit/>
          </a:bodyPr>
          <a:lstStyle/>
          <a:p>
            <a:pPr algn="ctr">
              <a:spcBef>
                <a:spcPct val="50000"/>
              </a:spcBef>
            </a:pPr>
            <a:r>
              <a:rPr lang="en-US" altLang="zh-CN" sz="1600"/>
              <a:t>1</a:t>
            </a:r>
            <a:r>
              <a:rPr lang="zh-CN" altLang="en-US" sz="1600"/>
              <a:t>～</a:t>
            </a:r>
            <a:r>
              <a:rPr lang="en-US" altLang="zh-CN" sz="1600"/>
              <a:t>2</a:t>
            </a:r>
            <a:r>
              <a:rPr lang="zh-CN" altLang="en-US" sz="1600"/>
              <a:t>题：综合题</a:t>
            </a:r>
            <a:endParaRPr lang="zh-CN" altLang="en-US" sz="16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1"/>
          <p:cNvSpPr>
            <a:spLocks noGrp="1"/>
          </p:cNvSpPr>
          <p:nvPr>
            <p:ph type="sldNum" sz="quarter" idx="12"/>
          </p:nvPr>
        </p:nvSpPr>
        <p:spPr>
          <a:noFill/>
        </p:spPr>
        <p:txBody>
          <a:bodyPr/>
          <a:lstStyle/>
          <a:p>
            <a:fld id="{64C43447-E305-4925-9501-0986DD50B292}" type="slidenum">
              <a:rPr lang="zh-CN" altLang="en-US" smtClean="0"/>
            </a:fld>
            <a:endParaRPr lang="en-US" altLang="zh-CN" smtClean="0"/>
          </a:p>
        </p:txBody>
      </p:sp>
      <p:pic>
        <p:nvPicPr>
          <p:cNvPr id="3076" name="Picture 3"/>
          <p:cNvPicPr>
            <a:picLocks noChangeAspect="1" noChangeArrowheads="1"/>
          </p:cNvPicPr>
          <p:nvPr/>
        </p:nvPicPr>
        <p:blipFill>
          <a:blip r:embed="rId1" cstate="print"/>
          <a:srcRect/>
          <a:stretch>
            <a:fillRect/>
          </a:stretch>
        </p:blipFill>
        <p:spPr bwMode="auto">
          <a:xfrm>
            <a:off x="3989388" y="0"/>
            <a:ext cx="5154612" cy="3571875"/>
          </a:xfrm>
          <a:prstGeom prst="rect">
            <a:avLst/>
          </a:prstGeom>
          <a:noFill/>
          <a:ln w="9525" algn="ctr">
            <a:noFill/>
            <a:miter lim="800000"/>
            <a:headEnd/>
            <a:tailEnd/>
          </a:ln>
        </p:spPr>
      </p:pic>
      <p:graphicFrame>
        <p:nvGraphicFramePr>
          <p:cNvPr id="3074" name="Object 4"/>
          <p:cNvGraphicFramePr>
            <a:graphicFrameLocks noChangeAspect="1"/>
          </p:cNvGraphicFramePr>
          <p:nvPr/>
        </p:nvGraphicFramePr>
        <p:xfrm>
          <a:off x="4857750" y="3643313"/>
          <a:ext cx="4048125" cy="2757487"/>
        </p:xfrm>
        <a:graphic>
          <a:graphicData uri="http://schemas.openxmlformats.org/presentationml/2006/ole">
            <mc:AlternateContent xmlns:mc="http://schemas.openxmlformats.org/markup-compatibility/2006">
              <mc:Choice xmlns:v="urn:schemas-microsoft-com:vml" Requires="v">
                <p:oleObj spid="_x0000_s3073" name="Picture2" r:id="rId2" imgW="13992225" imgH="9525000" progId="Word.Picture.8">
                  <p:embed/>
                </p:oleObj>
              </mc:Choice>
              <mc:Fallback>
                <p:oleObj name="Picture2" r:id="rId2" imgW="13992225" imgH="9525000" progId="Word.Picture.8">
                  <p:embed/>
                  <p:pic>
                    <p:nvPicPr>
                      <p:cNvPr id="0" name="Object 4"/>
                      <p:cNvPicPr>
                        <a:picLocks noChangeAspect="1"/>
                      </p:cNvPicPr>
                      <p:nvPr/>
                    </p:nvPicPr>
                    <p:blipFill>
                      <a:blip r:embed="rId3"/>
                      <a:stretch>
                        <a:fillRect/>
                      </a:stretch>
                    </p:blipFill>
                    <p:spPr>
                      <a:xfrm>
                        <a:off x="4857750" y="3643313"/>
                        <a:ext cx="4048125" cy="2757487"/>
                      </a:xfrm>
                      <a:prstGeom prst="rect">
                        <a:avLst/>
                      </a:prstGeom>
                      <a:noFill/>
                      <a:ln w="9525">
                        <a:noFill/>
                      </a:ln>
                    </p:spPr>
                  </p:pic>
                </p:oleObj>
              </mc:Fallback>
            </mc:AlternateContent>
          </a:graphicData>
        </a:graphic>
      </p:graphicFrame>
      <p:sp>
        <p:nvSpPr>
          <p:cNvPr id="3077" name="Text Box 4"/>
          <p:cNvSpPr txBox="1">
            <a:spLocks noChangeArrowheads="1"/>
          </p:cNvSpPr>
          <p:nvPr/>
        </p:nvSpPr>
        <p:spPr bwMode="auto">
          <a:xfrm>
            <a:off x="0" y="1900238"/>
            <a:ext cx="5749925" cy="1600200"/>
          </a:xfrm>
          <a:prstGeom prst="rect">
            <a:avLst/>
          </a:prstGeom>
          <a:solidFill>
            <a:schemeClr val="bg1"/>
          </a:solidFill>
          <a:ln w="9525">
            <a:noFill/>
            <a:miter lim="800000"/>
          </a:ln>
        </p:spPr>
        <p:txBody>
          <a:bodyPr>
            <a:spAutoFit/>
          </a:bodyPr>
          <a:lstStyle/>
          <a:p>
            <a:r>
              <a:rPr lang="zh-CN" altLang="en-US" sz="1400"/>
              <a:t>三、（</a:t>
            </a:r>
            <a:r>
              <a:rPr lang="en-US" altLang="zh-CN" sz="1400"/>
              <a:t>12</a:t>
            </a:r>
            <a:r>
              <a:rPr lang="zh-CN" altLang="en-US" sz="1400"/>
              <a:t>分）</a:t>
            </a:r>
            <a:endParaRPr lang="zh-CN" altLang="en-US" sz="1400"/>
          </a:p>
          <a:p>
            <a:r>
              <a:rPr lang="zh-CN" altLang="en-US" sz="1400"/>
              <a:t>电路如图</a:t>
            </a:r>
            <a:r>
              <a:rPr lang="en-US" altLang="zh-CN" sz="1400"/>
              <a:t>3</a:t>
            </a:r>
            <a:r>
              <a:rPr lang="zh-CN" altLang="en-US" sz="1400"/>
              <a:t>所示，各晶体管的</a:t>
            </a:r>
            <a:r>
              <a:rPr lang="zh-CN" altLang="en-US" sz="1400" i="1">
                <a:sym typeface="Symbol" panose="05050102010706020507" pitchFamily="18" charset="2"/>
              </a:rPr>
              <a:t></a:t>
            </a:r>
            <a:r>
              <a:rPr lang="zh-CN" altLang="en-US" sz="1400" i="1"/>
              <a:t> </a:t>
            </a:r>
            <a:r>
              <a:rPr lang="zh-CN" altLang="en-US" sz="1400"/>
              <a:t>均为</a:t>
            </a:r>
            <a:r>
              <a:rPr lang="en-US" altLang="zh-CN" sz="1400"/>
              <a:t>80</a:t>
            </a:r>
            <a:r>
              <a:rPr lang="zh-CN" altLang="en-US" sz="1400"/>
              <a:t>，</a:t>
            </a:r>
            <a:r>
              <a:rPr lang="en-US" altLang="zh-CN" sz="1400" i="1"/>
              <a:t>V</a:t>
            </a:r>
            <a:r>
              <a:rPr lang="en-US" altLang="zh-CN" sz="1400" baseline="-25000"/>
              <a:t>BE</a:t>
            </a:r>
            <a:r>
              <a:rPr lang="en-US" altLang="zh-CN" sz="1400"/>
              <a:t> =0.6V</a:t>
            </a:r>
            <a:r>
              <a:rPr lang="zh-CN" altLang="en-US" sz="1400"/>
              <a:t>，</a:t>
            </a:r>
            <a:r>
              <a:rPr lang="en-US" altLang="zh-CN" sz="1400" i="1"/>
              <a:t>r</a:t>
            </a:r>
            <a:r>
              <a:rPr lang="en-US" altLang="zh-CN" sz="1400" baseline="-25000"/>
              <a:t>bb</a:t>
            </a:r>
            <a:r>
              <a:rPr lang="en-US" altLang="zh-CN" sz="1400" baseline="-25000">
                <a:sym typeface="Symbol" panose="05050102010706020507" pitchFamily="18" charset="2"/>
              </a:rPr>
              <a:t></a:t>
            </a:r>
            <a:r>
              <a:rPr lang="en-US" altLang="zh-CN" sz="1400"/>
              <a:t>=300</a:t>
            </a:r>
            <a:r>
              <a:rPr lang="en-US" altLang="zh-CN" sz="1400">
                <a:sym typeface="Symbol" panose="05050102010706020507" pitchFamily="18" charset="2"/>
              </a:rPr>
              <a:t></a:t>
            </a:r>
            <a:r>
              <a:rPr lang="zh-CN" altLang="en-US" sz="1400"/>
              <a:t>，基极电流均可忽略，</a:t>
            </a:r>
            <a:r>
              <a:rPr lang="en-US" altLang="zh-CN" sz="1400" i="1"/>
              <a:t>R</a:t>
            </a:r>
            <a:r>
              <a:rPr lang="en-US" altLang="zh-CN" sz="1400"/>
              <a:t>w</a:t>
            </a:r>
            <a:r>
              <a:rPr lang="zh-CN" altLang="en-US" sz="1400"/>
              <a:t>滑动端处于中间位置，试求：</a:t>
            </a:r>
            <a:endParaRPr lang="zh-CN" altLang="en-US" sz="1400">
              <a:sym typeface="Symbol" panose="05050102010706020507" pitchFamily="18" charset="2"/>
            </a:endParaRPr>
          </a:p>
          <a:p>
            <a:r>
              <a:rPr lang="zh-CN" altLang="en-US" sz="1400">
                <a:sym typeface="Symbol" panose="05050102010706020507" pitchFamily="18" charset="2"/>
              </a:rPr>
              <a:t></a:t>
            </a:r>
            <a:r>
              <a:rPr lang="en-US" altLang="zh-CN" sz="1400"/>
              <a:t>1</a:t>
            </a:r>
            <a:r>
              <a:rPr lang="en-US" altLang="zh-CN" sz="1400">
                <a:sym typeface="Symbol" panose="05050102010706020507" pitchFamily="18" charset="2"/>
              </a:rPr>
              <a:t></a:t>
            </a:r>
            <a:r>
              <a:rPr lang="en-US" altLang="zh-CN" sz="1400"/>
              <a:t> </a:t>
            </a:r>
            <a:r>
              <a:rPr lang="zh-CN" altLang="en-US" sz="1400"/>
              <a:t>分析该电路是几级放大电路，各级电路的名称及组成？</a:t>
            </a:r>
            <a:endParaRPr lang="zh-CN" altLang="en-US" sz="1400"/>
          </a:p>
          <a:p>
            <a:r>
              <a:rPr lang="en-US" altLang="zh-CN" sz="1400"/>
              <a:t>(2) T3</a:t>
            </a:r>
            <a:r>
              <a:rPr lang="zh-CN" altLang="en-US" sz="1400"/>
              <a:t>的静态工作点。</a:t>
            </a:r>
            <a:endParaRPr lang="zh-CN" altLang="en-US" sz="1400"/>
          </a:p>
          <a:p>
            <a:r>
              <a:rPr lang="en-US" altLang="zh-CN" sz="1400"/>
              <a:t>(3) </a:t>
            </a:r>
            <a:r>
              <a:rPr lang="zh-CN" altLang="en-US" sz="1400"/>
              <a:t>电压放大倍数</a:t>
            </a:r>
            <a:r>
              <a:rPr lang="en-US" altLang="zh-CN" sz="1400" i="1"/>
              <a:t>Av</a:t>
            </a:r>
            <a:r>
              <a:rPr lang="en-US" altLang="zh-CN" sz="1400"/>
              <a:t> = </a:t>
            </a:r>
            <a:r>
              <a:rPr lang="en-US" altLang="zh-CN" sz="1400" i="1"/>
              <a:t>v</a:t>
            </a:r>
            <a:r>
              <a:rPr lang="en-US" altLang="zh-CN" sz="1400" baseline="-25000"/>
              <a:t>o</a:t>
            </a:r>
            <a:r>
              <a:rPr lang="en-US" altLang="zh-CN" sz="1400"/>
              <a:t> / </a:t>
            </a:r>
            <a:r>
              <a:rPr lang="en-US" altLang="zh-CN" sz="1400" i="1"/>
              <a:t>v</a:t>
            </a:r>
            <a:r>
              <a:rPr lang="en-US" altLang="zh-CN" sz="1400" i="1" baseline="-25000"/>
              <a:t>i</a:t>
            </a:r>
            <a:r>
              <a:rPr lang="en-US" altLang="zh-CN" sz="1400"/>
              <a:t> </a:t>
            </a:r>
            <a:r>
              <a:rPr lang="zh-CN" altLang="en-US" sz="1400"/>
              <a:t>；</a:t>
            </a:r>
            <a:endParaRPr lang="zh-CN" altLang="en-US" sz="1400"/>
          </a:p>
          <a:p>
            <a:r>
              <a:rPr lang="en-US" altLang="zh-CN" sz="1400"/>
              <a:t>(4) </a:t>
            </a:r>
            <a:r>
              <a:rPr lang="zh-CN" altLang="en-US" sz="1400"/>
              <a:t>输入电阻</a:t>
            </a:r>
            <a:r>
              <a:rPr lang="en-US" altLang="zh-CN" sz="1400" i="1"/>
              <a:t>R</a:t>
            </a:r>
            <a:r>
              <a:rPr lang="en-US" altLang="zh-CN" sz="1400"/>
              <a:t>i</a:t>
            </a:r>
            <a:r>
              <a:rPr lang="zh-CN" altLang="en-US" sz="1400"/>
              <a:t>和输出电阻</a:t>
            </a:r>
            <a:r>
              <a:rPr lang="en-US" altLang="zh-CN" sz="1400" i="1"/>
              <a:t>R</a:t>
            </a:r>
            <a:r>
              <a:rPr lang="en-US" altLang="zh-CN" sz="1400" baseline="-25000"/>
              <a:t>o</a:t>
            </a:r>
            <a:r>
              <a:rPr lang="en-US" altLang="zh-CN" sz="1400"/>
              <a:t> </a:t>
            </a:r>
            <a:r>
              <a:rPr lang="zh-CN" altLang="en-US" sz="1400"/>
              <a:t>； </a:t>
            </a:r>
            <a:endParaRPr lang="zh-CN" altLang="en-US" sz="1400"/>
          </a:p>
        </p:txBody>
      </p:sp>
      <p:pic>
        <p:nvPicPr>
          <p:cNvPr id="3078" name="Picture 5"/>
          <p:cNvPicPr>
            <a:picLocks noChangeAspect="1" noChangeArrowheads="1"/>
          </p:cNvPicPr>
          <p:nvPr/>
        </p:nvPicPr>
        <p:blipFill>
          <a:blip r:embed="rId4" cstate="print"/>
          <a:srcRect/>
          <a:stretch>
            <a:fillRect/>
          </a:stretch>
        </p:blipFill>
        <p:spPr bwMode="auto">
          <a:xfrm>
            <a:off x="214313" y="3429000"/>
            <a:ext cx="4614862" cy="3116263"/>
          </a:xfrm>
          <a:prstGeom prst="rect">
            <a:avLst/>
          </a:prstGeom>
          <a:noFill/>
          <a:ln w="9525">
            <a:noFill/>
            <a:miter lim="800000"/>
            <a:headEnd/>
            <a:tailEnd/>
          </a:ln>
        </p:spPr>
      </p:pic>
      <p:sp>
        <p:nvSpPr>
          <p:cNvPr id="8" name="Rectangle 3"/>
          <p:cNvSpPr txBox="1">
            <a:spLocks noChangeArrowheads="1"/>
          </p:cNvSpPr>
          <p:nvPr/>
        </p:nvSpPr>
        <p:spPr>
          <a:xfrm>
            <a:off x="0" y="0"/>
            <a:ext cx="4500563" cy="2000250"/>
          </a:xfrm>
          <a:prstGeom prst="rect">
            <a:avLst/>
          </a:prstGeom>
        </p:spPr>
        <p:txBody>
          <a:bodyPr/>
          <a:lstStyle/>
          <a:p>
            <a:pPr marL="342900" indent="-342900">
              <a:lnSpc>
                <a:spcPct val="90000"/>
              </a:lnSpc>
              <a:spcBef>
                <a:spcPct val="20000"/>
              </a:spcBef>
              <a:buClr>
                <a:schemeClr val="folHlink"/>
              </a:buClr>
              <a:buSzPct val="60000"/>
              <a:buFont typeface="Wingdings" panose="05000000000000000000" pitchFamily="2" charset="2"/>
              <a:buChar char="n"/>
              <a:defRPr/>
            </a:pPr>
            <a:r>
              <a:rPr lang="zh-CN" altLang="en-US" kern="0" dirty="0">
                <a:latin typeface="+mn-lt"/>
                <a:ea typeface="+mn-ea"/>
              </a:rPr>
              <a:t>常见考题 </a:t>
            </a:r>
            <a:r>
              <a:rPr lang="en-US" altLang="zh-CN" sz="1800" kern="0" dirty="0">
                <a:latin typeface="+mn-lt"/>
                <a:ea typeface="+mn-ea"/>
              </a:rPr>
              <a:t>( 2~3 </a:t>
            </a:r>
            <a:r>
              <a:rPr lang="zh-CN" altLang="en-US" sz="1800" kern="0" dirty="0">
                <a:latin typeface="+mn-lt"/>
                <a:ea typeface="+mn-ea"/>
              </a:rPr>
              <a:t>题 </a:t>
            </a:r>
            <a:r>
              <a:rPr lang="en-US" altLang="zh-CN" sz="1800" kern="0" dirty="0">
                <a:latin typeface="+mn-lt"/>
                <a:ea typeface="+mn-ea"/>
              </a:rPr>
              <a:t>)</a:t>
            </a:r>
            <a:endParaRPr lang="en-US" altLang="zh-CN" sz="1800" kern="0" dirty="0">
              <a:latin typeface="+mn-lt"/>
              <a:ea typeface="+mn-ea"/>
            </a:endParaRPr>
          </a:p>
          <a:p>
            <a:pPr marL="742950" lvl="1" indent="-285750">
              <a:lnSpc>
                <a:spcPct val="90000"/>
              </a:lnSpc>
              <a:spcBef>
                <a:spcPct val="20000"/>
              </a:spcBef>
              <a:buClr>
                <a:schemeClr val="hlink"/>
              </a:buClr>
              <a:buSzPct val="55000"/>
              <a:buFont typeface="Wingdings" panose="05000000000000000000" pitchFamily="2" charset="2"/>
              <a:buChar char="n"/>
              <a:defRPr/>
            </a:pPr>
            <a:r>
              <a:rPr lang="zh-CN" altLang="en-US" sz="1800" kern="0" dirty="0">
                <a:latin typeface="+mn-lt"/>
                <a:ea typeface="+mn-ea"/>
              </a:rPr>
              <a:t>变化题</a:t>
            </a:r>
            <a:endParaRPr lang="zh-CN" altLang="en-US" sz="18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en-US" altLang="zh-CN" sz="1600" kern="0" dirty="0">
                <a:latin typeface="+mn-lt"/>
                <a:ea typeface="+mn-ea"/>
              </a:rPr>
              <a:t>BJT</a:t>
            </a:r>
            <a:r>
              <a:rPr lang="zh-CN" altLang="en-US" sz="1600" kern="0" dirty="0">
                <a:latin typeface="+mn-lt"/>
                <a:ea typeface="+mn-ea"/>
              </a:rPr>
              <a:t>共射</a:t>
            </a:r>
            <a:endParaRPr lang="zh-CN" altLang="en-US" sz="16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en-US" altLang="zh-CN" sz="1600" kern="0" dirty="0">
                <a:latin typeface="+mn-lt"/>
                <a:ea typeface="+mn-ea"/>
              </a:rPr>
              <a:t>MOS</a:t>
            </a:r>
            <a:r>
              <a:rPr lang="zh-CN" altLang="en-US" sz="1600" kern="0" dirty="0">
                <a:latin typeface="+mn-lt"/>
                <a:ea typeface="+mn-ea"/>
              </a:rPr>
              <a:t>差分</a:t>
            </a:r>
            <a:endParaRPr lang="zh-CN" altLang="en-US" sz="16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en-US" altLang="zh-CN" sz="1600" kern="0" dirty="0">
                <a:latin typeface="+mn-lt"/>
                <a:ea typeface="+mn-ea"/>
              </a:rPr>
              <a:t>2</a:t>
            </a:r>
            <a:r>
              <a:rPr lang="zh-CN" altLang="en-US" sz="1600" kern="0" dirty="0">
                <a:latin typeface="+mn-lt"/>
                <a:ea typeface="+mn-ea"/>
              </a:rPr>
              <a:t>级放大电路</a:t>
            </a:r>
            <a:endParaRPr lang="en-US" altLang="zh-CN" sz="16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zh-CN" altLang="en-US" sz="1600" kern="0" dirty="0">
                <a:latin typeface="+mn-lt"/>
                <a:ea typeface="+mn-ea"/>
              </a:rPr>
              <a:t>判断能否放大，各元件的作用</a:t>
            </a:r>
            <a:endParaRPr lang="en-US" altLang="zh-CN" sz="16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zh-CN" altLang="en-US" sz="1600" kern="0" dirty="0">
                <a:latin typeface="+mn-lt"/>
                <a:ea typeface="+mn-ea"/>
              </a:rPr>
              <a:t>组态之间性能比较</a:t>
            </a:r>
            <a:endParaRPr lang="zh-CN" altLang="en-US" sz="1600" kern="0" dirty="0">
              <a:latin typeface="+mn-lt"/>
              <a:ea typeface="+mn-ea"/>
            </a:endParaRPr>
          </a:p>
        </p:txBody>
      </p:sp>
      <p:grpSp>
        <p:nvGrpSpPr>
          <p:cNvPr id="3080" name="组合 78"/>
          <p:cNvGrpSpPr/>
          <p:nvPr/>
        </p:nvGrpSpPr>
        <p:grpSpPr bwMode="auto">
          <a:xfrm>
            <a:off x="0" y="857250"/>
            <a:ext cx="928688" cy="338138"/>
            <a:chOff x="4679157" y="5857892"/>
            <a:chExt cx="928694" cy="338554"/>
          </a:xfrm>
        </p:grpSpPr>
        <p:sp>
          <p:nvSpPr>
            <p:cNvPr id="3082" name="Oval 40"/>
            <p:cNvSpPr>
              <a:spLocks noChangeArrowheads="1"/>
            </p:cNvSpPr>
            <p:nvPr/>
          </p:nvSpPr>
          <p:spPr bwMode="auto">
            <a:xfrm>
              <a:off x="4750595" y="5884107"/>
              <a:ext cx="785818" cy="285752"/>
            </a:xfrm>
            <a:prstGeom prst="ellipse">
              <a:avLst/>
            </a:prstGeom>
            <a:noFill/>
            <a:ln w="38100">
              <a:solidFill>
                <a:srgbClr val="333399"/>
              </a:solidFill>
              <a:miter lim="800000"/>
            </a:ln>
          </p:spPr>
          <p:txBody>
            <a:bodyPr wrap="none" anchor="ctr"/>
            <a:lstStyle/>
            <a:p>
              <a:endParaRPr lang="zh-CN" altLang="en-US" sz="1600"/>
            </a:p>
          </p:txBody>
        </p:sp>
        <p:sp>
          <p:nvSpPr>
            <p:cNvPr id="3083" name="Text Box 41"/>
            <p:cNvSpPr txBox="1">
              <a:spLocks noChangeArrowheads="1"/>
            </p:cNvSpPr>
            <p:nvPr/>
          </p:nvSpPr>
          <p:spPr bwMode="auto">
            <a:xfrm>
              <a:off x="4679157" y="5857892"/>
              <a:ext cx="928694" cy="338554"/>
            </a:xfrm>
            <a:prstGeom prst="rect">
              <a:avLst/>
            </a:prstGeom>
            <a:noFill/>
            <a:ln w="9525">
              <a:noFill/>
              <a:miter lim="800000"/>
            </a:ln>
          </p:spPr>
          <p:txBody>
            <a:bodyPr>
              <a:spAutoFit/>
            </a:bodyPr>
            <a:lstStyle/>
            <a:p>
              <a:pPr algn="ctr">
                <a:spcBef>
                  <a:spcPct val="50000"/>
                </a:spcBef>
              </a:pPr>
              <a:r>
                <a:rPr lang="en-US" altLang="zh-CN" sz="1600"/>
                <a:t>1-2</a:t>
              </a:r>
              <a:r>
                <a:rPr lang="zh-CN" altLang="en-US" sz="1600"/>
                <a:t>题</a:t>
              </a:r>
              <a:endParaRPr lang="zh-CN" altLang="en-US" sz="1600"/>
            </a:p>
          </p:txBody>
        </p:sp>
      </p:grpSp>
      <p:sp>
        <p:nvSpPr>
          <p:cNvPr id="3081" name="椭圆 11"/>
          <p:cNvSpPr>
            <a:spLocks noChangeArrowheads="1"/>
          </p:cNvSpPr>
          <p:nvPr/>
        </p:nvSpPr>
        <p:spPr bwMode="auto">
          <a:xfrm>
            <a:off x="857250" y="1071563"/>
            <a:ext cx="1785938" cy="433387"/>
          </a:xfrm>
          <a:prstGeom prst="ellipse">
            <a:avLst/>
          </a:prstGeom>
          <a:noFill/>
          <a:ln w="38100" algn="ctr">
            <a:solidFill>
              <a:srgbClr val="006600"/>
            </a:solidFill>
            <a:round/>
          </a:ln>
        </p:spPr>
        <p:txBody>
          <a:bodyPr lIns="0" tIns="0" rIns="0" bIns="0">
            <a:spAutoFit/>
          </a:bodyPr>
          <a:lstStyle/>
          <a:p>
            <a:pPr marL="457200"/>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灯片编号占位符 3"/>
          <p:cNvSpPr>
            <a:spLocks noGrp="1"/>
          </p:cNvSpPr>
          <p:nvPr>
            <p:ph type="sldNum" sz="quarter" idx="12"/>
          </p:nvPr>
        </p:nvSpPr>
        <p:spPr>
          <a:noFill/>
        </p:spPr>
        <p:txBody>
          <a:bodyPr/>
          <a:lstStyle/>
          <a:p>
            <a:fld id="{BF10156C-F3A3-4836-8B0F-0D3DBE72D773}" type="slidenum">
              <a:rPr lang="zh-CN" altLang="en-US" smtClean="0"/>
            </a:fld>
            <a:endParaRPr lang="en-US" altLang="zh-CN" smtClean="0"/>
          </a:p>
        </p:txBody>
      </p:sp>
      <p:pic>
        <p:nvPicPr>
          <p:cNvPr id="4100" name="Picture 5"/>
          <p:cNvPicPr>
            <a:picLocks noChangeAspect="1" noChangeArrowheads="1"/>
          </p:cNvPicPr>
          <p:nvPr/>
        </p:nvPicPr>
        <p:blipFill>
          <a:blip r:embed="rId1" cstate="print"/>
          <a:srcRect/>
          <a:stretch>
            <a:fillRect/>
          </a:stretch>
        </p:blipFill>
        <p:spPr bwMode="auto">
          <a:xfrm>
            <a:off x="3773488" y="0"/>
            <a:ext cx="5370512" cy="1643063"/>
          </a:xfrm>
          <a:prstGeom prst="rect">
            <a:avLst/>
          </a:prstGeom>
          <a:noFill/>
          <a:ln w="9525" algn="ctr">
            <a:noFill/>
            <a:miter lim="800000"/>
            <a:headEnd/>
            <a:tailEnd/>
          </a:ln>
        </p:spPr>
      </p:pic>
      <p:pic>
        <p:nvPicPr>
          <p:cNvPr id="4101" name="Picture 6"/>
          <p:cNvPicPr>
            <a:picLocks noChangeAspect="1" noChangeArrowheads="1"/>
          </p:cNvPicPr>
          <p:nvPr/>
        </p:nvPicPr>
        <p:blipFill>
          <a:blip r:embed="rId2" cstate="print"/>
          <a:srcRect/>
          <a:stretch>
            <a:fillRect/>
          </a:stretch>
        </p:blipFill>
        <p:spPr bwMode="auto">
          <a:xfrm>
            <a:off x="5500688" y="1652588"/>
            <a:ext cx="3000375" cy="2490787"/>
          </a:xfrm>
          <a:prstGeom prst="rect">
            <a:avLst/>
          </a:prstGeom>
          <a:noFill/>
          <a:ln w="9525" algn="ctr">
            <a:noFill/>
            <a:miter lim="800000"/>
            <a:headEnd/>
            <a:tailEnd/>
          </a:ln>
        </p:spPr>
      </p:pic>
      <p:sp>
        <p:nvSpPr>
          <p:cNvPr id="7" name="Rectangle 3"/>
          <p:cNvSpPr txBox="1">
            <a:spLocks noChangeArrowheads="1"/>
          </p:cNvSpPr>
          <p:nvPr/>
        </p:nvSpPr>
        <p:spPr>
          <a:xfrm>
            <a:off x="0" y="0"/>
            <a:ext cx="4500563" cy="2000250"/>
          </a:xfrm>
          <a:prstGeom prst="rect">
            <a:avLst/>
          </a:prstGeom>
        </p:spPr>
        <p:txBody>
          <a:bodyPr/>
          <a:lstStyle/>
          <a:p>
            <a:pPr marL="342900" indent="-342900">
              <a:lnSpc>
                <a:spcPct val="90000"/>
              </a:lnSpc>
              <a:spcBef>
                <a:spcPct val="20000"/>
              </a:spcBef>
              <a:buClr>
                <a:schemeClr val="folHlink"/>
              </a:buClr>
              <a:buSzPct val="60000"/>
              <a:buFont typeface="Wingdings" panose="05000000000000000000" pitchFamily="2" charset="2"/>
              <a:buChar char="n"/>
              <a:defRPr/>
            </a:pPr>
            <a:r>
              <a:rPr lang="zh-CN" altLang="en-US" kern="0" dirty="0">
                <a:latin typeface="+mn-lt"/>
                <a:ea typeface="+mn-ea"/>
              </a:rPr>
              <a:t>常见考题 </a:t>
            </a:r>
            <a:r>
              <a:rPr lang="en-US" altLang="zh-CN" sz="1800" kern="0" dirty="0">
                <a:latin typeface="+mn-lt"/>
                <a:ea typeface="+mn-ea"/>
              </a:rPr>
              <a:t>( 2~3 </a:t>
            </a:r>
            <a:r>
              <a:rPr lang="zh-CN" altLang="en-US" sz="1800" kern="0" dirty="0">
                <a:latin typeface="+mn-lt"/>
                <a:ea typeface="+mn-ea"/>
              </a:rPr>
              <a:t>题 </a:t>
            </a:r>
            <a:r>
              <a:rPr lang="en-US" altLang="zh-CN" sz="1800" kern="0" dirty="0">
                <a:latin typeface="+mn-lt"/>
                <a:ea typeface="+mn-ea"/>
              </a:rPr>
              <a:t>)</a:t>
            </a:r>
            <a:endParaRPr lang="en-US" altLang="zh-CN" sz="1800" kern="0" dirty="0">
              <a:latin typeface="+mn-lt"/>
              <a:ea typeface="+mn-ea"/>
            </a:endParaRPr>
          </a:p>
          <a:p>
            <a:pPr marL="742950" lvl="1" indent="-285750">
              <a:lnSpc>
                <a:spcPct val="90000"/>
              </a:lnSpc>
              <a:spcBef>
                <a:spcPct val="20000"/>
              </a:spcBef>
              <a:buClr>
                <a:schemeClr val="hlink"/>
              </a:buClr>
              <a:buSzPct val="55000"/>
              <a:buFont typeface="Wingdings" panose="05000000000000000000" pitchFamily="2" charset="2"/>
              <a:buChar char="n"/>
              <a:defRPr/>
            </a:pPr>
            <a:r>
              <a:rPr lang="zh-CN" altLang="en-US" sz="1800" kern="0" dirty="0">
                <a:latin typeface="+mn-lt"/>
                <a:ea typeface="+mn-ea"/>
              </a:rPr>
              <a:t>变化题</a:t>
            </a:r>
            <a:endParaRPr lang="zh-CN" altLang="en-US" sz="18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en-US" altLang="zh-CN" sz="1600" kern="0" dirty="0">
                <a:latin typeface="+mn-lt"/>
                <a:ea typeface="+mn-ea"/>
              </a:rPr>
              <a:t>BJT</a:t>
            </a:r>
            <a:r>
              <a:rPr lang="zh-CN" altLang="en-US" sz="1600" kern="0" dirty="0">
                <a:latin typeface="+mn-lt"/>
                <a:ea typeface="+mn-ea"/>
              </a:rPr>
              <a:t>共射</a:t>
            </a:r>
            <a:endParaRPr lang="zh-CN" altLang="en-US" sz="16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en-US" altLang="zh-CN" sz="1600" kern="0" dirty="0">
                <a:latin typeface="+mn-lt"/>
                <a:ea typeface="+mn-ea"/>
              </a:rPr>
              <a:t>MOS</a:t>
            </a:r>
            <a:r>
              <a:rPr lang="zh-CN" altLang="en-US" sz="1600" kern="0" dirty="0">
                <a:latin typeface="+mn-lt"/>
                <a:ea typeface="+mn-ea"/>
              </a:rPr>
              <a:t>差分</a:t>
            </a:r>
            <a:endParaRPr lang="zh-CN" altLang="en-US" sz="16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en-US" altLang="zh-CN" sz="1600" kern="0" dirty="0">
                <a:latin typeface="+mn-lt"/>
                <a:ea typeface="+mn-ea"/>
              </a:rPr>
              <a:t>2</a:t>
            </a:r>
            <a:r>
              <a:rPr lang="zh-CN" altLang="en-US" sz="1600" kern="0" dirty="0">
                <a:latin typeface="+mn-lt"/>
                <a:ea typeface="+mn-ea"/>
              </a:rPr>
              <a:t>级放大电路</a:t>
            </a:r>
            <a:endParaRPr lang="en-US" altLang="zh-CN" sz="16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zh-CN" altLang="en-US" sz="1600" kern="0" dirty="0">
                <a:latin typeface="+mn-lt"/>
                <a:ea typeface="+mn-ea"/>
              </a:rPr>
              <a:t>判断能否放大，各元件的作用</a:t>
            </a:r>
            <a:endParaRPr lang="en-US" altLang="zh-CN" sz="1600" kern="0" dirty="0">
              <a:latin typeface="+mn-lt"/>
              <a:ea typeface="+mn-ea"/>
            </a:endParaRPr>
          </a:p>
          <a:p>
            <a:pPr marL="1143000" lvl="2" indent="-228600">
              <a:lnSpc>
                <a:spcPct val="90000"/>
              </a:lnSpc>
              <a:spcBef>
                <a:spcPct val="20000"/>
              </a:spcBef>
              <a:buClr>
                <a:schemeClr val="folHlink"/>
              </a:buClr>
              <a:buSzPct val="50000"/>
              <a:buFont typeface="Wingdings" panose="05000000000000000000" pitchFamily="2" charset="2"/>
              <a:buChar char="n"/>
              <a:defRPr/>
            </a:pPr>
            <a:r>
              <a:rPr lang="zh-CN" altLang="en-US" sz="1600" kern="0" dirty="0">
                <a:latin typeface="+mn-lt"/>
                <a:ea typeface="+mn-ea"/>
              </a:rPr>
              <a:t>组态之间性能比较</a:t>
            </a:r>
            <a:endParaRPr lang="zh-CN" altLang="en-US" sz="1600" kern="0" dirty="0">
              <a:latin typeface="+mn-lt"/>
              <a:ea typeface="+mn-ea"/>
            </a:endParaRPr>
          </a:p>
        </p:txBody>
      </p:sp>
      <p:grpSp>
        <p:nvGrpSpPr>
          <p:cNvPr id="4103" name="组合 78"/>
          <p:cNvGrpSpPr/>
          <p:nvPr/>
        </p:nvGrpSpPr>
        <p:grpSpPr bwMode="auto">
          <a:xfrm>
            <a:off x="0" y="857250"/>
            <a:ext cx="928688" cy="338138"/>
            <a:chOff x="4679157" y="5857892"/>
            <a:chExt cx="928694" cy="338554"/>
          </a:xfrm>
        </p:grpSpPr>
        <p:sp>
          <p:nvSpPr>
            <p:cNvPr id="4107" name="Oval 40"/>
            <p:cNvSpPr>
              <a:spLocks noChangeArrowheads="1"/>
            </p:cNvSpPr>
            <p:nvPr/>
          </p:nvSpPr>
          <p:spPr bwMode="auto">
            <a:xfrm>
              <a:off x="4750595" y="5884107"/>
              <a:ext cx="785818" cy="285752"/>
            </a:xfrm>
            <a:prstGeom prst="ellipse">
              <a:avLst/>
            </a:prstGeom>
            <a:noFill/>
            <a:ln w="38100">
              <a:solidFill>
                <a:srgbClr val="333399"/>
              </a:solidFill>
              <a:miter lim="800000"/>
            </a:ln>
          </p:spPr>
          <p:txBody>
            <a:bodyPr wrap="none" anchor="ctr"/>
            <a:lstStyle/>
            <a:p>
              <a:endParaRPr lang="zh-CN" altLang="en-US" sz="1600"/>
            </a:p>
          </p:txBody>
        </p:sp>
        <p:sp>
          <p:nvSpPr>
            <p:cNvPr id="4108" name="Text Box 41"/>
            <p:cNvSpPr txBox="1">
              <a:spLocks noChangeArrowheads="1"/>
            </p:cNvSpPr>
            <p:nvPr/>
          </p:nvSpPr>
          <p:spPr bwMode="auto">
            <a:xfrm>
              <a:off x="4679157" y="5857892"/>
              <a:ext cx="928694" cy="338554"/>
            </a:xfrm>
            <a:prstGeom prst="rect">
              <a:avLst/>
            </a:prstGeom>
            <a:noFill/>
            <a:ln w="9525">
              <a:noFill/>
              <a:miter lim="800000"/>
            </a:ln>
          </p:spPr>
          <p:txBody>
            <a:bodyPr>
              <a:spAutoFit/>
            </a:bodyPr>
            <a:lstStyle/>
            <a:p>
              <a:pPr algn="ctr">
                <a:spcBef>
                  <a:spcPct val="50000"/>
                </a:spcBef>
              </a:pPr>
              <a:r>
                <a:rPr lang="en-US" altLang="zh-CN" sz="1600"/>
                <a:t>1-2</a:t>
              </a:r>
              <a:r>
                <a:rPr lang="zh-CN" altLang="en-US" sz="1600"/>
                <a:t>题</a:t>
              </a:r>
              <a:endParaRPr lang="zh-CN" altLang="en-US" sz="1600"/>
            </a:p>
          </p:txBody>
        </p:sp>
      </p:grpSp>
      <p:sp>
        <p:nvSpPr>
          <p:cNvPr id="4104" name="椭圆 10"/>
          <p:cNvSpPr>
            <a:spLocks noChangeArrowheads="1"/>
          </p:cNvSpPr>
          <p:nvPr/>
        </p:nvSpPr>
        <p:spPr bwMode="auto">
          <a:xfrm>
            <a:off x="857250" y="1071563"/>
            <a:ext cx="1785938" cy="433387"/>
          </a:xfrm>
          <a:prstGeom prst="ellipse">
            <a:avLst/>
          </a:prstGeom>
          <a:noFill/>
          <a:ln w="38100" algn="ctr">
            <a:solidFill>
              <a:srgbClr val="006600"/>
            </a:solidFill>
            <a:round/>
          </a:ln>
        </p:spPr>
        <p:txBody>
          <a:bodyPr lIns="0" tIns="0" rIns="0" bIns="0">
            <a:spAutoFit/>
          </a:bodyPr>
          <a:lstStyle/>
          <a:p>
            <a:pPr marL="457200"/>
            <a:endParaRPr lang="zh-CN" altLang="en-US"/>
          </a:p>
        </p:txBody>
      </p:sp>
      <p:sp>
        <p:nvSpPr>
          <p:cNvPr id="4105" name="Text Box 4"/>
          <p:cNvSpPr txBox="1">
            <a:spLocks noChangeArrowheads="1"/>
          </p:cNvSpPr>
          <p:nvPr/>
        </p:nvSpPr>
        <p:spPr bwMode="auto">
          <a:xfrm>
            <a:off x="0" y="1970088"/>
            <a:ext cx="5643563" cy="1816100"/>
          </a:xfrm>
          <a:prstGeom prst="rect">
            <a:avLst/>
          </a:prstGeom>
          <a:solidFill>
            <a:schemeClr val="bg1"/>
          </a:solidFill>
          <a:ln w="9525">
            <a:noFill/>
            <a:miter lim="800000"/>
          </a:ln>
        </p:spPr>
        <p:txBody>
          <a:bodyPr>
            <a:spAutoFit/>
          </a:bodyPr>
          <a:lstStyle/>
          <a:p>
            <a:r>
              <a:rPr lang="zh-CN" altLang="en-US" sz="1400"/>
              <a:t>三、（</a:t>
            </a:r>
            <a:r>
              <a:rPr lang="en-US" altLang="zh-CN" sz="1400"/>
              <a:t>14</a:t>
            </a:r>
            <a:r>
              <a:rPr lang="zh-CN" altLang="en-US" sz="1400"/>
              <a:t>分）</a:t>
            </a:r>
            <a:endParaRPr lang="zh-CN" altLang="en-US" sz="1400"/>
          </a:p>
          <a:p>
            <a:r>
              <a:rPr lang="zh-CN" altLang="en-US" sz="1400"/>
              <a:t>放大电路如下图所示。</a:t>
            </a:r>
            <a:endParaRPr lang="zh-CN" altLang="en-US" sz="1400"/>
          </a:p>
          <a:p>
            <a:r>
              <a:rPr lang="en-US" altLang="zh-CN" sz="1400"/>
              <a:t>1</a:t>
            </a:r>
            <a:r>
              <a:rPr lang="zh-CN" altLang="en-US" sz="1400"/>
              <a:t>、分析该电路是几级放大电路，各级有哪些三极管构成？</a:t>
            </a:r>
            <a:endParaRPr lang="zh-CN" altLang="en-US" sz="1400"/>
          </a:p>
          <a:p>
            <a:r>
              <a:rPr lang="en-US" altLang="zh-CN" sz="1400"/>
              <a:t>2</a:t>
            </a:r>
            <a:r>
              <a:rPr lang="zh-CN" altLang="en-US" sz="1400"/>
              <a:t>、</a:t>
            </a:r>
            <a:r>
              <a:rPr lang="en-US" altLang="zh-CN" sz="1400" i="1"/>
              <a:t>T</a:t>
            </a:r>
            <a:r>
              <a:rPr lang="en-US" altLang="zh-CN" sz="1400"/>
              <a:t>1</a:t>
            </a:r>
            <a:r>
              <a:rPr lang="zh-CN" altLang="en-US" sz="1400"/>
              <a:t>和</a:t>
            </a:r>
            <a:r>
              <a:rPr lang="en-US" altLang="zh-CN" sz="1400" i="1"/>
              <a:t>T</a:t>
            </a:r>
            <a:r>
              <a:rPr lang="en-US" altLang="zh-CN" sz="1400"/>
              <a:t>2</a:t>
            </a:r>
            <a:r>
              <a:rPr lang="zh-CN" altLang="en-US" sz="1400"/>
              <a:t>构成什么电路？</a:t>
            </a:r>
            <a:r>
              <a:rPr lang="en-US" altLang="zh-CN" sz="1400" i="1"/>
              <a:t>T</a:t>
            </a:r>
            <a:r>
              <a:rPr lang="en-US" altLang="zh-CN" sz="1400"/>
              <a:t>3</a:t>
            </a:r>
            <a:r>
              <a:rPr lang="zh-CN" altLang="en-US" sz="1400"/>
              <a:t>又构成什么电路？ </a:t>
            </a:r>
            <a:endParaRPr lang="zh-CN" altLang="en-US" sz="1400"/>
          </a:p>
          <a:p>
            <a:r>
              <a:rPr lang="en-US" altLang="zh-CN" sz="1400"/>
              <a:t>3</a:t>
            </a:r>
            <a:r>
              <a:rPr lang="zh-CN" altLang="en-US" sz="1400"/>
              <a:t>、</a:t>
            </a:r>
            <a:r>
              <a:rPr lang="en-US" altLang="zh-CN" sz="1400" i="1"/>
              <a:t>T</a:t>
            </a:r>
            <a:r>
              <a:rPr lang="en-US" altLang="zh-CN" sz="1400"/>
              <a:t>4</a:t>
            </a:r>
            <a:r>
              <a:rPr lang="zh-CN" altLang="en-US" sz="1400"/>
              <a:t>和</a:t>
            </a:r>
            <a:r>
              <a:rPr lang="en-US" altLang="zh-CN" sz="1400" i="1"/>
              <a:t>T</a:t>
            </a:r>
            <a:r>
              <a:rPr lang="en-US" altLang="zh-CN" sz="1400"/>
              <a:t>5</a:t>
            </a:r>
            <a:r>
              <a:rPr lang="zh-CN" altLang="en-US" sz="1400"/>
              <a:t>分别是什么组态？ </a:t>
            </a:r>
            <a:endParaRPr lang="zh-CN" altLang="en-US" sz="1400"/>
          </a:p>
          <a:p>
            <a:r>
              <a:rPr lang="en-US" altLang="zh-CN" sz="1400"/>
              <a:t>4</a:t>
            </a:r>
            <a:r>
              <a:rPr lang="zh-CN" altLang="en-US" sz="1400"/>
              <a:t>、为稳定放大电路的输出电压，某同学引入了一个负反馈如图中</a:t>
            </a:r>
            <a:r>
              <a:rPr lang="en-US" altLang="zh-CN" sz="1400" i="1"/>
              <a:t>R</a:t>
            </a:r>
            <a:r>
              <a:rPr lang="en-US" altLang="zh-CN" sz="1400" baseline="-25000"/>
              <a:t>f</a:t>
            </a:r>
            <a:r>
              <a:rPr lang="zh-CN" altLang="en-US" sz="1400"/>
              <a:t>，请问该反馈有没有问题？若有问题，请在图中改正。</a:t>
            </a:r>
            <a:endParaRPr lang="zh-CN" altLang="en-US" sz="1400"/>
          </a:p>
          <a:p>
            <a:r>
              <a:rPr lang="en-US" altLang="zh-CN" sz="1400"/>
              <a:t>5</a:t>
            </a:r>
            <a:r>
              <a:rPr lang="zh-CN" altLang="en-US" sz="1400"/>
              <a:t>、在深度负反馈的条件下，估算该放大电路的闭环电压增益。</a:t>
            </a:r>
            <a:endParaRPr lang="zh-CN" altLang="en-US" sz="1400"/>
          </a:p>
        </p:txBody>
      </p:sp>
      <p:graphicFrame>
        <p:nvGraphicFramePr>
          <p:cNvPr id="4098" name="Object 5"/>
          <p:cNvGraphicFramePr>
            <a:graphicFrameLocks noChangeAspect="1"/>
          </p:cNvGraphicFramePr>
          <p:nvPr/>
        </p:nvGraphicFramePr>
        <p:xfrm>
          <a:off x="439738" y="3767138"/>
          <a:ext cx="4489450" cy="3019425"/>
        </p:xfrm>
        <a:graphic>
          <a:graphicData uri="http://schemas.openxmlformats.org/presentationml/2006/ole">
            <mc:AlternateContent xmlns:mc="http://schemas.openxmlformats.org/markup-compatibility/2006">
              <mc:Choice xmlns:v="urn:schemas-microsoft-com:vml" Requires="v">
                <p:oleObj spid="_x0000_s4097" name="图片" r:id="rId3" imgW="20897850" imgH="14049375" progId="Word.Picture.8">
                  <p:embed/>
                </p:oleObj>
              </mc:Choice>
              <mc:Fallback>
                <p:oleObj name="图片" r:id="rId3" imgW="20897850" imgH="14049375" progId="Word.Picture.8">
                  <p:embed/>
                  <p:pic>
                    <p:nvPicPr>
                      <p:cNvPr id="0" name="Object 5"/>
                      <p:cNvPicPr>
                        <a:picLocks noChangeAspect="1"/>
                      </p:cNvPicPr>
                      <p:nvPr/>
                    </p:nvPicPr>
                    <p:blipFill>
                      <a:blip r:embed="rId4"/>
                      <a:stretch>
                        <a:fillRect/>
                      </a:stretch>
                    </p:blipFill>
                    <p:spPr>
                      <a:xfrm>
                        <a:off x="439738" y="3767138"/>
                        <a:ext cx="4489450" cy="3019425"/>
                      </a:xfrm>
                      <a:prstGeom prst="rect">
                        <a:avLst/>
                      </a:prstGeom>
                      <a:noFill/>
                      <a:ln w="9525">
                        <a:noFill/>
                      </a:ln>
                    </p:spPr>
                  </p:pic>
                </p:oleObj>
              </mc:Fallback>
            </mc:AlternateContent>
          </a:graphicData>
        </a:graphic>
      </p:graphicFrame>
      <p:sp>
        <p:nvSpPr>
          <p:cNvPr id="4106" name="Text Box 21"/>
          <p:cNvSpPr txBox="1">
            <a:spLocks noChangeArrowheads="1"/>
          </p:cNvSpPr>
          <p:nvPr/>
        </p:nvSpPr>
        <p:spPr bwMode="auto">
          <a:xfrm>
            <a:off x="5546725" y="4500563"/>
            <a:ext cx="1811338" cy="338137"/>
          </a:xfrm>
          <a:prstGeom prst="rect">
            <a:avLst/>
          </a:prstGeom>
          <a:noFill/>
          <a:ln w="38100">
            <a:solidFill>
              <a:srgbClr val="333399"/>
            </a:solidFill>
            <a:miter lim="800000"/>
          </a:ln>
        </p:spPr>
        <p:txBody>
          <a:bodyPr>
            <a:spAutoFit/>
          </a:bodyPr>
          <a:lstStyle/>
          <a:p>
            <a:pPr algn="ctr">
              <a:spcBef>
                <a:spcPct val="50000"/>
              </a:spcBef>
            </a:pPr>
            <a:r>
              <a:rPr lang="en-US" altLang="zh-CN" sz="1600"/>
              <a:t>1</a:t>
            </a:r>
            <a:r>
              <a:rPr lang="zh-CN" altLang="en-US" sz="1600"/>
              <a:t>～</a:t>
            </a:r>
            <a:r>
              <a:rPr lang="en-US" altLang="zh-CN" sz="1600"/>
              <a:t>2</a:t>
            </a:r>
            <a:r>
              <a:rPr lang="zh-CN" altLang="en-US" sz="1600"/>
              <a:t>题：综合题</a:t>
            </a:r>
            <a:endParaRPr lang="zh-CN" altLang="en-US" sz="16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灯片编号占位符 3"/>
          <p:cNvSpPr>
            <a:spLocks noGrp="1"/>
          </p:cNvSpPr>
          <p:nvPr>
            <p:ph type="sldNum" sz="quarter" idx="12"/>
          </p:nvPr>
        </p:nvSpPr>
        <p:spPr>
          <a:noFill/>
        </p:spPr>
        <p:txBody>
          <a:bodyPr/>
          <a:lstStyle/>
          <a:p>
            <a:fld id="{127BEA44-6B12-4808-B201-60FFE271D9C2}" type="slidenum">
              <a:rPr lang="zh-CN" altLang="en-US" smtClean="0"/>
            </a:fld>
            <a:endParaRPr lang="en-US" altLang="zh-CN" smtClean="0"/>
          </a:p>
        </p:txBody>
      </p:sp>
      <p:sp>
        <p:nvSpPr>
          <p:cNvPr id="5124" name="Rectangle 2"/>
          <p:cNvSpPr>
            <a:spLocks noChangeArrowheads="1"/>
          </p:cNvSpPr>
          <p:nvPr/>
        </p:nvSpPr>
        <p:spPr bwMode="auto">
          <a:xfrm>
            <a:off x="107950" y="228600"/>
            <a:ext cx="8991600" cy="1616075"/>
          </a:xfrm>
          <a:prstGeom prst="rect">
            <a:avLst/>
          </a:prstGeom>
          <a:solidFill>
            <a:schemeClr val="bg1"/>
          </a:solidFill>
          <a:ln w="9525">
            <a:noFill/>
            <a:miter lim="800000"/>
          </a:ln>
        </p:spPr>
        <p:txBody>
          <a:bodyPr>
            <a:spAutoFit/>
          </a:bodyPr>
          <a:lstStyle/>
          <a:p>
            <a:pPr indent="269875" algn="just"/>
            <a:r>
              <a:rPr lang="zh-CN" altLang="en-US"/>
              <a:t>电路如图2所示，已知场效应管</a:t>
            </a:r>
            <a:r>
              <a:rPr lang="en-US" altLang="zh-CN"/>
              <a:t>T</a:t>
            </a:r>
            <a:r>
              <a:rPr lang="en-US" altLang="zh-CN" baseline="-30000"/>
              <a:t>1</a:t>
            </a:r>
            <a:r>
              <a:rPr lang="zh-CN" altLang="en-US"/>
              <a:t>的漏极输出电阻</a:t>
            </a:r>
            <a:r>
              <a:rPr lang="en-US" altLang="zh-CN"/>
              <a:t>r</a:t>
            </a:r>
            <a:r>
              <a:rPr lang="en-US" altLang="zh-CN" baseline="-30000"/>
              <a:t>d</a:t>
            </a:r>
            <a:r>
              <a:rPr lang="en-US" altLang="zh-CN"/>
              <a:t> =</a:t>
            </a:r>
            <a:r>
              <a:rPr lang="en-US" altLang="zh-CN">
                <a:sym typeface="Symbol" panose="05050102010706020507" pitchFamily="18" charset="2"/>
              </a:rPr>
              <a:t></a:t>
            </a:r>
            <a:r>
              <a:rPr lang="en-US" altLang="zh-CN"/>
              <a:t>，</a:t>
            </a:r>
            <a:endParaRPr lang="en-US" altLang="zh-CN"/>
          </a:p>
          <a:p>
            <a:pPr indent="269875" algn="just"/>
            <a:r>
              <a:rPr lang="en-US" altLang="zh-CN">
                <a:sym typeface="Symbol" panose="05050102010706020507" pitchFamily="18" charset="2"/>
              </a:rPr>
              <a:t>g</a:t>
            </a:r>
            <a:r>
              <a:rPr lang="en-US" altLang="zh-CN" baseline="-30000">
                <a:sym typeface="Symbol" panose="05050102010706020507" pitchFamily="18" charset="2"/>
              </a:rPr>
              <a:t>m</a:t>
            </a:r>
            <a:r>
              <a:rPr lang="en-US" altLang="zh-CN">
                <a:sym typeface="Symbol" panose="05050102010706020507" pitchFamily="18" charset="2"/>
              </a:rPr>
              <a:t> =2mS（</a:t>
            </a:r>
            <a:r>
              <a:rPr lang="zh-CN" altLang="en-US">
                <a:sym typeface="Symbol" panose="05050102010706020507" pitchFamily="18" charset="2"/>
              </a:rPr>
              <a:t>即2</a:t>
            </a:r>
            <a:r>
              <a:rPr lang="en-US" altLang="zh-CN">
                <a:sym typeface="Symbol" panose="05050102010706020507" pitchFamily="18" charset="2"/>
              </a:rPr>
              <a:t>mA/V），BJT</a:t>
            </a:r>
            <a:r>
              <a:rPr lang="zh-CN" altLang="en-US">
                <a:sym typeface="Symbol" panose="05050102010706020507" pitchFamily="18" charset="2"/>
              </a:rPr>
              <a:t>三极管</a:t>
            </a:r>
            <a:r>
              <a:rPr lang="en-US" altLang="zh-CN">
                <a:sym typeface="Symbol" panose="05050102010706020507" pitchFamily="18" charset="2"/>
              </a:rPr>
              <a:t>T</a:t>
            </a:r>
            <a:r>
              <a:rPr lang="en-US" altLang="zh-CN" baseline="-30000">
                <a:sym typeface="Symbol" panose="05050102010706020507" pitchFamily="18" charset="2"/>
              </a:rPr>
              <a:t>2</a:t>
            </a:r>
            <a:r>
              <a:rPr lang="zh-CN" altLang="en-US">
                <a:sym typeface="Symbol" panose="05050102010706020507" pitchFamily="18" charset="2"/>
              </a:rPr>
              <a:t>的</a:t>
            </a:r>
            <a:r>
              <a:rPr lang="en-US" altLang="zh-CN">
                <a:sym typeface="Symbol" panose="05050102010706020507" pitchFamily="18" charset="2"/>
              </a:rPr>
              <a:t>β=50，V</a:t>
            </a:r>
            <a:r>
              <a:rPr lang="en-US" altLang="zh-CN" baseline="-30000">
                <a:sym typeface="Symbol" panose="05050102010706020507" pitchFamily="18" charset="2"/>
              </a:rPr>
              <a:t>BE  </a:t>
            </a:r>
            <a:r>
              <a:rPr lang="en-US" altLang="zh-CN">
                <a:sym typeface="Symbol" panose="05050102010706020507" pitchFamily="18" charset="2"/>
              </a:rPr>
              <a:t>= 0.7V，r</a:t>
            </a:r>
            <a:r>
              <a:rPr lang="en-US" altLang="zh-CN" baseline="-30000">
                <a:sym typeface="Symbol" panose="05050102010706020507" pitchFamily="18" charset="2"/>
              </a:rPr>
              <a:t>be </a:t>
            </a:r>
            <a:r>
              <a:rPr lang="en-US" altLang="zh-CN">
                <a:sym typeface="Symbol" panose="05050102010706020507" pitchFamily="18" charset="2"/>
              </a:rPr>
              <a:t>=1k</a:t>
            </a:r>
            <a:r>
              <a:rPr lang="en-US" altLang="zh-CN"/>
              <a:t>，</a:t>
            </a:r>
            <a:r>
              <a:rPr lang="zh-CN" altLang="en-US"/>
              <a:t>其他参数如图示。图中所有电容对交流均可视为短路。</a:t>
            </a:r>
            <a:endParaRPr lang="zh-CN" altLang="en-US">
              <a:sym typeface="Symbol" panose="05050102010706020507" pitchFamily="18" charset="2"/>
            </a:endParaRPr>
          </a:p>
          <a:p>
            <a:pPr indent="269875" algn="just" eaLnBrk="0" hangingPunct="0"/>
            <a:r>
              <a:rPr lang="zh-CN" altLang="en-US">
                <a:sym typeface="Symbol" panose="05050102010706020507" pitchFamily="18" charset="2"/>
              </a:rPr>
              <a:t>（1）图中的放大电路各为什么</a:t>
            </a:r>
            <a:r>
              <a:rPr lang="zh-CN" altLang="en-US">
                <a:solidFill>
                  <a:srgbClr val="FF0000"/>
                </a:solidFill>
                <a:sym typeface="Symbol" panose="05050102010706020507" pitchFamily="18" charset="2"/>
              </a:rPr>
              <a:t>组态</a:t>
            </a:r>
            <a:r>
              <a:rPr lang="zh-CN" altLang="en-US">
                <a:sym typeface="Symbol" panose="05050102010706020507" pitchFamily="18" charset="2"/>
              </a:rPr>
              <a:t>？</a:t>
            </a:r>
            <a:endParaRPr lang="zh-CN" altLang="en-US">
              <a:sym typeface="Symbol" panose="05050102010706020507" pitchFamily="18" charset="2"/>
            </a:endParaRPr>
          </a:p>
          <a:p>
            <a:pPr indent="269875" algn="just" eaLnBrk="0" hangingPunct="0"/>
            <a:r>
              <a:rPr lang="zh-CN" altLang="en-US">
                <a:sym typeface="Symbol" panose="05050102010706020507" pitchFamily="18" charset="2"/>
              </a:rPr>
              <a:t>（2）计算输入电阻</a:t>
            </a:r>
            <a:r>
              <a:rPr lang="en-US" altLang="zh-CN">
                <a:sym typeface="Symbol" panose="05050102010706020507" pitchFamily="18" charset="2"/>
              </a:rPr>
              <a:t>R</a:t>
            </a:r>
            <a:r>
              <a:rPr lang="en-US" altLang="zh-CN" baseline="-30000">
                <a:sym typeface="Symbol" panose="05050102010706020507" pitchFamily="18" charset="2"/>
              </a:rPr>
              <a:t>i</a:t>
            </a:r>
            <a:r>
              <a:rPr lang="en-US" altLang="zh-CN">
                <a:sym typeface="Symbol" panose="05050102010706020507" pitchFamily="18" charset="2"/>
              </a:rPr>
              <a:t>、</a:t>
            </a:r>
            <a:r>
              <a:rPr lang="zh-CN" altLang="en-US">
                <a:sym typeface="Symbol" panose="05050102010706020507" pitchFamily="18" charset="2"/>
              </a:rPr>
              <a:t>输出电阻</a:t>
            </a:r>
            <a:r>
              <a:rPr lang="en-US" altLang="zh-CN">
                <a:sym typeface="Symbol" panose="05050102010706020507" pitchFamily="18" charset="2"/>
              </a:rPr>
              <a:t>R</a:t>
            </a:r>
            <a:r>
              <a:rPr lang="en-US" altLang="zh-CN" baseline="-30000">
                <a:sym typeface="Symbol" panose="05050102010706020507" pitchFamily="18" charset="2"/>
              </a:rPr>
              <a:t>o</a:t>
            </a:r>
            <a:r>
              <a:rPr lang="zh-CN" altLang="en-US">
                <a:sym typeface="Symbol" panose="05050102010706020507" pitchFamily="18" charset="2"/>
              </a:rPr>
              <a:t>和电压增益</a:t>
            </a:r>
            <a:r>
              <a:rPr lang="en-US" altLang="zh-CN">
                <a:sym typeface="Symbol" panose="05050102010706020507" pitchFamily="18" charset="2"/>
              </a:rPr>
              <a:t>A</a:t>
            </a:r>
            <a:r>
              <a:rPr lang="en-US" altLang="zh-CN" baseline="-30000">
                <a:sym typeface="Symbol" panose="05050102010706020507" pitchFamily="18" charset="2"/>
              </a:rPr>
              <a:t>v</a:t>
            </a:r>
            <a:r>
              <a:rPr lang="en-US" altLang="zh-CN">
                <a:sym typeface="Symbol" panose="05050102010706020507" pitchFamily="18" charset="2"/>
              </a:rPr>
              <a:t> = V</a:t>
            </a:r>
            <a:r>
              <a:rPr lang="en-US" altLang="zh-CN" baseline="-30000">
                <a:sym typeface="Symbol" panose="05050102010706020507" pitchFamily="18" charset="2"/>
              </a:rPr>
              <a:t>o</a:t>
            </a:r>
            <a:r>
              <a:rPr lang="en-US" altLang="zh-CN">
                <a:sym typeface="Symbol" panose="05050102010706020507" pitchFamily="18" charset="2"/>
              </a:rPr>
              <a:t> / V</a:t>
            </a:r>
            <a:r>
              <a:rPr lang="en-US" altLang="zh-CN" baseline="-30000">
                <a:sym typeface="Symbol" panose="05050102010706020507" pitchFamily="18" charset="2"/>
              </a:rPr>
              <a:t>i</a:t>
            </a:r>
            <a:r>
              <a:rPr lang="en-US" altLang="zh-CN">
                <a:sym typeface="Symbol" panose="05050102010706020507" pitchFamily="18" charset="2"/>
              </a:rPr>
              <a:t>。</a:t>
            </a:r>
            <a:endParaRPr lang="en-US" altLang="zh-CN">
              <a:sym typeface="Symbol" panose="05050102010706020507" pitchFamily="18" charset="2"/>
            </a:endParaRPr>
          </a:p>
        </p:txBody>
      </p:sp>
      <p:graphicFrame>
        <p:nvGraphicFramePr>
          <p:cNvPr id="5122" name="Object 3"/>
          <p:cNvGraphicFramePr>
            <a:graphicFrameLocks noChangeAspect="1"/>
          </p:cNvGraphicFramePr>
          <p:nvPr/>
        </p:nvGraphicFramePr>
        <p:xfrm>
          <a:off x="76200" y="1916113"/>
          <a:ext cx="8991600" cy="4445000"/>
        </p:xfrm>
        <a:graphic>
          <a:graphicData uri="http://schemas.openxmlformats.org/presentationml/2006/ole">
            <mc:AlternateContent xmlns:mc="http://schemas.openxmlformats.org/markup-compatibility/2006">
              <mc:Choice xmlns:v="urn:schemas-microsoft-com:vml" Requires="v">
                <p:oleObj spid="_x0000_s5121" name="" r:id="rId1" imgW="31194375" imgH="16792575" progId="Word.Picture.8">
                  <p:embed/>
                </p:oleObj>
              </mc:Choice>
              <mc:Fallback>
                <p:oleObj name="" r:id="rId1" imgW="31194375" imgH="16792575" progId="Word.Picture.8">
                  <p:embed/>
                  <p:pic>
                    <p:nvPicPr>
                      <p:cNvPr id="0" name="Object 3"/>
                      <p:cNvPicPr>
                        <a:picLocks noChangeAspect="1"/>
                      </p:cNvPicPr>
                      <p:nvPr/>
                    </p:nvPicPr>
                    <p:blipFill>
                      <a:blip r:embed="rId2"/>
                      <a:stretch>
                        <a:fillRect/>
                      </a:stretch>
                    </p:blipFill>
                    <p:spPr>
                      <a:xfrm>
                        <a:off x="76200" y="1916113"/>
                        <a:ext cx="8991600" cy="44450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p>
            <a:fld id="{4DDBDFFF-6AEB-4D1D-A9BD-EF35E588E266}" type="slidenum">
              <a:rPr lang="zh-CN" altLang="en-US" smtClean="0"/>
            </a:fld>
            <a:endParaRPr lang="en-US" altLang="zh-CN" smtClean="0"/>
          </a:p>
        </p:txBody>
      </p:sp>
      <p:sp>
        <p:nvSpPr>
          <p:cNvPr id="46083" name="Rectangle 2"/>
          <p:cNvSpPr>
            <a:spLocks noGrp="1" noChangeArrowheads="1"/>
          </p:cNvSpPr>
          <p:nvPr>
            <p:ph type="title"/>
          </p:nvPr>
        </p:nvSpPr>
        <p:spPr/>
        <p:txBody>
          <a:bodyPr/>
          <a:lstStyle/>
          <a:p>
            <a:pPr eaLnBrk="1" hangingPunct="1"/>
            <a:r>
              <a:rPr lang="zh-CN" altLang="en-US" sz="3600" smtClean="0"/>
              <a:t>运放电路</a:t>
            </a:r>
            <a:endParaRPr lang="zh-CN" altLang="en-US" sz="3600" smtClean="0"/>
          </a:p>
        </p:txBody>
      </p:sp>
      <p:sp>
        <p:nvSpPr>
          <p:cNvPr id="46084" name="Rectangle 3"/>
          <p:cNvSpPr>
            <a:spLocks noGrp="1" noChangeArrowheads="1"/>
          </p:cNvSpPr>
          <p:nvPr>
            <p:ph type="body" idx="1"/>
          </p:nvPr>
        </p:nvSpPr>
        <p:spPr>
          <a:xfrm>
            <a:off x="1042988" y="1341438"/>
            <a:ext cx="7056437" cy="2552700"/>
          </a:xfrm>
        </p:spPr>
        <p:txBody>
          <a:bodyPr/>
          <a:lstStyle/>
          <a:p>
            <a:pPr eaLnBrk="1" hangingPunct="1"/>
            <a:r>
              <a:rPr lang="zh-CN" altLang="en-US" sz="2400" dirty="0" smtClean="0"/>
              <a:t>运放电路</a:t>
            </a:r>
            <a:endParaRPr lang="zh-CN" altLang="en-US" sz="2400" dirty="0" smtClean="0"/>
          </a:p>
          <a:p>
            <a:pPr lvl="1" eaLnBrk="1" hangingPunct="1"/>
            <a:r>
              <a:rPr lang="zh-CN" altLang="en-US" sz="2000" dirty="0" smtClean="0"/>
              <a:t>第</a:t>
            </a:r>
            <a:r>
              <a:rPr lang="en-US" altLang="zh-CN" sz="2000" dirty="0" smtClean="0"/>
              <a:t>2</a:t>
            </a:r>
            <a:r>
              <a:rPr lang="zh-CN" altLang="en-US" sz="2000" dirty="0" smtClean="0"/>
              <a:t>章  运算放大器</a:t>
            </a:r>
            <a:endParaRPr lang="zh-CN" altLang="en-US" sz="2000" dirty="0" smtClean="0"/>
          </a:p>
          <a:p>
            <a:pPr lvl="1" eaLnBrk="1" hangingPunct="1"/>
            <a:r>
              <a:rPr lang="zh-CN" altLang="en-US" sz="2000" dirty="0" smtClean="0"/>
              <a:t>第</a:t>
            </a:r>
            <a:r>
              <a:rPr lang="en-US" altLang="zh-CN" sz="2000" dirty="0" smtClean="0"/>
              <a:t>10</a:t>
            </a:r>
            <a:r>
              <a:rPr lang="zh-CN" altLang="en-US" sz="2000" dirty="0" smtClean="0"/>
              <a:t>章  信号处理与产生电路（正弦产生、电压比较）</a:t>
            </a:r>
            <a:endParaRPr lang="zh-CN" altLang="en-US" sz="2000" dirty="0" smtClean="0"/>
          </a:p>
          <a:p>
            <a:pPr eaLnBrk="1" hangingPunct="1"/>
            <a:r>
              <a:rPr lang="zh-CN" altLang="en-US" sz="2400" dirty="0" smtClean="0"/>
              <a:t>常见考题</a:t>
            </a:r>
            <a:endParaRPr lang="zh-CN" altLang="en-US" sz="2400" dirty="0" smtClean="0"/>
          </a:p>
        </p:txBody>
      </p:sp>
      <p:sp>
        <p:nvSpPr>
          <p:cNvPr id="46085" name="Text Box 4">
            <a:hlinkClick r:id="rId1" action="ppaction://hlinkpres?slideindex=1&amp;slidetitle="/>
          </p:cNvPr>
          <p:cNvSpPr txBox="1">
            <a:spLocks noChangeArrowheads="1"/>
          </p:cNvSpPr>
          <p:nvPr/>
        </p:nvSpPr>
        <p:spPr bwMode="auto">
          <a:xfrm>
            <a:off x="0" y="3062288"/>
            <a:ext cx="4319588" cy="366712"/>
          </a:xfrm>
          <a:prstGeom prst="rect">
            <a:avLst/>
          </a:prstGeom>
          <a:noFill/>
          <a:ln w="9525">
            <a:noFill/>
            <a:miter lim="800000"/>
          </a:ln>
        </p:spPr>
        <p:txBody>
          <a:bodyPr>
            <a:spAutoFit/>
          </a:bodyPr>
          <a:lstStyle/>
          <a:p>
            <a:pPr>
              <a:lnSpc>
                <a:spcPct val="90000"/>
              </a:lnSpc>
              <a:spcBef>
                <a:spcPct val="50000"/>
              </a:spcBef>
            </a:pPr>
            <a:r>
              <a:rPr lang="en-US" altLang="zh-CN">
                <a:solidFill>
                  <a:srgbClr val="0033CC"/>
                </a:solidFill>
              </a:rPr>
              <a:t>2.1  </a:t>
            </a:r>
            <a:r>
              <a:rPr lang="zh-CN" altLang="en-US">
                <a:solidFill>
                  <a:srgbClr val="0033CC"/>
                </a:solidFill>
              </a:rPr>
              <a:t>集成电路运算放大器</a:t>
            </a:r>
            <a:endParaRPr lang="zh-CN" altLang="en-US">
              <a:solidFill>
                <a:srgbClr val="0033CC"/>
              </a:solidFill>
            </a:endParaRPr>
          </a:p>
        </p:txBody>
      </p:sp>
      <p:sp>
        <p:nvSpPr>
          <p:cNvPr id="46086" name="Text Box 5">
            <a:hlinkClick r:id="rId2" action="ppaction://hlinkpres?slideindex=1&amp;slidetitle="/>
          </p:cNvPr>
          <p:cNvSpPr txBox="1">
            <a:spLocks noChangeArrowheads="1"/>
          </p:cNvSpPr>
          <p:nvPr/>
        </p:nvSpPr>
        <p:spPr bwMode="auto">
          <a:xfrm>
            <a:off x="0" y="3421063"/>
            <a:ext cx="4319588" cy="366712"/>
          </a:xfrm>
          <a:prstGeom prst="rect">
            <a:avLst/>
          </a:prstGeom>
          <a:noFill/>
          <a:ln w="9525">
            <a:noFill/>
            <a:miter lim="800000"/>
          </a:ln>
        </p:spPr>
        <p:txBody>
          <a:bodyPr>
            <a:spAutoFit/>
          </a:bodyPr>
          <a:lstStyle/>
          <a:p>
            <a:pPr>
              <a:lnSpc>
                <a:spcPct val="90000"/>
              </a:lnSpc>
              <a:spcBef>
                <a:spcPct val="50000"/>
              </a:spcBef>
            </a:pPr>
            <a:r>
              <a:rPr lang="en-US" altLang="zh-CN">
                <a:solidFill>
                  <a:srgbClr val="0033CC"/>
                </a:solidFill>
              </a:rPr>
              <a:t>2.2  </a:t>
            </a:r>
            <a:r>
              <a:rPr lang="zh-CN" altLang="en-US">
                <a:solidFill>
                  <a:srgbClr val="0033CC"/>
                </a:solidFill>
              </a:rPr>
              <a:t>理想运算放大器</a:t>
            </a:r>
            <a:endParaRPr lang="zh-CN" altLang="en-US">
              <a:solidFill>
                <a:srgbClr val="0033CC"/>
              </a:solidFill>
            </a:endParaRPr>
          </a:p>
        </p:txBody>
      </p:sp>
      <p:sp>
        <p:nvSpPr>
          <p:cNvPr id="46087" name="Text Box 6">
            <a:hlinkClick r:id="rId3" action="ppaction://hlinkpres?slideindex=1&amp;slidetitle="/>
          </p:cNvPr>
          <p:cNvSpPr txBox="1">
            <a:spLocks noChangeArrowheads="1"/>
          </p:cNvSpPr>
          <p:nvPr/>
        </p:nvSpPr>
        <p:spPr bwMode="auto">
          <a:xfrm>
            <a:off x="0" y="3783013"/>
            <a:ext cx="4319588" cy="366712"/>
          </a:xfrm>
          <a:prstGeom prst="rect">
            <a:avLst/>
          </a:prstGeom>
          <a:noFill/>
          <a:ln w="9525">
            <a:noFill/>
            <a:miter lim="800000"/>
          </a:ln>
        </p:spPr>
        <p:txBody>
          <a:bodyPr>
            <a:spAutoFit/>
          </a:bodyPr>
          <a:lstStyle/>
          <a:p>
            <a:pPr>
              <a:lnSpc>
                <a:spcPct val="90000"/>
              </a:lnSpc>
              <a:spcBef>
                <a:spcPct val="50000"/>
              </a:spcBef>
            </a:pPr>
            <a:r>
              <a:rPr lang="en-US" altLang="zh-CN">
                <a:solidFill>
                  <a:srgbClr val="0033CC"/>
                </a:solidFill>
              </a:rPr>
              <a:t>2.3  </a:t>
            </a:r>
            <a:r>
              <a:rPr lang="zh-CN" altLang="en-US">
                <a:solidFill>
                  <a:srgbClr val="0033CC"/>
                </a:solidFill>
              </a:rPr>
              <a:t>基本线性运放电路</a:t>
            </a:r>
            <a:endParaRPr lang="zh-CN" altLang="en-US">
              <a:solidFill>
                <a:srgbClr val="0033CC"/>
              </a:solidFill>
            </a:endParaRPr>
          </a:p>
        </p:txBody>
      </p:sp>
      <p:sp>
        <p:nvSpPr>
          <p:cNvPr id="46088" name="Text Box 7">
            <a:hlinkClick r:id="rId4" action="ppaction://hlinkpres?slideindex=1&amp;slidetitle="/>
          </p:cNvPr>
          <p:cNvSpPr txBox="1">
            <a:spLocks noChangeArrowheads="1"/>
          </p:cNvSpPr>
          <p:nvPr/>
        </p:nvSpPr>
        <p:spPr bwMode="auto">
          <a:xfrm>
            <a:off x="0" y="4149725"/>
            <a:ext cx="4289425" cy="701675"/>
          </a:xfrm>
          <a:prstGeom prst="rect">
            <a:avLst/>
          </a:prstGeom>
          <a:noFill/>
          <a:ln w="9525">
            <a:noFill/>
            <a:miter lim="800000"/>
          </a:ln>
        </p:spPr>
        <p:txBody>
          <a:bodyPr>
            <a:spAutoFit/>
          </a:bodyPr>
          <a:lstStyle/>
          <a:p>
            <a:r>
              <a:rPr lang="en-US" altLang="zh-CN">
                <a:solidFill>
                  <a:srgbClr val="0033CC"/>
                </a:solidFill>
              </a:rPr>
              <a:t>2.4  </a:t>
            </a:r>
            <a:r>
              <a:rPr lang="zh-CN" altLang="en-US">
                <a:solidFill>
                  <a:srgbClr val="0033CC"/>
                </a:solidFill>
              </a:rPr>
              <a:t>同相输入和反相输入放大电路</a:t>
            </a:r>
            <a:endParaRPr lang="zh-CN" altLang="en-US">
              <a:solidFill>
                <a:srgbClr val="0033CC"/>
              </a:solidFill>
            </a:endParaRPr>
          </a:p>
          <a:p>
            <a:r>
              <a:rPr lang="zh-CN" altLang="en-US">
                <a:solidFill>
                  <a:srgbClr val="0033CC"/>
                </a:solidFill>
              </a:rPr>
              <a:t>       的其他应用</a:t>
            </a:r>
            <a:endParaRPr lang="zh-CN" altLang="en-US">
              <a:solidFill>
                <a:srgbClr val="0033CC"/>
              </a:solidFill>
            </a:endParaRPr>
          </a:p>
        </p:txBody>
      </p:sp>
      <p:sp>
        <p:nvSpPr>
          <p:cNvPr id="46089" name="AutoShape 8"/>
          <p:cNvSpPr/>
          <p:nvPr/>
        </p:nvSpPr>
        <p:spPr bwMode="auto">
          <a:xfrm>
            <a:off x="3924300" y="3933825"/>
            <a:ext cx="144463" cy="936625"/>
          </a:xfrm>
          <a:prstGeom prst="rightBrace">
            <a:avLst>
              <a:gd name="adj1" fmla="val 54029"/>
              <a:gd name="adj2" fmla="val 50000"/>
            </a:avLst>
          </a:prstGeom>
          <a:noFill/>
          <a:ln w="28575">
            <a:solidFill>
              <a:schemeClr val="tx1"/>
            </a:solidFill>
            <a:miter lim="800000"/>
          </a:ln>
        </p:spPr>
        <p:txBody>
          <a:bodyPr wrap="none" anchor="ctr"/>
          <a:lstStyle/>
          <a:p>
            <a:endParaRPr lang="zh-CN" altLang="en-US"/>
          </a:p>
        </p:txBody>
      </p:sp>
      <p:sp>
        <p:nvSpPr>
          <p:cNvPr id="46090" name="AutoShape 9"/>
          <p:cNvSpPr/>
          <p:nvPr/>
        </p:nvSpPr>
        <p:spPr bwMode="auto">
          <a:xfrm>
            <a:off x="3059113" y="3086100"/>
            <a:ext cx="73025" cy="630238"/>
          </a:xfrm>
          <a:prstGeom prst="rightBrace">
            <a:avLst>
              <a:gd name="adj1" fmla="val 71920"/>
              <a:gd name="adj2" fmla="val 50000"/>
            </a:avLst>
          </a:prstGeom>
          <a:noFill/>
          <a:ln w="28575">
            <a:solidFill>
              <a:schemeClr val="tx1"/>
            </a:solidFill>
            <a:miter lim="800000"/>
          </a:ln>
        </p:spPr>
        <p:txBody>
          <a:bodyPr wrap="none" anchor="ctr"/>
          <a:lstStyle/>
          <a:p>
            <a:endParaRPr lang="zh-CN" altLang="en-US"/>
          </a:p>
        </p:txBody>
      </p:sp>
      <p:sp>
        <p:nvSpPr>
          <p:cNvPr id="46091" name="Text Box 10"/>
          <p:cNvSpPr txBox="1">
            <a:spLocks noChangeArrowheads="1"/>
          </p:cNvSpPr>
          <p:nvPr/>
        </p:nvSpPr>
        <p:spPr bwMode="auto">
          <a:xfrm>
            <a:off x="3203575" y="3230563"/>
            <a:ext cx="1081088" cy="396875"/>
          </a:xfrm>
          <a:prstGeom prst="rect">
            <a:avLst/>
          </a:prstGeom>
          <a:noFill/>
          <a:ln w="9525">
            <a:noFill/>
            <a:miter lim="800000"/>
          </a:ln>
        </p:spPr>
        <p:txBody>
          <a:bodyPr>
            <a:spAutoFit/>
          </a:bodyPr>
          <a:lstStyle/>
          <a:p>
            <a:pPr>
              <a:spcBef>
                <a:spcPct val="50000"/>
              </a:spcBef>
            </a:pPr>
            <a:r>
              <a:rPr lang="zh-CN" altLang="en-US"/>
              <a:t>概念</a:t>
            </a:r>
            <a:endParaRPr lang="zh-CN" altLang="en-US"/>
          </a:p>
        </p:txBody>
      </p:sp>
      <p:sp>
        <p:nvSpPr>
          <p:cNvPr id="46092" name="Text Box 11"/>
          <p:cNvSpPr txBox="1">
            <a:spLocks noChangeArrowheads="1"/>
          </p:cNvSpPr>
          <p:nvPr/>
        </p:nvSpPr>
        <p:spPr bwMode="auto">
          <a:xfrm>
            <a:off x="4067175" y="4221163"/>
            <a:ext cx="1584325" cy="396875"/>
          </a:xfrm>
          <a:prstGeom prst="rect">
            <a:avLst/>
          </a:prstGeom>
          <a:noFill/>
          <a:ln w="9525">
            <a:noFill/>
            <a:miter lim="800000"/>
          </a:ln>
        </p:spPr>
        <p:txBody>
          <a:bodyPr>
            <a:spAutoFit/>
          </a:bodyPr>
          <a:lstStyle/>
          <a:p>
            <a:pPr>
              <a:spcBef>
                <a:spcPct val="50000"/>
              </a:spcBef>
            </a:pPr>
            <a:r>
              <a:rPr lang="zh-CN" altLang="en-US"/>
              <a:t>各种电路</a:t>
            </a:r>
            <a:endParaRPr lang="zh-CN" altLang="en-US"/>
          </a:p>
        </p:txBody>
      </p:sp>
      <p:sp>
        <p:nvSpPr>
          <p:cNvPr id="46093" name="Text Box 12">
            <a:hlinkClick r:id="rId5"/>
          </p:cNvPr>
          <p:cNvSpPr txBox="1">
            <a:spLocks noChangeArrowheads="1"/>
          </p:cNvSpPr>
          <p:nvPr/>
        </p:nvSpPr>
        <p:spPr bwMode="auto">
          <a:xfrm>
            <a:off x="142875" y="5589588"/>
            <a:ext cx="4452938" cy="304800"/>
          </a:xfrm>
          <a:prstGeom prst="rect">
            <a:avLst/>
          </a:prstGeom>
          <a:noFill/>
          <a:ln w="12700" cap="sq">
            <a:noFill/>
            <a:miter lim="800000"/>
            <a:headEnd type="none" w="sm" len="sm"/>
            <a:tailEnd type="none" w="sm" len="sm"/>
          </a:ln>
        </p:spPr>
        <p:txBody>
          <a:bodyPr lIns="0" tIns="0" rIns="0" bIns="0" anchor="ctr">
            <a:spAutoFit/>
          </a:bodyPr>
          <a:lstStyle/>
          <a:p>
            <a:pPr>
              <a:spcBef>
                <a:spcPct val="50000"/>
              </a:spcBef>
            </a:pPr>
            <a:r>
              <a:rPr lang="en-US" altLang="zh-CN">
                <a:solidFill>
                  <a:srgbClr val="0033CC"/>
                </a:solidFill>
              </a:rPr>
              <a:t>10.5  </a:t>
            </a:r>
            <a:r>
              <a:rPr lang="zh-CN" altLang="en-US">
                <a:solidFill>
                  <a:srgbClr val="0033CC"/>
                </a:solidFill>
              </a:rPr>
              <a:t>正弦波振荡电路的振荡条件</a:t>
            </a:r>
            <a:endParaRPr lang="zh-CN" altLang="en-US">
              <a:solidFill>
                <a:srgbClr val="0033CC"/>
              </a:solidFill>
            </a:endParaRPr>
          </a:p>
        </p:txBody>
      </p:sp>
      <p:sp>
        <p:nvSpPr>
          <p:cNvPr id="46094" name="Text Box 13">
            <a:hlinkClick r:id="rId6"/>
          </p:cNvPr>
          <p:cNvSpPr txBox="1">
            <a:spLocks noChangeArrowheads="1"/>
          </p:cNvSpPr>
          <p:nvPr/>
        </p:nvSpPr>
        <p:spPr bwMode="auto">
          <a:xfrm>
            <a:off x="142875" y="5949950"/>
            <a:ext cx="4237038" cy="304800"/>
          </a:xfrm>
          <a:prstGeom prst="rect">
            <a:avLst/>
          </a:prstGeom>
          <a:noFill/>
          <a:ln w="12700" cap="sq">
            <a:noFill/>
            <a:miter lim="800000"/>
            <a:headEnd type="none" w="sm" len="sm"/>
            <a:tailEnd type="none" w="sm" len="sm"/>
          </a:ln>
        </p:spPr>
        <p:txBody>
          <a:bodyPr lIns="0" tIns="0" rIns="0" bIns="0" anchor="ctr">
            <a:spAutoFit/>
          </a:bodyPr>
          <a:lstStyle/>
          <a:p>
            <a:pPr>
              <a:spcBef>
                <a:spcPct val="50000"/>
              </a:spcBef>
            </a:pPr>
            <a:r>
              <a:rPr lang="en-US" altLang="zh-CN">
                <a:solidFill>
                  <a:srgbClr val="0033CC"/>
                </a:solidFill>
              </a:rPr>
              <a:t>10.6  RC</a:t>
            </a:r>
            <a:r>
              <a:rPr lang="zh-CN" altLang="en-US">
                <a:solidFill>
                  <a:srgbClr val="0033CC"/>
                </a:solidFill>
              </a:rPr>
              <a:t>正弦波振荡电路</a:t>
            </a:r>
            <a:endParaRPr lang="zh-CN" altLang="en-US">
              <a:solidFill>
                <a:srgbClr val="0033CC"/>
              </a:solidFill>
            </a:endParaRPr>
          </a:p>
        </p:txBody>
      </p:sp>
      <p:sp>
        <p:nvSpPr>
          <p:cNvPr id="46095" name="Text Box 14">
            <a:hlinkClick r:id="rId7"/>
          </p:cNvPr>
          <p:cNvSpPr txBox="1">
            <a:spLocks noChangeArrowheads="1"/>
          </p:cNvSpPr>
          <p:nvPr/>
        </p:nvSpPr>
        <p:spPr bwMode="auto">
          <a:xfrm>
            <a:off x="142875" y="5084763"/>
            <a:ext cx="5942013" cy="304800"/>
          </a:xfrm>
          <a:prstGeom prst="rect">
            <a:avLst/>
          </a:prstGeom>
          <a:noFill/>
          <a:ln w="12700" cap="sq">
            <a:noFill/>
            <a:miter lim="800000"/>
            <a:headEnd type="none" w="sm" len="sm"/>
            <a:tailEnd type="none" w="sm" len="sm"/>
          </a:ln>
        </p:spPr>
        <p:txBody>
          <a:bodyPr lIns="0" tIns="0" rIns="0" bIns="0" anchor="ctr">
            <a:spAutoFit/>
          </a:bodyPr>
          <a:lstStyle/>
          <a:p>
            <a:pPr>
              <a:spcBef>
                <a:spcPct val="50000"/>
              </a:spcBef>
            </a:pPr>
            <a:r>
              <a:rPr lang="en-US" altLang="zh-CN">
                <a:solidFill>
                  <a:srgbClr val="0033CC"/>
                </a:solidFill>
              </a:rPr>
              <a:t>10.8  </a:t>
            </a:r>
            <a:r>
              <a:rPr lang="zh-CN" altLang="en-US">
                <a:solidFill>
                  <a:srgbClr val="0033CC"/>
                </a:solidFill>
              </a:rPr>
              <a:t>非正弦信号产生电路</a:t>
            </a:r>
            <a:r>
              <a:rPr lang="zh-CN" altLang="en-US">
                <a:solidFill>
                  <a:schemeClr val="hlink"/>
                </a:solidFill>
              </a:rPr>
              <a:t>－比较器，方波、三角波</a:t>
            </a:r>
            <a:endParaRPr lang="zh-CN" altLang="en-US">
              <a:solidFill>
                <a:schemeClr val="hlink"/>
              </a:solidFill>
            </a:endParaRPr>
          </a:p>
        </p:txBody>
      </p:sp>
      <p:grpSp>
        <p:nvGrpSpPr>
          <p:cNvPr id="46096" name="Group 15"/>
          <p:cNvGrpSpPr/>
          <p:nvPr/>
        </p:nvGrpSpPr>
        <p:grpSpPr bwMode="auto">
          <a:xfrm>
            <a:off x="5292725" y="3860800"/>
            <a:ext cx="1295400" cy="504825"/>
            <a:chOff x="4422" y="935"/>
            <a:chExt cx="816" cy="318"/>
          </a:xfrm>
        </p:grpSpPr>
        <p:sp>
          <p:nvSpPr>
            <p:cNvPr id="46115" name="Oval 16"/>
            <p:cNvSpPr>
              <a:spLocks noChangeArrowheads="1"/>
            </p:cNvSpPr>
            <p:nvPr/>
          </p:nvSpPr>
          <p:spPr bwMode="auto">
            <a:xfrm>
              <a:off x="4422" y="935"/>
              <a:ext cx="816" cy="318"/>
            </a:xfrm>
            <a:prstGeom prst="ellipse">
              <a:avLst/>
            </a:prstGeom>
            <a:solidFill>
              <a:schemeClr val="accent1"/>
            </a:solidFill>
            <a:ln w="38100">
              <a:solidFill>
                <a:schemeClr val="hlink"/>
              </a:solidFill>
              <a:miter lim="800000"/>
            </a:ln>
          </p:spPr>
          <p:txBody>
            <a:bodyPr wrap="none" anchor="ctr"/>
            <a:lstStyle/>
            <a:p>
              <a:endParaRPr lang="zh-CN" altLang="en-US"/>
            </a:p>
          </p:txBody>
        </p:sp>
        <p:sp>
          <p:nvSpPr>
            <p:cNvPr id="46116" name="Text Box 17"/>
            <p:cNvSpPr txBox="1">
              <a:spLocks noChangeArrowheads="1"/>
            </p:cNvSpPr>
            <p:nvPr/>
          </p:nvSpPr>
          <p:spPr bwMode="auto">
            <a:xfrm>
              <a:off x="4580" y="950"/>
              <a:ext cx="499" cy="288"/>
            </a:xfrm>
            <a:prstGeom prst="rect">
              <a:avLst/>
            </a:prstGeom>
            <a:noFill/>
            <a:ln w="9525">
              <a:noFill/>
              <a:miter lim="800000"/>
            </a:ln>
          </p:spPr>
          <p:txBody>
            <a:bodyPr>
              <a:spAutoFit/>
            </a:bodyPr>
            <a:lstStyle/>
            <a:p>
              <a:pPr algn="ctr">
                <a:spcBef>
                  <a:spcPct val="50000"/>
                </a:spcBef>
              </a:pPr>
              <a:r>
                <a:rPr lang="en-US" altLang="zh-CN" sz="2400"/>
                <a:t>1</a:t>
              </a:r>
              <a:r>
                <a:rPr lang="zh-CN" altLang="en-US" sz="2400"/>
                <a:t>题</a:t>
              </a:r>
              <a:endParaRPr lang="zh-CN" altLang="en-US" sz="2400"/>
            </a:p>
          </p:txBody>
        </p:sp>
      </p:grpSp>
      <p:grpSp>
        <p:nvGrpSpPr>
          <p:cNvPr id="46097" name="Group 18"/>
          <p:cNvGrpSpPr/>
          <p:nvPr/>
        </p:nvGrpSpPr>
        <p:grpSpPr bwMode="auto">
          <a:xfrm>
            <a:off x="6948488" y="3789363"/>
            <a:ext cx="1295400" cy="504825"/>
            <a:chOff x="4422" y="935"/>
            <a:chExt cx="816" cy="318"/>
          </a:xfrm>
        </p:grpSpPr>
        <p:sp>
          <p:nvSpPr>
            <p:cNvPr id="46113" name="Oval 19"/>
            <p:cNvSpPr>
              <a:spLocks noChangeArrowheads="1"/>
            </p:cNvSpPr>
            <p:nvPr/>
          </p:nvSpPr>
          <p:spPr bwMode="auto">
            <a:xfrm>
              <a:off x="4422" y="935"/>
              <a:ext cx="816" cy="318"/>
            </a:xfrm>
            <a:prstGeom prst="ellipse">
              <a:avLst/>
            </a:prstGeom>
            <a:solidFill>
              <a:schemeClr val="accent1"/>
            </a:solidFill>
            <a:ln w="38100">
              <a:solidFill>
                <a:srgbClr val="006600"/>
              </a:solidFill>
              <a:miter lim="800000"/>
            </a:ln>
          </p:spPr>
          <p:txBody>
            <a:bodyPr wrap="none" anchor="ctr"/>
            <a:lstStyle/>
            <a:p>
              <a:endParaRPr lang="zh-CN" altLang="en-US"/>
            </a:p>
          </p:txBody>
        </p:sp>
        <p:sp>
          <p:nvSpPr>
            <p:cNvPr id="46114" name="Text Box 20"/>
            <p:cNvSpPr txBox="1">
              <a:spLocks noChangeArrowheads="1"/>
            </p:cNvSpPr>
            <p:nvPr/>
          </p:nvSpPr>
          <p:spPr bwMode="auto">
            <a:xfrm>
              <a:off x="4580" y="950"/>
              <a:ext cx="499" cy="288"/>
            </a:xfrm>
            <a:prstGeom prst="rect">
              <a:avLst/>
            </a:prstGeom>
            <a:noFill/>
            <a:ln w="9525">
              <a:noFill/>
              <a:miter lim="800000"/>
            </a:ln>
          </p:spPr>
          <p:txBody>
            <a:bodyPr>
              <a:spAutoFit/>
            </a:bodyPr>
            <a:lstStyle/>
            <a:p>
              <a:pPr algn="ctr">
                <a:spcBef>
                  <a:spcPct val="50000"/>
                </a:spcBef>
              </a:pPr>
              <a:r>
                <a:rPr lang="en-US" altLang="zh-CN" sz="2400"/>
                <a:t>1</a:t>
              </a:r>
              <a:r>
                <a:rPr lang="zh-CN" altLang="en-US" sz="2400"/>
                <a:t>题</a:t>
              </a:r>
              <a:endParaRPr lang="zh-CN" altLang="en-US" sz="2400"/>
            </a:p>
          </p:txBody>
        </p:sp>
      </p:grpSp>
      <p:grpSp>
        <p:nvGrpSpPr>
          <p:cNvPr id="46098" name="Group 21"/>
          <p:cNvGrpSpPr/>
          <p:nvPr/>
        </p:nvGrpSpPr>
        <p:grpSpPr bwMode="auto">
          <a:xfrm>
            <a:off x="7308850" y="5300663"/>
            <a:ext cx="1295400" cy="504825"/>
            <a:chOff x="4422" y="935"/>
            <a:chExt cx="816" cy="318"/>
          </a:xfrm>
        </p:grpSpPr>
        <p:sp>
          <p:nvSpPr>
            <p:cNvPr id="46111" name="Oval 22"/>
            <p:cNvSpPr>
              <a:spLocks noChangeArrowheads="1"/>
            </p:cNvSpPr>
            <p:nvPr/>
          </p:nvSpPr>
          <p:spPr bwMode="auto">
            <a:xfrm>
              <a:off x="4422" y="935"/>
              <a:ext cx="816" cy="318"/>
            </a:xfrm>
            <a:prstGeom prst="ellipse">
              <a:avLst/>
            </a:prstGeom>
            <a:solidFill>
              <a:schemeClr val="accent1"/>
            </a:solidFill>
            <a:ln w="38100">
              <a:solidFill>
                <a:schemeClr val="hlink"/>
              </a:solidFill>
              <a:miter lim="800000"/>
            </a:ln>
          </p:spPr>
          <p:txBody>
            <a:bodyPr wrap="none" anchor="ctr"/>
            <a:lstStyle/>
            <a:p>
              <a:endParaRPr lang="zh-CN" altLang="en-US"/>
            </a:p>
          </p:txBody>
        </p:sp>
        <p:sp>
          <p:nvSpPr>
            <p:cNvPr id="46112" name="Text Box 23"/>
            <p:cNvSpPr txBox="1">
              <a:spLocks noChangeArrowheads="1"/>
            </p:cNvSpPr>
            <p:nvPr/>
          </p:nvSpPr>
          <p:spPr bwMode="auto">
            <a:xfrm>
              <a:off x="4580" y="950"/>
              <a:ext cx="499" cy="288"/>
            </a:xfrm>
            <a:prstGeom prst="rect">
              <a:avLst/>
            </a:prstGeom>
            <a:noFill/>
            <a:ln w="9525">
              <a:noFill/>
              <a:miter lim="800000"/>
            </a:ln>
          </p:spPr>
          <p:txBody>
            <a:bodyPr>
              <a:spAutoFit/>
            </a:bodyPr>
            <a:lstStyle/>
            <a:p>
              <a:pPr algn="ctr">
                <a:spcBef>
                  <a:spcPct val="50000"/>
                </a:spcBef>
              </a:pPr>
              <a:r>
                <a:rPr lang="en-US" altLang="zh-CN" sz="2400"/>
                <a:t>1</a:t>
              </a:r>
              <a:r>
                <a:rPr lang="zh-CN" altLang="en-US" sz="2400"/>
                <a:t>题</a:t>
              </a:r>
              <a:endParaRPr lang="zh-CN" altLang="en-US" sz="2400"/>
            </a:p>
          </p:txBody>
        </p:sp>
      </p:grpSp>
      <p:sp>
        <p:nvSpPr>
          <p:cNvPr id="46099" name="Text Box 24">
            <a:hlinkClick r:id="rId8"/>
          </p:cNvPr>
          <p:cNvSpPr txBox="1">
            <a:spLocks noChangeArrowheads="1"/>
          </p:cNvSpPr>
          <p:nvPr/>
        </p:nvSpPr>
        <p:spPr bwMode="auto">
          <a:xfrm>
            <a:off x="3924300" y="5589588"/>
            <a:ext cx="5059363" cy="304800"/>
          </a:xfrm>
          <a:prstGeom prst="rect">
            <a:avLst/>
          </a:prstGeom>
          <a:noFill/>
          <a:ln w="12700" cap="sq" algn="ctr">
            <a:noFill/>
            <a:miter lim="800000"/>
            <a:headEnd type="none" w="sm" len="sm"/>
            <a:tailEnd type="none" w="sm" len="sm"/>
          </a:ln>
        </p:spPr>
        <p:txBody>
          <a:bodyPr lIns="0" tIns="0" rIns="0" bIns="0" anchor="ctr">
            <a:spAutoFit/>
          </a:bodyPr>
          <a:lstStyle/>
          <a:p>
            <a:pPr>
              <a:spcBef>
                <a:spcPct val="50000"/>
              </a:spcBef>
            </a:pPr>
            <a:r>
              <a:rPr lang="en-US" altLang="zh-CN">
                <a:solidFill>
                  <a:srgbClr val="0033CC"/>
                </a:solidFill>
              </a:rPr>
              <a:t>8.6  </a:t>
            </a:r>
            <a:r>
              <a:rPr lang="zh-CN" altLang="en-US">
                <a:solidFill>
                  <a:srgbClr val="0033CC"/>
                </a:solidFill>
              </a:rPr>
              <a:t>负反馈放大电路的稳定性</a:t>
            </a:r>
            <a:endParaRPr lang="zh-CN" altLang="en-US">
              <a:solidFill>
                <a:srgbClr val="0033CC"/>
              </a:solidFill>
            </a:endParaRPr>
          </a:p>
        </p:txBody>
      </p:sp>
      <p:sp>
        <p:nvSpPr>
          <p:cNvPr id="46100" name="Rectangle 25"/>
          <p:cNvSpPr>
            <a:spLocks noChangeArrowheads="1"/>
          </p:cNvSpPr>
          <p:nvPr/>
        </p:nvSpPr>
        <p:spPr bwMode="auto">
          <a:xfrm>
            <a:off x="4284663" y="5948363"/>
            <a:ext cx="4032250" cy="396875"/>
          </a:xfrm>
          <a:prstGeom prst="rect">
            <a:avLst/>
          </a:prstGeom>
          <a:noFill/>
          <a:ln w="9525" algn="ctr">
            <a:noFill/>
            <a:miter lim="800000"/>
          </a:ln>
        </p:spPr>
        <p:txBody>
          <a:bodyPr anchor="ctr">
            <a:spAutoFit/>
          </a:bodyPr>
          <a:lstStyle/>
          <a:p>
            <a:r>
              <a:rPr kumimoji="0" lang="zh-CN" altLang="en-US">
                <a:solidFill>
                  <a:srgbClr val="CC3300"/>
                </a:solidFill>
              </a:rPr>
              <a:t>产生自激的原因和条件</a:t>
            </a:r>
            <a:endParaRPr kumimoji="0" lang="zh-CN" altLang="en-US">
              <a:solidFill>
                <a:srgbClr val="CC3300"/>
              </a:solidFill>
            </a:endParaRPr>
          </a:p>
        </p:txBody>
      </p:sp>
      <p:sp>
        <p:nvSpPr>
          <p:cNvPr id="46101" name="Line 26"/>
          <p:cNvSpPr>
            <a:spLocks noChangeShapeType="1"/>
          </p:cNvSpPr>
          <p:nvPr/>
        </p:nvSpPr>
        <p:spPr bwMode="auto">
          <a:xfrm>
            <a:off x="0" y="3789363"/>
            <a:ext cx="5724525" cy="0"/>
          </a:xfrm>
          <a:prstGeom prst="line">
            <a:avLst/>
          </a:prstGeom>
          <a:noFill/>
          <a:ln w="57150" cap="sq" cmpd="thickThin">
            <a:solidFill>
              <a:srgbClr val="006600"/>
            </a:solidFill>
            <a:round/>
            <a:headEnd type="none" w="sm" len="sm"/>
            <a:tailEnd type="none" w="sm" len="sm"/>
          </a:ln>
        </p:spPr>
        <p:txBody>
          <a:bodyPr wrap="none" anchor="ctr"/>
          <a:lstStyle/>
          <a:p>
            <a:endParaRPr lang="zh-CN" altLang="en-US"/>
          </a:p>
        </p:txBody>
      </p:sp>
      <p:sp>
        <p:nvSpPr>
          <p:cNvPr id="46102" name="Line 27"/>
          <p:cNvSpPr>
            <a:spLocks noChangeShapeType="1"/>
          </p:cNvSpPr>
          <p:nvPr/>
        </p:nvSpPr>
        <p:spPr bwMode="auto">
          <a:xfrm>
            <a:off x="179388" y="4941888"/>
            <a:ext cx="5724525" cy="0"/>
          </a:xfrm>
          <a:prstGeom prst="line">
            <a:avLst/>
          </a:prstGeom>
          <a:noFill/>
          <a:ln w="57150" cap="sq" cmpd="thickThin">
            <a:solidFill>
              <a:srgbClr val="006600"/>
            </a:solidFill>
            <a:round/>
            <a:headEnd type="none" w="sm" len="sm"/>
            <a:tailEnd type="none" w="sm" len="sm"/>
          </a:ln>
        </p:spPr>
        <p:txBody>
          <a:bodyPr wrap="none" anchor="ctr"/>
          <a:lstStyle/>
          <a:p>
            <a:endParaRPr lang="zh-CN" altLang="en-US"/>
          </a:p>
        </p:txBody>
      </p:sp>
      <p:sp>
        <p:nvSpPr>
          <p:cNvPr id="46103" name="Line 28"/>
          <p:cNvSpPr>
            <a:spLocks noChangeShapeType="1"/>
          </p:cNvSpPr>
          <p:nvPr/>
        </p:nvSpPr>
        <p:spPr bwMode="auto">
          <a:xfrm>
            <a:off x="179388" y="6381750"/>
            <a:ext cx="5724525" cy="0"/>
          </a:xfrm>
          <a:prstGeom prst="line">
            <a:avLst/>
          </a:prstGeom>
          <a:noFill/>
          <a:ln w="57150" cap="sq" cmpd="thickThin">
            <a:solidFill>
              <a:srgbClr val="006600"/>
            </a:solidFill>
            <a:round/>
            <a:headEnd type="none" w="sm" len="sm"/>
            <a:tailEnd type="none" w="sm" len="sm"/>
          </a:ln>
        </p:spPr>
        <p:txBody>
          <a:bodyPr wrap="none" anchor="ctr"/>
          <a:lstStyle/>
          <a:p>
            <a:endParaRPr lang="zh-CN" altLang="en-US"/>
          </a:p>
        </p:txBody>
      </p:sp>
      <p:sp>
        <p:nvSpPr>
          <p:cNvPr id="46104" name="Line 29"/>
          <p:cNvSpPr>
            <a:spLocks noChangeShapeType="1"/>
          </p:cNvSpPr>
          <p:nvPr/>
        </p:nvSpPr>
        <p:spPr bwMode="auto">
          <a:xfrm>
            <a:off x="179388" y="5445125"/>
            <a:ext cx="3671887" cy="0"/>
          </a:xfrm>
          <a:prstGeom prst="line">
            <a:avLst/>
          </a:prstGeom>
          <a:noFill/>
          <a:ln w="57150" cap="sq" cmpd="thickThin">
            <a:solidFill>
              <a:srgbClr val="006600"/>
            </a:solidFill>
            <a:round/>
            <a:headEnd type="none" w="sm" len="sm"/>
            <a:tailEnd type="none" w="sm" len="sm"/>
          </a:ln>
        </p:spPr>
        <p:txBody>
          <a:bodyPr wrap="none" anchor="ctr"/>
          <a:lstStyle/>
          <a:p>
            <a:endParaRPr lang="zh-CN" altLang="en-US"/>
          </a:p>
        </p:txBody>
      </p:sp>
      <p:sp>
        <p:nvSpPr>
          <p:cNvPr id="46105" name="Text Box 23"/>
          <p:cNvSpPr txBox="1">
            <a:spLocks noChangeArrowheads="1"/>
          </p:cNvSpPr>
          <p:nvPr/>
        </p:nvSpPr>
        <p:spPr bwMode="auto">
          <a:xfrm>
            <a:off x="5286375" y="500063"/>
            <a:ext cx="3357563" cy="369887"/>
          </a:xfrm>
          <a:prstGeom prst="rect">
            <a:avLst/>
          </a:prstGeom>
          <a:noFill/>
          <a:ln w="9525">
            <a:noFill/>
            <a:miter lim="800000"/>
          </a:ln>
        </p:spPr>
        <p:txBody>
          <a:bodyPr>
            <a:spAutoFit/>
          </a:bodyPr>
          <a:lstStyle/>
          <a:p>
            <a:pPr>
              <a:spcBef>
                <a:spcPct val="50000"/>
              </a:spcBef>
            </a:pPr>
            <a:r>
              <a:rPr lang="zh-CN" altLang="en-US" sz="1800">
                <a:solidFill>
                  <a:srgbClr val="333399"/>
                </a:solidFill>
              </a:rPr>
              <a:t>第</a:t>
            </a:r>
            <a:r>
              <a:rPr lang="en-US" altLang="zh-CN" sz="1800">
                <a:solidFill>
                  <a:srgbClr val="FF0000"/>
                </a:solidFill>
              </a:rPr>
              <a:t>9</a:t>
            </a:r>
            <a:r>
              <a:rPr lang="zh-CN" altLang="en-US" sz="1800">
                <a:solidFill>
                  <a:srgbClr val="333399"/>
                </a:solidFill>
              </a:rPr>
              <a:t>章 </a:t>
            </a:r>
            <a:r>
              <a:rPr lang="zh-CN" altLang="en-US" sz="1800">
                <a:solidFill>
                  <a:schemeClr val="tx2"/>
                </a:solidFill>
              </a:rPr>
              <a:t>理想运放及运放电路</a:t>
            </a:r>
            <a:endParaRPr kumimoji="0" lang="zh-CN" altLang="en-US" sz="1800">
              <a:solidFill>
                <a:srgbClr val="333399"/>
              </a:solidFill>
            </a:endParaRPr>
          </a:p>
        </p:txBody>
      </p:sp>
      <p:sp>
        <p:nvSpPr>
          <p:cNvPr id="46106" name="Text Box 23"/>
          <p:cNvSpPr txBox="1">
            <a:spLocks noChangeArrowheads="1"/>
          </p:cNvSpPr>
          <p:nvPr/>
        </p:nvSpPr>
        <p:spPr bwMode="auto">
          <a:xfrm>
            <a:off x="5286375" y="841375"/>
            <a:ext cx="3714750" cy="369888"/>
          </a:xfrm>
          <a:prstGeom prst="rect">
            <a:avLst/>
          </a:prstGeom>
          <a:noFill/>
          <a:ln w="9525">
            <a:noFill/>
            <a:miter lim="800000"/>
          </a:ln>
        </p:spPr>
        <p:txBody>
          <a:bodyPr>
            <a:spAutoFit/>
          </a:bodyPr>
          <a:lstStyle/>
          <a:p>
            <a:pPr>
              <a:spcBef>
                <a:spcPct val="50000"/>
              </a:spcBef>
            </a:pPr>
            <a:r>
              <a:rPr lang="zh-CN" altLang="en-US" sz="1800">
                <a:solidFill>
                  <a:srgbClr val="333399"/>
                </a:solidFill>
              </a:rPr>
              <a:t>第</a:t>
            </a:r>
            <a:r>
              <a:rPr lang="en-US" altLang="zh-CN" sz="1800">
                <a:solidFill>
                  <a:srgbClr val="FF0000"/>
                </a:solidFill>
              </a:rPr>
              <a:t>15</a:t>
            </a:r>
            <a:r>
              <a:rPr lang="zh-CN" altLang="en-US" sz="1800">
                <a:solidFill>
                  <a:srgbClr val="333399"/>
                </a:solidFill>
              </a:rPr>
              <a:t>章 </a:t>
            </a:r>
            <a:r>
              <a:rPr lang="zh-CN" altLang="en-US" sz="1800">
                <a:solidFill>
                  <a:schemeClr val="tx2"/>
                </a:solidFill>
              </a:rPr>
              <a:t>集成电路的应用和设计</a:t>
            </a:r>
            <a:endParaRPr kumimoji="0" lang="zh-CN" altLang="en-US" sz="1800">
              <a:solidFill>
                <a:srgbClr val="333399"/>
              </a:solidFill>
            </a:endParaRPr>
          </a:p>
        </p:txBody>
      </p:sp>
      <p:grpSp>
        <p:nvGrpSpPr>
          <p:cNvPr id="46107" name="组合 93"/>
          <p:cNvGrpSpPr/>
          <p:nvPr/>
        </p:nvGrpSpPr>
        <p:grpSpPr bwMode="auto">
          <a:xfrm>
            <a:off x="7143750" y="3214688"/>
            <a:ext cx="1001713" cy="338137"/>
            <a:chOff x="1284825" y="5831491"/>
            <a:chExt cx="1002187" cy="338554"/>
          </a:xfrm>
        </p:grpSpPr>
        <p:sp>
          <p:nvSpPr>
            <p:cNvPr id="46109" name="Oval 13"/>
            <p:cNvSpPr>
              <a:spLocks noChangeArrowheads="1"/>
            </p:cNvSpPr>
            <p:nvPr/>
          </p:nvSpPr>
          <p:spPr bwMode="auto">
            <a:xfrm>
              <a:off x="1285852" y="5857892"/>
              <a:ext cx="1000132" cy="285752"/>
            </a:xfrm>
            <a:prstGeom prst="ellipse">
              <a:avLst/>
            </a:prstGeom>
            <a:solidFill>
              <a:schemeClr val="accent1"/>
            </a:solidFill>
            <a:ln w="38100">
              <a:solidFill>
                <a:schemeClr val="hlink"/>
              </a:solidFill>
              <a:miter lim="800000"/>
            </a:ln>
          </p:spPr>
          <p:txBody>
            <a:bodyPr wrap="none" anchor="ctr"/>
            <a:lstStyle/>
            <a:p>
              <a:endParaRPr lang="zh-CN" altLang="en-US" sz="1600"/>
            </a:p>
          </p:txBody>
        </p:sp>
        <p:sp>
          <p:nvSpPr>
            <p:cNvPr id="46110" name="Text Box 14"/>
            <p:cNvSpPr txBox="1">
              <a:spLocks noChangeArrowheads="1"/>
            </p:cNvSpPr>
            <p:nvPr/>
          </p:nvSpPr>
          <p:spPr bwMode="auto">
            <a:xfrm>
              <a:off x="1284825" y="5831491"/>
              <a:ext cx="1002187" cy="338554"/>
            </a:xfrm>
            <a:prstGeom prst="rect">
              <a:avLst/>
            </a:prstGeom>
            <a:noFill/>
            <a:ln w="9525">
              <a:noFill/>
              <a:miter lim="800000"/>
            </a:ln>
          </p:spPr>
          <p:txBody>
            <a:bodyPr>
              <a:spAutoFit/>
            </a:bodyPr>
            <a:lstStyle/>
            <a:p>
              <a:pPr algn="ctr">
                <a:spcBef>
                  <a:spcPct val="50000"/>
                </a:spcBef>
              </a:pPr>
              <a:r>
                <a:rPr lang="zh-CN" altLang="en-US" sz="1600"/>
                <a:t>设计题</a:t>
              </a:r>
              <a:endParaRPr lang="zh-CN" altLang="en-US" sz="1600"/>
            </a:p>
          </p:txBody>
        </p:sp>
      </p:grpSp>
      <p:sp>
        <p:nvSpPr>
          <p:cNvPr id="46108" name="Text Box 21"/>
          <p:cNvSpPr txBox="1">
            <a:spLocks noChangeArrowheads="1"/>
          </p:cNvSpPr>
          <p:nvPr/>
        </p:nvSpPr>
        <p:spPr bwMode="auto">
          <a:xfrm>
            <a:off x="6786563" y="2786063"/>
            <a:ext cx="1811337" cy="338137"/>
          </a:xfrm>
          <a:prstGeom prst="rect">
            <a:avLst/>
          </a:prstGeom>
          <a:noFill/>
          <a:ln w="38100">
            <a:solidFill>
              <a:srgbClr val="333399"/>
            </a:solidFill>
            <a:miter lim="800000"/>
          </a:ln>
        </p:spPr>
        <p:txBody>
          <a:bodyPr>
            <a:spAutoFit/>
          </a:bodyPr>
          <a:lstStyle/>
          <a:p>
            <a:pPr algn="ctr">
              <a:spcBef>
                <a:spcPct val="50000"/>
              </a:spcBef>
            </a:pPr>
            <a:r>
              <a:rPr lang="en-US" altLang="zh-CN" sz="1600"/>
              <a:t>1</a:t>
            </a:r>
            <a:r>
              <a:rPr lang="zh-CN" altLang="en-US" sz="1600"/>
              <a:t>～</a:t>
            </a:r>
            <a:r>
              <a:rPr lang="en-US" altLang="zh-CN" sz="1600"/>
              <a:t>2</a:t>
            </a:r>
            <a:r>
              <a:rPr lang="zh-CN" altLang="en-US" sz="1600"/>
              <a:t>题：综合题</a:t>
            </a:r>
            <a:endParaRPr lang="zh-CN" altLang="en-US" sz="160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fa709666-b155-480f-92f5-0883bedb2e5f"/>
  <p:tag name="COMMONDATA" val="eyJoZGlkIjoiOGI3MjFkZmJiZWY2MTE2Y2Q1NDg0OWUxYmZhMzVhZTcifQ=="/>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0" tIns="0" rIns="0" bIns="0" numCol="1" anchor="t" anchorCtr="0" compatLnSpc="1">
        <a:spAutoFit/>
      </a:bodyPr>
      <a:lstStyle>
        <a:defPPr marL="457200" marR="0" indent="0" algn="l" defTabSz="914400" rtl="0" eaLnBrk="1" fontAlgn="base" latinLnBrk="0" hangingPunct="1">
          <a:lnSpc>
            <a:spcPct val="100000"/>
          </a:lnSpc>
          <a:spcBef>
            <a:spcPct val="0"/>
          </a:spcBef>
          <a:spcAft>
            <a:spcPct val="0"/>
          </a:spcAft>
          <a:buClrTx/>
          <a:buSzTx/>
          <a:buFontTx/>
          <a:buNone/>
          <a:defRPr kumimoji="1" 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0" tIns="0" rIns="0" bIns="0" numCol="1" anchor="t" anchorCtr="0" compatLnSpc="1">
        <a:spAutoFit/>
      </a:bodyPr>
      <a:lstStyle>
        <a:defPPr marL="457200" marR="0" indent="0" algn="l" defTabSz="914400" rtl="0" eaLnBrk="1" fontAlgn="base" latinLnBrk="0" hangingPunct="1">
          <a:lnSpc>
            <a:spcPct val="100000"/>
          </a:lnSpc>
          <a:spcBef>
            <a:spcPct val="0"/>
          </a:spcBef>
          <a:spcAft>
            <a:spcPct val="0"/>
          </a:spcAft>
          <a:buClrTx/>
          <a:buSzTx/>
          <a:buFontTx/>
          <a:buNone/>
          <a:defRPr kumimoji="1" 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4290</Words>
  <Application>WPS 演示</Application>
  <PresentationFormat>全屏显示(4:3)</PresentationFormat>
  <Paragraphs>464</Paragraphs>
  <Slides>26</Slides>
  <Notes>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37</vt:i4>
      </vt:variant>
      <vt:variant>
        <vt:lpstr>幻灯片标题</vt:lpstr>
      </vt:variant>
      <vt:variant>
        <vt:i4>26</vt:i4>
      </vt:variant>
    </vt:vector>
  </HeadingPairs>
  <TitlesOfParts>
    <vt:vector size="80" baseType="lpstr">
      <vt:lpstr>Arial</vt:lpstr>
      <vt:lpstr>宋体</vt:lpstr>
      <vt:lpstr>Wingdings</vt:lpstr>
      <vt:lpstr>Times New Roman</vt:lpstr>
      <vt:lpstr>楷体_GB2312</vt:lpstr>
      <vt:lpstr>新宋体</vt:lpstr>
      <vt:lpstr>Tahoma</vt:lpstr>
      <vt:lpstr>华文楷体</vt:lpstr>
      <vt:lpstr>Symbol</vt:lpstr>
      <vt:lpstr>隶书</vt:lpstr>
      <vt:lpstr>Webdings</vt:lpstr>
      <vt:lpstr>微软雅黑</vt:lpstr>
      <vt:lpstr>Arial Unicode MS</vt:lpstr>
      <vt:lpstr>Symbol</vt:lpstr>
      <vt:lpstr>华文中宋</vt:lpstr>
      <vt:lpstr>Wingdings 2</vt:lpstr>
      <vt:lpstr>Blends</vt:lpstr>
      <vt:lpstr>Word.Picture.8</vt:lpstr>
      <vt:lpstr>Equation.3</vt:lpstr>
      <vt:lpstr>Equation.3</vt:lpstr>
      <vt:lpstr>Equation.3</vt:lpstr>
      <vt:lpstr>Equation.3</vt:lpstr>
      <vt:lpstr>Equation.3</vt:lpstr>
      <vt:lpstr>Equation.3</vt:lpstr>
      <vt:lpstr>Equation.3</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Equation.3</vt:lpstr>
      <vt:lpstr>Word.Picture.8</vt:lpstr>
      <vt:lpstr>Equation.3</vt:lpstr>
      <vt:lpstr>Equation.3</vt:lpstr>
      <vt:lpstr>Equation.3</vt:lpstr>
      <vt:lpstr>Equation.3</vt:lpstr>
      <vt:lpstr>Equation.3</vt:lpstr>
      <vt:lpstr>Equation.3</vt:lpstr>
      <vt:lpstr>Equation.3</vt:lpstr>
      <vt:lpstr>Equation.3</vt:lpstr>
      <vt:lpstr>Word.Picture.8</vt:lpstr>
      <vt:lpstr>Equation.3</vt:lpstr>
      <vt:lpstr>Equation.3</vt:lpstr>
      <vt:lpstr>Equation.3</vt:lpstr>
      <vt:lpstr>Equation.3</vt:lpstr>
      <vt:lpstr>Equation.3</vt:lpstr>
      <vt:lpstr>复习建议</vt:lpstr>
      <vt:lpstr>考题一般分布</vt:lpstr>
      <vt:lpstr>分立元件电路</vt:lpstr>
      <vt:lpstr>PowerPoint 演示文稿</vt:lpstr>
      <vt:lpstr>PowerPoint 演示文稿</vt:lpstr>
      <vt:lpstr>PowerPoint 演示文稿</vt:lpstr>
      <vt:lpstr>PowerPoint 演示文稿</vt:lpstr>
      <vt:lpstr>PowerPoint 演示文稿</vt:lpstr>
      <vt:lpstr>运放电路</vt:lpstr>
      <vt:lpstr>集成运放应用电路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第7章  反馈放大电路</vt:lpstr>
      <vt:lpstr>PowerPoint 演示文稿</vt:lpstr>
      <vt:lpstr>PowerPoint 演示文稿</vt:lpstr>
      <vt:lpstr>其他内容</vt:lpstr>
      <vt:lpstr>分析举例1</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逝风</cp:lastModifiedBy>
  <cp:revision>447</cp:revision>
  <dcterms:created xsi:type="dcterms:W3CDTF">2113-01-01T00:00:00Z</dcterms:created>
  <dcterms:modified xsi:type="dcterms:W3CDTF">2022-10-25T07:19:57Z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FE748FAF2BC04626957CFDF4CE9DCE32</vt:lpwstr>
  </property>
  <property fmtid="{D5CDD505-2E9C-101B-9397-08002B2CF9AE}" pid="3" name="KSOProductBuildVer">
    <vt:lpwstr>2052-11.1.0.12598</vt:lpwstr>
  </property>
</Properties>
</file>