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3"/>
    <p:sldId id="749" r:id="rId4"/>
    <p:sldId id="750" r:id="rId5"/>
    <p:sldId id="760" r:id="rId6"/>
    <p:sldId id="751" r:id="rId7"/>
    <p:sldId id="752" r:id="rId8"/>
    <p:sldId id="753" r:id="rId9"/>
    <p:sldId id="754" r:id="rId10"/>
    <p:sldId id="755" r:id="rId11"/>
    <p:sldId id="756" r:id="rId12"/>
    <p:sldId id="757" r:id="rId13"/>
    <p:sldId id="758" r:id="rId14"/>
  </p:sldIdLst>
  <p:sldSz cx="12192000" cy="6858000"/>
  <p:notesSz cx="6858000" cy="9144000"/>
  <p:custDataLst>
    <p:tags r:id="rId21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7"/>
            <p14:sldId id="749"/>
            <p14:sldId id="750"/>
            <p14:sldId id="76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wang" initials="w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B3B"/>
    <a:srgbClr val="5A82C9"/>
    <a:srgbClr val="C00000"/>
    <a:srgbClr val="FFFFFF"/>
    <a:srgbClr val="4472C4"/>
    <a:srgbClr val="6288CB"/>
    <a:srgbClr val="4B77C6"/>
    <a:srgbClr val="B4C7E7"/>
    <a:srgbClr val="D24726"/>
    <a:srgbClr val="FE7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7" autoAdjust="0"/>
    <p:restoredTop sz="92807" autoAdjust="0"/>
  </p:normalViewPr>
  <p:slideViewPr>
    <p:cSldViewPr snapToGrid="0">
      <p:cViewPr varScale="1">
        <p:scale>
          <a:sx n="109" d="100"/>
          <a:sy n="109" d="100"/>
        </p:scale>
        <p:origin x="216" y="664"/>
      </p:cViewPr>
      <p:guideLst>
        <p:guide orient="horz" pos="2167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/>
          <p:nvPr userDrawn="1"/>
        </p:nvSpPr>
        <p:spPr>
          <a:xfrm>
            <a:off x="0" y="139644"/>
            <a:ext cx="12192000" cy="3784657"/>
          </a:xfrm>
          <a:prstGeom prst="rect">
            <a:avLst/>
          </a:prstGeom>
          <a:gradFill>
            <a:gsLst>
              <a:gs pos="100000">
                <a:srgbClr val="A8D9F9"/>
              </a:gs>
              <a:gs pos="5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8" descr="图片包含 文本&#10;&#10;描述已自动生成"/>
          <p:cNvPicPr>
            <a:picLocks noChangeAspect="1"/>
          </p:cNvPicPr>
          <p:nvPr userDrawn="1"/>
        </p:nvPicPr>
        <p:blipFill>
          <a:blip r:embed="rId2">
            <a:alphaModFix amt="7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4301"/>
            <a:ext cx="1219200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39" y="0"/>
            <a:ext cx="1431361" cy="10881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 userDrawn="1">
            <p:ph type="ctrTitle"/>
          </p:nvPr>
        </p:nvSpPr>
        <p:spPr>
          <a:xfrm>
            <a:off x="0" y="739591"/>
            <a:ext cx="12192000" cy="2689409"/>
          </a:xfrm>
        </p:spPr>
        <p:txBody>
          <a:bodyPr anchor="b">
            <a:normAutofit/>
          </a:bodyPr>
          <a:lstStyle>
            <a:lvl1pPr algn="ctr">
              <a:defRPr sz="4800" b="0" i="0" baseline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Century" panose="020406040505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 userDrawn="1">
            <p:ph type="subTitle" idx="1"/>
          </p:nvPr>
        </p:nvSpPr>
        <p:spPr>
          <a:xfrm>
            <a:off x="3242904" y="4403865"/>
            <a:ext cx="5706191" cy="987285"/>
          </a:xfrm>
        </p:spPr>
        <p:txBody>
          <a:bodyPr/>
          <a:lstStyle>
            <a:lvl1pPr marL="0" indent="0" algn="ctr">
              <a:buNone/>
              <a:defRPr sz="2800" baseline="0">
                <a:effectLst>
                  <a:outerShdw blurRad="50800" dist="38100" dir="2700000" algn="tl" rotWithShape="0">
                    <a:prstClr val="black">
                      <a:alpha val="10000"/>
                    </a:prstClr>
                  </a:outerShdw>
                </a:effectLst>
                <a:latin typeface="Century" panose="02040604050505020304" pitchFamily="18" charset="0"/>
                <a:ea typeface="华文中宋" panose="02010600040101010101" pitchFamily="2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 userDrawn="1"/>
        </p:nvSpPr>
        <p:spPr>
          <a:xfrm>
            <a:off x="0" y="5247"/>
            <a:ext cx="12192000" cy="34877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61000"/>
                </a:schemeClr>
              </a:gs>
              <a:gs pos="0">
                <a:srgbClr val="DBECF3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1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5000"/>
                    </a:srgbClr>
                  </a:outerShdw>
                </a:effectLst>
                <a:latin typeface="Centaur" panose="02030504050205020304" pitchFamily="18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39" y="0"/>
            <a:ext cx="1431361" cy="10881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3"/>
          <p:cNvSpPr/>
          <p:nvPr userDrawn="1"/>
        </p:nvSpPr>
        <p:spPr>
          <a:xfrm>
            <a:off x="0" y="6656053"/>
            <a:ext cx="12192000" cy="201946"/>
          </a:xfrm>
          <a:prstGeom prst="rect">
            <a:avLst/>
          </a:prstGeom>
          <a:gradFill>
            <a:gsLst>
              <a:gs pos="0">
                <a:srgbClr val="FF0000">
                  <a:lumMod val="9000"/>
                  <a:lumOff val="91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微软雅黑" panose="020B0503020204020204" pitchFamily="34" charset="-122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2960" y="6638461"/>
            <a:ext cx="3081240" cy="201946"/>
          </a:xfrm>
        </p:spPr>
        <p:txBody>
          <a:bodyPr/>
          <a:lstStyle/>
          <a:p>
            <a:fld id="{032D8BDE-9946-6144-9409-AE8D001960BF}" type="datetimeFigureOut">
              <a:rPr lang="en-US" smtClean="0"/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40144"/>
            <a:ext cx="6184900" cy="2019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100" y="6636669"/>
            <a:ext cx="2882900" cy="201946"/>
          </a:xfrm>
        </p:spPr>
        <p:txBody>
          <a:bodyPr/>
          <a:lstStyle/>
          <a:p>
            <a:fld id="{08A53482-69AC-C044-9115-D1F88F3EDD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3"/>
          <p:cNvSpPr/>
          <p:nvPr userDrawn="1"/>
        </p:nvSpPr>
        <p:spPr>
          <a:xfrm>
            <a:off x="0" y="6656053"/>
            <a:ext cx="12192000" cy="201946"/>
          </a:xfrm>
          <a:prstGeom prst="rect">
            <a:avLst/>
          </a:prstGeom>
          <a:gradFill>
            <a:gsLst>
              <a:gs pos="0">
                <a:srgbClr val="FF0000">
                  <a:lumMod val="9000"/>
                  <a:lumOff val="91000"/>
                </a:srgb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4434" y="1"/>
            <a:ext cx="10515600" cy="1077122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1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err="1"/>
              <a:t>页标题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4434" y="1351725"/>
            <a:ext cx="10983132" cy="4825238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q"/>
              <a:defRPr b="0" i="0" baseline="0"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lang="en-US" sz="2400" b="0" i="0" kern="1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>
              <a:lnSpc>
                <a:spcPct val="10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 b="0" i="0"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0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 b="0" i="0">
                <a:effectLst>
                  <a:outerShdw blurRad="38100" dist="38100" dir="2700000" algn="tl">
                    <a:srgbClr val="000000">
                      <a:alpha val="5000"/>
                    </a:srgbClr>
                  </a:outerShdw>
                </a:effectLst>
                <a:latin typeface="Linux Biolinum O" panose="02000503000000000000" pitchFamily="2" charset="0"/>
                <a:ea typeface="宋体" panose="02010600030101010101" pitchFamily="2" charset="-122"/>
              </a:defRPr>
            </a:lvl4pPr>
            <a:lvl5pPr marL="2057400" indent="-228600">
              <a:buFont typeface="Wingdings" panose="05000000000000000000" pitchFamily="2" charset="2"/>
              <a:buChar char="q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err="1"/>
              <a:t>一级子标题</a:t>
            </a:r>
            <a:endParaRPr lang="en-US" dirty="0"/>
          </a:p>
          <a:p>
            <a:pPr lvl="1"/>
            <a:r>
              <a:rPr lang="en-US" dirty="0" err="1"/>
              <a:t>二级子标题</a:t>
            </a:r>
            <a:endParaRPr lang="en-US" dirty="0"/>
          </a:p>
          <a:p>
            <a:pPr lvl="2"/>
            <a:r>
              <a:rPr lang="en-US" dirty="0" err="1"/>
              <a:t>三级子标题</a:t>
            </a:r>
            <a:endParaRPr lang="en-US" dirty="0"/>
          </a:p>
          <a:p>
            <a:pPr lvl="3"/>
            <a:r>
              <a:rPr lang="en-US" dirty="0" err="1"/>
              <a:t>四级子标题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960" y="6638461"/>
            <a:ext cx="3081240" cy="201946"/>
          </a:xfrm>
        </p:spPr>
        <p:txBody>
          <a:bodyPr/>
          <a:lstStyle/>
          <a:p>
            <a:fld id="{032D8BDE-9946-6144-9409-AE8D001960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40144"/>
            <a:ext cx="6184900" cy="2019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100" y="6636669"/>
            <a:ext cx="2882900" cy="201946"/>
          </a:xfrm>
        </p:spPr>
        <p:txBody>
          <a:bodyPr/>
          <a:lstStyle/>
          <a:p>
            <a:fld id="{08A53482-69AC-C044-9115-D1F88F3EDDF4}" type="slidenum">
              <a:rPr lang="en-US" smtClean="0"/>
            </a:fld>
            <a:endParaRPr lang="en-US"/>
          </a:p>
        </p:txBody>
      </p:sp>
      <p:cxnSp>
        <p:nvCxnSpPr>
          <p:cNvPr id="7" name="直接连接符 7"/>
          <p:cNvCxnSpPr/>
          <p:nvPr userDrawn="1"/>
        </p:nvCxnSpPr>
        <p:spPr>
          <a:xfrm>
            <a:off x="604434" y="107712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39" y="0"/>
            <a:ext cx="1431361" cy="10881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032D8BDE-9946-6144-9409-AE8D001960B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08A53482-69AC-C044-9115-D1F88F3EDDF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dirty="0"/>
              <a:t>重点知识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点梳理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850" y="514826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该PPT只用于课本上知识点梳理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，没有列上来知识点的不代表不重要，往往实际应用中可能会经常用到。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第八章</a:t>
            </a:r>
            <a:r>
              <a:rPr lang="en-US" altLang="zh-CN" dirty="0"/>
              <a:t>-</a:t>
            </a:r>
            <a:r>
              <a:rPr lang="zh-CN" altLang="en-US" dirty="0"/>
              <a:t>静态语义分析和中间代码生成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给定一个L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翻译模式片段，能够将其翻译成三地址代码</a:t>
            </a:r>
            <a:endParaRPr 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第九章</a:t>
            </a:r>
            <a:r>
              <a:rPr lang="en-US" altLang="zh-CN" dirty="0"/>
              <a:t>-</a:t>
            </a:r>
            <a:r>
              <a:rPr lang="zh-CN" altLang="en-US" dirty="0"/>
              <a:t>运行时存储组织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栈桢</a:t>
            </a:r>
            <a:endParaRPr lang="en-US" dirty="0"/>
          </a:p>
          <a:p>
            <a:r>
              <a:rPr lang="en-US" dirty="0"/>
              <a:t>给定一个程序片段</a:t>
            </a:r>
            <a:r>
              <a:rPr lang="zh-CN" altLang="en-US" dirty="0"/>
              <a:t>，能够清楚其在</a:t>
            </a:r>
            <a:r>
              <a:rPr lang="en-US" dirty="0"/>
              <a:t>栈桢中的情况</a:t>
            </a:r>
            <a:endParaRPr lang="en-US" dirty="0"/>
          </a:p>
          <a:p>
            <a:endParaRPr lang="en-US" dirty="0"/>
          </a:p>
        </p:txBody>
      </p:sp>
      <p:sp>
        <p:nvSpPr>
          <p:cNvPr id="4" name="矩形 4"/>
          <p:cNvSpPr/>
          <p:nvPr/>
        </p:nvSpPr>
        <p:spPr bwMode="auto">
          <a:xfrm>
            <a:off x="9413638" y="3822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动态数据区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5"/>
          <p:cNvSpPr/>
          <p:nvPr/>
        </p:nvSpPr>
        <p:spPr bwMode="auto">
          <a:xfrm>
            <a:off x="9412252" y="3441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临时变量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6"/>
          <p:cNvSpPr/>
          <p:nvPr/>
        </p:nvSpPr>
        <p:spPr bwMode="auto">
          <a:xfrm>
            <a:off x="9413638" y="4584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保存机器状态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7"/>
          <p:cNvSpPr/>
          <p:nvPr/>
        </p:nvSpPr>
        <p:spPr bwMode="auto">
          <a:xfrm>
            <a:off x="9413638" y="4203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局部变量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8"/>
          <p:cNvSpPr/>
          <p:nvPr/>
        </p:nvSpPr>
        <p:spPr bwMode="auto">
          <a:xfrm>
            <a:off x="9413638" y="4965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访问链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9"/>
          <p:cNvSpPr/>
          <p:nvPr/>
        </p:nvSpPr>
        <p:spPr bwMode="auto">
          <a:xfrm>
            <a:off x="9413638" y="5346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控制链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10"/>
          <p:cNvSpPr/>
          <p:nvPr/>
        </p:nvSpPr>
        <p:spPr bwMode="auto">
          <a:xfrm>
            <a:off x="9413638" y="5727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返回值 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1"/>
          <p:cNvSpPr/>
          <p:nvPr/>
        </p:nvSpPr>
        <p:spPr bwMode="auto">
          <a:xfrm>
            <a:off x="9423517" y="6108665"/>
            <a:ext cx="2438400" cy="342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实参</a:t>
            </a: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9"/>
          <p:cNvCxnSpPr/>
          <p:nvPr/>
        </p:nvCxnSpPr>
        <p:spPr bwMode="auto">
          <a:xfrm>
            <a:off x="8676577" y="6489665"/>
            <a:ext cx="6096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8158412" y="6337265"/>
            <a:ext cx="63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</a:t>
            </a:r>
            <a:endParaRPr lang="zh-CN" altLang="en-US" dirty="0"/>
          </a:p>
        </p:txBody>
      </p:sp>
      <p:cxnSp>
        <p:nvCxnSpPr>
          <p:cNvPr id="14" name="直接箭头连接符 22"/>
          <p:cNvCxnSpPr/>
          <p:nvPr/>
        </p:nvCxnSpPr>
        <p:spPr bwMode="auto">
          <a:xfrm>
            <a:off x="8727838" y="3453333"/>
            <a:ext cx="609600" cy="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940899" y="3300933"/>
            <a:ext cx="8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2"/>
              <p:cNvSpPr txBox="1"/>
              <p:nvPr/>
            </p:nvSpPr>
            <p:spPr>
              <a:xfrm>
                <a:off x="8646254" y="4629386"/>
                <a:ext cx="797141" cy="1802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连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数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据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6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254" y="4629386"/>
                <a:ext cx="797141" cy="1802545"/>
              </a:xfrm>
              <a:prstGeom prst="rect">
                <a:avLst/>
              </a:prstGeom>
              <a:blipFill rotWithShape="1">
                <a:blip r:embed="rId1"/>
                <a:stretch>
                  <a:fillRect l="-12" t="-13" r="39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26"/>
              <p:cNvSpPr txBox="1"/>
              <p:nvPr/>
            </p:nvSpPr>
            <p:spPr>
              <a:xfrm>
                <a:off x="8727838" y="3436370"/>
                <a:ext cx="609600" cy="122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16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局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部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16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数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据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8" y="3436370"/>
                <a:ext cx="609600" cy="1221104"/>
              </a:xfrm>
              <a:prstGeom prst="rect">
                <a:avLst/>
              </a:prstGeom>
              <a:blipFill rotWithShape="1">
                <a:blip r:embed="rId2"/>
                <a:stretch>
                  <a:fillRect l="-65" t="-32" r="65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第十章</a:t>
            </a:r>
            <a:r>
              <a:rPr lang="en-US" altLang="zh-CN" dirty="0"/>
              <a:t>-</a:t>
            </a:r>
            <a:r>
              <a:rPr lang="zh-CN" altLang="en-US" dirty="0"/>
              <a:t>代码优化和目标代码生成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基</a:t>
            </a:r>
            <a:r>
              <a:rPr 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本块划分和流图构造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（通过找入口语句）</a:t>
            </a:r>
            <a:endParaRPr 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代码优化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（重点考察窥孔优化、循环优化）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循环优化</a:t>
            </a:r>
            <a:endParaRPr 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代码外提；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强度削弱；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删除归纳变量；</a:t>
            </a:r>
            <a:endParaRPr 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数据流分析</a:t>
            </a:r>
            <a:endParaRPr 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基于DAG的优化</a:t>
            </a:r>
            <a:endParaRPr 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目标代码生成</a:t>
            </a:r>
            <a:endParaRPr 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第一章</a:t>
            </a:r>
            <a:r>
              <a:rPr lang="en-US" altLang="zh-CN" dirty="0"/>
              <a:t>-</a:t>
            </a:r>
            <a:r>
              <a:rPr lang="zh-CN" altLang="en-US" dirty="0"/>
              <a:t>引论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编译的各个阶段</a:t>
            </a:r>
            <a:r>
              <a:rPr lang="zh-CN" altLang="en-US" dirty="0"/>
              <a:t>，书上的那个框架图，以及各个阶段的含义。给定一个错误，能否判断其属于词法错误、语法错误还是</a:t>
            </a:r>
            <a:r>
              <a:rPr lang="zh-CN" altLang="en-US" dirty="0"/>
              <a:t>语义错误</a:t>
            </a:r>
            <a:endParaRPr lang="en-US" altLang="zh-CN" dirty="0"/>
          </a:p>
          <a:p>
            <a:r>
              <a:rPr lang="en-US" dirty="0"/>
              <a:t>前端</a:t>
            </a:r>
            <a:r>
              <a:rPr lang="zh-CN" altLang="en-US" dirty="0"/>
              <a:t>、后端、中间代码的设计</a:t>
            </a:r>
            <a:endParaRPr lang="en-US" altLang="zh-CN" dirty="0"/>
          </a:p>
          <a:p>
            <a:r>
              <a:rPr lang="zh-CN" altLang="en-US" dirty="0"/>
              <a:t>什么叫编译程序？什么叫解释程序？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第二章</a:t>
            </a:r>
            <a:r>
              <a:rPr lang="en-US" altLang="zh-CN" dirty="0"/>
              <a:t>-</a:t>
            </a:r>
            <a:r>
              <a:rPr lang="zh-CN" altLang="en-US" dirty="0"/>
              <a:t>文法与语言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符号串</a:t>
            </a:r>
            <a:r>
              <a:rPr lang="zh-CN" altLang="en-US" dirty="0"/>
              <a:t>（集合）的几种运算（</a:t>
            </a:r>
            <a:r>
              <a:rPr lang="zh-CN" altLang="en-US" dirty="0"/>
              <a:t>幂</a:t>
            </a:r>
            <a:r>
              <a:rPr lang="zh-CN" altLang="en-US" dirty="0"/>
              <a:t>、</a:t>
            </a:r>
            <a:r>
              <a:rPr lang="zh-CN" altLang="en-US" dirty="0"/>
              <a:t>闭包</a:t>
            </a:r>
            <a:r>
              <a:rPr lang="zh-CN" altLang="en-US" dirty="0"/>
              <a:t>）得清楚，不然可能题目都看不懂：）</a:t>
            </a:r>
            <a:endParaRPr lang="en-US" altLang="zh-CN" dirty="0"/>
          </a:p>
          <a:p>
            <a:r>
              <a:rPr lang="en-US" dirty="0"/>
              <a:t>文法的概念一定要清楚</a:t>
            </a:r>
            <a:r>
              <a:rPr lang="zh-CN" altLang="en-US" dirty="0"/>
              <a:t>，怎么样描述一个文法？</a:t>
            </a:r>
            <a:endParaRPr lang="en-US" altLang="zh-CN" dirty="0"/>
          </a:p>
          <a:p>
            <a:r>
              <a:rPr lang="zh-CN" altLang="en-US" dirty="0"/>
              <a:t>给定一个文法，如何写出它所描述的语言？</a:t>
            </a:r>
            <a:endParaRPr lang="en-US" altLang="zh-CN" dirty="0"/>
          </a:p>
          <a:p>
            <a:r>
              <a:rPr lang="en-US" dirty="0"/>
              <a:t>给一个语言</a:t>
            </a:r>
            <a:r>
              <a:rPr lang="en-US" dirty="0">
                <a:latin typeface="微软雅黑" panose="020B0503020204020204" pitchFamily="34" charset="-122"/>
              </a:rPr>
              <a:t>L</a:t>
            </a:r>
            <a:r>
              <a:rPr lang="zh-CN" altLang="en-US" dirty="0"/>
              <a:t>，如何设计它的文法？</a:t>
            </a:r>
            <a:endParaRPr lang="en-US" altLang="zh-CN" dirty="0"/>
          </a:p>
          <a:p>
            <a:r>
              <a:rPr lang="zh-CN" altLang="en-US" dirty="0"/>
              <a:t>文法的类型（乔姆斯基分类）得了解，不然可能题目都看不懂</a:t>
            </a:r>
            <a:endParaRPr lang="en-US" altLang="zh-CN" dirty="0"/>
          </a:p>
          <a:p>
            <a:r>
              <a:rPr lang="zh-CN" altLang="en-US" dirty="0"/>
              <a:t>给一个文法</a:t>
            </a:r>
            <a:r>
              <a:rPr lang="en-US" altLang="zh-CN" dirty="0">
                <a:latin typeface="微软雅黑" panose="020B0503020204020204" pitchFamily="34" charset="-122"/>
              </a:rPr>
              <a:t>L</a:t>
            </a:r>
            <a:r>
              <a:rPr lang="zh-CN" altLang="en-US" dirty="0"/>
              <a:t>和一个句子，怎样写出它的推导（最左推导、</a:t>
            </a:r>
            <a:r>
              <a:rPr lang="zh-CN" altLang="en-US" dirty="0"/>
              <a:t>最右</a:t>
            </a:r>
            <a:r>
              <a:rPr lang="zh-CN" altLang="en-US" dirty="0"/>
              <a:t>推导）？</a:t>
            </a:r>
            <a:endParaRPr lang="en-US" altLang="zh-CN" dirty="0"/>
          </a:p>
          <a:p>
            <a:r>
              <a:rPr lang="zh-CN" altLang="en-US" dirty="0"/>
              <a:t>文法二义性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第二章</a:t>
            </a:r>
            <a:r>
              <a:rPr lang="en-US" altLang="zh-CN" dirty="0"/>
              <a:t>-</a:t>
            </a:r>
            <a:r>
              <a:rPr lang="zh-CN" altLang="en-US" dirty="0"/>
              <a:t>文法与语言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什么是句型</a:t>
            </a:r>
            <a:r>
              <a:rPr lang="zh-CN" altLang="en-US" dirty="0"/>
              <a:t>、</a:t>
            </a:r>
            <a:r>
              <a:rPr lang="en-US" dirty="0"/>
              <a:t>短语</a:t>
            </a:r>
            <a:r>
              <a:rPr lang="zh-CN" altLang="en-US" dirty="0"/>
              <a:t>、简单短语、</a:t>
            </a:r>
            <a:r>
              <a:rPr lang="zh-CN" altLang="en-US" dirty="0"/>
              <a:t>句柄</a:t>
            </a:r>
            <a:r>
              <a:rPr lang="zh-CN" altLang="en-US" dirty="0"/>
              <a:t>？给定一个</a:t>
            </a:r>
            <a:r>
              <a:rPr lang="zh-CN" altLang="en-US" dirty="0"/>
              <a:t>语法树</a:t>
            </a:r>
            <a:r>
              <a:rPr lang="zh-CN" altLang="en-US" dirty="0"/>
              <a:t>（或者自己推导出来的），指出</a:t>
            </a:r>
            <a:r>
              <a:rPr lang="en-US" dirty="0"/>
              <a:t>句型</a:t>
            </a:r>
            <a:r>
              <a:rPr lang="zh-CN" altLang="en-US" dirty="0"/>
              <a:t>、</a:t>
            </a:r>
            <a:r>
              <a:rPr lang="en-US" dirty="0"/>
              <a:t>短语</a:t>
            </a:r>
            <a:r>
              <a:rPr lang="zh-CN" altLang="en-US" dirty="0"/>
              <a:t>、简单短语、</a:t>
            </a:r>
            <a:r>
              <a:rPr lang="zh-CN" altLang="en-US" dirty="0"/>
              <a:t>句柄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第三章</a:t>
            </a:r>
            <a:r>
              <a:rPr lang="en-US" altLang="zh-CN" dirty="0"/>
              <a:t>-</a:t>
            </a:r>
            <a:r>
              <a:rPr lang="zh-CN" altLang="en-US" dirty="0"/>
              <a:t>词法分析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351725"/>
            <a:ext cx="10983132" cy="5219196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正规文法、正规式、有穷自动机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正规式与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NFA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相互转换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正规文法与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NFA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相互转换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NFA</a:t>
            </a:r>
            <a:r>
              <a:rPr lang="en-US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转DFA</a:t>
            </a:r>
            <a:endParaRPr 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最小化DFA</a:t>
            </a:r>
            <a:endParaRPr 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7629786" y="1351725"/>
            <a:ext cx="1258887" cy="474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正规式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5475905" y="2102617"/>
            <a:ext cx="1512888" cy="8461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正规文法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9071235" y="2143888"/>
            <a:ext cx="3286616" cy="4873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非确定有穷自动机（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725673" y="2969388"/>
            <a:ext cx="2814636" cy="5238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确定有穷自动机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6725673" y="4162921"/>
            <a:ext cx="3461510" cy="469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最小确定有穷自动机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 DFA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131311" y="2334388"/>
            <a:ext cx="2074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8729923" y="2585213"/>
            <a:ext cx="779463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6828098" y="2572513"/>
            <a:ext cx="777875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8168742" y="3786683"/>
            <a:ext cx="0" cy="376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6870961" y="1778763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6612198" y="1707325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8925186" y="1702563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8666423" y="1772413"/>
            <a:ext cx="908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第四章</a:t>
            </a:r>
            <a:r>
              <a:rPr lang="en-US" altLang="zh-CN" dirty="0"/>
              <a:t>-</a:t>
            </a:r>
            <a:r>
              <a:rPr lang="zh-CN" altLang="en-US" dirty="0"/>
              <a:t>自顶向下的语法分析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判断一个文法是不是LL(1)文法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（通过求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FIRST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FOLLOW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SELECT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集合的方式）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了解如何将某些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LL(1)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文法转成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LL(1)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通过预测分析法进行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LL(1)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分析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SELECT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集合，构造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LL(1)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分析表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给定一个句子，能够画一个表格，把它的具体分析过程写出来（通过在表格中写上分析栈、剩余输入串、动作等信息）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第五章</a:t>
            </a:r>
            <a:r>
              <a:rPr lang="en-US" altLang="zh-CN" dirty="0"/>
              <a:t>-</a:t>
            </a:r>
            <a:r>
              <a:rPr lang="zh-CN" altLang="en-US" dirty="0"/>
              <a:t>自底向上优先分析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给定一个文法，如何求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FIRSTVT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LASTVT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算符优先文法</a:t>
            </a:r>
            <a:endParaRPr 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第六章</a:t>
            </a:r>
            <a:r>
              <a:rPr lang="en-US" altLang="zh-CN" dirty="0"/>
              <a:t>-LR</a:t>
            </a:r>
            <a:r>
              <a:rPr lang="zh-CN" altLang="en-US" dirty="0"/>
              <a:t>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掌握给定一个文法LR文法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，对其进行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LR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分析；重点考察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LR(1)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LALR(1)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分析法；但是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LR(0)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SLR(1)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是理解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LR(1)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LALR(1)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的基础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活前缀、可归前缀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写出扩充文法，并给其编号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构造识别活前缀的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DFA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（可以通过项目集写出来）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构造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LR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分析表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给定一个句子，写出它的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LR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分析过程</a:t>
            </a:r>
            <a:endParaRPr lang="en-US" altLang="zh-CN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LR(1)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LALR(1)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之间的关联</a:t>
            </a:r>
            <a:endParaRPr 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第七章</a:t>
            </a:r>
            <a:r>
              <a:rPr lang="en-US" altLang="zh-CN" dirty="0"/>
              <a:t>-</a:t>
            </a:r>
            <a:r>
              <a:rPr lang="zh-CN" altLang="en-US" dirty="0"/>
              <a:t>语法制导的语义计算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属性文法</a:t>
            </a:r>
            <a:r>
              <a:rPr lang="zh-CN" altLang="en-US" dirty="0"/>
              <a:t>、综合属性、继承属性</a:t>
            </a:r>
            <a:endParaRPr lang="en-US" altLang="zh-CN" dirty="0"/>
          </a:p>
          <a:p>
            <a:r>
              <a:rPr lang="zh-CN" altLang="en-US" dirty="0"/>
              <a:t>画语法分析树</a:t>
            </a:r>
            <a:endParaRPr lang="en-US" altLang="zh-CN" dirty="0"/>
          </a:p>
          <a:p>
            <a:r>
              <a:rPr lang="zh-CN" altLang="en-US" dirty="0"/>
              <a:t>自顶向下深度优先从左至右遍历语法树的方法，计算所有属性值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I3MjFkZmJiZWY2MTE2Y2Q1NDg0OWUxYmZhMzVhZTcifQ=="/>
  <p:tag name="KSO_WPP_MARK_KEY" val="2efd6f60-01b8-470d-a787-731c3f5fed78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</Words>
  <Application>WPS 演示</Application>
  <PresentationFormat>Widescreen</PresentationFormat>
  <Paragraphs>125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Century</vt:lpstr>
      <vt:lpstr>华文中宋</vt:lpstr>
      <vt:lpstr>Centaur</vt:lpstr>
      <vt:lpstr>PMingLiU-ExtB</vt:lpstr>
      <vt:lpstr>Linux Biolinum O</vt:lpstr>
      <vt:lpstr>MV Boli</vt:lpstr>
      <vt:lpstr>Courier New</vt:lpstr>
      <vt:lpstr>Cambria Math</vt:lpstr>
      <vt:lpstr>Arial Unicode MS</vt:lpstr>
      <vt:lpstr>等线</vt:lpstr>
      <vt:lpstr>Calibri</vt:lpstr>
      <vt:lpstr>Custom Design</vt:lpstr>
      <vt:lpstr> 重点知识点梳理</vt:lpstr>
      <vt:lpstr>第一章-引论</vt:lpstr>
      <vt:lpstr>第二章-文法与语言</vt:lpstr>
      <vt:lpstr>第二章-文法与语言</vt:lpstr>
      <vt:lpstr>第三章-词法分析</vt:lpstr>
      <vt:lpstr>第四章-自顶向下的语法分析</vt:lpstr>
      <vt:lpstr>第五章-自底向上优先分析</vt:lpstr>
      <vt:lpstr>第六章-LR分析</vt:lpstr>
      <vt:lpstr>第七章-语法制导的语义计算</vt:lpstr>
      <vt:lpstr>第八章-静态语义分析和中间代码生成</vt:lpstr>
      <vt:lpstr>第九章-运行时存储组织</vt:lpstr>
      <vt:lpstr>第十章-代码优化和目标代码生成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杨 茂林</dc:creator>
  <cp:lastModifiedBy>逝风</cp:lastModifiedBy>
  <cp:revision>2408</cp:revision>
  <cp:lastPrinted>2022-03-16T07:42:00Z</cp:lastPrinted>
  <dcterms:created xsi:type="dcterms:W3CDTF">2022-03-12T13:26:00Z</dcterms:created>
  <dcterms:modified xsi:type="dcterms:W3CDTF">2022-10-25T11:23:52Z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E5BE4191E556465F9E4C068066D4B34C</vt:lpwstr>
  </property>
  <property fmtid="{D5CDD505-2E9C-101B-9397-08002B2CF9AE}" pid="3" name="KSOProductBuildVer">
    <vt:lpwstr>2052-11.1.0.12598</vt:lpwstr>
  </property>
</Properties>
</file>