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</p:sldIdLst>
  <p:sldSz cx="9144000" cy="6858000" type="overhead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6FF66"/>
    <a:srgbClr val="FFFFCC"/>
    <a:srgbClr val="FF3300"/>
    <a:srgbClr val="FF9900"/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1" autoAdjust="0"/>
    <p:restoredTop sz="94678" autoAdjust="0"/>
  </p:normalViewPr>
  <p:slideViewPr>
    <p:cSldViewPr snapToGrid="0">
      <p:cViewPr varScale="1">
        <p:scale>
          <a:sx n="108" d="100"/>
          <a:sy n="108" d="100"/>
        </p:scale>
        <p:origin x="15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 snapToGrid="0">
      <p:cViewPr varScale="1">
        <p:scale>
          <a:sx n="37" d="100"/>
          <a:sy n="37" d="100"/>
        </p:scale>
        <p:origin x="-1590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5" Type="http://schemas.openxmlformats.org/officeDocument/2006/relationships/image" Target="../media/image85.wmf"/><Relationship Id="rId14" Type="http://schemas.openxmlformats.org/officeDocument/2006/relationships/image" Target="../media/image84.wmf"/><Relationship Id="rId13" Type="http://schemas.openxmlformats.org/officeDocument/2006/relationships/image" Target="../media/image83.e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3" Type="http://schemas.openxmlformats.org/officeDocument/2006/relationships/image" Target="../media/image105.emf"/><Relationship Id="rId22" Type="http://schemas.openxmlformats.org/officeDocument/2006/relationships/image" Target="../media/image80.wmf"/><Relationship Id="rId21" Type="http://schemas.openxmlformats.org/officeDocument/2006/relationships/image" Target="../media/image79.wmf"/><Relationship Id="rId20" Type="http://schemas.openxmlformats.org/officeDocument/2006/relationships/image" Target="../media/image104.emf"/><Relationship Id="rId2" Type="http://schemas.openxmlformats.org/officeDocument/2006/relationships/image" Target="../media/image87.emf"/><Relationship Id="rId19" Type="http://schemas.openxmlformats.org/officeDocument/2006/relationships/image" Target="../media/image103.emf"/><Relationship Id="rId18" Type="http://schemas.openxmlformats.org/officeDocument/2006/relationships/image" Target="../media/image102.emf"/><Relationship Id="rId17" Type="http://schemas.openxmlformats.org/officeDocument/2006/relationships/image" Target="../media/image101.wmf"/><Relationship Id="rId16" Type="http://schemas.openxmlformats.org/officeDocument/2006/relationships/image" Target="../media/image100.wmf"/><Relationship Id="rId15" Type="http://schemas.openxmlformats.org/officeDocument/2006/relationships/image" Target="../media/image99.wmf"/><Relationship Id="rId14" Type="http://schemas.openxmlformats.org/officeDocument/2006/relationships/image" Target="../media/image98.wmf"/><Relationship Id="rId13" Type="http://schemas.openxmlformats.org/officeDocument/2006/relationships/image" Target="../media/image48.wmf"/><Relationship Id="rId12" Type="http://schemas.openxmlformats.org/officeDocument/2006/relationships/image" Target="../media/image97.emf"/><Relationship Id="rId11" Type="http://schemas.openxmlformats.org/officeDocument/2006/relationships/image" Target="../media/image96.emf"/><Relationship Id="rId10" Type="http://schemas.openxmlformats.org/officeDocument/2006/relationships/image" Target="../media/image95.wmf"/><Relationship Id="rId1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emf"/><Relationship Id="rId7" Type="http://schemas.openxmlformats.org/officeDocument/2006/relationships/image" Target="../media/image111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wmf"/><Relationship Id="rId13" Type="http://schemas.openxmlformats.org/officeDocument/2006/relationships/image" Target="../media/image116.emf"/><Relationship Id="rId12" Type="http://schemas.openxmlformats.org/officeDocument/2006/relationships/image" Target="../media/image48.wmf"/><Relationship Id="rId11" Type="http://schemas.openxmlformats.org/officeDocument/2006/relationships/image" Target="../media/image115.emf"/><Relationship Id="rId10" Type="http://schemas.openxmlformats.org/officeDocument/2006/relationships/image" Target="../media/image114.wmf"/><Relationship Id="rId1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22.wmf"/><Relationship Id="rId7" Type="http://schemas.openxmlformats.org/officeDocument/2006/relationships/image" Target="../media/image121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" Type="http://schemas.openxmlformats.org/officeDocument/2006/relationships/image" Target="../media/image106.wmf"/><Relationship Id="rId14" Type="http://schemas.openxmlformats.org/officeDocument/2006/relationships/image" Target="../media/image126.emf"/><Relationship Id="rId13" Type="http://schemas.openxmlformats.org/officeDocument/2006/relationships/image" Target="../media/image125.emf"/><Relationship Id="rId12" Type="http://schemas.openxmlformats.org/officeDocument/2006/relationships/image" Target="../media/image124.emf"/><Relationship Id="rId11" Type="http://schemas.openxmlformats.org/officeDocument/2006/relationships/image" Target="../media/image48.wmf"/><Relationship Id="rId10" Type="http://schemas.openxmlformats.org/officeDocument/2006/relationships/image" Target="../media/image123.emf"/><Relationship Id="rId1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emf"/><Relationship Id="rId8" Type="http://schemas.openxmlformats.org/officeDocument/2006/relationships/image" Target="../media/image134.emf"/><Relationship Id="rId7" Type="http://schemas.openxmlformats.org/officeDocument/2006/relationships/image" Target="../media/image133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5" Type="http://schemas.openxmlformats.org/officeDocument/2006/relationships/image" Target="../media/image140.wmf"/><Relationship Id="rId14" Type="http://schemas.openxmlformats.org/officeDocument/2006/relationships/image" Target="../media/image139.wmf"/><Relationship Id="rId13" Type="http://schemas.openxmlformats.org/officeDocument/2006/relationships/image" Target="../media/image138.emf"/><Relationship Id="rId12" Type="http://schemas.openxmlformats.org/officeDocument/2006/relationships/image" Target="../media/image48.wmf"/><Relationship Id="rId11" Type="http://schemas.openxmlformats.org/officeDocument/2006/relationships/image" Target="../media/image137.emf"/><Relationship Id="rId10" Type="http://schemas.openxmlformats.org/officeDocument/2006/relationships/image" Target="../media/image136.emf"/><Relationship Id="rId1" Type="http://schemas.openxmlformats.org/officeDocument/2006/relationships/image" Target="../media/image1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emf"/><Relationship Id="rId1" Type="http://schemas.openxmlformats.org/officeDocument/2006/relationships/image" Target="../media/image14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8.wmf"/><Relationship Id="rId4" Type="http://schemas.openxmlformats.org/officeDocument/2006/relationships/image" Target="../media/image147.e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image" Target="../media/image159.wmf"/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2.wmf"/><Relationship Id="rId18" Type="http://schemas.openxmlformats.org/officeDocument/2006/relationships/image" Target="../media/image169.wmf"/><Relationship Id="rId17" Type="http://schemas.openxmlformats.org/officeDocument/2006/relationships/image" Target="../media/image168.wmf"/><Relationship Id="rId16" Type="http://schemas.openxmlformats.org/officeDocument/2006/relationships/image" Target="../media/image167.wmf"/><Relationship Id="rId15" Type="http://schemas.openxmlformats.org/officeDocument/2006/relationships/image" Target="../media/image166.wmf"/><Relationship Id="rId14" Type="http://schemas.openxmlformats.org/officeDocument/2006/relationships/image" Target="../media/image165.wmf"/><Relationship Id="rId13" Type="http://schemas.openxmlformats.org/officeDocument/2006/relationships/image" Target="../media/image164.wmf"/><Relationship Id="rId12" Type="http://schemas.openxmlformats.org/officeDocument/2006/relationships/image" Target="../media/image163.wmf"/><Relationship Id="rId11" Type="http://schemas.openxmlformats.org/officeDocument/2006/relationships/image" Target="../media/image162.wmf"/><Relationship Id="rId10" Type="http://schemas.openxmlformats.org/officeDocument/2006/relationships/image" Target="../media/image161.wmf"/><Relationship Id="rId1" Type="http://schemas.openxmlformats.org/officeDocument/2006/relationships/image" Target="../media/image151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e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2.emf"/><Relationship Id="rId3" Type="http://schemas.openxmlformats.org/officeDocument/2006/relationships/image" Target="../media/image181.e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emf"/><Relationship Id="rId8" Type="http://schemas.openxmlformats.org/officeDocument/2006/relationships/image" Target="../media/image190.emf"/><Relationship Id="rId7" Type="http://schemas.openxmlformats.org/officeDocument/2006/relationships/image" Target="../media/image189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wmf"/><Relationship Id="rId8" Type="http://schemas.openxmlformats.org/officeDocument/2006/relationships/image" Target="../media/image200.wmf"/><Relationship Id="rId7" Type="http://schemas.openxmlformats.org/officeDocument/2006/relationships/image" Target="../media/image199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0" Type="http://schemas.openxmlformats.org/officeDocument/2006/relationships/image" Target="../media/image212.emf"/><Relationship Id="rId2" Type="http://schemas.openxmlformats.org/officeDocument/2006/relationships/image" Target="../media/image193.wmf"/><Relationship Id="rId19" Type="http://schemas.openxmlformats.org/officeDocument/2006/relationships/image" Target="../media/image211.emf"/><Relationship Id="rId18" Type="http://schemas.openxmlformats.org/officeDocument/2006/relationships/image" Target="../media/image210.emf"/><Relationship Id="rId17" Type="http://schemas.openxmlformats.org/officeDocument/2006/relationships/image" Target="../media/image209.emf"/><Relationship Id="rId16" Type="http://schemas.openxmlformats.org/officeDocument/2006/relationships/image" Target="../media/image208.emf"/><Relationship Id="rId15" Type="http://schemas.openxmlformats.org/officeDocument/2006/relationships/image" Target="../media/image207.emf"/><Relationship Id="rId14" Type="http://schemas.openxmlformats.org/officeDocument/2006/relationships/image" Target="../media/image206.emf"/><Relationship Id="rId13" Type="http://schemas.openxmlformats.org/officeDocument/2006/relationships/image" Target="../media/image205.emf"/><Relationship Id="rId12" Type="http://schemas.openxmlformats.org/officeDocument/2006/relationships/image" Target="../media/image204.emf"/><Relationship Id="rId11" Type="http://schemas.openxmlformats.org/officeDocument/2006/relationships/image" Target="../media/image203.emf"/><Relationship Id="rId10" Type="http://schemas.openxmlformats.org/officeDocument/2006/relationships/image" Target="../media/image202.wmf"/><Relationship Id="rId1" Type="http://schemas.openxmlformats.org/officeDocument/2006/relationships/image" Target="../media/image192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0" Type="http://schemas.openxmlformats.org/officeDocument/2006/relationships/image" Target="../media/image27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1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0" Type="http://schemas.openxmlformats.org/officeDocument/2006/relationships/image" Target="../media/image41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49.emf"/><Relationship Id="rId7" Type="http://schemas.openxmlformats.org/officeDocument/2006/relationships/image" Target="../media/image48.w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0.e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emf"/><Relationship Id="rId8" Type="http://schemas.openxmlformats.org/officeDocument/2006/relationships/image" Target="../media/image29.wmf"/><Relationship Id="rId7" Type="http://schemas.openxmlformats.org/officeDocument/2006/relationships/image" Target="../media/image57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2" Type="http://schemas.openxmlformats.org/officeDocument/2006/relationships/image" Target="../media/image70.emf"/><Relationship Id="rId21" Type="http://schemas.openxmlformats.org/officeDocument/2006/relationships/image" Target="../media/image69.emf"/><Relationship Id="rId20" Type="http://schemas.openxmlformats.org/officeDocument/2006/relationships/image" Target="../media/image68.emf"/><Relationship Id="rId2" Type="http://schemas.openxmlformats.org/officeDocument/2006/relationships/image" Target="../media/image52.emf"/><Relationship Id="rId19" Type="http://schemas.openxmlformats.org/officeDocument/2006/relationships/image" Target="../media/image67.emf"/><Relationship Id="rId18" Type="http://schemas.openxmlformats.org/officeDocument/2006/relationships/image" Target="../media/image66.emf"/><Relationship Id="rId17" Type="http://schemas.openxmlformats.org/officeDocument/2006/relationships/image" Target="../media/image65.emf"/><Relationship Id="rId16" Type="http://schemas.openxmlformats.org/officeDocument/2006/relationships/image" Target="../media/image64.emf"/><Relationship Id="rId15" Type="http://schemas.openxmlformats.org/officeDocument/2006/relationships/image" Target="../media/image63.emf"/><Relationship Id="rId14" Type="http://schemas.openxmlformats.org/officeDocument/2006/relationships/image" Target="../media/image62.emf"/><Relationship Id="rId13" Type="http://schemas.openxmlformats.org/officeDocument/2006/relationships/image" Target="../media/image61.emf"/><Relationship Id="rId12" Type="http://schemas.openxmlformats.org/officeDocument/2006/relationships/image" Target="../media/image48.wmf"/><Relationship Id="rId11" Type="http://schemas.openxmlformats.org/officeDocument/2006/relationships/image" Target="../media/image60.emf"/><Relationship Id="rId10" Type="http://schemas.openxmlformats.org/officeDocument/2006/relationships/image" Target="../media/image59.emf"/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u="none"/>
            </a:lvl1pPr>
          </a:lstStyle>
          <a:p>
            <a:r>
              <a:rPr lang="zh-CN" altLang="en-US"/>
              <a:t>省基金</a:t>
            </a: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u="none"/>
            </a:lvl1pPr>
          </a:lstStyle>
          <a:p>
            <a:fld id="{EC77D085-178B-4514-867D-1E822CF4374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latinLnBrk="1">
              <a:defRPr sz="1200" u="none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latinLnBrk="1">
              <a:defRPr sz="1200" u="none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latinLnBrk="1">
              <a:defRPr sz="1200" u="none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latinLnBrk="1">
              <a:defRPr sz="1200" u="none"/>
            </a:lvl1pPr>
          </a:lstStyle>
          <a:p>
            <a:fld id="{2A01E490-B815-469B-B913-A504BB9D1F3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D24CCB-5F03-4C6B-A5F9-90D004BDC2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745F3D-27C2-4003-ABD5-E910841857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F37D03-A759-47D2-BF66-DE52E93027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BD2EED-F8D4-4976-B382-277A4818D6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AFD84A-35D0-48B3-9CBE-6BA007C6A4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B0B93-609B-432B-85A2-17D9E7FA30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5A2C1-83B4-43F3-AE94-95D104D8CA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AE2FE3-9376-409A-AF75-24488F6FA5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D93E50-DEA1-40EA-98B6-962F282F8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E0F003-9DBF-4093-AD70-808F4236D3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50DA30-792B-44D9-8B81-7ED5F0A03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4388" y="6308725"/>
            <a:ext cx="1952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u="none">
                <a:latin typeface="Verdana" panose="020B0604030504040204" pitchFamily="34" charset="0"/>
              </a:defRPr>
            </a:lvl1pPr>
          </a:lstStyle>
          <a:p>
            <a:fld id="{B6C8AD5E-FBA4-4E1D-AEB3-3F4FA04B05E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4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6.bin"/><Relationship Id="rId46" Type="http://schemas.openxmlformats.org/officeDocument/2006/relationships/vmlDrawing" Target="../drawings/vmlDrawing9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70.emf"/><Relationship Id="rId43" Type="http://schemas.openxmlformats.org/officeDocument/2006/relationships/oleObject" Target="../embeddings/oleObject75.bin"/><Relationship Id="rId42" Type="http://schemas.openxmlformats.org/officeDocument/2006/relationships/image" Target="../media/image69.emf"/><Relationship Id="rId41" Type="http://schemas.openxmlformats.org/officeDocument/2006/relationships/oleObject" Target="../embeddings/oleObject74.bin"/><Relationship Id="rId40" Type="http://schemas.openxmlformats.org/officeDocument/2006/relationships/image" Target="../media/image68.emf"/><Relationship Id="rId4" Type="http://schemas.openxmlformats.org/officeDocument/2006/relationships/image" Target="../media/image52.emf"/><Relationship Id="rId39" Type="http://schemas.openxmlformats.org/officeDocument/2006/relationships/oleObject" Target="../embeddings/oleObject73.bin"/><Relationship Id="rId38" Type="http://schemas.openxmlformats.org/officeDocument/2006/relationships/image" Target="../media/image67.emf"/><Relationship Id="rId37" Type="http://schemas.openxmlformats.org/officeDocument/2006/relationships/oleObject" Target="../embeddings/oleObject72.bin"/><Relationship Id="rId36" Type="http://schemas.openxmlformats.org/officeDocument/2006/relationships/image" Target="../media/image66.emf"/><Relationship Id="rId35" Type="http://schemas.openxmlformats.org/officeDocument/2006/relationships/oleObject" Target="../embeddings/oleObject71.bin"/><Relationship Id="rId34" Type="http://schemas.openxmlformats.org/officeDocument/2006/relationships/image" Target="../media/image65.emf"/><Relationship Id="rId33" Type="http://schemas.openxmlformats.org/officeDocument/2006/relationships/oleObject" Target="../embeddings/oleObject70.bin"/><Relationship Id="rId32" Type="http://schemas.openxmlformats.org/officeDocument/2006/relationships/image" Target="../media/image64.emf"/><Relationship Id="rId31" Type="http://schemas.openxmlformats.org/officeDocument/2006/relationships/oleObject" Target="../embeddings/oleObject69.bin"/><Relationship Id="rId30" Type="http://schemas.openxmlformats.org/officeDocument/2006/relationships/image" Target="../media/image63.emf"/><Relationship Id="rId3" Type="http://schemas.openxmlformats.org/officeDocument/2006/relationships/oleObject" Target="../embeddings/oleObject55.bin"/><Relationship Id="rId29" Type="http://schemas.openxmlformats.org/officeDocument/2006/relationships/oleObject" Target="../embeddings/oleObject68.bin"/><Relationship Id="rId28" Type="http://schemas.openxmlformats.org/officeDocument/2006/relationships/image" Target="../media/image62.emf"/><Relationship Id="rId27" Type="http://schemas.openxmlformats.org/officeDocument/2006/relationships/oleObject" Target="../embeddings/oleObject67.bin"/><Relationship Id="rId26" Type="http://schemas.openxmlformats.org/officeDocument/2006/relationships/image" Target="../media/image61.e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0.e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59.emf"/><Relationship Id="rId2" Type="http://schemas.openxmlformats.org/officeDocument/2006/relationships/image" Target="../media/image51.e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58.e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7.e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6.e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5.emf"/><Relationship Id="rId1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2.w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29" Type="http://schemas.openxmlformats.org/officeDocument/2006/relationships/oleObject" Target="../embeddings/oleObject90.bin"/><Relationship Id="rId28" Type="http://schemas.openxmlformats.org/officeDocument/2006/relationships/image" Target="../media/image84.w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83.e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80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9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3.bin"/><Relationship Id="rId48" Type="http://schemas.openxmlformats.org/officeDocument/2006/relationships/vmlDrawing" Target="../drawings/vmlDrawing1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05.emf"/><Relationship Id="rId45" Type="http://schemas.openxmlformats.org/officeDocument/2006/relationships/oleObject" Target="../embeddings/oleObject113.bin"/><Relationship Id="rId44" Type="http://schemas.openxmlformats.org/officeDocument/2006/relationships/image" Target="../media/image80.wmf"/><Relationship Id="rId43" Type="http://schemas.openxmlformats.org/officeDocument/2006/relationships/oleObject" Target="../embeddings/oleObject112.bin"/><Relationship Id="rId42" Type="http://schemas.openxmlformats.org/officeDocument/2006/relationships/image" Target="../media/image79.wmf"/><Relationship Id="rId41" Type="http://schemas.openxmlformats.org/officeDocument/2006/relationships/oleObject" Target="../embeddings/oleObject111.bin"/><Relationship Id="rId40" Type="http://schemas.openxmlformats.org/officeDocument/2006/relationships/image" Target="../media/image104.emf"/><Relationship Id="rId4" Type="http://schemas.openxmlformats.org/officeDocument/2006/relationships/image" Target="../media/image87.emf"/><Relationship Id="rId39" Type="http://schemas.openxmlformats.org/officeDocument/2006/relationships/oleObject" Target="../embeddings/oleObject110.bin"/><Relationship Id="rId38" Type="http://schemas.openxmlformats.org/officeDocument/2006/relationships/image" Target="../media/image103.emf"/><Relationship Id="rId37" Type="http://schemas.openxmlformats.org/officeDocument/2006/relationships/oleObject" Target="../embeddings/oleObject109.bin"/><Relationship Id="rId36" Type="http://schemas.openxmlformats.org/officeDocument/2006/relationships/image" Target="../media/image102.emf"/><Relationship Id="rId35" Type="http://schemas.openxmlformats.org/officeDocument/2006/relationships/oleObject" Target="../embeddings/oleObject108.bin"/><Relationship Id="rId34" Type="http://schemas.openxmlformats.org/officeDocument/2006/relationships/image" Target="../media/image101.wmf"/><Relationship Id="rId33" Type="http://schemas.openxmlformats.org/officeDocument/2006/relationships/oleObject" Target="../embeddings/oleObject107.bin"/><Relationship Id="rId32" Type="http://schemas.openxmlformats.org/officeDocument/2006/relationships/image" Target="../media/image100.wmf"/><Relationship Id="rId31" Type="http://schemas.openxmlformats.org/officeDocument/2006/relationships/oleObject" Target="../embeddings/oleObject106.bin"/><Relationship Id="rId30" Type="http://schemas.openxmlformats.org/officeDocument/2006/relationships/image" Target="../media/image99.wmf"/><Relationship Id="rId3" Type="http://schemas.openxmlformats.org/officeDocument/2006/relationships/oleObject" Target="../embeddings/oleObject92.bin"/><Relationship Id="rId29" Type="http://schemas.openxmlformats.org/officeDocument/2006/relationships/oleObject" Target="../embeddings/oleObject105.bin"/><Relationship Id="rId28" Type="http://schemas.openxmlformats.org/officeDocument/2006/relationships/image" Target="../media/image98.wmf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97.e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96.e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95.wmf"/><Relationship Id="rId2" Type="http://schemas.openxmlformats.org/officeDocument/2006/relationships/image" Target="../media/image86.e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92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5.bin"/><Relationship Id="rId28" Type="http://schemas.openxmlformats.org/officeDocument/2006/relationships/vmlDrawing" Target="../drawings/vmlDrawing1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6.emf"/><Relationship Id="rId25" Type="http://schemas.openxmlformats.org/officeDocument/2006/relationships/oleObject" Target="../embeddings/oleObject126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15.e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14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13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2.e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1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0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11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18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06.wmf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12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26.emf"/><Relationship Id="rId27" Type="http://schemas.openxmlformats.org/officeDocument/2006/relationships/oleObject" Target="../embeddings/oleObject140.bin"/><Relationship Id="rId26" Type="http://schemas.openxmlformats.org/officeDocument/2006/relationships/image" Target="../media/image125.emf"/><Relationship Id="rId25" Type="http://schemas.openxmlformats.org/officeDocument/2006/relationships/oleObject" Target="../embeddings/oleObject139.bin"/><Relationship Id="rId24" Type="http://schemas.openxmlformats.org/officeDocument/2006/relationships/image" Target="../media/image124.emf"/><Relationship Id="rId23" Type="http://schemas.openxmlformats.org/officeDocument/2006/relationships/oleObject" Target="../embeddings/oleObject138.bin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23.e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21.e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19.emf"/><Relationship Id="rId1" Type="http://schemas.openxmlformats.org/officeDocument/2006/relationships/oleObject" Target="../embeddings/oleObject12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28.e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0.wmf"/><Relationship Id="rId3" Type="http://schemas.openxmlformats.org/officeDocument/2006/relationships/oleObject" Target="../embeddings/oleObject142.bin"/><Relationship Id="rId29" Type="http://schemas.openxmlformats.org/officeDocument/2006/relationships/oleObject" Target="../embeddings/oleObject155.bin"/><Relationship Id="rId28" Type="http://schemas.openxmlformats.org/officeDocument/2006/relationships/image" Target="../media/image139.wmf"/><Relationship Id="rId27" Type="http://schemas.openxmlformats.org/officeDocument/2006/relationships/oleObject" Target="../embeddings/oleObject154.bin"/><Relationship Id="rId26" Type="http://schemas.openxmlformats.org/officeDocument/2006/relationships/image" Target="../media/image138.emf"/><Relationship Id="rId25" Type="http://schemas.openxmlformats.org/officeDocument/2006/relationships/oleObject" Target="../embeddings/oleObject153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152.bin"/><Relationship Id="rId22" Type="http://schemas.openxmlformats.org/officeDocument/2006/relationships/image" Target="../media/image137.emf"/><Relationship Id="rId21" Type="http://schemas.openxmlformats.org/officeDocument/2006/relationships/oleObject" Target="../embeddings/oleObject151.bin"/><Relationship Id="rId20" Type="http://schemas.openxmlformats.org/officeDocument/2006/relationships/image" Target="../media/image136.emf"/><Relationship Id="rId2" Type="http://schemas.openxmlformats.org/officeDocument/2006/relationships/image" Target="../media/image127.wmf"/><Relationship Id="rId19" Type="http://schemas.openxmlformats.org/officeDocument/2006/relationships/oleObject" Target="../embeddings/oleObject150.bin"/><Relationship Id="rId18" Type="http://schemas.openxmlformats.org/officeDocument/2006/relationships/image" Target="../media/image135.e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34.e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33.e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32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31.emf"/><Relationship Id="rId1" Type="http://schemas.openxmlformats.org/officeDocument/2006/relationships/oleObject" Target="../embeddings/oleObject14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3.wmf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57.bin"/><Relationship Id="rId3" Type="http://schemas.openxmlformats.org/officeDocument/2006/relationships/image" Target="../media/image141.wmf"/><Relationship Id="rId2" Type="http://schemas.openxmlformats.org/officeDocument/2006/relationships/oleObject" Target="../embeddings/oleObject156.bin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44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59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0.png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6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53.png"/><Relationship Id="rId5" Type="http://schemas.openxmlformats.org/officeDocument/2006/relationships/image" Target="../media/image152.wmf"/><Relationship Id="rId40" Type="http://schemas.openxmlformats.org/officeDocument/2006/relationships/vmlDrawing" Target="../drawings/vmlDrawing18.vml"/><Relationship Id="rId4" Type="http://schemas.openxmlformats.org/officeDocument/2006/relationships/oleObject" Target="../embeddings/oleObject166.bin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69.wmf"/><Relationship Id="rId37" Type="http://schemas.openxmlformats.org/officeDocument/2006/relationships/oleObject" Target="../embeddings/oleObject182.bin"/><Relationship Id="rId36" Type="http://schemas.openxmlformats.org/officeDocument/2006/relationships/image" Target="../media/image168.wmf"/><Relationship Id="rId35" Type="http://schemas.openxmlformats.org/officeDocument/2006/relationships/oleObject" Target="../embeddings/oleObject181.bin"/><Relationship Id="rId34" Type="http://schemas.openxmlformats.org/officeDocument/2006/relationships/image" Target="../media/image167.wmf"/><Relationship Id="rId33" Type="http://schemas.openxmlformats.org/officeDocument/2006/relationships/oleObject" Target="../embeddings/oleObject180.bin"/><Relationship Id="rId32" Type="http://schemas.openxmlformats.org/officeDocument/2006/relationships/image" Target="../media/image166.wmf"/><Relationship Id="rId31" Type="http://schemas.openxmlformats.org/officeDocument/2006/relationships/oleObject" Target="../embeddings/oleObject179.bin"/><Relationship Id="rId30" Type="http://schemas.openxmlformats.org/officeDocument/2006/relationships/image" Target="../media/image165.wmf"/><Relationship Id="rId3" Type="http://schemas.openxmlformats.org/officeDocument/2006/relationships/image" Target="../media/image151.wmf"/><Relationship Id="rId29" Type="http://schemas.openxmlformats.org/officeDocument/2006/relationships/oleObject" Target="../embeddings/oleObject178.bin"/><Relationship Id="rId28" Type="http://schemas.openxmlformats.org/officeDocument/2006/relationships/image" Target="../media/image164.wmf"/><Relationship Id="rId27" Type="http://schemas.openxmlformats.org/officeDocument/2006/relationships/oleObject" Target="../embeddings/oleObject177.bin"/><Relationship Id="rId26" Type="http://schemas.openxmlformats.org/officeDocument/2006/relationships/image" Target="../media/image163.wmf"/><Relationship Id="rId25" Type="http://schemas.openxmlformats.org/officeDocument/2006/relationships/oleObject" Target="../embeddings/oleObject176.bin"/><Relationship Id="rId24" Type="http://schemas.openxmlformats.org/officeDocument/2006/relationships/image" Target="../media/image162.wmf"/><Relationship Id="rId23" Type="http://schemas.openxmlformats.org/officeDocument/2006/relationships/oleObject" Target="../embeddings/oleObject175.bin"/><Relationship Id="rId22" Type="http://schemas.openxmlformats.org/officeDocument/2006/relationships/image" Target="../media/image161.wmf"/><Relationship Id="rId21" Type="http://schemas.openxmlformats.org/officeDocument/2006/relationships/oleObject" Target="../embeddings/oleObject174.bin"/><Relationship Id="rId20" Type="http://schemas.openxmlformats.org/officeDocument/2006/relationships/image" Target="../media/image160.wmf"/><Relationship Id="rId2" Type="http://schemas.openxmlformats.org/officeDocument/2006/relationships/oleObject" Target="../embeddings/oleObject165.bin"/><Relationship Id="rId19" Type="http://schemas.openxmlformats.org/officeDocument/2006/relationships/oleObject" Target="../embeddings/oleObject173.bin"/><Relationship Id="rId18" Type="http://schemas.openxmlformats.org/officeDocument/2006/relationships/image" Target="../media/image159.wmf"/><Relationship Id="rId17" Type="http://schemas.openxmlformats.org/officeDocument/2006/relationships/oleObject" Target="../embeddings/oleObject172.bin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55.w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oleObject" Target="../embeddings/oleObject186.bin"/><Relationship Id="rId7" Type="http://schemas.openxmlformats.org/officeDocument/2006/relationships/image" Target="../media/image172.emf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84.bin"/><Relationship Id="rId3" Type="http://schemas.openxmlformats.org/officeDocument/2006/relationships/image" Target="../media/image170.wmf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83.bin"/><Relationship Id="rId19" Type="http://schemas.openxmlformats.org/officeDocument/2006/relationships/image" Target="../media/image178.wmf"/><Relationship Id="rId18" Type="http://schemas.openxmlformats.org/officeDocument/2006/relationships/oleObject" Target="../embeddings/oleObject191.bin"/><Relationship Id="rId17" Type="http://schemas.openxmlformats.org/officeDocument/2006/relationships/image" Target="../media/image177.wmf"/><Relationship Id="rId16" Type="http://schemas.openxmlformats.org/officeDocument/2006/relationships/oleObject" Target="../embeddings/oleObject190.bin"/><Relationship Id="rId15" Type="http://schemas.openxmlformats.org/officeDocument/2006/relationships/image" Target="../media/image176.wmf"/><Relationship Id="rId14" Type="http://schemas.openxmlformats.org/officeDocument/2006/relationships/oleObject" Target="../embeddings/oleObject189.bin"/><Relationship Id="rId13" Type="http://schemas.openxmlformats.org/officeDocument/2006/relationships/image" Target="../media/image175.wmf"/><Relationship Id="rId12" Type="http://schemas.openxmlformats.org/officeDocument/2006/relationships/oleObject" Target="../embeddings/oleObject188.bin"/><Relationship Id="rId11" Type="http://schemas.openxmlformats.org/officeDocument/2006/relationships/image" Target="../media/image174.wmf"/><Relationship Id="rId10" Type="http://schemas.openxmlformats.org/officeDocument/2006/relationships/oleObject" Target="../embeddings/oleObject187.bin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oleObject" Target="../embeddings/oleObject195.bin"/><Relationship Id="rId7" Type="http://schemas.openxmlformats.org/officeDocument/2006/relationships/image" Target="../media/image181.emf"/><Relationship Id="rId6" Type="http://schemas.openxmlformats.org/officeDocument/2006/relationships/oleObject" Target="../embeddings/oleObject194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93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92.bin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182.emf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oleObject" Target="../embeddings/oleObject201.bin"/><Relationship Id="rId7" Type="http://schemas.openxmlformats.org/officeDocument/2006/relationships/image" Target="../media/image185.wmf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99.bin"/><Relationship Id="rId3" Type="http://schemas.openxmlformats.org/officeDocument/2006/relationships/image" Target="../media/image183.wmf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98.bin"/><Relationship Id="rId19" Type="http://schemas.openxmlformats.org/officeDocument/2006/relationships/image" Target="../media/image191.emf"/><Relationship Id="rId18" Type="http://schemas.openxmlformats.org/officeDocument/2006/relationships/oleObject" Target="../embeddings/oleObject206.bin"/><Relationship Id="rId17" Type="http://schemas.openxmlformats.org/officeDocument/2006/relationships/image" Target="../media/image190.emf"/><Relationship Id="rId16" Type="http://schemas.openxmlformats.org/officeDocument/2006/relationships/oleObject" Target="../embeddings/oleObject205.bin"/><Relationship Id="rId15" Type="http://schemas.openxmlformats.org/officeDocument/2006/relationships/image" Target="../media/image189.emf"/><Relationship Id="rId14" Type="http://schemas.openxmlformats.org/officeDocument/2006/relationships/oleObject" Target="../embeddings/oleObject204.bin"/><Relationship Id="rId13" Type="http://schemas.openxmlformats.org/officeDocument/2006/relationships/image" Target="../media/image188.emf"/><Relationship Id="rId12" Type="http://schemas.openxmlformats.org/officeDocument/2006/relationships/oleObject" Target="../embeddings/oleObject203.bin"/><Relationship Id="rId11" Type="http://schemas.openxmlformats.org/officeDocument/2006/relationships/image" Target="../media/image187.emf"/><Relationship Id="rId10" Type="http://schemas.openxmlformats.org/officeDocument/2006/relationships/oleObject" Target="../embeddings/oleObject202.bin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194.png"/><Relationship Id="rId5" Type="http://schemas.openxmlformats.org/officeDocument/2006/relationships/image" Target="../media/image193.wmf"/><Relationship Id="rId45" Type="http://schemas.openxmlformats.org/officeDocument/2006/relationships/vmlDrawing" Target="../drawings/vmlDrawing22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12.emf"/><Relationship Id="rId42" Type="http://schemas.openxmlformats.org/officeDocument/2006/relationships/oleObject" Target="../embeddings/oleObject226.bin"/><Relationship Id="rId41" Type="http://schemas.openxmlformats.org/officeDocument/2006/relationships/image" Target="../media/image211.emf"/><Relationship Id="rId40" Type="http://schemas.openxmlformats.org/officeDocument/2006/relationships/oleObject" Target="../embeddings/oleObject225.bin"/><Relationship Id="rId4" Type="http://schemas.openxmlformats.org/officeDocument/2006/relationships/oleObject" Target="../embeddings/oleObject208.bin"/><Relationship Id="rId39" Type="http://schemas.openxmlformats.org/officeDocument/2006/relationships/image" Target="../media/image210.emf"/><Relationship Id="rId38" Type="http://schemas.openxmlformats.org/officeDocument/2006/relationships/oleObject" Target="../embeddings/oleObject224.bin"/><Relationship Id="rId37" Type="http://schemas.openxmlformats.org/officeDocument/2006/relationships/image" Target="../media/image209.emf"/><Relationship Id="rId36" Type="http://schemas.openxmlformats.org/officeDocument/2006/relationships/oleObject" Target="../embeddings/oleObject223.bin"/><Relationship Id="rId35" Type="http://schemas.openxmlformats.org/officeDocument/2006/relationships/image" Target="../media/image208.emf"/><Relationship Id="rId34" Type="http://schemas.openxmlformats.org/officeDocument/2006/relationships/oleObject" Target="../embeddings/oleObject222.bin"/><Relationship Id="rId33" Type="http://schemas.openxmlformats.org/officeDocument/2006/relationships/image" Target="../media/image207.emf"/><Relationship Id="rId32" Type="http://schemas.openxmlformats.org/officeDocument/2006/relationships/oleObject" Target="../embeddings/oleObject221.bin"/><Relationship Id="rId31" Type="http://schemas.openxmlformats.org/officeDocument/2006/relationships/image" Target="../media/image206.emf"/><Relationship Id="rId30" Type="http://schemas.openxmlformats.org/officeDocument/2006/relationships/oleObject" Target="../embeddings/oleObject220.bin"/><Relationship Id="rId3" Type="http://schemas.openxmlformats.org/officeDocument/2006/relationships/image" Target="../media/image192.wmf"/><Relationship Id="rId29" Type="http://schemas.openxmlformats.org/officeDocument/2006/relationships/image" Target="../media/image205.emf"/><Relationship Id="rId28" Type="http://schemas.openxmlformats.org/officeDocument/2006/relationships/oleObject" Target="../embeddings/oleObject219.bin"/><Relationship Id="rId27" Type="http://schemas.openxmlformats.org/officeDocument/2006/relationships/image" Target="../media/image204.emf"/><Relationship Id="rId26" Type="http://schemas.openxmlformats.org/officeDocument/2006/relationships/oleObject" Target="../embeddings/oleObject218.bin"/><Relationship Id="rId25" Type="http://schemas.openxmlformats.org/officeDocument/2006/relationships/image" Target="../media/image203.emf"/><Relationship Id="rId24" Type="http://schemas.openxmlformats.org/officeDocument/2006/relationships/oleObject" Target="../embeddings/oleObject217.bin"/><Relationship Id="rId23" Type="http://schemas.openxmlformats.org/officeDocument/2006/relationships/image" Target="../media/image202.wmf"/><Relationship Id="rId22" Type="http://schemas.openxmlformats.org/officeDocument/2006/relationships/oleObject" Target="../embeddings/oleObject216.bin"/><Relationship Id="rId21" Type="http://schemas.openxmlformats.org/officeDocument/2006/relationships/image" Target="../media/image201.wmf"/><Relationship Id="rId20" Type="http://schemas.openxmlformats.org/officeDocument/2006/relationships/oleObject" Target="../embeddings/oleObject215.bin"/><Relationship Id="rId2" Type="http://schemas.openxmlformats.org/officeDocument/2006/relationships/oleObject" Target="../embeddings/oleObject207.bin"/><Relationship Id="rId19" Type="http://schemas.openxmlformats.org/officeDocument/2006/relationships/image" Target="../media/image200.wmf"/><Relationship Id="rId18" Type="http://schemas.openxmlformats.org/officeDocument/2006/relationships/oleObject" Target="../embeddings/oleObject214.bin"/><Relationship Id="rId17" Type="http://schemas.openxmlformats.org/officeDocument/2006/relationships/image" Target="../media/image199.wmf"/><Relationship Id="rId16" Type="http://schemas.openxmlformats.org/officeDocument/2006/relationships/oleObject" Target="../embeddings/oleObject213.bin"/><Relationship Id="rId15" Type="http://schemas.openxmlformats.org/officeDocument/2006/relationships/image" Target="../media/image153.png"/><Relationship Id="rId14" Type="http://schemas.openxmlformats.org/officeDocument/2006/relationships/image" Target="../media/image198.wmf"/><Relationship Id="rId13" Type="http://schemas.openxmlformats.org/officeDocument/2006/relationships/oleObject" Target="../embeddings/oleObject212.bin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196.wmf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oleObject" Target="../embeddings/oleObject230.bin"/><Relationship Id="rId7" Type="http://schemas.openxmlformats.org/officeDocument/2006/relationships/image" Target="../media/image215.wmf"/><Relationship Id="rId6" Type="http://schemas.openxmlformats.org/officeDocument/2006/relationships/oleObject" Target="../embeddings/oleObject229.bin"/><Relationship Id="rId5" Type="http://schemas.openxmlformats.org/officeDocument/2006/relationships/image" Target="../media/image214.wmf"/><Relationship Id="rId4" Type="http://schemas.openxmlformats.org/officeDocument/2006/relationships/oleObject" Target="../embeddings/oleObject228.bin"/><Relationship Id="rId3" Type="http://schemas.openxmlformats.org/officeDocument/2006/relationships/image" Target="../media/image213.wmf"/><Relationship Id="rId2" Type="http://schemas.openxmlformats.org/officeDocument/2006/relationships/oleObject" Target="../embeddings/oleObject227.bin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0.png"/><Relationship Id="rId15" Type="http://schemas.openxmlformats.org/officeDocument/2006/relationships/image" Target="../media/image219.wmf"/><Relationship Id="rId14" Type="http://schemas.openxmlformats.org/officeDocument/2006/relationships/oleObject" Target="../embeddings/oleObject233.bin"/><Relationship Id="rId13" Type="http://schemas.openxmlformats.org/officeDocument/2006/relationships/image" Target="../media/image218.wmf"/><Relationship Id="rId12" Type="http://schemas.openxmlformats.org/officeDocument/2006/relationships/oleObject" Target="../embeddings/oleObject232.bin"/><Relationship Id="rId11" Type="http://schemas.openxmlformats.org/officeDocument/2006/relationships/image" Target="../media/image217.wmf"/><Relationship Id="rId10" Type="http://schemas.openxmlformats.org/officeDocument/2006/relationships/oleObject" Target="../embeddings/oleObject23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9" Type="http://schemas.openxmlformats.org/officeDocument/2006/relationships/image" Target="../media/image1.png"/><Relationship Id="rId18" Type="http://schemas.openxmlformats.org/officeDocument/2006/relationships/image" Target="../media/image12.e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7.emf"/><Relationship Id="rId2" Type="http://schemas.openxmlformats.org/officeDocument/2006/relationships/image" Target="../media/image18.e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11" Type="http://schemas.openxmlformats.org/officeDocument/2006/relationships/oleObject" Target="../embeddings/oleObject32.bin"/><Relationship Id="rId10" Type="http://schemas.openxmlformats.org/officeDocument/2006/relationships/oleObject" Target="../embeddings/oleObject31.bin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1.wmf"/><Relationship Id="rId2" Type="http://schemas.openxmlformats.org/officeDocument/2006/relationships/image" Target="../media/image33.wmf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0.e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49.e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534988" y="1262063"/>
            <a:ext cx="4203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一、选择题（ </a:t>
            </a:r>
            <a:r>
              <a:rPr lang="en-US" altLang="zh-CN" b="1" u="none">
                <a:solidFill>
                  <a:srgbClr val="0000FF"/>
                </a:solidFill>
              </a:rPr>
              <a:t>12 </a:t>
            </a:r>
            <a:r>
              <a:rPr lang="zh-CN" altLang="en-US" b="1" u="none">
                <a:solidFill>
                  <a:srgbClr val="0000FF"/>
                </a:solidFill>
              </a:rPr>
              <a:t>个单选题）  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72066" name="Text Box 34"/>
          <p:cNvSpPr txBox="1">
            <a:spLocks noChangeArrowheads="1"/>
          </p:cNvSpPr>
          <p:nvPr/>
        </p:nvSpPr>
        <p:spPr bwMode="auto">
          <a:xfrm>
            <a:off x="534988" y="182721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二、计算题  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72074" name="Rectangle 42"/>
          <p:cNvSpPr>
            <a:spLocks noChangeArrowheads="1"/>
          </p:cNvSpPr>
          <p:nvPr/>
        </p:nvSpPr>
        <p:spPr bwMode="auto">
          <a:xfrm>
            <a:off x="3838575" y="56991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u="none">
                <a:solidFill>
                  <a:srgbClr val="000099"/>
                </a:solidFill>
                <a:ea typeface="楷体" panose="02010609060101010101" pitchFamily="49" charset="-122"/>
              </a:rPr>
              <a:t>考试题型  </a:t>
            </a:r>
            <a:endParaRPr lang="zh-CN" altLang="en-US" sz="32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sp>
        <p:nvSpPr>
          <p:cNvPr id="172076" name="Text Box 44"/>
          <p:cNvSpPr txBox="1">
            <a:spLocks noChangeArrowheads="1"/>
          </p:cNvSpPr>
          <p:nvPr/>
        </p:nvSpPr>
        <p:spPr bwMode="auto">
          <a:xfrm>
            <a:off x="534988" y="576262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三、证明题  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172086" name="Group 54"/>
          <p:cNvGrpSpPr/>
          <p:nvPr/>
        </p:nvGrpSpPr>
        <p:grpSpPr bwMode="auto">
          <a:xfrm>
            <a:off x="2374900" y="1827213"/>
            <a:ext cx="5835650" cy="3770312"/>
            <a:chOff x="1496" y="1151"/>
            <a:chExt cx="3676" cy="2375"/>
          </a:xfrm>
        </p:grpSpPr>
        <p:sp>
          <p:nvSpPr>
            <p:cNvPr id="172068" name="Text Box 36"/>
            <p:cNvSpPr txBox="1">
              <a:spLocks noChangeArrowheads="1"/>
            </p:cNvSpPr>
            <p:nvPr/>
          </p:nvSpPr>
          <p:spPr bwMode="auto">
            <a:xfrm>
              <a:off x="1496" y="1502"/>
              <a:ext cx="2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ea typeface="楷体" panose="02010609060101010101" pitchFamily="49" charset="-122"/>
                </a:rPr>
                <a:t>将函数展开为 </a:t>
              </a:r>
              <a:r>
                <a:rPr lang="en-US" altLang="zh-CN" b="1" u="none"/>
                <a:t>Laurent </a:t>
              </a:r>
              <a:r>
                <a:rPr kumimoji="0" lang="zh-CN" altLang="en-US" b="1" u="none">
                  <a:ea typeface="楷体" panose="02010609060101010101" pitchFamily="49" charset="-122"/>
                </a:rPr>
                <a:t>级数  </a:t>
              </a:r>
              <a:endParaRPr kumimoji="0" lang="zh-CN" altLang="en-US" b="1" u="none">
                <a:ea typeface="楷体" panose="02010609060101010101" pitchFamily="49" charset="-122"/>
              </a:endParaRPr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>
              <a:off x="1496" y="1151"/>
              <a:ext cx="1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构造解析函数  </a:t>
              </a:r>
              <a:endParaRPr lang="zh-CN" altLang="en-US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72070" name="Rectangle 38"/>
            <p:cNvSpPr>
              <a:spLocks noChangeArrowheads="1"/>
            </p:cNvSpPr>
            <p:nvPr/>
          </p:nvSpPr>
          <p:spPr bwMode="auto">
            <a:xfrm>
              <a:off x="1496" y="1846"/>
              <a:ext cx="2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ea typeface="楷体" panose="02010609060101010101" pitchFamily="49" charset="-122"/>
                </a:rPr>
                <a:t>利用留数计算闭路积分  </a:t>
              </a:r>
              <a:endParaRPr lang="zh-CN" altLang="en-US" b="1" u="none">
                <a:ea typeface="楷体" panose="02010609060101010101" pitchFamily="49" charset="-122"/>
              </a:endParaRPr>
            </a:p>
          </p:txBody>
        </p:sp>
        <p:sp>
          <p:nvSpPr>
            <p:cNvPr id="172071" name="Rectangle 39"/>
            <p:cNvSpPr>
              <a:spLocks noChangeArrowheads="1"/>
            </p:cNvSpPr>
            <p:nvPr/>
          </p:nvSpPr>
          <p:spPr bwMode="auto">
            <a:xfrm>
              <a:off x="1496" y="2194"/>
              <a:ext cx="13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计算定积分  </a:t>
              </a:r>
              <a:endParaRPr lang="zh-CN" altLang="en-US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72072" name="Rectangle 40"/>
            <p:cNvSpPr>
              <a:spLocks noChangeArrowheads="1"/>
            </p:cNvSpPr>
            <p:nvPr/>
          </p:nvSpPr>
          <p:spPr bwMode="auto">
            <a:xfrm>
              <a:off x="1496" y="2543"/>
              <a:ext cx="1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求象区域  </a:t>
              </a:r>
              <a:endParaRPr lang="zh-CN" altLang="en-US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72073" name="Rectangle 41"/>
            <p:cNvSpPr>
              <a:spLocks noChangeArrowheads="1"/>
            </p:cNvSpPr>
            <p:nvPr/>
          </p:nvSpPr>
          <p:spPr bwMode="auto">
            <a:xfrm>
              <a:off x="1496" y="2889"/>
              <a:ext cx="1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构造保形映射  </a:t>
              </a:r>
              <a:endParaRPr lang="zh-CN" altLang="en-US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72078" name="Rectangle 46"/>
            <p:cNvSpPr>
              <a:spLocks noChangeArrowheads="1"/>
            </p:cNvSpPr>
            <p:nvPr/>
          </p:nvSpPr>
          <p:spPr bwMode="auto">
            <a:xfrm>
              <a:off x="1496" y="3238"/>
              <a:ext cx="3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利用 </a:t>
              </a: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Laplace 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变换求解常微分方程</a:t>
              </a:r>
              <a:r>
                <a:rPr lang="en-US" altLang="zh-CN" b="1" u="none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组</a:t>
              </a:r>
              <a:r>
                <a:rPr lang="en-US" altLang="zh-CN" b="1" u="none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u="none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  </a:t>
              </a:r>
              <a:endParaRPr lang="en-US" altLang="zh-CN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5" grpId="0"/>
      <p:bldP spid="172066" grpId="0"/>
      <p:bldP spid="172074" grpId="0"/>
      <p:bldP spid="172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1" name="Rectangle 21"/>
          <p:cNvSpPr>
            <a:spLocks noChangeArrowheads="1"/>
          </p:cNvSpPr>
          <p:nvPr/>
        </p:nvSpPr>
        <p:spPr bwMode="auto">
          <a:xfrm>
            <a:off x="528638" y="182245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定理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grpSp>
        <p:nvGrpSpPr>
          <p:cNvPr id="194667" name="Group 107"/>
          <p:cNvGrpSpPr/>
          <p:nvPr/>
        </p:nvGrpSpPr>
        <p:grpSpPr bwMode="auto">
          <a:xfrm>
            <a:off x="7169150" y="979488"/>
            <a:ext cx="1584325" cy="1389062"/>
            <a:chOff x="4516" y="617"/>
            <a:chExt cx="998" cy="875"/>
          </a:xfrm>
        </p:grpSpPr>
        <p:sp>
          <p:nvSpPr>
            <p:cNvPr id="194589" name="Oval 29"/>
            <p:cNvSpPr>
              <a:spLocks noChangeAspect="1" noChangeArrowheads="1"/>
            </p:cNvSpPr>
            <p:nvPr/>
          </p:nvSpPr>
          <p:spPr bwMode="auto">
            <a:xfrm>
              <a:off x="4516" y="658"/>
              <a:ext cx="834" cy="834"/>
            </a:xfrm>
            <a:prstGeom prst="ellipse">
              <a:avLst/>
            </a:prstGeom>
            <a:noFill/>
            <a:ln w="12700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65" name="Group 105"/>
            <p:cNvGrpSpPr/>
            <p:nvPr/>
          </p:nvGrpSpPr>
          <p:grpSpPr bwMode="auto">
            <a:xfrm>
              <a:off x="5268" y="727"/>
              <a:ext cx="246" cy="171"/>
              <a:chOff x="5268" y="727"/>
              <a:chExt cx="246" cy="171"/>
            </a:xfrm>
          </p:grpSpPr>
          <p:grpSp>
            <p:nvGrpSpPr>
              <p:cNvPr id="194591" name="Group 31"/>
              <p:cNvGrpSpPr/>
              <p:nvPr/>
            </p:nvGrpSpPr>
            <p:grpSpPr bwMode="auto">
              <a:xfrm>
                <a:off x="5322" y="727"/>
                <a:ext cx="192" cy="135"/>
                <a:chOff x="3630" y="2073"/>
                <a:chExt cx="192" cy="135"/>
              </a:xfrm>
            </p:grpSpPr>
            <p:graphicFrame>
              <p:nvGraphicFramePr>
                <p:cNvPr id="194592" name="Object 32"/>
                <p:cNvGraphicFramePr>
                  <a:graphicFrameLocks noChangeAspect="1"/>
                </p:cNvGraphicFramePr>
                <p:nvPr/>
              </p:nvGraphicFramePr>
              <p:xfrm>
                <a:off x="3630" y="2073"/>
                <a:ext cx="129" cy="1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50" name="公式" r:id="rId1" imgW="355600" imgH="368300" progId="Equation.3">
                        <p:embed/>
                      </p:oleObj>
                    </mc:Choice>
                    <mc:Fallback>
                      <p:oleObj name="公式" r:id="rId1" imgW="355600" imgH="368300" progId="Equation.3">
                        <p:embed/>
                        <p:pic>
                          <p:nvPicPr>
                            <p:cNvPr id="0" name="图片 1909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0" y="2073"/>
                              <a:ext cx="129" cy="13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593" name="Line 33"/>
                <p:cNvSpPr>
                  <a:spLocks noChangeShapeType="1"/>
                </p:cNvSpPr>
                <p:nvPr/>
              </p:nvSpPr>
              <p:spPr bwMode="auto">
                <a:xfrm>
                  <a:off x="3762" y="2094"/>
                  <a:ext cx="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594" name="Line 34"/>
              <p:cNvSpPr>
                <a:spLocks noChangeShapeType="1"/>
              </p:cNvSpPr>
              <p:nvPr/>
            </p:nvSpPr>
            <p:spPr bwMode="auto">
              <a:xfrm rot="16200000" flipH="1">
                <a:off x="5251" y="838"/>
                <a:ext cx="77" cy="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666" name="Group 106"/>
            <p:cNvGrpSpPr/>
            <p:nvPr/>
          </p:nvGrpSpPr>
          <p:grpSpPr bwMode="auto">
            <a:xfrm>
              <a:off x="4558" y="617"/>
              <a:ext cx="186" cy="135"/>
              <a:chOff x="4558" y="617"/>
              <a:chExt cx="186" cy="135"/>
            </a:xfrm>
          </p:grpSpPr>
          <p:graphicFrame>
            <p:nvGraphicFramePr>
              <p:cNvPr id="194595" name="Object 35"/>
              <p:cNvGraphicFramePr>
                <a:graphicFrameLocks noChangeAspect="1"/>
              </p:cNvGraphicFramePr>
              <p:nvPr/>
            </p:nvGraphicFramePr>
            <p:xfrm>
              <a:off x="4558" y="617"/>
              <a:ext cx="129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1" name="公式" r:id="rId3" imgW="355600" imgH="368300" progId="Equation.3">
                      <p:embed/>
                    </p:oleObj>
                  </mc:Choice>
                  <mc:Fallback>
                    <p:oleObj name="公式" r:id="rId3" imgW="355600" imgH="368300" progId="Equation.3">
                      <p:embed/>
                      <p:pic>
                        <p:nvPicPr>
                          <p:cNvPr id="0" name="图片 1909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617"/>
                            <a:ext cx="129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96" name="Line 36"/>
              <p:cNvSpPr>
                <a:spLocks noChangeShapeType="1"/>
              </p:cNvSpPr>
              <p:nvPr/>
            </p:nvSpPr>
            <p:spPr bwMode="auto">
              <a:xfrm flipH="1">
                <a:off x="4667" y="704"/>
                <a:ext cx="77" cy="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673" name="Group 113"/>
          <p:cNvGrpSpPr/>
          <p:nvPr/>
        </p:nvGrpSpPr>
        <p:grpSpPr bwMode="auto">
          <a:xfrm>
            <a:off x="6924675" y="754063"/>
            <a:ext cx="1876425" cy="1866900"/>
            <a:chOff x="4362" y="475"/>
            <a:chExt cx="1182" cy="1176"/>
          </a:xfrm>
        </p:grpSpPr>
        <p:sp>
          <p:nvSpPr>
            <p:cNvPr id="194598" name="Line 38"/>
            <p:cNvSpPr>
              <a:spLocks noChangeShapeType="1"/>
            </p:cNvSpPr>
            <p:nvPr/>
          </p:nvSpPr>
          <p:spPr bwMode="auto">
            <a:xfrm>
              <a:off x="4362" y="1075"/>
              <a:ext cx="118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9" name="Line 39"/>
            <p:cNvSpPr>
              <a:spLocks noChangeShapeType="1"/>
            </p:cNvSpPr>
            <p:nvPr/>
          </p:nvSpPr>
          <p:spPr bwMode="auto">
            <a:xfrm rot="-5400000">
              <a:off x="4344" y="1063"/>
              <a:ext cx="11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672" name="Group 112"/>
            <p:cNvGrpSpPr/>
            <p:nvPr/>
          </p:nvGrpSpPr>
          <p:grpSpPr bwMode="auto">
            <a:xfrm>
              <a:off x="5149" y="492"/>
              <a:ext cx="205" cy="96"/>
              <a:chOff x="5149" y="492"/>
              <a:chExt cx="205" cy="96"/>
            </a:xfrm>
          </p:grpSpPr>
          <p:sp>
            <p:nvSpPr>
              <p:cNvPr id="194600" name="Oval 40"/>
              <p:cNvSpPr>
                <a:spLocks noChangeAspect="1" noChangeArrowheads="1"/>
              </p:cNvSpPr>
              <p:nvPr/>
            </p:nvSpPr>
            <p:spPr bwMode="auto">
              <a:xfrm>
                <a:off x="5149" y="527"/>
                <a:ext cx="35" cy="3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01" name="Object 41"/>
              <p:cNvGraphicFramePr>
                <a:graphicFrameLocks noChangeAspect="1"/>
              </p:cNvGraphicFramePr>
              <p:nvPr/>
            </p:nvGraphicFramePr>
            <p:xfrm>
              <a:off x="5219" y="492"/>
              <a:ext cx="135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2" name="公式" r:id="rId5" imgW="355600" imgH="254000" progId="Equation.3">
                      <p:embed/>
                    </p:oleObj>
                  </mc:Choice>
                  <mc:Fallback>
                    <p:oleObj name="公式" r:id="rId5" imgW="355600" imgH="254000" progId="Equation.3">
                      <p:embed/>
                      <p:pic>
                        <p:nvPicPr>
                          <p:cNvPr id="0" name="图片 1909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9" y="492"/>
                            <a:ext cx="135" cy="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68" name="Group 108"/>
            <p:cNvGrpSpPr/>
            <p:nvPr/>
          </p:nvGrpSpPr>
          <p:grpSpPr bwMode="auto">
            <a:xfrm>
              <a:off x="4721" y="812"/>
              <a:ext cx="181" cy="185"/>
              <a:chOff x="4721" y="812"/>
              <a:chExt cx="181" cy="185"/>
            </a:xfrm>
          </p:grpSpPr>
          <p:sp>
            <p:nvSpPr>
              <p:cNvPr id="194602" name="Oval 42"/>
              <p:cNvSpPr>
                <a:spLocks noChangeAspect="1" noChangeArrowheads="1"/>
              </p:cNvSpPr>
              <p:nvPr/>
            </p:nvSpPr>
            <p:spPr bwMode="auto">
              <a:xfrm>
                <a:off x="4721" y="891"/>
                <a:ext cx="35" cy="3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03" name="Object 43"/>
              <p:cNvGraphicFramePr>
                <a:graphicFrameLocks noChangeAspect="1"/>
              </p:cNvGraphicFramePr>
              <p:nvPr/>
            </p:nvGraphicFramePr>
            <p:xfrm>
              <a:off x="4767" y="812"/>
              <a:ext cx="135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3" name="公式" r:id="rId7" imgW="355600" imgH="495300" progId="Equation.3">
                      <p:embed/>
                    </p:oleObj>
                  </mc:Choice>
                  <mc:Fallback>
                    <p:oleObj name="公式" r:id="rId7" imgW="355600" imgH="495300" progId="Equation.3">
                      <p:embed/>
                      <p:pic>
                        <p:nvPicPr>
                          <p:cNvPr id="0" name="图片 1909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7" y="812"/>
                            <a:ext cx="135" cy="1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70" name="Group 110"/>
            <p:cNvGrpSpPr/>
            <p:nvPr/>
          </p:nvGrpSpPr>
          <p:grpSpPr bwMode="auto">
            <a:xfrm>
              <a:off x="4983" y="744"/>
              <a:ext cx="184" cy="185"/>
              <a:chOff x="4983" y="744"/>
              <a:chExt cx="184" cy="185"/>
            </a:xfrm>
          </p:grpSpPr>
          <p:sp>
            <p:nvSpPr>
              <p:cNvPr id="194604" name="Oval 44"/>
              <p:cNvSpPr>
                <a:spLocks noChangeAspect="1" noChangeArrowheads="1"/>
              </p:cNvSpPr>
              <p:nvPr/>
            </p:nvSpPr>
            <p:spPr bwMode="auto">
              <a:xfrm>
                <a:off x="4983" y="823"/>
                <a:ext cx="35" cy="3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05" name="Object 45"/>
              <p:cNvGraphicFramePr>
                <a:graphicFrameLocks noChangeAspect="1"/>
              </p:cNvGraphicFramePr>
              <p:nvPr/>
            </p:nvGraphicFramePr>
            <p:xfrm>
              <a:off x="5026" y="744"/>
              <a:ext cx="141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4" name="公式" r:id="rId9" imgW="368300" imgH="495300" progId="Equation.3">
                      <p:embed/>
                    </p:oleObj>
                  </mc:Choice>
                  <mc:Fallback>
                    <p:oleObj name="公式" r:id="rId9" imgW="368300" imgH="495300" progId="Equation.3">
                      <p:embed/>
                      <p:pic>
                        <p:nvPicPr>
                          <p:cNvPr id="0" name="图片 1909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6" y="744"/>
                            <a:ext cx="141" cy="1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69" name="Group 109"/>
            <p:cNvGrpSpPr/>
            <p:nvPr/>
          </p:nvGrpSpPr>
          <p:grpSpPr bwMode="auto">
            <a:xfrm>
              <a:off x="4657" y="1123"/>
              <a:ext cx="185" cy="191"/>
              <a:chOff x="4657" y="1123"/>
              <a:chExt cx="185" cy="191"/>
            </a:xfrm>
          </p:grpSpPr>
          <p:sp>
            <p:nvSpPr>
              <p:cNvPr id="194606" name="Oval 46"/>
              <p:cNvSpPr>
                <a:spLocks noChangeAspect="1" noChangeArrowheads="1"/>
              </p:cNvSpPr>
              <p:nvPr/>
            </p:nvSpPr>
            <p:spPr bwMode="auto">
              <a:xfrm>
                <a:off x="4657" y="1205"/>
                <a:ext cx="35" cy="3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07" name="Object 47"/>
              <p:cNvGraphicFramePr>
                <a:graphicFrameLocks noChangeAspect="1"/>
              </p:cNvGraphicFramePr>
              <p:nvPr/>
            </p:nvGraphicFramePr>
            <p:xfrm>
              <a:off x="4700" y="1123"/>
              <a:ext cx="142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5" name="公式" r:id="rId11" imgW="368300" imgH="508000" progId="Equation.3">
                      <p:embed/>
                    </p:oleObj>
                  </mc:Choice>
                  <mc:Fallback>
                    <p:oleObj name="公式" r:id="rId11" imgW="368300" imgH="508000" progId="Equation.3">
                      <p:embed/>
                      <p:pic>
                        <p:nvPicPr>
                          <p:cNvPr id="0" name="图片 1909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0" y="1123"/>
                            <a:ext cx="142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71" name="Group 111"/>
            <p:cNvGrpSpPr/>
            <p:nvPr/>
          </p:nvGrpSpPr>
          <p:grpSpPr bwMode="auto">
            <a:xfrm>
              <a:off x="5051" y="1151"/>
              <a:ext cx="201" cy="191"/>
              <a:chOff x="5051" y="1151"/>
              <a:chExt cx="201" cy="191"/>
            </a:xfrm>
          </p:grpSpPr>
          <p:sp>
            <p:nvSpPr>
              <p:cNvPr id="194608" name="Oval 48"/>
              <p:cNvSpPr>
                <a:spLocks noChangeAspect="1" noChangeArrowheads="1"/>
              </p:cNvSpPr>
              <p:nvPr/>
            </p:nvSpPr>
            <p:spPr bwMode="auto">
              <a:xfrm>
                <a:off x="5051" y="1233"/>
                <a:ext cx="35" cy="3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609" name="Object 49"/>
              <p:cNvGraphicFramePr>
                <a:graphicFrameLocks noChangeAspect="1"/>
              </p:cNvGraphicFramePr>
              <p:nvPr/>
            </p:nvGraphicFramePr>
            <p:xfrm>
              <a:off x="5103" y="1151"/>
              <a:ext cx="149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6" name="公式" r:id="rId13" imgW="393700" imgH="508000" progId="Equation.3">
                      <p:embed/>
                    </p:oleObj>
                  </mc:Choice>
                  <mc:Fallback>
                    <p:oleObj name="公式" r:id="rId13" imgW="393700" imgH="508000" progId="Equation.3">
                      <p:embed/>
                      <p:pic>
                        <p:nvPicPr>
                          <p:cNvPr id="0" name="图片 1909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1151"/>
                            <a:ext cx="149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4663" name="Group 103"/>
          <p:cNvGrpSpPr/>
          <p:nvPr/>
        </p:nvGrpSpPr>
        <p:grpSpPr bwMode="auto">
          <a:xfrm>
            <a:off x="1349375" y="1822450"/>
            <a:ext cx="5534025" cy="1055688"/>
            <a:chOff x="850" y="1148"/>
            <a:chExt cx="3486" cy="665"/>
          </a:xfrm>
        </p:grpSpPr>
        <p:grpSp>
          <p:nvGrpSpPr>
            <p:cNvPr id="194618" name="Group 58"/>
            <p:cNvGrpSpPr/>
            <p:nvPr/>
          </p:nvGrpSpPr>
          <p:grpSpPr bwMode="auto">
            <a:xfrm>
              <a:off x="850" y="1148"/>
              <a:ext cx="3392" cy="288"/>
              <a:chOff x="848" y="1436"/>
              <a:chExt cx="3392" cy="288"/>
            </a:xfrm>
          </p:grpSpPr>
          <p:sp>
            <p:nvSpPr>
              <p:cNvPr id="194619" name="Rectangle 59"/>
              <p:cNvSpPr>
                <a:spLocks noChangeArrowheads="1"/>
              </p:cNvSpPr>
              <p:nvPr/>
            </p:nvSpPr>
            <p:spPr bwMode="auto">
              <a:xfrm>
                <a:off x="848" y="1436"/>
                <a:ext cx="3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b="1" u="none"/>
                  <a:t>设函数          在扩充复平面上除有限个  </a:t>
                </a:r>
                <a:endParaRPr lang="zh-CN" altLang="en-US" b="1" u="none"/>
              </a:p>
            </p:txBody>
          </p:sp>
          <p:graphicFrame>
            <p:nvGraphicFramePr>
              <p:cNvPr id="194620" name="Object 60"/>
              <p:cNvGraphicFramePr>
                <a:graphicFrameLocks noChangeAspect="1"/>
              </p:cNvGraphicFramePr>
              <p:nvPr/>
            </p:nvGraphicFramePr>
            <p:xfrm>
              <a:off x="1526" y="1476"/>
              <a:ext cx="3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7" name="公式" r:id="rId15" imgW="635000" imgH="342900" progId="Equation.3">
                      <p:embed/>
                    </p:oleObj>
                  </mc:Choice>
                  <mc:Fallback>
                    <p:oleObj name="公式" r:id="rId15" imgW="635000" imgH="342900" progId="Equation.3">
                      <p:embed/>
                      <p:pic>
                        <p:nvPicPr>
                          <p:cNvPr id="0" name="图片 1909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6" y="1476"/>
                            <a:ext cx="393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21" name="Group 61"/>
            <p:cNvGrpSpPr/>
            <p:nvPr/>
          </p:nvGrpSpPr>
          <p:grpSpPr bwMode="auto">
            <a:xfrm>
              <a:off x="854" y="1525"/>
              <a:ext cx="3482" cy="288"/>
              <a:chOff x="852" y="1777"/>
              <a:chExt cx="3482" cy="288"/>
            </a:xfrm>
          </p:grpSpPr>
          <p:graphicFrame>
            <p:nvGraphicFramePr>
              <p:cNvPr id="194622" name="Object 62"/>
              <p:cNvGraphicFramePr/>
              <p:nvPr/>
            </p:nvGraphicFramePr>
            <p:xfrm>
              <a:off x="1729" y="1785"/>
              <a:ext cx="125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58" name="公式" r:id="rId17" imgW="2654300" imgH="508000" progId="Equation.3">
                      <p:embed/>
                    </p:oleObj>
                  </mc:Choice>
                  <mc:Fallback>
                    <p:oleObj name="公式" r:id="rId17" imgW="2654300" imgH="508000" progId="Equation.3">
                      <p:embed/>
                      <p:pic>
                        <p:nvPicPr>
                          <p:cNvPr id="0" name="图片 19095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9" y="1785"/>
                            <a:ext cx="125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623" name="Rectangle 63"/>
              <p:cNvSpPr>
                <a:spLocks noChangeArrowheads="1"/>
              </p:cNvSpPr>
              <p:nvPr/>
            </p:nvSpPr>
            <p:spPr bwMode="auto">
              <a:xfrm>
                <a:off x="852" y="1777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/>
                  <a:t>孤立奇点  </a:t>
                </a:r>
                <a:endParaRPr lang="zh-CN" altLang="en-US" b="1" u="none"/>
              </a:p>
            </p:txBody>
          </p:sp>
          <p:sp>
            <p:nvSpPr>
              <p:cNvPr id="194624" name="Rectangle 64"/>
              <p:cNvSpPr>
                <a:spLocks noChangeArrowheads="1"/>
              </p:cNvSpPr>
              <p:nvPr/>
            </p:nvSpPr>
            <p:spPr bwMode="auto">
              <a:xfrm>
                <a:off x="2964" y="1777"/>
                <a:ext cx="13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/>
                  <a:t>外</a:t>
                </a:r>
                <a:r>
                  <a:rPr lang="zh-CN" altLang="en-US" b="1">
                    <a:solidFill>
                      <a:srgbClr val="A50021"/>
                    </a:solidFill>
                    <a:ea typeface="楷体" panose="02010609060101010101" pitchFamily="49" charset="-122"/>
                  </a:rPr>
                  <a:t>处处解析</a:t>
                </a:r>
                <a:r>
                  <a:rPr lang="zh-CN" altLang="en-US" b="1" u="none"/>
                  <a:t>，  </a:t>
                </a:r>
                <a:endParaRPr lang="zh-CN" altLang="en-US" b="1" u="none"/>
              </a:p>
            </p:txBody>
          </p:sp>
        </p:grpSp>
      </p:grpSp>
      <p:grpSp>
        <p:nvGrpSpPr>
          <p:cNvPr id="194631" name="Group 71"/>
          <p:cNvGrpSpPr/>
          <p:nvPr/>
        </p:nvGrpSpPr>
        <p:grpSpPr bwMode="auto">
          <a:xfrm>
            <a:off x="2152650" y="2901950"/>
            <a:ext cx="4808538" cy="950913"/>
            <a:chOff x="1338" y="1972"/>
            <a:chExt cx="3029" cy="599"/>
          </a:xfrm>
        </p:grpSpPr>
        <p:graphicFrame>
          <p:nvGraphicFramePr>
            <p:cNvPr id="194632" name="Object 72"/>
            <p:cNvGraphicFramePr/>
            <p:nvPr/>
          </p:nvGraphicFramePr>
          <p:xfrm>
            <a:off x="1577" y="2209"/>
            <a:ext cx="27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59" name="公式" r:id="rId19" imgW="5905500" imgH="508000" progId="Equation.3">
                    <p:embed/>
                  </p:oleObj>
                </mc:Choice>
                <mc:Fallback>
                  <p:oleObj name="公式" r:id="rId19" imgW="5905500" imgH="508000" progId="Equation.3">
                    <p:embed/>
                    <p:pic>
                      <p:nvPicPr>
                        <p:cNvPr id="0" name="图片 19095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2209"/>
                          <a:ext cx="279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33" name="Group 73"/>
            <p:cNvGrpSpPr/>
            <p:nvPr/>
          </p:nvGrpSpPr>
          <p:grpSpPr bwMode="auto">
            <a:xfrm>
              <a:off x="1338" y="1972"/>
              <a:ext cx="264" cy="599"/>
              <a:chOff x="5268" y="2182"/>
              <a:chExt cx="264" cy="599"/>
            </a:xfrm>
          </p:grpSpPr>
          <p:graphicFrame>
            <p:nvGraphicFramePr>
              <p:cNvPr id="194634" name="Object 74"/>
              <p:cNvGraphicFramePr>
                <a:graphicFrameLocks noChangeAspect="1"/>
              </p:cNvGraphicFramePr>
              <p:nvPr/>
            </p:nvGraphicFramePr>
            <p:xfrm>
              <a:off x="5268" y="2517"/>
              <a:ext cx="26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60" name="公式" r:id="rId21" imgW="558800" imgH="558800" progId="Equation.3">
                      <p:embed/>
                    </p:oleObj>
                  </mc:Choice>
                  <mc:Fallback>
                    <p:oleObj name="公式" r:id="rId21" imgW="558800" imgH="558800" progId="Equation.3">
                      <p:embed/>
                      <p:pic>
                        <p:nvPicPr>
                          <p:cNvPr id="0" name="图片 1909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2517"/>
                            <a:ext cx="26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35" name="Object 75"/>
              <p:cNvGraphicFramePr/>
              <p:nvPr/>
            </p:nvGraphicFramePr>
            <p:xfrm>
              <a:off x="5304" y="241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61" name="公式" r:id="rId23" imgW="304800" imgH="355600" progId="Equation.3">
                      <p:embed/>
                    </p:oleObj>
                  </mc:Choice>
                  <mc:Fallback>
                    <p:oleObj name="公式" r:id="rId23" imgW="304800" imgH="355600" progId="Equation.3">
                      <p:embed/>
                      <p:pic>
                        <p:nvPicPr>
                          <p:cNvPr id="0" name="图片 19096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241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36" name="Object 76"/>
              <p:cNvGraphicFramePr>
                <a:graphicFrameLocks noChangeAspect="1"/>
              </p:cNvGraphicFramePr>
              <p:nvPr/>
            </p:nvGraphicFramePr>
            <p:xfrm>
              <a:off x="5345" y="2182"/>
              <a:ext cx="11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962" name="公式" r:id="rId25" imgW="241300" imgH="558800" progId="Equation.3">
                      <p:embed/>
                    </p:oleObj>
                  </mc:Choice>
                  <mc:Fallback>
                    <p:oleObj name="公式" r:id="rId25" imgW="241300" imgH="558800" progId="Equation.3">
                      <p:embed/>
                      <p:pic>
                        <p:nvPicPr>
                          <p:cNvPr id="0" name="图片 1909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2182"/>
                            <a:ext cx="11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4664" name="Group 104"/>
          <p:cNvGrpSpPr/>
          <p:nvPr/>
        </p:nvGrpSpPr>
        <p:grpSpPr bwMode="auto">
          <a:xfrm>
            <a:off x="1349375" y="4008438"/>
            <a:ext cx="5843588" cy="790575"/>
            <a:chOff x="850" y="2525"/>
            <a:chExt cx="3681" cy="498"/>
          </a:xfrm>
        </p:grpSpPr>
        <p:grpSp>
          <p:nvGrpSpPr>
            <p:cNvPr id="194644" name="Group 84"/>
            <p:cNvGrpSpPr/>
            <p:nvPr/>
          </p:nvGrpSpPr>
          <p:grpSpPr bwMode="auto">
            <a:xfrm>
              <a:off x="1487" y="2525"/>
              <a:ext cx="3044" cy="498"/>
              <a:chOff x="893" y="1781"/>
              <a:chExt cx="3044" cy="498"/>
            </a:xfrm>
          </p:grpSpPr>
          <p:grpSp>
            <p:nvGrpSpPr>
              <p:cNvPr id="194645" name="Group 85"/>
              <p:cNvGrpSpPr/>
              <p:nvPr/>
            </p:nvGrpSpPr>
            <p:grpSpPr bwMode="auto">
              <a:xfrm>
                <a:off x="893" y="1909"/>
                <a:ext cx="3044" cy="232"/>
                <a:chOff x="893" y="1909"/>
                <a:chExt cx="3044" cy="232"/>
              </a:xfrm>
            </p:grpSpPr>
            <p:graphicFrame>
              <p:nvGraphicFramePr>
                <p:cNvPr id="194646" name="Object 86"/>
                <p:cNvGraphicFramePr/>
                <p:nvPr/>
              </p:nvGraphicFramePr>
              <p:xfrm>
                <a:off x="2033" y="1909"/>
                <a:ext cx="1904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3" name="公式" r:id="rId27" imgW="4025900" imgH="495300" progId="Equation.3">
                        <p:embed/>
                      </p:oleObj>
                    </mc:Choice>
                    <mc:Fallback>
                      <p:oleObj name="公式" r:id="rId27" imgW="4025900" imgH="495300" progId="Equation.3">
                        <p:embed/>
                        <p:pic>
                          <p:nvPicPr>
                            <p:cNvPr id="0" name="图片 190962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3" y="1909"/>
                              <a:ext cx="1904" cy="2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47" name="Object 87"/>
                <p:cNvGraphicFramePr/>
                <p:nvPr/>
              </p:nvGraphicFramePr>
              <p:xfrm>
                <a:off x="893" y="1918"/>
                <a:ext cx="1119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4" name="公式" r:id="rId29" imgW="2374900" imgH="457200" progId="Equation.3">
                        <p:embed/>
                      </p:oleObj>
                    </mc:Choice>
                    <mc:Fallback>
                      <p:oleObj name="公式" r:id="rId29" imgW="2374900" imgH="457200" progId="Equation.3">
                        <p:embed/>
                        <p:pic>
                          <p:nvPicPr>
                            <p:cNvPr id="0" name="图片 190963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3" y="1918"/>
                              <a:ext cx="1119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4648" name="Group 88"/>
              <p:cNvGrpSpPr/>
              <p:nvPr/>
            </p:nvGrpSpPr>
            <p:grpSpPr bwMode="auto">
              <a:xfrm>
                <a:off x="2935" y="1781"/>
                <a:ext cx="216" cy="496"/>
                <a:chOff x="2113" y="2981"/>
                <a:chExt cx="216" cy="496"/>
              </a:xfrm>
            </p:grpSpPr>
            <p:graphicFrame>
              <p:nvGraphicFramePr>
                <p:cNvPr id="194649" name="Object 89"/>
                <p:cNvGraphicFramePr/>
                <p:nvPr/>
              </p:nvGraphicFramePr>
              <p:xfrm>
                <a:off x="2113" y="2981"/>
                <a:ext cx="216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5" name="公式" r:id="rId31" imgW="457200" imgH="1054100" progId="Equation.3">
                        <p:embed/>
                      </p:oleObj>
                    </mc:Choice>
                    <mc:Fallback>
                      <p:oleObj name="公式" r:id="rId31" imgW="457200" imgH="1054100" progId="Equation.3">
                        <p:embed/>
                        <p:pic>
                          <p:nvPicPr>
                            <p:cNvPr id="0" name="图片 190964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13" y="2981"/>
                              <a:ext cx="216" cy="4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50" name="Object 90"/>
                <p:cNvGraphicFramePr/>
                <p:nvPr/>
              </p:nvGraphicFramePr>
              <p:xfrm>
                <a:off x="2159" y="3245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6" name="公式" r:id="rId33" imgW="241300" imgH="292100" progId="Equation.3">
                        <p:embed/>
                      </p:oleObj>
                    </mc:Choice>
                    <mc:Fallback>
                      <p:oleObj name="公式" r:id="rId33" imgW="241300" imgH="292100" progId="Equation.3">
                        <p:embed/>
                        <p:pic>
                          <p:nvPicPr>
                            <p:cNvPr id="0" name="图片 190965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9" y="3245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51" name="Object 91"/>
                <p:cNvGraphicFramePr/>
                <p:nvPr/>
              </p:nvGraphicFramePr>
              <p:xfrm>
                <a:off x="2169" y="3031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7" name="公式" r:id="rId35" imgW="215900" imgH="355600" progId="Equation.3">
                        <p:embed/>
                      </p:oleObj>
                    </mc:Choice>
                    <mc:Fallback>
                      <p:oleObj name="公式" r:id="rId35" imgW="215900" imgH="355600" progId="Equation.3">
                        <p:embed/>
                        <p:pic>
                          <p:nvPicPr>
                            <p:cNvPr id="0" name="图片 190966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9" y="3031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4652" name="Group 92"/>
              <p:cNvGrpSpPr/>
              <p:nvPr/>
            </p:nvGrpSpPr>
            <p:grpSpPr bwMode="auto">
              <a:xfrm>
                <a:off x="3287" y="1783"/>
                <a:ext cx="248" cy="496"/>
                <a:chOff x="4451" y="2611"/>
                <a:chExt cx="248" cy="496"/>
              </a:xfrm>
            </p:grpSpPr>
            <p:graphicFrame>
              <p:nvGraphicFramePr>
                <p:cNvPr id="194653" name="Object 93"/>
                <p:cNvGraphicFramePr/>
                <p:nvPr/>
              </p:nvGraphicFramePr>
              <p:xfrm>
                <a:off x="4451" y="2611"/>
                <a:ext cx="248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8" name="公式" r:id="rId37" imgW="520700" imgH="1054100" progId="Equation.3">
                        <p:embed/>
                      </p:oleObj>
                    </mc:Choice>
                    <mc:Fallback>
                      <p:oleObj name="公式" r:id="rId37" imgW="520700" imgH="1054100" progId="Equation.3">
                        <p:embed/>
                        <p:pic>
                          <p:nvPicPr>
                            <p:cNvPr id="0" name="图片 190967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51" y="2611"/>
                              <a:ext cx="248" cy="4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54" name="Object 94"/>
                <p:cNvGraphicFramePr/>
                <p:nvPr/>
              </p:nvGraphicFramePr>
              <p:xfrm>
                <a:off x="4495" y="2893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69" name="公式" r:id="rId39" imgW="241300" imgH="292100" progId="Equation.3">
                        <p:embed/>
                      </p:oleObj>
                    </mc:Choice>
                    <mc:Fallback>
                      <p:oleObj name="公式" r:id="rId39" imgW="241300" imgH="292100" progId="Equation.3">
                        <p:embed/>
                        <p:pic>
                          <p:nvPicPr>
                            <p:cNvPr id="0" name="图片 190968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5" y="2893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55" name="Object 95"/>
                <p:cNvGraphicFramePr/>
                <p:nvPr/>
              </p:nvGraphicFramePr>
              <p:xfrm>
                <a:off x="4517" y="2667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70" name="公式" r:id="rId41" imgW="215900" imgH="355600" progId="Equation.3">
                        <p:embed/>
                      </p:oleObj>
                    </mc:Choice>
                    <mc:Fallback>
                      <p:oleObj name="公式" r:id="rId41" imgW="215900" imgH="355600" progId="Equation.3">
                        <p:embed/>
                        <p:pic>
                          <p:nvPicPr>
                            <p:cNvPr id="0" name="图片 190969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7" y="2667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56" name="Object 96"/>
                <p:cNvGraphicFramePr/>
                <p:nvPr/>
              </p:nvGraphicFramePr>
              <p:xfrm>
                <a:off x="4591" y="2837"/>
                <a:ext cx="88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0971" name="公式" r:id="rId43" imgW="190500" imgH="469900" progId="Equation.3">
                        <p:embed/>
                      </p:oleObj>
                    </mc:Choice>
                    <mc:Fallback>
                      <p:oleObj name="公式" r:id="rId43" imgW="190500" imgH="469900" progId="Equation.3">
                        <p:embed/>
                        <p:pic>
                          <p:nvPicPr>
                            <p:cNvPr id="0" name="图片 190970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1" y="2837"/>
                              <a:ext cx="88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4657" name="Rectangle 97"/>
            <p:cNvSpPr>
              <a:spLocks noChangeArrowheads="1"/>
            </p:cNvSpPr>
            <p:nvPr/>
          </p:nvSpPr>
          <p:spPr bwMode="auto">
            <a:xfrm>
              <a:off x="850" y="259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其中，</a:t>
              </a:r>
              <a:endParaRPr lang="zh-CN" altLang="en-US" b="1" u="none"/>
            </a:p>
          </p:txBody>
        </p:sp>
      </p:grpSp>
      <p:sp>
        <p:nvSpPr>
          <p:cNvPr id="194660" name="Rectangle 100"/>
          <p:cNvSpPr>
            <a:spLocks noChangeArrowheads="1"/>
          </p:cNvSpPr>
          <p:nvPr/>
        </p:nvSpPr>
        <p:spPr bwMode="auto">
          <a:xfrm>
            <a:off x="533400" y="1182688"/>
            <a:ext cx="247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计算闭路积分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sp>
        <p:nvSpPr>
          <p:cNvPr id="194661" name="Rectangle 101"/>
          <p:cNvSpPr>
            <a:spLocks noChangeArrowheads="1"/>
          </p:cNvSpPr>
          <p:nvPr/>
        </p:nvSpPr>
        <p:spPr bwMode="auto">
          <a:xfrm>
            <a:off x="6542088" y="24130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u="none"/>
              <a:t>则有  </a:t>
            </a:r>
            <a:endParaRPr lang="zh-CN" altLang="en-US" b="1" u="none"/>
          </a:p>
        </p:txBody>
      </p:sp>
      <p:sp>
        <p:nvSpPr>
          <p:cNvPr id="194662" name="Rectangle 102"/>
          <p:cNvSpPr>
            <a:spLocks noChangeArrowheads="1"/>
          </p:cNvSpPr>
          <p:nvPr/>
        </p:nvSpPr>
        <p:spPr bwMode="auto">
          <a:xfrm>
            <a:off x="536575" y="56832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三、利用留数计算闭路积分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1" grpId="0"/>
      <p:bldP spid="1946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33400" y="327818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u="none">
                <a:solidFill>
                  <a:srgbClr val="0000FF"/>
                </a:solidFill>
              </a:rPr>
              <a:t>方法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195655" name="Group 71"/>
          <p:cNvGrpSpPr/>
          <p:nvPr/>
        </p:nvGrpSpPr>
        <p:grpSpPr bwMode="auto">
          <a:xfrm>
            <a:off x="1781175" y="3897313"/>
            <a:ext cx="3175000" cy="476250"/>
            <a:chOff x="1122" y="2455"/>
            <a:chExt cx="2000" cy="300"/>
          </a:xfrm>
        </p:grpSpPr>
        <p:grpSp>
          <p:nvGrpSpPr>
            <p:cNvPr id="195614" name="Group 30"/>
            <p:cNvGrpSpPr/>
            <p:nvPr/>
          </p:nvGrpSpPr>
          <p:grpSpPr bwMode="auto">
            <a:xfrm>
              <a:off x="1122" y="2455"/>
              <a:ext cx="1296" cy="300"/>
              <a:chOff x="1122" y="2203"/>
              <a:chExt cx="1296" cy="300"/>
            </a:xfrm>
          </p:grpSpPr>
          <p:graphicFrame>
            <p:nvGraphicFramePr>
              <p:cNvPr id="195615" name="Object 31"/>
              <p:cNvGraphicFramePr/>
              <p:nvPr/>
            </p:nvGraphicFramePr>
            <p:xfrm>
              <a:off x="1450" y="2203"/>
              <a:ext cx="96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820" name="公式" r:id="rId1" imgW="1536700" imgH="431800" progId="Equation.3">
                      <p:embed/>
                    </p:oleObj>
                  </mc:Choice>
                  <mc:Fallback>
                    <p:oleObj name="公式" r:id="rId1" imgW="1536700" imgH="431800" progId="Equation.3">
                      <p:embed/>
                      <p:pic>
                        <p:nvPicPr>
                          <p:cNvPr id="0" name="图片 19181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" y="2203"/>
                            <a:ext cx="96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616" name="Rectangle 32"/>
              <p:cNvSpPr>
                <a:spLocks noChangeArrowheads="1"/>
              </p:cNvSpPr>
              <p:nvPr/>
            </p:nvSpPr>
            <p:spPr bwMode="auto">
              <a:xfrm>
                <a:off x="1122" y="2215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b="1" u="none">
                    <a:solidFill>
                      <a:srgbClr val="000000"/>
                    </a:solidFill>
                  </a:rPr>
                  <a:t>则  </a:t>
                </a:r>
                <a:endParaRPr kumimoji="0" lang="zh-CN" altLang="en-US" b="1" u="none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95619" name="Object 35"/>
            <p:cNvGraphicFramePr/>
            <p:nvPr/>
          </p:nvGraphicFramePr>
          <p:xfrm>
            <a:off x="2458" y="2505"/>
            <a:ext cx="6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1" name="公式" r:id="rId3" imgW="1054100" imgH="342900" progId="Equation.3">
                    <p:embed/>
                  </p:oleObj>
                </mc:Choice>
                <mc:Fallback>
                  <p:oleObj name="公式" r:id="rId3" imgW="1054100" imgH="342900" progId="Equation.3">
                    <p:embed/>
                    <p:pic>
                      <p:nvPicPr>
                        <p:cNvPr id="0" name="图片 19182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505"/>
                          <a:ext cx="66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56" name="Group 72"/>
          <p:cNvGrpSpPr/>
          <p:nvPr/>
        </p:nvGrpSpPr>
        <p:grpSpPr bwMode="auto">
          <a:xfrm>
            <a:off x="2301875" y="4646613"/>
            <a:ext cx="2284413" cy="1819275"/>
            <a:chOff x="1450" y="2927"/>
            <a:chExt cx="1439" cy="1146"/>
          </a:xfrm>
        </p:grpSpPr>
        <p:graphicFrame>
          <p:nvGraphicFramePr>
            <p:cNvPr id="195609" name="Object 25"/>
            <p:cNvGraphicFramePr/>
            <p:nvPr/>
          </p:nvGraphicFramePr>
          <p:xfrm>
            <a:off x="1450" y="2927"/>
            <a:ext cx="1439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2" name="公式" r:id="rId5" imgW="2286000" imgH="774700" progId="Equation.3">
                    <p:embed/>
                  </p:oleObj>
                </mc:Choice>
                <mc:Fallback>
                  <p:oleObj name="公式" r:id="rId5" imgW="2286000" imgH="774700" progId="Equation.3">
                    <p:embed/>
                    <p:pic>
                      <p:nvPicPr>
                        <p:cNvPr id="0" name="图片 19182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927"/>
                          <a:ext cx="1439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22" name="Object 38"/>
            <p:cNvGraphicFramePr/>
            <p:nvPr/>
          </p:nvGraphicFramePr>
          <p:xfrm>
            <a:off x="1450" y="3537"/>
            <a:ext cx="141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3" name="公式" r:id="rId7" imgW="2247900" imgH="850900" progId="Equation.3">
                    <p:embed/>
                  </p:oleObj>
                </mc:Choice>
                <mc:Fallback>
                  <p:oleObj name="公式" r:id="rId7" imgW="2247900" imgH="850900" progId="Equation.3">
                    <p:embed/>
                    <p:pic>
                      <p:nvPicPr>
                        <p:cNvPr id="0" name="图片 19182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3537"/>
                          <a:ext cx="1415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58" name="Group 74"/>
          <p:cNvGrpSpPr/>
          <p:nvPr/>
        </p:nvGrpSpPr>
        <p:grpSpPr bwMode="auto">
          <a:xfrm>
            <a:off x="5962650" y="4649788"/>
            <a:ext cx="1230313" cy="1822450"/>
            <a:chOff x="3756" y="2929"/>
            <a:chExt cx="775" cy="1148"/>
          </a:xfrm>
        </p:grpSpPr>
        <p:graphicFrame>
          <p:nvGraphicFramePr>
            <p:cNvPr id="195620" name="Object 36"/>
            <p:cNvGraphicFramePr/>
            <p:nvPr/>
          </p:nvGraphicFramePr>
          <p:xfrm>
            <a:off x="3756" y="2929"/>
            <a:ext cx="77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4" name="公式" r:id="rId9" imgW="1231265" imgH="799465" progId="Equation.3">
                    <p:embed/>
                  </p:oleObj>
                </mc:Choice>
                <mc:Fallback>
                  <p:oleObj name="公式" r:id="rId9" imgW="1231265" imgH="799465" progId="Equation.3">
                    <p:embed/>
                    <p:pic>
                      <p:nvPicPr>
                        <p:cNvPr id="0" name="图片 19182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2929"/>
                          <a:ext cx="775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23" name="Object 39"/>
            <p:cNvGraphicFramePr/>
            <p:nvPr/>
          </p:nvGraphicFramePr>
          <p:xfrm>
            <a:off x="3758" y="3541"/>
            <a:ext cx="767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5" name="公式" r:id="rId11" imgW="1218565" imgH="850265" progId="Equation.3">
                    <p:embed/>
                  </p:oleObj>
                </mc:Choice>
                <mc:Fallback>
                  <p:oleObj name="公式" r:id="rId11" imgW="1218565" imgH="850265" progId="Equation.3">
                    <p:embed/>
                    <p:pic>
                      <p:nvPicPr>
                        <p:cNvPr id="0" name="图片 19182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" y="3541"/>
                          <a:ext cx="767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57" name="Group 73"/>
          <p:cNvGrpSpPr/>
          <p:nvPr/>
        </p:nvGrpSpPr>
        <p:grpSpPr bwMode="auto">
          <a:xfrm>
            <a:off x="4643438" y="4643438"/>
            <a:ext cx="1247775" cy="1828800"/>
            <a:chOff x="2925" y="2925"/>
            <a:chExt cx="786" cy="1152"/>
          </a:xfrm>
        </p:grpSpPr>
        <p:graphicFrame>
          <p:nvGraphicFramePr>
            <p:cNvPr id="195621" name="Object 37"/>
            <p:cNvGraphicFramePr/>
            <p:nvPr/>
          </p:nvGraphicFramePr>
          <p:xfrm>
            <a:off x="2925" y="2925"/>
            <a:ext cx="78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6" name="公式" r:id="rId13" imgW="1244600" imgH="774700" progId="Equation.3">
                    <p:embed/>
                  </p:oleObj>
                </mc:Choice>
                <mc:Fallback>
                  <p:oleObj name="公式" r:id="rId13" imgW="1244600" imgH="774700" progId="Equation.3">
                    <p:embed/>
                    <p:pic>
                      <p:nvPicPr>
                        <p:cNvPr id="0" name="图片 19182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925"/>
                          <a:ext cx="782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24" name="Object 40"/>
            <p:cNvGraphicFramePr/>
            <p:nvPr/>
          </p:nvGraphicFramePr>
          <p:xfrm>
            <a:off x="2929" y="3541"/>
            <a:ext cx="78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7" name="公式" r:id="rId15" imgW="1244600" imgH="850900" progId="Equation.3">
                    <p:embed/>
                  </p:oleObj>
                </mc:Choice>
                <mc:Fallback>
                  <p:oleObj name="公式" r:id="rId15" imgW="1244600" imgH="850900" progId="Equation.3">
                    <p:embed/>
                    <p:pic>
                      <p:nvPicPr>
                        <p:cNvPr id="0" name="图片 19182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" y="3541"/>
                          <a:ext cx="782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53" name="Group 69"/>
          <p:cNvGrpSpPr/>
          <p:nvPr/>
        </p:nvGrpSpPr>
        <p:grpSpPr bwMode="auto">
          <a:xfrm>
            <a:off x="534988" y="2006600"/>
            <a:ext cx="8455025" cy="1052513"/>
            <a:chOff x="337" y="1264"/>
            <a:chExt cx="5326" cy="663"/>
          </a:xfrm>
        </p:grpSpPr>
        <p:grpSp>
          <p:nvGrpSpPr>
            <p:cNvPr id="195652" name="Group 68"/>
            <p:cNvGrpSpPr/>
            <p:nvPr/>
          </p:nvGrpSpPr>
          <p:grpSpPr bwMode="auto">
            <a:xfrm>
              <a:off x="337" y="1266"/>
              <a:ext cx="3235" cy="661"/>
              <a:chOff x="337" y="1266"/>
              <a:chExt cx="3235" cy="661"/>
            </a:xfrm>
          </p:grpSpPr>
          <p:sp>
            <p:nvSpPr>
              <p:cNvPr id="195628" name="Rectangle 44"/>
              <p:cNvSpPr>
                <a:spLocks noChangeArrowheads="1"/>
              </p:cNvSpPr>
              <p:nvPr/>
            </p:nvSpPr>
            <p:spPr bwMode="auto">
              <a:xfrm>
                <a:off x="852" y="1639"/>
                <a:ext cx="2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的</a:t>
                </a:r>
                <a:r>
                  <a:rPr kumimoji="0" lang="zh-CN" altLang="en-US" b="1">
                    <a:solidFill>
                      <a:schemeClr val="folHlink"/>
                    </a:solidFill>
                    <a:ea typeface="楷体" panose="02010609060101010101" pitchFamily="49" charset="-122"/>
                  </a:rPr>
                  <a:t>二元多项式</a:t>
                </a: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或</a:t>
                </a:r>
                <a:r>
                  <a:rPr kumimoji="0" lang="zh-CN" altLang="en-US" b="1">
                    <a:solidFill>
                      <a:schemeClr val="folHlink"/>
                    </a:solidFill>
                    <a:ea typeface="楷体" panose="02010609060101010101" pitchFamily="49" charset="-122"/>
                  </a:rPr>
                  <a:t>分式函数</a:t>
                </a: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。      </a:t>
                </a:r>
                <a:endParaRPr kumimoji="0"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  <p:grpSp>
            <p:nvGrpSpPr>
              <p:cNvPr id="195650" name="Group 66"/>
              <p:cNvGrpSpPr/>
              <p:nvPr/>
            </p:nvGrpSpPr>
            <p:grpSpPr bwMode="auto">
              <a:xfrm>
                <a:off x="337" y="1266"/>
                <a:ext cx="3161" cy="300"/>
                <a:chOff x="337" y="1266"/>
                <a:chExt cx="3161" cy="300"/>
              </a:xfrm>
            </p:grpSpPr>
            <p:sp>
              <p:nvSpPr>
                <p:cNvPr id="195617" name="Rectangle 33"/>
                <p:cNvSpPr>
                  <a:spLocks noChangeArrowheads="1"/>
                </p:cNvSpPr>
                <p:nvPr/>
              </p:nvSpPr>
              <p:spPr bwMode="auto">
                <a:xfrm>
                  <a:off x="337" y="1278"/>
                  <a:ext cx="5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 b="1" u="none">
                      <a:solidFill>
                        <a:srgbClr val="0000FF"/>
                      </a:solidFill>
                    </a:rPr>
                    <a:t>要求  </a:t>
                  </a:r>
                  <a:endParaRPr kumimoji="0" lang="zh-CN" altLang="en-US" b="1" u="none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56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503" y="1278"/>
                  <a:ext cx="19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是 </a:t>
                  </a:r>
                  <a:r>
                    <a:rPr kumimoji="0" lang="zh-CN" altLang="en-US" b="1" i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 </a:t>
                  </a:r>
                  <a:r>
                    <a:rPr kumimoji="0" lang="zh-CN" altLang="en-US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      的</a:t>
                  </a:r>
                  <a:r>
                    <a:rPr kumimoji="0" lang="zh-CN" altLang="en-US" b="1">
                      <a:solidFill>
                        <a:schemeClr val="folHlink"/>
                      </a:solidFill>
                      <a:ea typeface="楷体" panose="02010609060101010101" pitchFamily="49" charset="-122"/>
                    </a:rPr>
                    <a:t>有理函数</a:t>
                  </a:r>
                  <a:r>
                    <a:rPr kumimoji="0" lang="zh-CN" altLang="en-US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，   </a:t>
                  </a:r>
                  <a:endPara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endParaRPr>
                </a:p>
              </p:txBody>
            </p:sp>
            <p:graphicFrame>
              <p:nvGraphicFramePr>
                <p:cNvPr id="195631" name="Object 47"/>
                <p:cNvGraphicFramePr/>
                <p:nvPr/>
              </p:nvGraphicFramePr>
              <p:xfrm>
                <a:off x="901" y="1328"/>
                <a:ext cx="63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1828" name="公式" r:id="rId17" imgW="1002665" imgH="342900" progId="Equation.3">
                        <p:embed/>
                      </p:oleObj>
                    </mc:Choice>
                    <mc:Fallback>
                      <p:oleObj name="公式" r:id="rId17" imgW="1002665" imgH="342900" progId="Equation.3">
                        <p:embed/>
                        <p:pic>
                          <p:nvPicPr>
                            <p:cNvPr id="0" name="图片 191827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1" y="1328"/>
                              <a:ext cx="632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563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48" y="1266"/>
                  <a:ext cx="5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 i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u</a:t>
                  </a:r>
                  <a:r>
                    <a:rPr kumimoji="0" lang="en-US" altLang="zh-CN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, </a:t>
                  </a:r>
                  <a:r>
                    <a:rPr kumimoji="0" lang="en-US" altLang="zh-CN" b="1" i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v  </a:t>
                  </a:r>
                  <a:endParaRPr kumimoji="0" lang="en-US" altLang="zh-CN" b="1" i="1" u="none">
                    <a:solidFill>
                      <a:srgbClr val="000000"/>
                    </a:solidFill>
                    <a:ea typeface="楷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95633" name="Group 49"/>
            <p:cNvGrpSpPr/>
            <p:nvPr/>
          </p:nvGrpSpPr>
          <p:grpSpPr bwMode="auto">
            <a:xfrm>
              <a:off x="3237" y="1264"/>
              <a:ext cx="2426" cy="302"/>
              <a:chOff x="3237" y="826"/>
              <a:chExt cx="2426" cy="302"/>
            </a:xfrm>
          </p:grpSpPr>
          <p:sp>
            <p:nvSpPr>
              <p:cNvPr id="195634" name="Rectangle 50"/>
              <p:cNvSpPr>
                <a:spLocks noChangeArrowheads="1"/>
              </p:cNvSpPr>
              <p:nvPr/>
            </p:nvSpPr>
            <p:spPr bwMode="auto">
              <a:xfrm>
                <a:off x="3237" y="840"/>
                <a:ext cx="2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即              是以 </a:t>
                </a:r>
                <a:r>
                  <a:rPr kumimoji="0" lang="zh-CN" altLang="en-US" b="1" i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     </a:t>
                </a: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为变量  </a:t>
                </a:r>
                <a:endParaRPr kumimoji="0"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95635" name="Object 51"/>
              <p:cNvGraphicFramePr/>
              <p:nvPr/>
            </p:nvGraphicFramePr>
            <p:xfrm>
              <a:off x="3503" y="888"/>
              <a:ext cx="6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829" name="公式" r:id="rId19" imgW="1002665" imgH="342900" progId="Equation.3">
                      <p:embed/>
                    </p:oleObj>
                  </mc:Choice>
                  <mc:Fallback>
                    <p:oleObj name="公式" r:id="rId19" imgW="1002665" imgH="342900" progId="Equation.3">
                      <p:embed/>
                      <p:pic>
                        <p:nvPicPr>
                          <p:cNvPr id="0" name="图片 19182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3" y="888"/>
                            <a:ext cx="632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636" name="Rectangle 52"/>
              <p:cNvSpPr>
                <a:spLocks noChangeArrowheads="1"/>
              </p:cNvSpPr>
              <p:nvPr/>
            </p:nvSpPr>
            <p:spPr bwMode="auto">
              <a:xfrm>
                <a:off x="4536" y="82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b="1" i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u</a:t>
                </a:r>
                <a:r>
                  <a:rPr kumimoji="0"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, </a:t>
                </a:r>
                <a:r>
                  <a:rPr kumimoji="0" lang="en-US" altLang="zh-CN" b="1" i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v  </a:t>
                </a:r>
                <a:endParaRPr kumimoji="0" lang="en-US" altLang="zh-CN" b="1" i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95637" name="Group 53"/>
          <p:cNvGrpSpPr/>
          <p:nvPr/>
        </p:nvGrpSpPr>
        <p:grpSpPr bwMode="auto">
          <a:xfrm>
            <a:off x="5327650" y="3763963"/>
            <a:ext cx="1835150" cy="787400"/>
            <a:chOff x="3356" y="2119"/>
            <a:chExt cx="1156" cy="496"/>
          </a:xfrm>
        </p:grpSpPr>
        <p:graphicFrame>
          <p:nvGraphicFramePr>
            <p:cNvPr id="195638" name="Object 54"/>
            <p:cNvGraphicFramePr/>
            <p:nvPr/>
          </p:nvGraphicFramePr>
          <p:xfrm>
            <a:off x="3356" y="2295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30" name="公式" r:id="rId21" imgW="342900" imgH="215900" progId="Equation.3">
                    <p:embed/>
                  </p:oleObj>
                </mc:Choice>
                <mc:Fallback>
                  <p:oleObj name="公式" r:id="rId21" imgW="342900" imgH="215900" progId="Equation.3">
                    <p:embed/>
                    <p:pic>
                      <p:nvPicPr>
                        <p:cNvPr id="0" name="图片 19182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2295"/>
                          <a:ext cx="21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39" name="Object 55"/>
            <p:cNvGraphicFramePr/>
            <p:nvPr/>
          </p:nvGraphicFramePr>
          <p:xfrm>
            <a:off x="3768" y="2119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31" name="公式" r:id="rId23" imgW="1181100" imgH="787400" progId="Equation.3">
                    <p:embed/>
                  </p:oleObj>
                </mc:Choice>
                <mc:Fallback>
                  <p:oleObj name="公式" r:id="rId23" imgW="1181100" imgH="787400" progId="Equation.3">
                    <p:embed/>
                    <p:pic>
                      <p:nvPicPr>
                        <p:cNvPr id="0" name="图片 19183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119"/>
                          <a:ext cx="744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40" name="Rectangle 5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988" y="574675"/>
            <a:ext cx="286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四、计算定积分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195651" name="Group 67"/>
          <p:cNvGrpSpPr/>
          <p:nvPr/>
        </p:nvGrpSpPr>
        <p:grpSpPr bwMode="auto">
          <a:xfrm>
            <a:off x="533400" y="1228725"/>
            <a:ext cx="3892550" cy="571500"/>
            <a:chOff x="336" y="774"/>
            <a:chExt cx="2452" cy="360"/>
          </a:xfrm>
        </p:grpSpPr>
        <p:graphicFrame>
          <p:nvGraphicFramePr>
            <p:cNvPr id="195588" name="Object 4"/>
            <p:cNvGraphicFramePr>
              <a:graphicFrameLocks noChangeAspect="1"/>
            </p:cNvGraphicFramePr>
            <p:nvPr/>
          </p:nvGraphicFramePr>
          <p:xfrm>
            <a:off x="1028" y="774"/>
            <a:ext cx="17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32" name="公式" r:id="rId25" imgW="3721100" imgH="762000" progId="Equation.3">
                    <p:embed/>
                  </p:oleObj>
                </mc:Choice>
                <mc:Fallback>
                  <p:oleObj name="公式" r:id="rId25" imgW="3721100" imgH="762000" progId="Equation.3">
                    <p:embed/>
                    <p:pic>
                      <p:nvPicPr>
                        <p:cNvPr id="0" name="图片 1918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774"/>
                          <a:ext cx="17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41" name="Rectangle 57"/>
            <p:cNvSpPr>
              <a:spLocks noChangeArrowheads="1"/>
            </p:cNvSpPr>
            <p:nvPr/>
          </p:nvSpPr>
          <p:spPr bwMode="auto">
            <a:xfrm>
              <a:off x="336" y="804"/>
              <a:ext cx="74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b="1" u="none">
                  <a:solidFill>
                    <a:srgbClr val="000099"/>
                  </a:solidFill>
                </a:rPr>
                <a:t>1. </a:t>
              </a:r>
              <a:r>
                <a:rPr lang="zh-CN" altLang="en-US" b="1" u="none">
                  <a:solidFill>
                    <a:srgbClr val="000099"/>
                  </a:solidFill>
                </a:rPr>
                <a:t>计算 </a:t>
              </a:r>
              <a:endParaRPr lang="zh-CN" altLang="en-US" b="1" u="none">
                <a:solidFill>
                  <a:srgbClr val="000099"/>
                </a:solidFill>
              </a:endParaRPr>
            </a:p>
          </p:txBody>
        </p:sp>
      </p:grpSp>
      <p:grpSp>
        <p:nvGrpSpPr>
          <p:cNvPr id="195654" name="Group 70"/>
          <p:cNvGrpSpPr/>
          <p:nvPr/>
        </p:nvGrpSpPr>
        <p:grpSpPr bwMode="auto">
          <a:xfrm>
            <a:off x="1354138" y="3235325"/>
            <a:ext cx="3825875" cy="500063"/>
            <a:chOff x="853" y="2038"/>
            <a:chExt cx="2410" cy="315"/>
          </a:xfrm>
        </p:grpSpPr>
        <p:graphicFrame>
          <p:nvGraphicFramePr>
            <p:cNvPr id="195612" name="Object 28"/>
            <p:cNvGraphicFramePr/>
            <p:nvPr/>
          </p:nvGraphicFramePr>
          <p:xfrm>
            <a:off x="1437" y="2038"/>
            <a:ext cx="5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33" name="公式" r:id="rId27" imgW="850265" imgH="381000" progId="Equation.3">
                    <p:embed/>
                  </p:oleObj>
                </mc:Choice>
                <mc:Fallback>
                  <p:oleObj name="公式" r:id="rId27" imgW="850265" imgH="381000" progId="Equation.3">
                    <p:embed/>
                    <p:pic>
                      <p:nvPicPr>
                        <p:cNvPr id="0" name="图片 1918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2038"/>
                          <a:ext cx="53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18" name="Object 34"/>
            <p:cNvGraphicFramePr/>
            <p:nvPr/>
          </p:nvGraphicFramePr>
          <p:xfrm>
            <a:off x="1991" y="2091"/>
            <a:ext cx="12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34" name="公式" r:id="rId29" imgW="2019300" imgH="342900" progId="Equation.3">
                    <p:embed/>
                  </p:oleObj>
                </mc:Choice>
                <mc:Fallback>
                  <p:oleObj name="公式" r:id="rId29" imgW="2019300" imgH="342900" progId="Equation.3">
                    <p:embed/>
                    <p:pic>
                      <p:nvPicPr>
                        <p:cNvPr id="0" name="图片 19183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2091"/>
                          <a:ext cx="127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47" name="Rectangle 63"/>
            <p:cNvSpPr>
              <a:spLocks noChangeArrowheads="1"/>
            </p:cNvSpPr>
            <p:nvPr/>
          </p:nvSpPr>
          <p:spPr bwMode="auto">
            <a:xfrm>
              <a:off x="853" y="2053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 u="none">
                  <a:solidFill>
                    <a:srgbClr val="000000"/>
                  </a:solidFill>
                </a:rPr>
                <a:t>(1)   </a:t>
              </a:r>
              <a:endParaRPr kumimoji="0" lang="en-US" altLang="zh-CN" b="1" u="none">
                <a:solidFill>
                  <a:srgbClr val="000000"/>
                </a:solidFill>
              </a:endParaRPr>
            </a:p>
          </p:txBody>
        </p:sp>
        <p:sp>
          <p:nvSpPr>
            <p:cNvPr id="195648" name="Rectangle 64"/>
            <p:cNvSpPr>
              <a:spLocks noChangeArrowheads="1"/>
            </p:cNvSpPr>
            <p:nvPr/>
          </p:nvSpPr>
          <p:spPr bwMode="auto">
            <a:xfrm>
              <a:off x="1122" y="206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u="none">
                  <a:solidFill>
                    <a:srgbClr val="000000"/>
                  </a:solidFill>
                </a:rPr>
                <a:t>令  </a:t>
              </a:r>
              <a:endParaRPr kumimoji="0" lang="zh-CN" altLang="en-US" b="1" u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0" grpId="0"/>
      <p:bldP spid="1956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/>
          <p:cNvGraphicFramePr/>
          <p:nvPr/>
        </p:nvGraphicFramePr>
        <p:xfrm>
          <a:off x="815975" y="4703763"/>
          <a:ext cx="1181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0" name="公式" r:id="rId1" imgW="1574800" imgH="1054100" progId="Equation.3">
                  <p:embed/>
                </p:oleObj>
              </mc:Choice>
              <mc:Fallback>
                <p:oleObj name="公式" r:id="rId1" imgW="1574800" imgH="1054100" progId="Equation.3">
                  <p:embed/>
                  <p:pic>
                    <p:nvPicPr>
                      <p:cNvPr id="0" name="图片 19301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703763"/>
                        <a:ext cx="1181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/>
          <p:nvPr/>
        </p:nvGraphicFramePr>
        <p:xfrm>
          <a:off x="2301875" y="4646613"/>
          <a:ext cx="22844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1" name="公式" r:id="rId3" imgW="3048000" imgH="1028700" progId="Equation.3">
                  <p:embed/>
                </p:oleObj>
              </mc:Choice>
              <mc:Fallback>
                <p:oleObj name="公式" r:id="rId3" imgW="3048000" imgH="1028700" progId="Equation.3">
                  <p:embed/>
                  <p:pic>
                    <p:nvPicPr>
                      <p:cNvPr id="0" name="图片 19302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646613"/>
                        <a:ext cx="2284413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/>
          <p:nvPr/>
        </p:nvGraphicFramePr>
        <p:xfrm>
          <a:off x="5962650" y="4649788"/>
          <a:ext cx="12303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2" name="公式" r:id="rId5" imgW="1638300" imgH="1066800" progId="Equation.3">
                  <p:embed/>
                </p:oleObj>
              </mc:Choice>
              <mc:Fallback>
                <p:oleObj name="公式" r:id="rId5" imgW="1638300" imgH="1066800" progId="Equation.3">
                  <p:embed/>
                  <p:pic>
                    <p:nvPicPr>
                      <p:cNvPr id="0" name="图片 19302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649788"/>
                        <a:ext cx="12303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/>
          <p:nvPr/>
        </p:nvGraphicFramePr>
        <p:xfrm>
          <a:off x="4643438" y="4643438"/>
          <a:ext cx="1241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3" name="公式" r:id="rId7" imgW="1663700" imgH="1028700" progId="Equation.3">
                  <p:embed/>
                </p:oleObj>
              </mc:Choice>
              <mc:Fallback>
                <p:oleObj name="公式" r:id="rId7" imgW="1663700" imgH="1028700" progId="Equation.3">
                  <p:embed/>
                  <p:pic>
                    <p:nvPicPr>
                      <p:cNvPr id="0" name="图片 19302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643438"/>
                        <a:ext cx="12414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/>
          <p:nvPr/>
        </p:nvGraphicFramePr>
        <p:xfrm>
          <a:off x="2301875" y="5614988"/>
          <a:ext cx="2246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4" name="公式" r:id="rId9" imgW="2997200" imgH="1130300" progId="Equation.3">
                  <p:embed/>
                </p:oleObj>
              </mc:Choice>
              <mc:Fallback>
                <p:oleObj name="公式" r:id="rId9" imgW="2997200" imgH="1130300" progId="Equation.3">
                  <p:embed/>
                  <p:pic>
                    <p:nvPicPr>
                      <p:cNvPr id="0" name="图片 19302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614988"/>
                        <a:ext cx="22463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/>
          <p:nvPr/>
        </p:nvGraphicFramePr>
        <p:xfrm>
          <a:off x="5965825" y="5621338"/>
          <a:ext cx="1217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5" name="公式" r:id="rId11" imgW="1625600" imgH="1130300" progId="Equation.3">
                  <p:embed/>
                </p:oleObj>
              </mc:Choice>
              <mc:Fallback>
                <p:oleObj name="公式" r:id="rId11" imgW="1625600" imgH="1130300" progId="Equation.3">
                  <p:embed/>
                  <p:pic>
                    <p:nvPicPr>
                      <p:cNvPr id="0" name="图片 19302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5621338"/>
                        <a:ext cx="12176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/>
          <p:nvPr/>
        </p:nvGraphicFramePr>
        <p:xfrm>
          <a:off x="4649788" y="5621338"/>
          <a:ext cx="1241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6" name="公式" r:id="rId13" imgW="1663700" imgH="1130300" progId="Equation.3">
                  <p:embed/>
                </p:oleObj>
              </mc:Choice>
              <mc:Fallback>
                <p:oleObj name="公式" r:id="rId13" imgW="1663700" imgH="1130300" progId="Equation.3">
                  <p:embed/>
                  <p:pic>
                    <p:nvPicPr>
                      <p:cNvPr id="0" name="图片 1930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5621338"/>
                        <a:ext cx="1241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Line 9"/>
          <p:cNvSpPr>
            <a:spLocks noChangeShapeType="1"/>
          </p:cNvSpPr>
          <p:nvPr/>
        </p:nvSpPr>
        <p:spPr bwMode="auto">
          <a:xfrm flipV="1">
            <a:off x="492125" y="45688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03238" y="4524375"/>
            <a:ext cx="8618537" cy="1914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6635" name="Object 27"/>
          <p:cNvGraphicFramePr/>
          <p:nvPr/>
        </p:nvGraphicFramePr>
        <p:xfrm>
          <a:off x="4651375" y="4170363"/>
          <a:ext cx="1878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27" name="公式" r:id="rId15" imgW="1879600" imgH="584200" progId="Equation.3">
                  <p:embed/>
                </p:oleObj>
              </mc:Choice>
              <mc:Fallback>
                <p:oleObj name="公式" r:id="rId15" imgW="1879600" imgH="584200" progId="Equation.3">
                  <p:embed/>
                  <p:pic>
                    <p:nvPicPr>
                      <p:cNvPr id="0" name="图片 1930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4170363"/>
                        <a:ext cx="18780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39" name="Group 31"/>
          <p:cNvGrpSpPr/>
          <p:nvPr/>
        </p:nvGrpSpPr>
        <p:grpSpPr bwMode="auto">
          <a:xfrm>
            <a:off x="4654550" y="3079750"/>
            <a:ext cx="4159250" cy="850900"/>
            <a:chOff x="2932" y="1658"/>
            <a:chExt cx="2620" cy="536"/>
          </a:xfrm>
        </p:grpSpPr>
        <p:graphicFrame>
          <p:nvGraphicFramePr>
            <p:cNvPr id="196640" name="Object 32"/>
            <p:cNvGraphicFramePr/>
            <p:nvPr/>
          </p:nvGraphicFramePr>
          <p:xfrm>
            <a:off x="2932" y="1686"/>
            <a:ext cx="262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28" name="公式" r:id="rId17" imgW="4165600" imgH="787400" progId="Equation.3">
                    <p:embed/>
                  </p:oleObj>
                </mc:Choice>
                <mc:Fallback>
                  <p:oleObj name="公式" r:id="rId17" imgW="4165600" imgH="787400" progId="Equation.3">
                    <p:embed/>
                    <p:pic>
                      <p:nvPicPr>
                        <p:cNvPr id="0" name="图片 19302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1686"/>
                          <a:ext cx="262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41" name="Object 33"/>
            <p:cNvGraphicFramePr/>
            <p:nvPr/>
          </p:nvGraphicFramePr>
          <p:xfrm>
            <a:off x="3765" y="1658"/>
            <a:ext cx="1199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29" name="公式" r:id="rId19" imgW="1905000" imgH="850900" progId="Equation.3">
                    <p:embed/>
                  </p:oleObj>
                </mc:Choice>
                <mc:Fallback>
                  <p:oleObj name="公式" r:id="rId19" imgW="1905000" imgH="850900" progId="Equation.3">
                    <p:embed/>
                    <p:pic>
                      <p:nvPicPr>
                        <p:cNvPr id="0" name="图片 19302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658"/>
                          <a:ext cx="1199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6642" name="Group 34"/>
          <p:cNvGrpSpPr/>
          <p:nvPr/>
        </p:nvGrpSpPr>
        <p:grpSpPr bwMode="auto">
          <a:xfrm>
            <a:off x="5591175" y="3067050"/>
            <a:ext cx="2787650" cy="1654175"/>
            <a:chOff x="3552" y="1554"/>
            <a:chExt cx="1756" cy="1042"/>
          </a:xfrm>
        </p:grpSpPr>
        <p:sp>
          <p:nvSpPr>
            <p:cNvPr id="196643" name="Rectangle 35"/>
            <p:cNvSpPr>
              <a:spLocks noChangeArrowheads="1"/>
            </p:cNvSpPr>
            <p:nvPr/>
          </p:nvSpPr>
          <p:spPr bwMode="auto">
            <a:xfrm>
              <a:off x="3552" y="1554"/>
              <a:ext cx="1752" cy="540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6644" name="Object 36"/>
            <p:cNvGraphicFramePr/>
            <p:nvPr/>
          </p:nvGraphicFramePr>
          <p:xfrm>
            <a:off x="4882" y="236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0" name="公式" r:id="rId21" imgW="850900" imgH="457200" progId="Equation.3">
                    <p:embed/>
                  </p:oleObj>
                </mc:Choice>
                <mc:Fallback>
                  <p:oleObj name="公式" r:id="rId21" imgW="850900" imgH="457200" progId="Equation.3">
                    <p:embed/>
                    <p:pic>
                      <p:nvPicPr>
                        <p:cNvPr id="0" name="图片 19302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2363"/>
                          <a:ext cx="40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45" name="Rectangle 37"/>
            <p:cNvSpPr>
              <a:spLocks noChangeArrowheads="1"/>
            </p:cNvSpPr>
            <p:nvPr/>
          </p:nvSpPr>
          <p:spPr bwMode="auto">
            <a:xfrm>
              <a:off x="4864" y="2344"/>
              <a:ext cx="444" cy="252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6" name="Line 38"/>
            <p:cNvSpPr>
              <a:spLocks noChangeShapeType="1"/>
            </p:cNvSpPr>
            <p:nvPr/>
          </p:nvSpPr>
          <p:spPr bwMode="auto">
            <a:xfrm>
              <a:off x="4428" y="2096"/>
              <a:ext cx="436" cy="248"/>
            </a:xfrm>
            <a:prstGeom prst="line">
              <a:avLst/>
            </a:prstGeom>
            <a:noFill/>
            <a:ln w="3175">
              <a:solidFill>
                <a:srgbClr val="006600"/>
              </a:solidFill>
              <a:prstDash val="dash"/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6647" name="Group 39"/>
          <p:cNvGrpSpPr/>
          <p:nvPr/>
        </p:nvGrpSpPr>
        <p:grpSpPr bwMode="auto">
          <a:xfrm>
            <a:off x="4652963" y="5064125"/>
            <a:ext cx="3049587" cy="560388"/>
            <a:chOff x="2931" y="2950"/>
            <a:chExt cx="1921" cy="353"/>
          </a:xfrm>
        </p:grpSpPr>
        <p:grpSp>
          <p:nvGrpSpPr>
            <p:cNvPr id="196648" name="Group 40"/>
            <p:cNvGrpSpPr/>
            <p:nvPr/>
          </p:nvGrpSpPr>
          <p:grpSpPr bwMode="auto">
            <a:xfrm>
              <a:off x="3426" y="2950"/>
              <a:ext cx="192" cy="353"/>
              <a:chOff x="918" y="2572"/>
              <a:chExt cx="192" cy="353"/>
            </a:xfrm>
          </p:grpSpPr>
          <p:graphicFrame>
            <p:nvGraphicFramePr>
              <p:cNvPr id="196649" name="Object 41"/>
              <p:cNvGraphicFramePr>
                <a:graphicFrameLocks noChangeAspect="1"/>
              </p:cNvGraphicFramePr>
              <p:nvPr/>
            </p:nvGraphicFramePr>
            <p:xfrm>
              <a:off x="962" y="2685"/>
              <a:ext cx="10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031" name="公式" r:id="rId23" imgW="215900" imgH="508000" progId="Equation.3">
                      <p:embed/>
                    </p:oleObj>
                  </mc:Choice>
                  <mc:Fallback>
                    <p:oleObj name="公式" r:id="rId23" imgW="215900" imgH="508000" progId="Equation.3">
                      <p:embed/>
                      <p:pic>
                        <p:nvPicPr>
                          <p:cNvPr id="0" name="图片 193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" y="2685"/>
                            <a:ext cx="10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650" name="Object 42"/>
              <p:cNvGraphicFramePr/>
              <p:nvPr/>
            </p:nvGraphicFramePr>
            <p:xfrm>
              <a:off x="918" y="2572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032" name="公式" r:id="rId25" imgW="304800" imgH="355600" progId="Equation.3">
                      <p:embed/>
                    </p:oleObj>
                  </mc:Choice>
                  <mc:Fallback>
                    <p:oleObj name="公式" r:id="rId25" imgW="304800" imgH="355600" progId="Equation.3">
                      <p:embed/>
                      <p:pic>
                        <p:nvPicPr>
                          <p:cNvPr id="0" name="图片 193031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" y="2572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6651" name="Object 43"/>
            <p:cNvGraphicFramePr/>
            <p:nvPr/>
          </p:nvGraphicFramePr>
          <p:xfrm>
            <a:off x="3629" y="2966"/>
            <a:ext cx="1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3" name="公式" r:id="rId27" imgW="1943100" imgH="381000" progId="Equation.3">
                    <p:embed/>
                  </p:oleObj>
                </mc:Choice>
                <mc:Fallback>
                  <p:oleObj name="公式" r:id="rId27" imgW="1943100" imgH="381000" progId="Equation.3">
                    <p:embed/>
                    <p:pic>
                      <p:nvPicPr>
                        <p:cNvPr id="0" name="图片 1930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2966"/>
                          <a:ext cx="1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52" name="Object 44"/>
            <p:cNvGraphicFramePr/>
            <p:nvPr/>
          </p:nvGraphicFramePr>
          <p:xfrm>
            <a:off x="2931" y="2982"/>
            <a:ext cx="47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4" name="公式" r:id="rId29" imgW="761365" imgH="342900" progId="Equation.3">
                    <p:embed/>
                  </p:oleObj>
                </mc:Choice>
                <mc:Fallback>
                  <p:oleObj name="公式" r:id="rId29" imgW="761365" imgH="342900" progId="Equation.3">
                    <p:embed/>
                    <p:pic>
                      <p:nvPicPr>
                        <p:cNvPr id="0" name="图片 19303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2982"/>
                          <a:ext cx="479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6653" name="Group 45"/>
          <p:cNvGrpSpPr/>
          <p:nvPr/>
        </p:nvGrpSpPr>
        <p:grpSpPr bwMode="auto">
          <a:xfrm>
            <a:off x="1841500" y="5810250"/>
            <a:ext cx="6607175" cy="512763"/>
            <a:chOff x="1160" y="3420"/>
            <a:chExt cx="4162" cy="323"/>
          </a:xfrm>
        </p:grpSpPr>
        <p:sp>
          <p:nvSpPr>
            <p:cNvPr id="196654" name="Rectangle 46"/>
            <p:cNvSpPr>
              <a:spLocks noChangeArrowheads="1"/>
            </p:cNvSpPr>
            <p:nvPr/>
          </p:nvSpPr>
          <p:spPr bwMode="auto">
            <a:xfrm>
              <a:off x="1160" y="3420"/>
              <a:ext cx="416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4572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13716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18288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是          </a:t>
              </a:r>
              <a:r>
                <a:rPr kumimoji="0"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在           内</a:t>
              </a: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的所有</a:t>
              </a:r>
              <a:r>
                <a:rPr kumimoji="0"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孤立奇点</a:t>
              </a: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。  </a:t>
              </a:r>
              <a:endParaRPr kumimoji="0" lang="zh-CN" altLang="en-US" sz="2400" u="none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6655" name="Object 47"/>
            <p:cNvGraphicFramePr/>
            <p:nvPr/>
          </p:nvGraphicFramePr>
          <p:xfrm>
            <a:off x="1823" y="3462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5" name="公式" r:id="rId31" imgW="292100" imgH="381000" progId="Equation.3">
                    <p:embed/>
                  </p:oleObj>
                </mc:Choice>
                <mc:Fallback>
                  <p:oleObj name="公式" r:id="rId31" imgW="292100" imgH="381000" progId="Equation.3">
                    <p:embed/>
                    <p:pic>
                      <p:nvPicPr>
                        <p:cNvPr id="0" name="图片 19303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3462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56" name="Object 48"/>
            <p:cNvGraphicFramePr/>
            <p:nvPr/>
          </p:nvGraphicFramePr>
          <p:xfrm>
            <a:off x="2274" y="349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6" name="公式" r:id="rId33" imgW="635000" imgH="342900" progId="Equation.3">
                    <p:embed/>
                  </p:oleObj>
                </mc:Choice>
                <mc:Fallback>
                  <p:oleObj name="公式" r:id="rId33" imgW="635000" imgH="342900" progId="Equation.3">
                    <p:embed/>
                    <p:pic>
                      <p:nvPicPr>
                        <p:cNvPr id="0" name="图片 19303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493"/>
                          <a:ext cx="40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6657" name="Group 49"/>
            <p:cNvGrpSpPr/>
            <p:nvPr/>
          </p:nvGrpSpPr>
          <p:grpSpPr bwMode="auto">
            <a:xfrm>
              <a:off x="2938" y="3485"/>
              <a:ext cx="484" cy="216"/>
              <a:chOff x="2938" y="3485"/>
              <a:chExt cx="484" cy="216"/>
            </a:xfrm>
          </p:grpSpPr>
          <p:graphicFrame>
            <p:nvGraphicFramePr>
              <p:cNvPr id="196658" name="Object 50"/>
              <p:cNvGraphicFramePr/>
              <p:nvPr/>
            </p:nvGraphicFramePr>
            <p:xfrm>
              <a:off x="3166" y="3503"/>
              <a:ext cx="2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037" name="公式" r:id="rId35" imgW="546100" imgH="355600" progId="Equation.3">
                      <p:embed/>
                    </p:oleObj>
                  </mc:Choice>
                  <mc:Fallback>
                    <p:oleObj name="公式" r:id="rId35" imgW="546100" imgH="355600" progId="Equation.3">
                      <p:embed/>
                      <p:pic>
                        <p:nvPicPr>
                          <p:cNvPr id="0" name="图片 19303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6" y="3503"/>
                            <a:ext cx="256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659" name="Object 51"/>
              <p:cNvGraphicFramePr/>
              <p:nvPr/>
            </p:nvGraphicFramePr>
            <p:xfrm>
              <a:off x="2938" y="348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038" name="公式" r:id="rId37" imgW="444500" imgH="457200" progId="Equation.3">
                      <p:embed/>
                    </p:oleObj>
                  </mc:Choice>
                  <mc:Fallback>
                    <p:oleObj name="公式" r:id="rId37" imgW="444500" imgH="457200" progId="Equation.3">
                      <p:embed/>
                      <p:pic>
                        <p:nvPicPr>
                          <p:cNvPr id="0" name="图片 19303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8" y="348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6661" name="Rectangle 53"/>
          <p:cNvSpPr>
            <a:spLocks noChangeArrowheads="1"/>
          </p:cNvSpPr>
          <p:nvPr/>
        </p:nvSpPr>
        <p:spPr bwMode="auto">
          <a:xfrm>
            <a:off x="533400" y="327818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u="none">
                <a:solidFill>
                  <a:srgbClr val="0000FF"/>
                </a:solidFill>
              </a:rPr>
              <a:t>方法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196706" name="Group 98"/>
          <p:cNvGrpSpPr/>
          <p:nvPr/>
        </p:nvGrpSpPr>
        <p:grpSpPr bwMode="auto">
          <a:xfrm>
            <a:off x="1354138" y="3187700"/>
            <a:ext cx="3233737" cy="571500"/>
            <a:chOff x="853" y="2008"/>
            <a:chExt cx="2037" cy="360"/>
          </a:xfrm>
        </p:grpSpPr>
        <p:graphicFrame>
          <p:nvGraphicFramePr>
            <p:cNvPr id="196638" name="Object 30"/>
            <p:cNvGraphicFramePr/>
            <p:nvPr/>
          </p:nvGraphicFramePr>
          <p:xfrm>
            <a:off x="1211" y="2008"/>
            <a:ext cx="16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9" name="公式" r:id="rId39" imgW="3556000" imgH="762000" progId="Equation.3">
                    <p:embed/>
                  </p:oleObj>
                </mc:Choice>
                <mc:Fallback>
                  <p:oleObj name="公式" r:id="rId39" imgW="3556000" imgH="762000" progId="Equation.3">
                    <p:embed/>
                    <p:pic>
                      <p:nvPicPr>
                        <p:cNvPr id="0" name="图片 19303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2008"/>
                          <a:ext cx="16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76" name="Rectangle 68"/>
            <p:cNvSpPr>
              <a:spLocks noChangeArrowheads="1"/>
            </p:cNvSpPr>
            <p:nvPr/>
          </p:nvSpPr>
          <p:spPr bwMode="auto">
            <a:xfrm>
              <a:off x="853" y="2053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 u="none">
                  <a:solidFill>
                    <a:srgbClr val="000000"/>
                  </a:solidFill>
                </a:rPr>
                <a:t>(2)   </a:t>
              </a:r>
              <a:endParaRPr kumimoji="0" lang="en-US" altLang="zh-CN" b="1" u="none">
                <a:solidFill>
                  <a:srgbClr val="000000"/>
                </a:solidFill>
              </a:endParaRPr>
            </a:p>
          </p:txBody>
        </p:sp>
      </p:grpSp>
      <p:grpSp>
        <p:nvGrpSpPr>
          <p:cNvPr id="196677" name="Group 69"/>
          <p:cNvGrpSpPr/>
          <p:nvPr/>
        </p:nvGrpSpPr>
        <p:grpSpPr bwMode="auto">
          <a:xfrm>
            <a:off x="534988" y="2006600"/>
            <a:ext cx="8455025" cy="1052513"/>
            <a:chOff x="337" y="1264"/>
            <a:chExt cx="5326" cy="663"/>
          </a:xfrm>
        </p:grpSpPr>
        <p:grpSp>
          <p:nvGrpSpPr>
            <p:cNvPr id="196678" name="Group 70"/>
            <p:cNvGrpSpPr/>
            <p:nvPr/>
          </p:nvGrpSpPr>
          <p:grpSpPr bwMode="auto">
            <a:xfrm>
              <a:off x="337" y="1266"/>
              <a:ext cx="3235" cy="661"/>
              <a:chOff x="337" y="1266"/>
              <a:chExt cx="3235" cy="661"/>
            </a:xfrm>
          </p:grpSpPr>
          <p:sp>
            <p:nvSpPr>
              <p:cNvPr id="196679" name="Rectangle 71"/>
              <p:cNvSpPr>
                <a:spLocks noChangeArrowheads="1"/>
              </p:cNvSpPr>
              <p:nvPr/>
            </p:nvSpPr>
            <p:spPr bwMode="auto">
              <a:xfrm>
                <a:off x="852" y="1639"/>
                <a:ext cx="2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的</a:t>
                </a:r>
                <a:r>
                  <a:rPr kumimoji="0" lang="zh-CN" altLang="en-US" b="1">
                    <a:solidFill>
                      <a:schemeClr val="folHlink"/>
                    </a:solidFill>
                    <a:ea typeface="楷体" panose="02010609060101010101" pitchFamily="49" charset="-122"/>
                  </a:rPr>
                  <a:t>二元多项式</a:t>
                </a: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或</a:t>
                </a:r>
                <a:r>
                  <a:rPr kumimoji="0" lang="zh-CN" altLang="en-US" b="1">
                    <a:solidFill>
                      <a:schemeClr val="folHlink"/>
                    </a:solidFill>
                    <a:ea typeface="楷体" panose="02010609060101010101" pitchFamily="49" charset="-122"/>
                  </a:rPr>
                  <a:t>分式函数</a:t>
                </a: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。      </a:t>
                </a:r>
                <a:endParaRPr kumimoji="0"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  <p:grpSp>
            <p:nvGrpSpPr>
              <p:cNvPr id="196680" name="Group 72"/>
              <p:cNvGrpSpPr/>
              <p:nvPr/>
            </p:nvGrpSpPr>
            <p:grpSpPr bwMode="auto">
              <a:xfrm>
                <a:off x="337" y="1266"/>
                <a:ext cx="3161" cy="300"/>
                <a:chOff x="337" y="1266"/>
                <a:chExt cx="3161" cy="300"/>
              </a:xfrm>
            </p:grpSpPr>
            <p:sp>
              <p:nvSpPr>
                <p:cNvPr id="196681" name="Rectangle 73"/>
                <p:cNvSpPr>
                  <a:spLocks noChangeArrowheads="1"/>
                </p:cNvSpPr>
                <p:nvPr/>
              </p:nvSpPr>
              <p:spPr bwMode="auto">
                <a:xfrm>
                  <a:off x="337" y="1278"/>
                  <a:ext cx="5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 b="1" u="none">
                      <a:solidFill>
                        <a:srgbClr val="0000FF"/>
                      </a:solidFill>
                    </a:rPr>
                    <a:t>要求  </a:t>
                  </a:r>
                  <a:endParaRPr kumimoji="0" lang="zh-CN" altLang="en-US" b="1" u="none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96682" name="Rectangle 74"/>
                <p:cNvSpPr>
                  <a:spLocks noChangeArrowheads="1"/>
                </p:cNvSpPr>
                <p:nvPr/>
              </p:nvSpPr>
              <p:spPr bwMode="auto">
                <a:xfrm>
                  <a:off x="1503" y="1278"/>
                  <a:ext cx="19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是 </a:t>
                  </a:r>
                  <a:r>
                    <a:rPr kumimoji="0" lang="zh-CN" altLang="en-US" b="1" i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 </a:t>
                  </a:r>
                  <a:r>
                    <a:rPr kumimoji="0" lang="zh-CN" altLang="en-US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      的</a:t>
                  </a:r>
                  <a:r>
                    <a:rPr kumimoji="0" lang="zh-CN" altLang="en-US" b="1">
                      <a:solidFill>
                        <a:schemeClr val="folHlink"/>
                      </a:solidFill>
                      <a:ea typeface="楷体" panose="02010609060101010101" pitchFamily="49" charset="-122"/>
                    </a:rPr>
                    <a:t>有理函数</a:t>
                  </a:r>
                  <a:r>
                    <a:rPr kumimoji="0" lang="zh-CN" altLang="en-US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，   </a:t>
                  </a:r>
                  <a:endPara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endParaRPr>
                </a:p>
              </p:txBody>
            </p:sp>
            <p:graphicFrame>
              <p:nvGraphicFramePr>
                <p:cNvPr id="196683" name="Object 75"/>
                <p:cNvGraphicFramePr/>
                <p:nvPr/>
              </p:nvGraphicFramePr>
              <p:xfrm>
                <a:off x="901" y="1328"/>
                <a:ext cx="63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040" name="公式" r:id="rId41" imgW="1002665" imgH="342900" progId="Equation.3">
                        <p:embed/>
                      </p:oleObj>
                    </mc:Choice>
                    <mc:Fallback>
                      <p:oleObj name="公式" r:id="rId41" imgW="1002665" imgH="342900" progId="Equation.3">
                        <p:embed/>
                        <p:pic>
                          <p:nvPicPr>
                            <p:cNvPr id="0" name="图片 193039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1" y="1328"/>
                              <a:ext cx="632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6684" name="Rectangle 76"/>
                <p:cNvSpPr>
                  <a:spLocks noChangeArrowheads="1"/>
                </p:cNvSpPr>
                <p:nvPr/>
              </p:nvSpPr>
              <p:spPr bwMode="auto">
                <a:xfrm>
                  <a:off x="1748" y="1266"/>
                  <a:ext cx="5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 i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u</a:t>
                  </a:r>
                  <a:r>
                    <a:rPr kumimoji="0" lang="en-US" altLang="zh-CN" b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, </a:t>
                  </a:r>
                  <a:r>
                    <a:rPr kumimoji="0" lang="en-US" altLang="zh-CN" b="1" i="1" u="none">
                      <a:solidFill>
                        <a:srgbClr val="000000"/>
                      </a:solidFill>
                      <a:ea typeface="楷体" panose="02010609060101010101" pitchFamily="49" charset="-122"/>
                    </a:rPr>
                    <a:t>v  </a:t>
                  </a:r>
                  <a:endParaRPr kumimoji="0" lang="en-US" altLang="zh-CN" b="1" i="1" u="none">
                    <a:solidFill>
                      <a:srgbClr val="000000"/>
                    </a:solidFill>
                    <a:ea typeface="楷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96685" name="Group 77"/>
            <p:cNvGrpSpPr/>
            <p:nvPr/>
          </p:nvGrpSpPr>
          <p:grpSpPr bwMode="auto">
            <a:xfrm>
              <a:off x="3237" y="1264"/>
              <a:ext cx="2426" cy="302"/>
              <a:chOff x="3237" y="826"/>
              <a:chExt cx="2426" cy="302"/>
            </a:xfrm>
          </p:grpSpPr>
          <p:sp>
            <p:nvSpPr>
              <p:cNvPr id="196686" name="Rectangle 78"/>
              <p:cNvSpPr>
                <a:spLocks noChangeArrowheads="1"/>
              </p:cNvSpPr>
              <p:nvPr/>
            </p:nvSpPr>
            <p:spPr bwMode="auto">
              <a:xfrm>
                <a:off x="3237" y="840"/>
                <a:ext cx="2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即              是以 </a:t>
                </a:r>
                <a:r>
                  <a:rPr kumimoji="0" lang="zh-CN" altLang="en-US" b="1" i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     </a:t>
                </a:r>
                <a:r>
                  <a:rPr kumimoji="0"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为变量  </a:t>
                </a:r>
                <a:endParaRPr kumimoji="0"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96687" name="Object 79"/>
              <p:cNvGraphicFramePr/>
              <p:nvPr/>
            </p:nvGraphicFramePr>
            <p:xfrm>
              <a:off x="3503" y="888"/>
              <a:ext cx="6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041" name="公式" r:id="rId43" imgW="1002665" imgH="342900" progId="Equation.3">
                      <p:embed/>
                    </p:oleObj>
                  </mc:Choice>
                  <mc:Fallback>
                    <p:oleObj name="公式" r:id="rId43" imgW="1002665" imgH="342900" progId="Equation.3">
                      <p:embed/>
                      <p:pic>
                        <p:nvPicPr>
                          <p:cNvPr id="0" name="图片 19304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3" y="888"/>
                            <a:ext cx="632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688" name="Rectangle 80"/>
              <p:cNvSpPr>
                <a:spLocks noChangeArrowheads="1"/>
              </p:cNvSpPr>
              <p:nvPr/>
            </p:nvSpPr>
            <p:spPr bwMode="auto">
              <a:xfrm>
                <a:off x="4536" y="82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b="1" i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u</a:t>
                </a:r>
                <a:r>
                  <a:rPr kumimoji="0"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, </a:t>
                </a:r>
                <a:r>
                  <a:rPr kumimoji="0" lang="en-US" altLang="zh-CN" b="1" i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v  </a:t>
                </a:r>
                <a:endParaRPr kumimoji="0" lang="en-US" altLang="zh-CN" b="1" i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96689" name="Rectangle 8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988" y="574675"/>
            <a:ext cx="286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四、计算定积分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196690" name="Group 82"/>
          <p:cNvGrpSpPr/>
          <p:nvPr/>
        </p:nvGrpSpPr>
        <p:grpSpPr bwMode="auto">
          <a:xfrm>
            <a:off x="533400" y="1228725"/>
            <a:ext cx="3892550" cy="571500"/>
            <a:chOff x="336" y="774"/>
            <a:chExt cx="2452" cy="360"/>
          </a:xfrm>
        </p:grpSpPr>
        <p:graphicFrame>
          <p:nvGraphicFramePr>
            <p:cNvPr id="196691" name="Object 83"/>
            <p:cNvGraphicFramePr>
              <a:graphicFrameLocks noChangeAspect="1"/>
            </p:cNvGraphicFramePr>
            <p:nvPr/>
          </p:nvGraphicFramePr>
          <p:xfrm>
            <a:off x="1028" y="774"/>
            <a:ext cx="17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42" name="公式" r:id="rId45" imgW="3721100" imgH="762000" progId="Equation.3">
                    <p:embed/>
                  </p:oleObj>
                </mc:Choice>
                <mc:Fallback>
                  <p:oleObj name="公式" r:id="rId45" imgW="3721100" imgH="762000" progId="Equation.3">
                    <p:embed/>
                    <p:pic>
                      <p:nvPicPr>
                        <p:cNvPr id="0" name="图片 1930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774"/>
                          <a:ext cx="17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92" name="Rectangle 84"/>
            <p:cNvSpPr>
              <a:spLocks noChangeArrowheads="1"/>
            </p:cNvSpPr>
            <p:nvPr/>
          </p:nvSpPr>
          <p:spPr bwMode="auto">
            <a:xfrm>
              <a:off x="336" y="804"/>
              <a:ext cx="74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b="1" u="none">
                  <a:solidFill>
                    <a:srgbClr val="000099"/>
                  </a:solidFill>
                </a:rPr>
                <a:t>1. </a:t>
              </a:r>
              <a:r>
                <a:rPr lang="zh-CN" altLang="en-US" b="1" u="none">
                  <a:solidFill>
                    <a:srgbClr val="000099"/>
                  </a:solidFill>
                </a:rPr>
                <a:t>计算 </a:t>
              </a:r>
              <a:endParaRPr lang="zh-CN" altLang="en-US" b="1" u="none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406 -0.13773 L 5.55556E-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12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7" grpId="0" animBg="1"/>
      <p:bldP spid="1966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59" name="Group 27"/>
          <p:cNvGrpSpPr/>
          <p:nvPr/>
        </p:nvGrpSpPr>
        <p:grpSpPr bwMode="auto">
          <a:xfrm>
            <a:off x="1355725" y="5353050"/>
            <a:ext cx="6762750" cy="512763"/>
            <a:chOff x="854" y="2982"/>
            <a:chExt cx="4260" cy="323"/>
          </a:xfrm>
        </p:grpSpPr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854" y="2982"/>
              <a:ext cx="426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4572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13716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18288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是          </a:t>
              </a:r>
              <a:r>
                <a:rPr kumimoji="0"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在上半平面内</a:t>
              </a: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0" lang="zh-CN" altLang="en-US" sz="240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孤立奇点</a:t>
              </a: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。    </a:t>
              </a:r>
              <a:endParaRPr kumimoji="0" lang="zh-CN" altLang="en-US" sz="2400" u="none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7661" name="Object 29"/>
            <p:cNvGraphicFramePr/>
            <p:nvPr/>
          </p:nvGraphicFramePr>
          <p:xfrm>
            <a:off x="1511" y="3030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24" name="公式" r:id="rId1" imgW="292100" imgH="381000" progId="Equation.3">
                    <p:embed/>
                  </p:oleObj>
                </mc:Choice>
                <mc:Fallback>
                  <p:oleObj name="公式" r:id="rId1" imgW="292100" imgH="381000" progId="Equation.3">
                    <p:embed/>
                    <p:pic>
                      <p:nvPicPr>
                        <p:cNvPr id="0" name="图片 19382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3030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62" name="Object 30"/>
            <p:cNvGraphicFramePr/>
            <p:nvPr/>
          </p:nvGraphicFramePr>
          <p:xfrm>
            <a:off x="1960" y="3061"/>
            <a:ext cx="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25" name="公式" r:id="rId3" imgW="622300" imgH="342900" progId="Equation.3">
                    <p:embed/>
                  </p:oleObj>
                </mc:Choice>
                <mc:Fallback>
                  <p:oleObj name="公式" r:id="rId3" imgW="622300" imgH="342900" progId="Equation.3">
                    <p:embed/>
                    <p:pic>
                      <p:nvPicPr>
                        <p:cNvPr id="0" name="图片 19382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3061"/>
                          <a:ext cx="39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534988" y="210502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u="none">
                <a:solidFill>
                  <a:srgbClr val="0000FF"/>
                </a:solidFill>
              </a:rPr>
              <a:t>要求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530225" y="460851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u="none">
                <a:solidFill>
                  <a:srgbClr val="0000FF"/>
                </a:solidFill>
              </a:rPr>
              <a:t>方法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197696" name="Group 64"/>
          <p:cNvGrpSpPr/>
          <p:nvPr/>
        </p:nvGrpSpPr>
        <p:grpSpPr bwMode="auto">
          <a:xfrm>
            <a:off x="1347788" y="1984375"/>
            <a:ext cx="7662862" cy="2012950"/>
            <a:chOff x="849" y="1250"/>
            <a:chExt cx="4827" cy="1268"/>
          </a:xfrm>
        </p:grpSpPr>
        <p:grpSp>
          <p:nvGrpSpPr>
            <p:cNvPr id="197668" name="Group 36"/>
            <p:cNvGrpSpPr/>
            <p:nvPr/>
          </p:nvGrpSpPr>
          <p:grpSpPr bwMode="auto">
            <a:xfrm>
              <a:off x="850" y="1250"/>
              <a:ext cx="4478" cy="496"/>
              <a:chOff x="850" y="860"/>
              <a:chExt cx="4478" cy="496"/>
            </a:xfrm>
          </p:grpSpPr>
          <p:sp>
            <p:nvSpPr>
              <p:cNvPr id="197669" name="Rectangle 37"/>
              <p:cNvSpPr>
                <a:spLocks noChangeArrowheads="1"/>
              </p:cNvSpPr>
              <p:nvPr/>
            </p:nvSpPr>
            <p:spPr bwMode="auto">
              <a:xfrm>
                <a:off x="2428" y="925"/>
                <a:ext cx="290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1pPr>
                <a:lvl2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2pPr>
                <a:lvl3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3pPr>
                <a:lvl4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4pPr>
                <a:lvl5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5pPr>
                <a:lvl6pPr marL="4572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6pPr>
                <a:lvl7pPr marL="9144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7pPr>
                <a:lvl8pPr marL="13716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8pPr>
                <a:lvl9pPr marL="18288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5000"/>
                  </a:lnSpc>
                </a:pP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其中，</a:t>
                </a:r>
                <a:r>
                  <a:rPr kumimoji="0" lang="zh-CN" altLang="en-US" sz="2400" i="1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</a:t>
                </a: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为</a:t>
                </a:r>
                <a:r>
                  <a:rPr kumimoji="0"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多项式</a:t>
                </a: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；  </a:t>
                </a:r>
                <a:endPara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7670" name="Group 38"/>
              <p:cNvGrpSpPr/>
              <p:nvPr/>
            </p:nvGrpSpPr>
            <p:grpSpPr bwMode="auto">
              <a:xfrm>
                <a:off x="850" y="860"/>
                <a:ext cx="1514" cy="496"/>
                <a:chOff x="850" y="812"/>
                <a:chExt cx="1514" cy="496"/>
              </a:xfrm>
            </p:grpSpPr>
            <p:graphicFrame>
              <p:nvGraphicFramePr>
                <p:cNvPr id="197671" name="Object 39"/>
                <p:cNvGraphicFramePr/>
                <p:nvPr/>
              </p:nvGraphicFramePr>
              <p:xfrm>
                <a:off x="1190" y="812"/>
                <a:ext cx="1174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826" name="公式" r:id="rId5" imgW="2489200" imgH="1054100" progId="Equation.3">
                        <p:embed/>
                      </p:oleObj>
                    </mc:Choice>
                    <mc:Fallback>
                      <p:oleObj name="公式" r:id="rId5" imgW="2489200" imgH="1054100" progId="Equation.3">
                        <p:embed/>
                        <p:pic>
                          <p:nvPicPr>
                            <p:cNvPr id="0" name="图片 193825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0" y="812"/>
                              <a:ext cx="1174" cy="4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7672" name="Rectangle 40"/>
                <p:cNvSpPr>
                  <a:spLocks noChangeArrowheads="1"/>
                </p:cNvSpPr>
                <p:nvPr/>
              </p:nvSpPr>
              <p:spPr bwMode="auto">
                <a:xfrm>
                  <a:off x="850" y="876"/>
                  <a:ext cx="4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 u="none">
                      <a:solidFill>
                        <a:srgbClr val="000000"/>
                      </a:solidFill>
                    </a:rPr>
                    <a:t>(1)  </a:t>
                  </a:r>
                  <a:endParaRPr kumimoji="0" lang="en-US" altLang="zh-CN" b="1" u="none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97673" name="Object 41"/>
              <p:cNvGraphicFramePr>
                <a:graphicFrameLocks noChangeAspect="1"/>
              </p:cNvGraphicFramePr>
              <p:nvPr/>
            </p:nvGraphicFramePr>
            <p:xfrm>
              <a:off x="3045" y="1002"/>
              <a:ext cx="9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27" name="公式" r:id="rId7" imgW="2082800" imgH="457200" progId="Equation.3">
                      <p:embed/>
                    </p:oleObj>
                  </mc:Choice>
                  <mc:Fallback>
                    <p:oleObj name="公式" r:id="rId7" imgW="2082800" imgH="457200" progId="Equation.3">
                      <p:embed/>
                      <p:pic>
                        <p:nvPicPr>
                          <p:cNvPr id="0" name="图片 1938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5" y="1002"/>
                            <a:ext cx="9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7674" name="Group 42"/>
            <p:cNvGrpSpPr/>
            <p:nvPr/>
          </p:nvGrpSpPr>
          <p:grpSpPr bwMode="auto">
            <a:xfrm>
              <a:off x="849" y="1841"/>
              <a:ext cx="4827" cy="288"/>
              <a:chOff x="849" y="1451"/>
              <a:chExt cx="4827" cy="288"/>
            </a:xfrm>
          </p:grpSpPr>
          <p:sp>
            <p:nvSpPr>
              <p:cNvPr id="197675" name="Rectangle 43"/>
              <p:cNvSpPr>
                <a:spLocks noChangeArrowheads="1"/>
              </p:cNvSpPr>
              <p:nvPr/>
            </p:nvSpPr>
            <p:spPr bwMode="auto">
              <a:xfrm>
                <a:off x="849" y="1451"/>
                <a:ext cx="4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(2)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分母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          </a:t>
                </a:r>
                <a:r>
                  <a:rPr lang="zh-CN" altLang="en-US" sz="800" b="1" u="none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的次数比分子 </a:t>
                </a:r>
                <a:r>
                  <a:rPr lang="zh-CN" altLang="en-US" b="1" i="1" u="none">
                    <a:solidFill>
                      <a:srgbClr val="000000"/>
                    </a:solidFill>
                  </a:rPr>
                  <a:t>        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的次数</a:t>
                </a:r>
                <a:r>
                  <a:rPr lang="zh-CN" altLang="en-US" b="1">
                    <a:solidFill>
                      <a:srgbClr val="CC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至少高二次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；  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7676" name="Object 44"/>
              <p:cNvGraphicFramePr>
                <a:graphicFrameLocks noChangeAspect="1"/>
              </p:cNvGraphicFramePr>
              <p:nvPr/>
            </p:nvGraphicFramePr>
            <p:xfrm>
              <a:off x="3239" y="149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28" name="公式" r:id="rId9" imgW="901700" imgH="457200" progId="Equation.3">
                      <p:embed/>
                    </p:oleObj>
                  </mc:Choice>
                  <mc:Fallback>
                    <p:oleObj name="公式" r:id="rId9" imgW="901700" imgH="457200" progId="Equation.3">
                      <p:embed/>
                      <p:pic>
                        <p:nvPicPr>
                          <p:cNvPr id="0" name="图片 1938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9" y="149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677" name="Object 45"/>
              <p:cNvGraphicFramePr>
                <a:graphicFrameLocks noChangeAspect="1"/>
              </p:cNvGraphicFramePr>
              <p:nvPr/>
            </p:nvGraphicFramePr>
            <p:xfrm>
              <a:off x="1601" y="149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29" name="公式" r:id="rId11" imgW="901700" imgH="457200" progId="Equation.3">
                      <p:embed/>
                    </p:oleObj>
                  </mc:Choice>
                  <mc:Fallback>
                    <p:oleObj name="公式" r:id="rId11" imgW="901700" imgH="457200" progId="Equation.3">
                      <p:embed/>
                      <p:pic>
                        <p:nvPicPr>
                          <p:cNvPr id="0" name="图片 1938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1" y="149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7678" name="Group 46"/>
            <p:cNvGrpSpPr/>
            <p:nvPr/>
          </p:nvGrpSpPr>
          <p:grpSpPr bwMode="auto">
            <a:xfrm>
              <a:off x="852" y="2230"/>
              <a:ext cx="2716" cy="288"/>
              <a:chOff x="852" y="1840"/>
              <a:chExt cx="2716" cy="288"/>
            </a:xfrm>
          </p:grpSpPr>
          <p:sp>
            <p:nvSpPr>
              <p:cNvPr id="197679" name="Rectangle 47"/>
              <p:cNvSpPr>
                <a:spLocks noChangeArrowheads="1"/>
              </p:cNvSpPr>
              <p:nvPr/>
            </p:nvSpPr>
            <p:spPr bwMode="auto">
              <a:xfrm>
                <a:off x="852" y="1840"/>
                <a:ext cx="27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(3)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分母          </a:t>
                </a:r>
                <a:r>
                  <a:rPr lang="zh-CN" altLang="en-US" sz="800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没有</a:t>
                </a:r>
                <a:r>
                  <a:rPr lang="zh-CN" altLang="en-US" b="1">
                    <a:solidFill>
                      <a:srgbClr val="008000"/>
                    </a:solidFill>
                    <a:ea typeface="楷体" panose="02010609060101010101" pitchFamily="49" charset="-122"/>
                  </a:rPr>
                  <a:t>实零点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。    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7680" name="Object 48"/>
              <p:cNvGraphicFramePr>
                <a:graphicFrameLocks noChangeAspect="1"/>
              </p:cNvGraphicFramePr>
              <p:nvPr/>
            </p:nvGraphicFramePr>
            <p:xfrm>
              <a:off x="1600" y="1886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30" name="公式" r:id="rId13" imgW="901700" imgH="457200" progId="Equation.3">
                      <p:embed/>
                    </p:oleObj>
                  </mc:Choice>
                  <mc:Fallback>
                    <p:oleObj name="公式" r:id="rId13" imgW="901700" imgH="457200" progId="Equation.3">
                      <p:embed/>
                      <p:pic>
                        <p:nvPicPr>
                          <p:cNvPr id="0" name="图片 1938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1886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7681" name="Group 49"/>
          <p:cNvGrpSpPr/>
          <p:nvPr/>
        </p:nvGrpSpPr>
        <p:grpSpPr bwMode="auto">
          <a:xfrm>
            <a:off x="1439863" y="4513263"/>
            <a:ext cx="4652962" cy="663575"/>
            <a:chOff x="907" y="2453"/>
            <a:chExt cx="2931" cy="418"/>
          </a:xfrm>
        </p:grpSpPr>
        <p:graphicFrame>
          <p:nvGraphicFramePr>
            <p:cNvPr id="197682" name="Object 50"/>
            <p:cNvGraphicFramePr/>
            <p:nvPr/>
          </p:nvGraphicFramePr>
          <p:xfrm>
            <a:off x="907" y="2453"/>
            <a:ext cx="9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31" name="公式" r:id="rId15" imgW="2082800" imgH="762000" progId="Equation.3">
                    <p:embed/>
                  </p:oleObj>
                </mc:Choice>
                <mc:Fallback>
                  <p:oleObj name="公式" r:id="rId15" imgW="2082800" imgH="762000" progId="Equation.3">
                    <p:embed/>
                    <p:pic>
                      <p:nvPicPr>
                        <p:cNvPr id="0" name="图片 19383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453"/>
                          <a:ext cx="9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83" name="Object 51"/>
            <p:cNvGraphicFramePr/>
            <p:nvPr/>
          </p:nvGraphicFramePr>
          <p:xfrm>
            <a:off x="2614" y="2528"/>
            <a:ext cx="1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32" name="公式" r:id="rId17" imgW="1943100" imgH="381000" progId="Equation.3">
                    <p:embed/>
                  </p:oleObj>
                </mc:Choice>
                <mc:Fallback>
                  <p:oleObj name="公式" r:id="rId17" imgW="1943100" imgH="381000" progId="Equation.3">
                    <p:embed/>
                    <p:pic>
                      <p:nvPicPr>
                        <p:cNvPr id="0" name="图片 1938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" y="2528"/>
                          <a:ext cx="12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84" name="Object 52"/>
            <p:cNvGraphicFramePr/>
            <p:nvPr/>
          </p:nvGraphicFramePr>
          <p:xfrm>
            <a:off x="1912" y="2544"/>
            <a:ext cx="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33" name="公式" r:id="rId19" imgW="812165" imgH="342900" progId="Equation.3">
                    <p:embed/>
                  </p:oleObj>
                </mc:Choice>
                <mc:Fallback>
                  <p:oleObj name="公式" r:id="rId19" imgW="812165" imgH="342900" progId="Equation.3">
                    <p:embed/>
                    <p:pic>
                      <p:nvPicPr>
                        <p:cNvPr id="0" name="图片 1938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544"/>
                          <a:ext cx="51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7685" name="Group 53"/>
            <p:cNvGrpSpPr/>
            <p:nvPr/>
          </p:nvGrpSpPr>
          <p:grpSpPr bwMode="auto">
            <a:xfrm>
              <a:off x="2400" y="2518"/>
              <a:ext cx="192" cy="353"/>
              <a:chOff x="918" y="2572"/>
              <a:chExt cx="192" cy="353"/>
            </a:xfrm>
          </p:grpSpPr>
          <p:graphicFrame>
            <p:nvGraphicFramePr>
              <p:cNvPr id="197686" name="Object 54"/>
              <p:cNvGraphicFramePr>
                <a:graphicFrameLocks noChangeAspect="1"/>
              </p:cNvGraphicFramePr>
              <p:nvPr/>
            </p:nvGraphicFramePr>
            <p:xfrm>
              <a:off x="962" y="2685"/>
              <a:ext cx="10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34" name="公式" r:id="rId21" imgW="215900" imgH="508000" progId="Equation.3">
                      <p:embed/>
                    </p:oleObj>
                  </mc:Choice>
                  <mc:Fallback>
                    <p:oleObj name="公式" r:id="rId21" imgW="215900" imgH="508000" progId="Equation.3">
                      <p:embed/>
                      <p:pic>
                        <p:nvPicPr>
                          <p:cNvPr id="0" name="图片 1938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" y="2685"/>
                            <a:ext cx="10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687" name="Object 55"/>
              <p:cNvGraphicFramePr/>
              <p:nvPr/>
            </p:nvGraphicFramePr>
            <p:xfrm>
              <a:off x="918" y="2572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35" name="公式" r:id="rId23" imgW="304800" imgH="355600" progId="Equation.3">
                      <p:embed/>
                    </p:oleObj>
                  </mc:Choice>
                  <mc:Fallback>
                    <p:oleObj name="公式" r:id="rId23" imgW="304800" imgH="355600" progId="Equation.3">
                      <p:embed/>
                      <p:pic>
                        <p:nvPicPr>
                          <p:cNvPr id="0" name="图片 19383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" y="2572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7692" name="Rectangle 6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988" y="574675"/>
            <a:ext cx="286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四、计算定积分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197697" name="Group 65"/>
          <p:cNvGrpSpPr/>
          <p:nvPr/>
        </p:nvGrpSpPr>
        <p:grpSpPr bwMode="auto">
          <a:xfrm>
            <a:off x="533400" y="1228725"/>
            <a:ext cx="2695575" cy="571500"/>
            <a:chOff x="336" y="774"/>
            <a:chExt cx="1698" cy="360"/>
          </a:xfrm>
        </p:grpSpPr>
        <p:graphicFrame>
          <p:nvGraphicFramePr>
            <p:cNvPr id="197636" name="Object 4"/>
            <p:cNvGraphicFramePr>
              <a:graphicFrameLocks noChangeAspect="1"/>
            </p:cNvGraphicFramePr>
            <p:nvPr/>
          </p:nvGraphicFramePr>
          <p:xfrm>
            <a:off x="1034" y="774"/>
            <a:ext cx="10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36" name="公式" r:id="rId25" imgW="2120900" imgH="762000" progId="Equation.3">
                    <p:embed/>
                  </p:oleObj>
                </mc:Choice>
                <mc:Fallback>
                  <p:oleObj name="公式" r:id="rId25" imgW="2120900" imgH="762000" progId="Equation.3">
                    <p:embed/>
                    <p:pic>
                      <p:nvPicPr>
                        <p:cNvPr id="0" name="图片 1938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774"/>
                          <a:ext cx="10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95" name="Rectangle 63"/>
            <p:cNvSpPr>
              <a:spLocks noChangeArrowheads="1"/>
            </p:cNvSpPr>
            <p:nvPr/>
          </p:nvSpPr>
          <p:spPr bwMode="auto">
            <a:xfrm>
              <a:off x="336" y="804"/>
              <a:ext cx="74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b="1" u="none">
                  <a:solidFill>
                    <a:srgbClr val="000099"/>
                  </a:solidFill>
                </a:rPr>
                <a:t>2. </a:t>
              </a:r>
              <a:r>
                <a:rPr lang="zh-CN" altLang="en-US" b="1" u="none">
                  <a:solidFill>
                    <a:srgbClr val="000099"/>
                  </a:solidFill>
                </a:rPr>
                <a:t>计算 </a:t>
              </a:r>
              <a:endParaRPr lang="zh-CN" altLang="en-US" b="1" u="none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3" grpId="0"/>
      <p:bldP spid="1976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83" name="Group 27"/>
          <p:cNvGrpSpPr/>
          <p:nvPr/>
        </p:nvGrpSpPr>
        <p:grpSpPr bwMode="auto">
          <a:xfrm>
            <a:off x="1355725" y="5286375"/>
            <a:ext cx="6381750" cy="512763"/>
            <a:chOff x="854" y="2940"/>
            <a:chExt cx="4020" cy="323"/>
          </a:xfrm>
        </p:grpSpPr>
        <p:sp>
          <p:nvSpPr>
            <p:cNvPr id="198684" name="Rectangle 28"/>
            <p:cNvSpPr>
              <a:spLocks noChangeArrowheads="1"/>
            </p:cNvSpPr>
            <p:nvPr/>
          </p:nvSpPr>
          <p:spPr bwMode="auto">
            <a:xfrm>
              <a:off x="854" y="2940"/>
              <a:ext cx="402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1pPr>
              <a:lvl2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2pPr>
              <a:lvl3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3pPr>
              <a:lvl4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4pPr>
              <a:lvl5pPr>
                <a:lnSpc>
                  <a:spcPct val="85000"/>
                </a:lnSpc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5pPr>
              <a:lvl6pPr marL="4572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6pPr>
              <a:lvl7pPr marL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7pPr>
              <a:lvl8pPr marL="13716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8pPr>
              <a:lvl9pPr marL="18288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A31221"/>
                  </a:solidFill>
                  <a:latin typeface="华文细黑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是          </a:t>
              </a:r>
              <a:r>
                <a:rPr kumimoji="0"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在上半平面内</a:t>
              </a: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0" lang="zh-CN" altLang="en-US" sz="240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孤立奇点</a:t>
              </a:r>
              <a:r>
                <a: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。  </a:t>
              </a:r>
              <a:endParaRPr kumimoji="0" lang="zh-CN" altLang="en-US" sz="2400" u="none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8685" name="Object 29"/>
            <p:cNvGraphicFramePr/>
            <p:nvPr/>
          </p:nvGraphicFramePr>
          <p:xfrm>
            <a:off x="1511" y="2988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0" name="公式" r:id="rId1" imgW="292100" imgH="381000" progId="Equation.3">
                    <p:embed/>
                  </p:oleObj>
                </mc:Choice>
                <mc:Fallback>
                  <p:oleObj name="公式" r:id="rId1" imgW="292100" imgH="381000" progId="Equation.3">
                    <p:embed/>
                    <p:pic>
                      <p:nvPicPr>
                        <p:cNvPr id="0" name="图片 19486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988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86" name="Object 30"/>
            <p:cNvGraphicFramePr/>
            <p:nvPr/>
          </p:nvGraphicFramePr>
          <p:xfrm>
            <a:off x="1960" y="3019"/>
            <a:ext cx="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1" name="公式" r:id="rId3" imgW="622300" imgH="342900" progId="Equation.3">
                    <p:embed/>
                  </p:oleObj>
                </mc:Choice>
                <mc:Fallback>
                  <p:oleObj name="公式" r:id="rId3" imgW="622300" imgH="342900" progId="Equation.3">
                    <p:embed/>
                    <p:pic>
                      <p:nvPicPr>
                        <p:cNvPr id="0" name="图片 19487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3019"/>
                          <a:ext cx="39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687" name="Rectangle 31"/>
          <p:cNvSpPr>
            <a:spLocks noChangeArrowheads="1"/>
          </p:cNvSpPr>
          <p:nvPr/>
        </p:nvSpPr>
        <p:spPr bwMode="auto">
          <a:xfrm>
            <a:off x="534988" y="210502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u="none">
                <a:solidFill>
                  <a:srgbClr val="0000FF"/>
                </a:solidFill>
              </a:rPr>
              <a:t>要求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225" y="456088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u="none">
                <a:solidFill>
                  <a:srgbClr val="0000FF"/>
                </a:solidFill>
              </a:rPr>
              <a:t>方法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198724" name="Group 68"/>
          <p:cNvGrpSpPr/>
          <p:nvPr/>
        </p:nvGrpSpPr>
        <p:grpSpPr bwMode="auto">
          <a:xfrm>
            <a:off x="1347788" y="1984375"/>
            <a:ext cx="7662862" cy="2012950"/>
            <a:chOff x="849" y="1250"/>
            <a:chExt cx="4827" cy="1268"/>
          </a:xfrm>
        </p:grpSpPr>
        <p:grpSp>
          <p:nvGrpSpPr>
            <p:cNvPr id="198692" name="Group 36"/>
            <p:cNvGrpSpPr/>
            <p:nvPr/>
          </p:nvGrpSpPr>
          <p:grpSpPr bwMode="auto">
            <a:xfrm>
              <a:off x="850" y="1250"/>
              <a:ext cx="4478" cy="496"/>
              <a:chOff x="850" y="860"/>
              <a:chExt cx="4478" cy="496"/>
            </a:xfrm>
          </p:grpSpPr>
          <p:sp>
            <p:nvSpPr>
              <p:cNvPr id="198693" name="Rectangle 37"/>
              <p:cNvSpPr>
                <a:spLocks noChangeArrowheads="1"/>
              </p:cNvSpPr>
              <p:nvPr/>
            </p:nvSpPr>
            <p:spPr bwMode="auto">
              <a:xfrm>
                <a:off x="2428" y="925"/>
                <a:ext cx="290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1pPr>
                <a:lvl2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2pPr>
                <a:lvl3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3pPr>
                <a:lvl4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4pPr>
                <a:lvl5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5pPr>
                <a:lvl6pPr marL="4572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6pPr>
                <a:lvl7pPr marL="9144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7pPr>
                <a:lvl8pPr marL="13716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8pPr>
                <a:lvl9pPr marL="18288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5000"/>
                  </a:lnSpc>
                </a:pP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其中，</a:t>
                </a:r>
                <a:r>
                  <a:rPr kumimoji="0" lang="zh-CN" altLang="en-US" sz="2400" i="1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</a:t>
                </a: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为</a:t>
                </a:r>
                <a:r>
                  <a:rPr kumimoji="0"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多项式</a:t>
                </a: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；  </a:t>
                </a:r>
                <a:endPara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8694" name="Group 38"/>
              <p:cNvGrpSpPr/>
              <p:nvPr/>
            </p:nvGrpSpPr>
            <p:grpSpPr bwMode="auto">
              <a:xfrm>
                <a:off x="850" y="860"/>
                <a:ext cx="1514" cy="496"/>
                <a:chOff x="850" y="812"/>
                <a:chExt cx="1514" cy="496"/>
              </a:xfrm>
            </p:grpSpPr>
            <p:graphicFrame>
              <p:nvGraphicFramePr>
                <p:cNvPr id="198695" name="Object 39"/>
                <p:cNvGraphicFramePr/>
                <p:nvPr/>
              </p:nvGraphicFramePr>
              <p:xfrm>
                <a:off x="1190" y="812"/>
                <a:ext cx="1174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872" name="公式" r:id="rId5" imgW="2489200" imgH="1054100" progId="Equation.3">
                        <p:embed/>
                      </p:oleObj>
                    </mc:Choice>
                    <mc:Fallback>
                      <p:oleObj name="公式" r:id="rId5" imgW="2489200" imgH="1054100" progId="Equation.3">
                        <p:embed/>
                        <p:pic>
                          <p:nvPicPr>
                            <p:cNvPr id="0" name="图片 194871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0" y="812"/>
                              <a:ext cx="1174" cy="4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8696" name="Rectangle 40"/>
                <p:cNvSpPr>
                  <a:spLocks noChangeArrowheads="1"/>
                </p:cNvSpPr>
                <p:nvPr/>
              </p:nvSpPr>
              <p:spPr bwMode="auto">
                <a:xfrm>
                  <a:off x="850" y="876"/>
                  <a:ext cx="4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 u="none">
                      <a:solidFill>
                        <a:srgbClr val="000000"/>
                      </a:solidFill>
                    </a:rPr>
                    <a:t>(1)  </a:t>
                  </a:r>
                  <a:endParaRPr kumimoji="0" lang="en-US" altLang="zh-CN" b="1" u="none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198697" name="Object 41"/>
              <p:cNvGraphicFramePr>
                <a:graphicFrameLocks noChangeAspect="1"/>
              </p:cNvGraphicFramePr>
              <p:nvPr/>
            </p:nvGraphicFramePr>
            <p:xfrm>
              <a:off x="3045" y="1002"/>
              <a:ext cx="9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3" name="公式" r:id="rId7" imgW="2082800" imgH="457200" progId="Equation.3">
                      <p:embed/>
                    </p:oleObj>
                  </mc:Choice>
                  <mc:Fallback>
                    <p:oleObj name="公式" r:id="rId7" imgW="2082800" imgH="457200" progId="Equation.3">
                      <p:embed/>
                      <p:pic>
                        <p:nvPicPr>
                          <p:cNvPr id="0" name="图片 1948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5" y="1002"/>
                            <a:ext cx="9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8698" name="Group 42"/>
            <p:cNvGrpSpPr/>
            <p:nvPr/>
          </p:nvGrpSpPr>
          <p:grpSpPr bwMode="auto">
            <a:xfrm>
              <a:off x="852" y="2230"/>
              <a:ext cx="2524" cy="288"/>
              <a:chOff x="852" y="1840"/>
              <a:chExt cx="2524" cy="288"/>
            </a:xfrm>
          </p:grpSpPr>
          <p:sp>
            <p:nvSpPr>
              <p:cNvPr id="198699" name="Rectangle 43"/>
              <p:cNvSpPr>
                <a:spLocks noChangeArrowheads="1"/>
              </p:cNvSpPr>
              <p:nvPr/>
            </p:nvSpPr>
            <p:spPr bwMode="auto">
              <a:xfrm>
                <a:off x="852" y="1840"/>
                <a:ext cx="2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(3)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分母          </a:t>
                </a:r>
                <a:r>
                  <a:rPr lang="zh-CN" altLang="en-US" sz="800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没有</a:t>
                </a:r>
                <a:r>
                  <a:rPr lang="zh-CN" altLang="en-US" b="1">
                    <a:solidFill>
                      <a:srgbClr val="008000"/>
                    </a:solidFill>
                    <a:ea typeface="楷体" panose="02010609060101010101" pitchFamily="49" charset="-122"/>
                  </a:rPr>
                  <a:t>实零点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。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8700" name="Object 44"/>
              <p:cNvGraphicFramePr>
                <a:graphicFrameLocks noChangeAspect="1"/>
              </p:cNvGraphicFramePr>
              <p:nvPr/>
            </p:nvGraphicFramePr>
            <p:xfrm>
              <a:off x="1600" y="1886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4" name="公式" r:id="rId9" imgW="901700" imgH="457200" progId="Equation.3">
                      <p:embed/>
                    </p:oleObj>
                  </mc:Choice>
                  <mc:Fallback>
                    <p:oleObj name="公式" r:id="rId9" imgW="901700" imgH="457200" progId="Equation.3">
                      <p:embed/>
                      <p:pic>
                        <p:nvPicPr>
                          <p:cNvPr id="0" name="图片 1948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1886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8701" name="Group 45"/>
            <p:cNvGrpSpPr/>
            <p:nvPr/>
          </p:nvGrpSpPr>
          <p:grpSpPr bwMode="auto">
            <a:xfrm>
              <a:off x="849" y="1841"/>
              <a:ext cx="4827" cy="309"/>
              <a:chOff x="849" y="1451"/>
              <a:chExt cx="4827" cy="309"/>
            </a:xfrm>
          </p:grpSpPr>
          <p:sp>
            <p:nvSpPr>
              <p:cNvPr id="198702" name="Rectangle 46"/>
              <p:cNvSpPr>
                <a:spLocks noChangeArrowheads="1"/>
              </p:cNvSpPr>
              <p:nvPr/>
            </p:nvSpPr>
            <p:spPr bwMode="auto">
              <a:xfrm>
                <a:off x="849" y="1451"/>
                <a:ext cx="4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(2)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分母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          </a:t>
                </a:r>
                <a:r>
                  <a:rPr lang="zh-CN" altLang="en-US" sz="800" b="1" u="none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的次数比分子 </a:t>
                </a:r>
                <a:r>
                  <a:rPr lang="zh-CN" altLang="en-US" b="1" i="1" u="none">
                    <a:solidFill>
                      <a:srgbClr val="000000"/>
                    </a:solidFill>
                  </a:rPr>
                  <a:t>        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的次数</a:t>
                </a:r>
                <a:r>
                  <a:rPr lang="zh-CN" altLang="en-US" b="1">
                    <a:solidFill>
                      <a:srgbClr val="CC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至少高一次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；  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98703" name="Object 47"/>
              <p:cNvGraphicFramePr>
                <a:graphicFrameLocks noChangeAspect="1"/>
              </p:cNvGraphicFramePr>
              <p:nvPr/>
            </p:nvGraphicFramePr>
            <p:xfrm>
              <a:off x="3239" y="149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5" name="公式" r:id="rId11" imgW="901700" imgH="457200" progId="Equation.3">
                      <p:embed/>
                    </p:oleObj>
                  </mc:Choice>
                  <mc:Fallback>
                    <p:oleObj name="公式" r:id="rId11" imgW="901700" imgH="457200" progId="Equation.3">
                      <p:embed/>
                      <p:pic>
                        <p:nvPicPr>
                          <p:cNvPr id="0" name="图片 1948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9" y="149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8704" name="Object 48"/>
              <p:cNvGraphicFramePr>
                <a:graphicFrameLocks noChangeAspect="1"/>
              </p:cNvGraphicFramePr>
              <p:nvPr/>
            </p:nvGraphicFramePr>
            <p:xfrm>
              <a:off x="1601" y="149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6" name="公式" r:id="rId13" imgW="901700" imgH="457200" progId="Equation.3">
                      <p:embed/>
                    </p:oleObj>
                  </mc:Choice>
                  <mc:Fallback>
                    <p:oleObj name="公式" r:id="rId13" imgW="901700" imgH="457200" progId="Equation.3">
                      <p:embed/>
                      <p:pic>
                        <p:nvPicPr>
                          <p:cNvPr id="0" name="图片 1948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1" y="149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8705" name="Oval 49"/>
              <p:cNvSpPr>
                <a:spLocks noChangeAspect="1" noChangeArrowheads="1"/>
              </p:cNvSpPr>
              <p:nvPr/>
            </p:nvSpPr>
            <p:spPr bwMode="auto">
              <a:xfrm>
                <a:off x="4734" y="1726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6" name="Oval 50"/>
              <p:cNvSpPr>
                <a:spLocks noChangeAspect="1" noChangeArrowheads="1"/>
              </p:cNvSpPr>
              <p:nvPr/>
            </p:nvSpPr>
            <p:spPr bwMode="auto">
              <a:xfrm>
                <a:off x="4924" y="1726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07" name="Oval 51"/>
              <p:cNvSpPr>
                <a:spLocks noChangeAspect="1" noChangeArrowheads="1"/>
              </p:cNvSpPr>
              <p:nvPr/>
            </p:nvSpPr>
            <p:spPr bwMode="auto">
              <a:xfrm>
                <a:off x="5120" y="1726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8708" name="Group 52"/>
          <p:cNvGrpSpPr/>
          <p:nvPr/>
        </p:nvGrpSpPr>
        <p:grpSpPr bwMode="auto">
          <a:xfrm>
            <a:off x="1444625" y="4483100"/>
            <a:ext cx="5581650" cy="665163"/>
            <a:chOff x="910" y="2434"/>
            <a:chExt cx="3516" cy="419"/>
          </a:xfrm>
        </p:grpSpPr>
        <p:graphicFrame>
          <p:nvGraphicFramePr>
            <p:cNvPr id="198709" name="Object 53"/>
            <p:cNvGraphicFramePr/>
            <p:nvPr/>
          </p:nvGraphicFramePr>
          <p:xfrm>
            <a:off x="2866" y="2516"/>
            <a:ext cx="15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7" name="公式" r:id="rId15" imgW="2476500" imgH="381000" progId="Equation.3">
                    <p:embed/>
                  </p:oleObj>
                </mc:Choice>
                <mc:Fallback>
                  <p:oleObj name="公式" r:id="rId15" imgW="2476500" imgH="381000" progId="Equation.3">
                    <p:embed/>
                    <p:pic>
                      <p:nvPicPr>
                        <p:cNvPr id="0" name="图片 19487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516"/>
                          <a:ext cx="156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10" name="Object 54"/>
            <p:cNvGraphicFramePr/>
            <p:nvPr/>
          </p:nvGraphicFramePr>
          <p:xfrm>
            <a:off x="2182" y="2526"/>
            <a:ext cx="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8" name="公式" r:id="rId17" imgW="812165" imgH="342900" progId="Equation.3">
                    <p:embed/>
                  </p:oleObj>
                </mc:Choice>
                <mc:Fallback>
                  <p:oleObj name="公式" r:id="rId17" imgW="812165" imgH="342900" progId="Equation.3">
                    <p:embed/>
                    <p:pic>
                      <p:nvPicPr>
                        <p:cNvPr id="0" name="图片 19487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526"/>
                          <a:ext cx="51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8711" name="Group 55"/>
            <p:cNvGrpSpPr/>
            <p:nvPr/>
          </p:nvGrpSpPr>
          <p:grpSpPr bwMode="auto">
            <a:xfrm>
              <a:off x="2670" y="2500"/>
              <a:ext cx="192" cy="353"/>
              <a:chOff x="918" y="2572"/>
              <a:chExt cx="192" cy="353"/>
            </a:xfrm>
          </p:grpSpPr>
          <p:graphicFrame>
            <p:nvGraphicFramePr>
              <p:cNvPr id="198712" name="Object 56"/>
              <p:cNvGraphicFramePr>
                <a:graphicFrameLocks noChangeAspect="1"/>
              </p:cNvGraphicFramePr>
              <p:nvPr/>
            </p:nvGraphicFramePr>
            <p:xfrm>
              <a:off x="962" y="2685"/>
              <a:ext cx="10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9" name="公式" r:id="rId19" imgW="215900" imgH="508000" progId="Equation.3">
                      <p:embed/>
                    </p:oleObj>
                  </mc:Choice>
                  <mc:Fallback>
                    <p:oleObj name="公式" r:id="rId19" imgW="215900" imgH="508000" progId="Equation.3">
                      <p:embed/>
                      <p:pic>
                        <p:nvPicPr>
                          <p:cNvPr id="0" name="图片 1948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" y="2685"/>
                            <a:ext cx="10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8713" name="Object 57"/>
              <p:cNvGraphicFramePr/>
              <p:nvPr/>
            </p:nvGraphicFramePr>
            <p:xfrm>
              <a:off x="918" y="2572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80" name="公式" r:id="rId21" imgW="304800" imgH="355600" progId="Equation.3">
                      <p:embed/>
                    </p:oleObj>
                  </mc:Choice>
                  <mc:Fallback>
                    <p:oleObj name="公式" r:id="rId21" imgW="304800" imgH="355600" progId="Equation.3">
                      <p:embed/>
                      <p:pic>
                        <p:nvPicPr>
                          <p:cNvPr id="0" name="图片 19487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8" y="2572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8714" name="Object 58"/>
            <p:cNvGraphicFramePr>
              <a:graphicFrameLocks noChangeAspect="1"/>
            </p:cNvGraphicFramePr>
            <p:nvPr/>
          </p:nvGraphicFramePr>
          <p:xfrm>
            <a:off x="910" y="2434"/>
            <a:ext cx="124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81" name="公式" r:id="rId23" imgW="2641600" imgH="762000" progId="Equation.3">
                    <p:embed/>
                  </p:oleObj>
                </mc:Choice>
                <mc:Fallback>
                  <p:oleObj name="公式" r:id="rId23" imgW="2641600" imgH="762000" progId="Equation.3">
                    <p:embed/>
                    <p:pic>
                      <p:nvPicPr>
                        <p:cNvPr id="0" name="图片 194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2434"/>
                          <a:ext cx="124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715" name="Object 59"/>
          <p:cNvGraphicFramePr>
            <a:graphicFrameLocks noChangeAspect="1"/>
          </p:cNvGraphicFramePr>
          <p:nvPr/>
        </p:nvGraphicFramePr>
        <p:xfrm>
          <a:off x="5822950" y="4543425"/>
          <a:ext cx="49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2" name="公式" r:id="rId25" imgW="660400" imgH="495300" progId="Equation.3">
                  <p:embed/>
                </p:oleObj>
              </mc:Choice>
              <mc:Fallback>
                <p:oleObj name="公式" r:id="rId25" imgW="660400" imgH="495300" progId="Equation.3">
                  <p:embed/>
                  <p:pic>
                    <p:nvPicPr>
                      <p:cNvPr id="0" name="图片 194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543425"/>
                        <a:ext cx="49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19" name="Rectangle 6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988" y="574675"/>
            <a:ext cx="286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四、计算定积分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198723" name="Group 67"/>
          <p:cNvGrpSpPr/>
          <p:nvPr/>
        </p:nvGrpSpPr>
        <p:grpSpPr bwMode="auto">
          <a:xfrm>
            <a:off x="533400" y="1227138"/>
            <a:ext cx="4124325" cy="571500"/>
            <a:chOff x="336" y="773"/>
            <a:chExt cx="2598" cy="360"/>
          </a:xfrm>
        </p:grpSpPr>
        <p:graphicFrame>
          <p:nvGraphicFramePr>
            <p:cNvPr id="198660" name="Object 4"/>
            <p:cNvGraphicFramePr>
              <a:graphicFrameLocks noChangeAspect="1"/>
            </p:cNvGraphicFramePr>
            <p:nvPr/>
          </p:nvGraphicFramePr>
          <p:xfrm>
            <a:off x="1030" y="773"/>
            <a:ext cx="19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83" name="公式" r:id="rId27" imgW="4025900" imgH="762000" progId="Equation.3">
                    <p:embed/>
                  </p:oleObj>
                </mc:Choice>
                <mc:Fallback>
                  <p:oleObj name="公式" r:id="rId27" imgW="4025900" imgH="762000" progId="Equation.3">
                    <p:embed/>
                    <p:pic>
                      <p:nvPicPr>
                        <p:cNvPr id="0" name="图片 19488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73"/>
                          <a:ext cx="19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722" name="Rectangle 66"/>
            <p:cNvSpPr>
              <a:spLocks noChangeArrowheads="1"/>
            </p:cNvSpPr>
            <p:nvPr/>
          </p:nvSpPr>
          <p:spPr bwMode="auto">
            <a:xfrm>
              <a:off x="336" y="804"/>
              <a:ext cx="74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b="1" u="none">
                  <a:solidFill>
                    <a:srgbClr val="000099"/>
                  </a:solidFill>
                </a:rPr>
                <a:t>3. </a:t>
              </a:r>
              <a:r>
                <a:rPr lang="zh-CN" altLang="en-US" b="1" u="none">
                  <a:solidFill>
                    <a:srgbClr val="000099"/>
                  </a:solidFill>
                </a:rPr>
                <a:t>计算 </a:t>
              </a:r>
              <a:endParaRPr lang="zh-CN" altLang="en-US" b="1" u="none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7" grpId="0"/>
      <p:bldP spid="1986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00" name="Group 56"/>
          <p:cNvGrpSpPr/>
          <p:nvPr/>
        </p:nvGrpSpPr>
        <p:grpSpPr bwMode="auto">
          <a:xfrm>
            <a:off x="495300" y="4451350"/>
            <a:ext cx="969963" cy="730250"/>
            <a:chOff x="323" y="949"/>
            <a:chExt cx="611" cy="460"/>
          </a:xfrm>
        </p:grpSpPr>
        <p:sp>
          <p:nvSpPr>
            <p:cNvPr id="211001" name="Rectangle 57"/>
            <p:cNvSpPr>
              <a:spLocks noChangeArrowheads="1"/>
            </p:cNvSpPr>
            <p:nvPr/>
          </p:nvSpPr>
          <p:spPr bwMode="auto">
            <a:xfrm>
              <a:off x="336" y="94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u="none">
                  <a:solidFill>
                    <a:srgbClr val="0000FF"/>
                  </a:solidFill>
                </a:rPr>
                <a:t>应用  </a:t>
              </a:r>
              <a:endParaRPr kumimoji="0" lang="zh-CN" altLang="en-US" b="1" u="none">
                <a:solidFill>
                  <a:srgbClr val="0000FF"/>
                </a:solidFill>
              </a:endParaRPr>
            </a:p>
          </p:txBody>
        </p:sp>
        <p:sp>
          <p:nvSpPr>
            <p:cNvPr id="211002" name="Text Box 58"/>
            <p:cNvSpPr txBox="1">
              <a:spLocks noChangeArrowheads="1"/>
            </p:cNvSpPr>
            <p:nvPr/>
          </p:nvSpPr>
          <p:spPr bwMode="auto">
            <a:xfrm>
              <a:off x="323" y="1197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u="none">
                  <a:solidFill>
                    <a:srgbClr val="0066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>
                  <a:solidFill>
                    <a:srgbClr val="006600"/>
                  </a:solidFill>
                  <a:ea typeface="楷体" panose="02010609060101010101" pitchFamily="49" charset="-122"/>
                </a:rPr>
                <a:t>实际</a:t>
              </a:r>
              <a:r>
                <a:rPr lang="en-US" altLang="zh-CN" sz="1600" b="1" u="none">
                  <a:solidFill>
                    <a:srgbClr val="006600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1600" b="1" u="none">
                  <a:solidFill>
                    <a:srgbClr val="006600"/>
                  </a:solidFill>
                  <a:ea typeface="楷体" panose="02010609060101010101" pitchFamily="49" charset="-122"/>
                </a:rPr>
                <a:t>  </a:t>
              </a:r>
              <a:endParaRPr lang="en-US" altLang="zh-CN" sz="1600" b="1" u="none">
                <a:solidFill>
                  <a:srgbClr val="006600"/>
                </a:solidFill>
                <a:ea typeface="楷体" panose="02010609060101010101" pitchFamily="49" charset="-122"/>
              </a:endParaRPr>
            </a:p>
          </p:txBody>
        </p:sp>
      </p:grpSp>
      <p:grpSp>
        <p:nvGrpSpPr>
          <p:cNvPr id="211010" name="Group 66"/>
          <p:cNvGrpSpPr/>
          <p:nvPr/>
        </p:nvGrpSpPr>
        <p:grpSpPr bwMode="auto">
          <a:xfrm>
            <a:off x="5100638" y="4375150"/>
            <a:ext cx="2066925" cy="525463"/>
            <a:chOff x="4094" y="3331"/>
            <a:chExt cx="1302" cy="331"/>
          </a:xfrm>
        </p:grpSpPr>
        <p:graphicFrame>
          <p:nvGraphicFramePr>
            <p:cNvPr id="211011" name="Object 67"/>
            <p:cNvGraphicFramePr/>
            <p:nvPr/>
          </p:nvGraphicFramePr>
          <p:xfrm>
            <a:off x="4764" y="3446"/>
            <a:ext cx="6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16" name="公式" r:id="rId1" imgW="1002665" imgH="342900" progId="Equation.3">
                    <p:embed/>
                  </p:oleObj>
                </mc:Choice>
                <mc:Fallback>
                  <p:oleObj name="公式" r:id="rId1" imgW="1002665" imgH="342900" progId="Equation.3">
                    <p:embed/>
                    <p:pic>
                      <p:nvPicPr>
                        <p:cNvPr id="0" name="图片 19591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3446"/>
                          <a:ext cx="63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1012" name="Group 68"/>
            <p:cNvGrpSpPr/>
            <p:nvPr/>
          </p:nvGrpSpPr>
          <p:grpSpPr bwMode="auto">
            <a:xfrm>
              <a:off x="4094" y="3331"/>
              <a:ext cx="676" cy="325"/>
              <a:chOff x="4094" y="3331"/>
              <a:chExt cx="676" cy="325"/>
            </a:xfrm>
          </p:grpSpPr>
          <p:sp>
            <p:nvSpPr>
              <p:cNvPr id="211013" name="Text Box 69"/>
              <p:cNvSpPr txBox="1">
                <a:spLocks noChangeArrowheads="1"/>
              </p:cNvSpPr>
              <p:nvPr/>
            </p:nvSpPr>
            <p:spPr bwMode="auto">
              <a:xfrm>
                <a:off x="4094" y="3331"/>
                <a:ext cx="6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u="none">
                    <a:solidFill>
                      <a:srgbClr val="339933"/>
                    </a:solidFill>
                    <a:ea typeface="楷体" panose="02010609060101010101" pitchFamily="49" charset="-122"/>
                  </a:rPr>
                  <a:t>  </a:t>
                </a:r>
                <a:r>
                  <a:rPr lang="zh-CN" altLang="en-US" sz="1400" b="1" u="none">
                    <a:solidFill>
                      <a:srgbClr val="339933"/>
                    </a:solidFill>
                    <a:ea typeface="楷体" panose="02010609060101010101" pitchFamily="49" charset="-122"/>
                  </a:rPr>
                  <a:t>结果记为  </a:t>
                </a:r>
                <a:endParaRPr lang="zh-CN" altLang="en-US" sz="1400" u="none"/>
              </a:p>
            </p:txBody>
          </p:sp>
          <p:graphicFrame>
            <p:nvGraphicFramePr>
              <p:cNvPr id="211014" name="Object 70"/>
              <p:cNvGraphicFramePr/>
              <p:nvPr/>
            </p:nvGraphicFramePr>
            <p:xfrm>
              <a:off x="4102" y="3496"/>
              <a:ext cx="653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17" name="公式" r:id="rId3" imgW="1409700" imgH="342900" progId="Equation.3">
                      <p:embed/>
                    </p:oleObj>
                  </mc:Choice>
                  <mc:Fallback>
                    <p:oleObj name="公式" r:id="rId3" imgW="1409700" imgH="342900" progId="Equation.3">
                      <p:embed/>
                      <p:pic>
                        <p:nvPicPr>
                          <p:cNvPr id="0" name="图片 1959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2" y="3496"/>
                            <a:ext cx="653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1061" name="Group 117"/>
          <p:cNvGrpSpPr/>
          <p:nvPr/>
        </p:nvGrpSpPr>
        <p:grpSpPr bwMode="auto">
          <a:xfrm>
            <a:off x="1352550" y="5327650"/>
            <a:ext cx="3730625" cy="595313"/>
            <a:chOff x="852" y="3331"/>
            <a:chExt cx="2350" cy="375"/>
          </a:xfrm>
        </p:grpSpPr>
        <p:sp>
          <p:nvSpPr>
            <p:cNvPr id="211016" name="Rectangle 72"/>
            <p:cNvSpPr>
              <a:spLocks noChangeArrowheads="1"/>
            </p:cNvSpPr>
            <p:nvPr/>
          </p:nvSpPr>
          <p:spPr bwMode="auto">
            <a:xfrm>
              <a:off x="852" y="3378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 u="none">
                  <a:solidFill>
                    <a:srgbClr val="000000"/>
                  </a:solidFill>
                </a:rPr>
                <a:t>有  </a:t>
              </a:r>
              <a:endParaRPr kumimoji="0" lang="zh-CN" altLang="en-US" b="1" u="none">
                <a:solidFill>
                  <a:srgbClr val="000000"/>
                </a:solidFill>
              </a:endParaRPr>
            </a:p>
          </p:txBody>
        </p:sp>
        <p:grpSp>
          <p:nvGrpSpPr>
            <p:cNvPr id="211060" name="Group 116"/>
            <p:cNvGrpSpPr/>
            <p:nvPr/>
          </p:nvGrpSpPr>
          <p:grpSpPr bwMode="auto">
            <a:xfrm>
              <a:off x="1217" y="3331"/>
              <a:ext cx="1985" cy="375"/>
              <a:chOff x="1367" y="3331"/>
              <a:chExt cx="1985" cy="375"/>
            </a:xfrm>
          </p:grpSpPr>
          <p:sp>
            <p:nvSpPr>
              <p:cNvPr id="211017" name="Rectangle 73"/>
              <p:cNvSpPr>
                <a:spLocks noChangeArrowheads="1"/>
              </p:cNvSpPr>
              <p:nvPr/>
            </p:nvSpPr>
            <p:spPr bwMode="auto">
              <a:xfrm>
                <a:off x="1367" y="3331"/>
                <a:ext cx="1985" cy="375"/>
              </a:xfrm>
              <a:prstGeom prst="rect">
                <a:avLst/>
              </a:prstGeom>
              <a:solidFill>
                <a:srgbClr val="F0FFFF"/>
              </a:solidFill>
              <a:ln w="3175">
                <a:solidFill>
                  <a:srgbClr val="0000CC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1018" name="Object 74"/>
              <p:cNvGraphicFramePr/>
              <p:nvPr/>
            </p:nvGraphicFramePr>
            <p:xfrm>
              <a:off x="1394" y="3331"/>
              <a:ext cx="191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18" name="公式" r:id="rId5" imgW="4051300" imgH="762000" progId="Equation.3">
                      <p:embed/>
                    </p:oleObj>
                  </mc:Choice>
                  <mc:Fallback>
                    <p:oleObj name="公式" r:id="rId5" imgW="4051300" imgH="762000" progId="Equation.3">
                      <p:embed/>
                      <p:pic>
                        <p:nvPicPr>
                          <p:cNvPr id="0" name="图片 19591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3331"/>
                            <a:ext cx="191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1019" name="Group 75"/>
          <p:cNvGrpSpPr/>
          <p:nvPr/>
        </p:nvGrpSpPr>
        <p:grpSpPr bwMode="auto">
          <a:xfrm>
            <a:off x="5465763" y="5327650"/>
            <a:ext cx="3151187" cy="595313"/>
            <a:chOff x="1378" y="3472"/>
            <a:chExt cx="1985" cy="375"/>
          </a:xfrm>
        </p:grpSpPr>
        <p:sp>
          <p:nvSpPr>
            <p:cNvPr id="211020" name="Rectangle 76"/>
            <p:cNvSpPr>
              <a:spLocks noChangeArrowheads="1"/>
            </p:cNvSpPr>
            <p:nvPr/>
          </p:nvSpPr>
          <p:spPr bwMode="auto">
            <a:xfrm>
              <a:off x="1378" y="3472"/>
              <a:ext cx="1985" cy="375"/>
            </a:xfrm>
            <a:prstGeom prst="rect">
              <a:avLst/>
            </a:prstGeom>
            <a:solidFill>
              <a:srgbClr val="FFF9F3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1021" name="Object 77"/>
            <p:cNvGraphicFramePr/>
            <p:nvPr/>
          </p:nvGraphicFramePr>
          <p:xfrm>
            <a:off x="1400" y="3475"/>
            <a:ext cx="188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19" name="公式" r:id="rId7" imgW="4000500" imgH="762000" progId="Equation.3">
                    <p:embed/>
                  </p:oleObj>
                </mc:Choice>
                <mc:Fallback>
                  <p:oleObj name="公式" r:id="rId7" imgW="4000500" imgH="762000" progId="Equation.3">
                    <p:embed/>
                    <p:pic>
                      <p:nvPicPr>
                        <p:cNvPr id="0" name="图片 19591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3475"/>
                          <a:ext cx="1887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1022" name="Rectangle 78"/>
          <p:cNvSpPr>
            <a:spLocks noChangeArrowheads="1"/>
          </p:cNvSpPr>
          <p:nvPr/>
        </p:nvSpPr>
        <p:spPr bwMode="auto">
          <a:xfrm>
            <a:off x="7248525" y="4500563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none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u="none">
                <a:solidFill>
                  <a:srgbClr val="B2B2B2"/>
                </a:solidFill>
                <a:ea typeface="楷体" panose="02010609060101010101" pitchFamily="49" charset="-122"/>
              </a:rPr>
              <a:t>复数</a:t>
            </a:r>
            <a:r>
              <a:rPr lang="en-US" altLang="zh-CN" sz="2000" b="1" u="none">
                <a:solidFill>
                  <a:srgbClr val="B2B2B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000" b="1" u="none">
                <a:solidFill>
                  <a:srgbClr val="B2B2B2"/>
                </a:solidFill>
                <a:ea typeface="楷体" panose="02010609060101010101" pitchFamily="49" charset="-122"/>
              </a:rPr>
              <a:t>  </a:t>
            </a:r>
            <a:endParaRPr lang="en-US" altLang="zh-CN" sz="2000" b="1" u="none">
              <a:solidFill>
                <a:srgbClr val="B2B2B2"/>
              </a:solidFill>
              <a:ea typeface="楷体" panose="02010609060101010101" pitchFamily="49" charset="-122"/>
            </a:endParaRPr>
          </a:p>
        </p:txBody>
      </p:sp>
      <p:sp>
        <p:nvSpPr>
          <p:cNvPr id="211036" name="Rectangle 92"/>
          <p:cNvSpPr>
            <a:spLocks noChangeArrowheads="1"/>
          </p:cNvSpPr>
          <p:nvPr/>
        </p:nvSpPr>
        <p:spPr bwMode="auto">
          <a:xfrm>
            <a:off x="534988" y="210502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u="none">
                <a:solidFill>
                  <a:srgbClr val="0000FF"/>
                </a:solidFill>
              </a:rPr>
              <a:t>要求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211037" name="Group 93"/>
          <p:cNvGrpSpPr/>
          <p:nvPr/>
        </p:nvGrpSpPr>
        <p:grpSpPr bwMode="auto">
          <a:xfrm>
            <a:off x="1347788" y="1984375"/>
            <a:ext cx="7662862" cy="2012950"/>
            <a:chOff x="849" y="1250"/>
            <a:chExt cx="4827" cy="1268"/>
          </a:xfrm>
        </p:grpSpPr>
        <p:grpSp>
          <p:nvGrpSpPr>
            <p:cNvPr id="211038" name="Group 94"/>
            <p:cNvGrpSpPr/>
            <p:nvPr/>
          </p:nvGrpSpPr>
          <p:grpSpPr bwMode="auto">
            <a:xfrm>
              <a:off x="850" y="1250"/>
              <a:ext cx="4478" cy="496"/>
              <a:chOff x="850" y="860"/>
              <a:chExt cx="4478" cy="496"/>
            </a:xfrm>
          </p:grpSpPr>
          <p:sp>
            <p:nvSpPr>
              <p:cNvPr id="211039" name="Rectangle 95"/>
              <p:cNvSpPr>
                <a:spLocks noChangeArrowheads="1"/>
              </p:cNvSpPr>
              <p:nvPr/>
            </p:nvSpPr>
            <p:spPr bwMode="auto">
              <a:xfrm>
                <a:off x="2428" y="925"/>
                <a:ext cx="290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1pPr>
                <a:lvl2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2pPr>
                <a:lvl3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3pPr>
                <a:lvl4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4pPr>
                <a:lvl5pPr>
                  <a:lnSpc>
                    <a:spcPct val="85000"/>
                  </a:lnSpc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5pPr>
                <a:lvl6pPr marL="4572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6pPr>
                <a:lvl7pPr marL="9144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7pPr>
                <a:lvl8pPr marL="13716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8pPr>
                <a:lvl9pPr marL="18288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A31221"/>
                    </a:solidFill>
                    <a:latin typeface="华文细黑" panose="0201060004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5000"/>
                  </a:lnSpc>
                </a:pP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其中，</a:t>
                </a:r>
                <a:r>
                  <a:rPr kumimoji="0" lang="zh-CN" altLang="en-US" sz="2400" i="1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 </a:t>
                </a: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为</a:t>
                </a:r>
                <a:r>
                  <a:rPr kumimoji="0"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多项式</a:t>
                </a:r>
                <a:r>
                  <a:rPr kumimoji="0" lang="zh-CN" altLang="en-US" sz="2400" u="none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；  </a:t>
                </a:r>
                <a:endParaRPr kumimoji="0" lang="zh-CN" altLang="en-US" sz="2400" u="none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1040" name="Group 96"/>
              <p:cNvGrpSpPr/>
              <p:nvPr/>
            </p:nvGrpSpPr>
            <p:grpSpPr bwMode="auto">
              <a:xfrm>
                <a:off x="850" y="860"/>
                <a:ext cx="1514" cy="496"/>
                <a:chOff x="850" y="812"/>
                <a:chExt cx="1514" cy="496"/>
              </a:xfrm>
            </p:grpSpPr>
            <p:graphicFrame>
              <p:nvGraphicFramePr>
                <p:cNvPr id="211041" name="Object 97"/>
                <p:cNvGraphicFramePr/>
                <p:nvPr/>
              </p:nvGraphicFramePr>
              <p:xfrm>
                <a:off x="1190" y="812"/>
                <a:ext cx="1174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920" name="公式" r:id="rId9" imgW="2489200" imgH="1054100" progId="Equation.3">
                        <p:embed/>
                      </p:oleObj>
                    </mc:Choice>
                    <mc:Fallback>
                      <p:oleObj name="公式" r:id="rId9" imgW="2489200" imgH="1054100" progId="Equation.3">
                        <p:embed/>
                        <p:pic>
                          <p:nvPicPr>
                            <p:cNvPr id="0" name="图片 195919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0" y="812"/>
                              <a:ext cx="1174" cy="4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1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850" y="876"/>
                  <a:ext cx="4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b="1" u="none">
                      <a:solidFill>
                        <a:srgbClr val="000000"/>
                      </a:solidFill>
                    </a:rPr>
                    <a:t>(1)  </a:t>
                  </a:r>
                  <a:endParaRPr kumimoji="0" lang="en-US" altLang="zh-CN" b="1" u="none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211043" name="Object 99"/>
              <p:cNvGraphicFramePr>
                <a:graphicFrameLocks noChangeAspect="1"/>
              </p:cNvGraphicFramePr>
              <p:nvPr/>
            </p:nvGraphicFramePr>
            <p:xfrm>
              <a:off x="3045" y="1002"/>
              <a:ext cx="9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1" name="公式" r:id="rId11" imgW="2082800" imgH="457200" progId="Equation.3">
                      <p:embed/>
                    </p:oleObj>
                  </mc:Choice>
                  <mc:Fallback>
                    <p:oleObj name="公式" r:id="rId11" imgW="2082800" imgH="457200" progId="Equation.3">
                      <p:embed/>
                      <p:pic>
                        <p:nvPicPr>
                          <p:cNvPr id="0" name="图片 1959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5" y="1002"/>
                            <a:ext cx="9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1044" name="Group 100"/>
            <p:cNvGrpSpPr/>
            <p:nvPr/>
          </p:nvGrpSpPr>
          <p:grpSpPr bwMode="auto">
            <a:xfrm>
              <a:off x="852" y="2230"/>
              <a:ext cx="2524" cy="288"/>
              <a:chOff x="852" y="1840"/>
              <a:chExt cx="2524" cy="288"/>
            </a:xfrm>
          </p:grpSpPr>
          <p:sp>
            <p:nvSpPr>
              <p:cNvPr id="211045" name="Rectangle 101"/>
              <p:cNvSpPr>
                <a:spLocks noChangeArrowheads="1"/>
              </p:cNvSpPr>
              <p:nvPr/>
            </p:nvSpPr>
            <p:spPr bwMode="auto">
              <a:xfrm>
                <a:off x="852" y="1840"/>
                <a:ext cx="2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(3)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分母          </a:t>
                </a:r>
                <a:r>
                  <a:rPr lang="zh-CN" altLang="en-US" sz="800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没有</a:t>
                </a:r>
                <a:r>
                  <a:rPr lang="zh-CN" altLang="en-US" b="1">
                    <a:solidFill>
                      <a:srgbClr val="008000"/>
                    </a:solidFill>
                    <a:ea typeface="楷体" panose="02010609060101010101" pitchFamily="49" charset="-122"/>
                  </a:rPr>
                  <a:t>实零点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。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11046" name="Object 102"/>
              <p:cNvGraphicFramePr>
                <a:graphicFrameLocks noChangeAspect="1"/>
              </p:cNvGraphicFramePr>
              <p:nvPr/>
            </p:nvGraphicFramePr>
            <p:xfrm>
              <a:off x="1600" y="1886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2" name="公式" r:id="rId13" imgW="901700" imgH="457200" progId="Equation.3">
                      <p:embed/>
                    </p:oleObj>
                  </mc:Choice>
                  <mc:Fallback>
                    <p:oleObj name="公式" r:id="rId13" imgW="901700" imgH="457200" progId="Equation.3">
                      <p:embed/>
                      <p:pic>
                        <p:nvPicPr>
                          <p:cNvPr id="0" name="图片 1959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1886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1047" name="Group 103"/>
            <p:cNvGrpSpPr/>
            <p:nvPr/>
          </p:nvGrpSpPr>
          <p:grpSpPr bwMode="auto">
            <a:xfrm>
              <a:off x="849" y="1841"/>
              <a:ext cx="4827" cy="309"/>
              <a:chOff x="849" y="1451"/>
              <a:chExt cx="4827" cy="309"/>
            </a:xfrm>
          </p:grpSpPr>
          <p:sp>
            <p:nvSpPr>
              <p:cNvPr id="211048" name="Rectangle 104"/>
              <p:cNvSpPr>
                <a:spLocks noChangeArrowheads="1"/>
              </p:cNvSpPr>
              <p:nvPr/>
            </p:nvSpPr>
            <p:spPr bwMode="auto">
              <a:xfrm>
                <a:off x="849" y="1451"/>
                <a:ext cx="4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(2)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分母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          </a:t>
                </a:r>
                <a:r>
                  <a:rPr lang="zh-CN" altLang="en-US" sz="800" b="1" u="none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的次数比分子 </a:t>
                </a:r>
                <a:r>
                  <a:rPr lang="zh-CN" altLang="en-US" b="1" i="1" u="none">
                    <a:solidFill>
                      <a:srgbClr val="000000"/>
                    </a:solidFill>
                  </a:rPr>
                  <a:t>         </a:t>
                </a:r>
                <a:r>
                  <a:rPr lang="zh-CN" altLang="en-US" b="1" u="none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的次数</a:t>
                </a:r>
                <a:r>
                  <a:rPr lang="zh-CN" altLang="en-US" b="1">
                    <a:solidFill>
                      <a:srgbClr val="CC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至少高一次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；  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11049" name="Object 105"/>
              <p:cNvGraphicFramePr>
                <a:graphicFrameLocks noChangeAspect="1"/>
              </p:cNvGraphicFramePr>
              <p:nvPr/>
            </p:nvGraphicFramePr>
            <p:xfrm>
              <a:off x="3239" y="149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3" name="公式" r:id="rId15" imgW="901700" imgH="457200" progId="Equation.3">
                      <p:embed/>
                    </p:oleObj>
                  </mc:Choice>
                  <mc:Fallback>
                    <p:oleObj name="公式" r:id="rId15" imgW="901700" imgH="457200" progId="Equation.3">
                      <p:embed/>
                      <p:pic>
                        <p:nvPicPr>
                          <p:cNvPr id="0" name="图片 1959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9" y="149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1050" name="Object 106"/>
              <p:cNvGraphicFramePr>
                <a:graphicFrameLocks noChangeAspect="1"/>
              </p:cNvGraphicFramePr>
              <p:nvPr/>
            </p:nvGraphicFramePr>
            <p:xfrm>
              <a:off x="1601" y="149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4" name="公式" r:id="rId17" imgW="901700" imgH="457200" progId="Equation.3">
                      <p:embed/>
                    </p:oleObj>
                  </mc:Choice>
                  <mc:Fallback>
                    <p:oleObj name="公式" r:id="rId17" imgW="901700" imgH="457200" progId="Equation.3">
                      <p:embed/>
                      <p:pic>
                        <p:nvPicPr>
                          <p:cNvPr id="0" name="图片 1959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1" y="149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051" name="Oval 107"/>
              <p:cNvSpPr>
                <a:spLocks noChangeAspect="1" noChangeArrowheads="1"/>
              </p:cNvSpPr>
              <p:nvPr/>
            </p:nvSpPr>
            <p:spPr bwMode="auto">
              <a:xfrm>
                <a:off x="4734" y="1726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52" name="Oval 108"/>
              <p:cNvSpPr>
                <a:spLocks noChangeAspect="1" noChangeArrowheads="1"/>
              </p:cNvSpPr>
              <p:nvPr/>
            </p:nvSpPr>
            <p:spPr bwMode="auto">
              <a:xfrm>
                <a:off x="4924" y="1726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53" name="Oval 109"/>
              <p:cNvSpPr>
                <a:spLocks noChangeAspect="1" noChangeArrowheads="1"/>
              </p:cNvSpPr>
              <p:nvPr/>
            </p:nvSpPr>
            <p:spPr bwMode="auto">
              <a:xfrm>
                <a:off x="5120" y="1726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0000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1054" name="Rectangle 1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988" y="574675"/>
            <a:ext cx="286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四、计算定积分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211055" name="Group 111"/>
          <p:cNvGrpSpPr/>
          <p:nvPr/>
        </p:nvGrpSpPr>
        <p:grpSpPr bwMode="auto">
          <a:xfrm>
            <a:off x="533400" y="1227138"/>
            <a:ext cx="4124325" cy="571500"/>
            <a:chOff x="336" y="773"/>
            <a:chExt cx="2598" cy="360"/>
          </a:xfrm>
        </p:grpSpPr>
        <p:graphicFrame>
          <p:nvGraphicFramePr>
            <p:cNvPr id="211056" name="Object 112"/>
            <p:cNvGraphicFramePr>
              <a:graphicFrameLocks noChangeAspect="1"/>
            </p:cNvGraphicFramePr>
            <p:nvPr/>
          </p:nvGraphicFramePr>
          <p:xfrm>
            <a:off x="1030" y="773"/>
            <a:ext cx="19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25" name="公式" r:id="rId19" imgW="4025900" imgH="762000" progId="Equation.3">
                    <p:embed/>
                  </p:oleObj>
                </mc:Choice>
                <mc:Fallback>
                  <p:oleObj name="公式" r:id="rId19" imgW="4025900" imgH="762000" progId="Equation.3">
                    <p:embed/>
                    <p:pic>
                      <p:nvPicPr>
                        <p:cNvPr id="0" name="图片 1959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73"/>
                          <a:ext cx="19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057" name="Rectangle 113"/>
            <p:cNvSpPr>
              <a:spLocks noChangeArrowheads="1"/>
            </p:cNvSpPr>
            <p:nvPr/>
          </p:nvSpPr>
          <p:spPr bwMode="auto">
            <a:xfrm>
              <a:off x="336" y="804"/>
              <a:ext cx="74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b="1" u="none">
                  <a:solidFill>
                    <a:srgbClr val="000099"/>
                  </a:solidFill>
                </a:rPr>
                <a:t>3. </a:t>
              </a:r>
              <a:r>
                <a:rPr lang="zh-CN" altLang="en-US" b="1" u="none">
                  <a:solidFill>
                    <a:srgbClr val="000099"/>
                  </a:solidFill>
                </a:rPr>
                <a:t>计算 </a:t>
              </a:r>
              <a:endParaRPr lang="zh-CN" altLang="en-US" b="1" u="none">
                <a:solidFill>
                  <a:srgbClr val="000099"/>
                </a:solidFill>
              </a:endParaRPr>
            </a:p>
          </p:txBody>
        </p:sp>
      </p:grpSp>
      <p:grpSp>
        <p:nvGrpSpPr>
          <p:cNvPr id="211059" name="Group 115"/>
          <p:cNvGrpSpPr/>
          <p:nvPr/>
        </p:nvGrpSpPr>
        <p:grpSpPr bwMode="auto">
          <a:xfrm>
            <a:off x="1352550" y="4446588"/>
            <a:ext cx="3719513" cy="604837"/>
            <a:chOff x="852" y="2801"/>
            <a:chExt cx="2343" cy="381"/>
          </a:xfrm>
        </p:grpSpPr>
        <p:grpSp>
          <p:nvGrpSpPr>
            <p:cNvPr id="211003" name="Group 59"/>
            <p:cNvGrpSpPr/>
            <p:nvPr/>
          </p:nvGrpSpPr>
          <p:grpSpPr bwMode="auto">
            <a:xfrm>
              <a:off x="1183" y="2801"/>
              <a:ext cx="2012" cy="381"/>
              <a:chOff x="892" y="2938"/>
              <a:chExt cx="2012" cy="381"/>
            </a:xfrm>
          </p:grpSpPr>
          <p:grpSp>
            <p:nvGrpSpPr>
              <p:cNvPr id="211004" name="Group 60"/>
              <p:cNvGrpSpPr/>
              <p:nvPr/>
            </p:nvGrpSpPr>
            <p:grpSpPr bwMode="auto">
              <a:xfrm>
                <a:off x="1222" y="2966"/>
                <a:ext cx="192" cy="353"/>
                <a:chOff x="918" y="2572"/>
                <a:chExt cx="192" cy="353"/>
              </a:xfrm>
            </p:grpSpPr>
            <p:graphicFrame>
              <p:nvGraphicFramePr>
                <p:cNvPr id="211005" name="Object 61"/>
                <p:cNvGraphicFramePr>
                  <a:graphicFrameLocks noChangeAspect="1"/>
                </p:cNvGraphicFramePr>
                <p:nvPr/>
              </p:nvGraphicFramePr>
              <p:xfrm>
                <a:off x="962" y="2685"/>
                <a:ext cx="10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926" name="公式" r:id="rId21" imgW="215900" imgH="508000" progId="Equation.3">
                        <p:embed/>
                      </p:oleObj>
                    </mc:Choice>
                    <mc:Fallback>
                      <p:oleObj name="公式" r:id="rId21" imgW="215900" imgH="508000" progId="Equation.3">
                        <p:embed/>
                        <p:pic>
                          <p:nvPicPr>
                            <p:cNvPr id="0" name="图片 1959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2" y="2685"/>
                              <a:ext cx="10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1006" name="Object 62"/>
                <p:cNvGraphicFramePr/>
                <p:nvPr/>
              </p:nvGraphicFramePr>
              <p:xfrm>
                <a:off x="918" y="2572"/>
                <a:ext cx="192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927" name="公式" r:id="rId23" imgW="304800" imgH="355600" progId="Equation.3">
                        <p:embed/>
                      </p:oleObj>
                    </mc:Choice>
                    <mc:Fallback>
                      <p:oleObj name="公式" r:id="rId23" imgW="304800" imgH="355600" progId="Equation.3">
                        <p:embed/>
                        <p:pic>
                          <p:nvPicPr>
                            <p:cNvPr id="0" name="图片 195926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8" y="2572"/>
                              <a:ext cx="192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1007" name="Object 63"/>
              <p:cNvGraphicFramePr>
                <a:graphicFrameLocks noChangeAspect="1"/>
              </p:cNvGraphicFramePr>
              <p:nvPr/>
            </p:nvGraphicFramePr>
            <p:xfrm>
              <a:off x="2220" y="2938"/>
              <a:ext cx="31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8" name="公式" r:id="rId25" imgW="660400" imgH="495300" progId="Equation.3">
                      <p:embed/>
                    </p:oleObj>
                  </mc:Choice>
                  <mc:Fallback>
                    <p:oleObj name="公式" r:id="rId25" imgW="660400" imgH="495300" progId="Equation.3">
                      <p:embed/>
                      <p:pic>
                        <p:nvPicPr>
                          <p:cNvPr id="0" name="图片 1959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0" y="2938"/>
                            <a:ext cx="31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1008" name="Object 64"/>
              <p:cNvGraphicFramePr/>
              <p:nvPr/>
            </p:nvGraphicFramePr>
            <p:xfrm>
              <a:off x="892" y="2996"/>
              <a:ext cx="36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29" name="公式" r:id="rId27" imgW="571500" imgH="342900" progId="Equation.3">
                      <p:embed/>
                    </p:oleObj>
                  </mc:Choice>
                  <mc:Fallback>
                    <p:oleObj name="公式" r:id="rId27" imgW="571500" imgH="342900" progId="Equation.3">
                      <p:embed/>
                      <p:pic>
                        <p:nvPicPr>
                          <p:cNvPr id="0" name="图片 19592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2" y="2996"/>
                            <a:ext cx="360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1009" name="Object 65"/>
              <p:cNvGraphicFramePr/>
              <p:nvPr/>
            </p:nvGraphicFramePr>
            <p:xfrm>
              <a:off x="1416" y="2980"/>
              <a:ext cx="14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930" name="公式" r:id="rId29" imgW="2362200" imgH="381000" progId="Equation.3">
                      <p:embed/>
                    </p:oleObj>
                  </mc:Choice>
                  <mc:Fallback>
                    <p:oleObj name="公式" r:id="rId29" imgW="2362200" imgH="381000" progId="Equation.3">
                      <p:embed/>
                      <p:pic>
                        <p:nvPicPr>
                          <p:cNvPr id="0" name="图片 19592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6" y="2980"/>
                            <a:ext cx="148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1058" name="Text Box 114"/>
            <p:cNvSpPr txBox="1">
              <a:spLocks noChangeArrowheads="1"/>
            </p:cNvSpPr>
            <p:nvPr/>
          </p:nvSpPr>
          <p:spPr bwMode="auto">
            <a:xfrm>
              <a:off x="852" y="280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由  </a:t>
              </a:r>
              <a:endParaRPr lang="zh-CN" altLang="en-US" b="1" u="none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1350963" y="1751013"/>
            <a:ext cx="198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ea typeface="楷体" panose="02010609060101010101" pitchFamily="49" charset="-122"/>
              </a:rPr>
              <a:t>(1)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预处理。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1349375" y="3560763"/>
            <a:ext cx="572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ea typeface="楷体" panose="02010609060101010101" pitchFamily="49" charset="-122"/>
              </a:rPr>
              <a:t>(2)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将区域映射为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角形域</a:t>
            </a:r>
            <a:r>
              <a:rPr lang="en-US" altLang="zh-CN" b="1" u="none">
                <a:solidFill>
                  <a:srgbClr val="0066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800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或者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带形域</a:t>
            </a:r>
            <a:r>
              <a:rPr lang="zh-CN" altLang="en-US" sz="800" b="1" u="none">
                <a:solidFill>
                  <a:srgbClr val="00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u="none">
                <a:solidFill>
                  <a:srgbClr val="0066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。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200730" name="Rectangle 26"/>
          <p:cNvSpPr>
            <a:spLocks noChangeArrowheads="1"/>
          </p:cNvSpPr>
          <p:nvPr/>
        </p:nvSpPr>
        <p:spPr bwMode="auto">
          <a:xfrm>
            <a:off x="533400" y="1193800"/>
            <a:ext cx="549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1"/>
              </a:buBlip>
            </a:pPr>
            <a:r>
              <a:rPr kumimoji="0" lang="en-US" altLang="zh-CN" b="1" u="none">
                <a:solidFill>
                  <a:srgbClr val="008000"/>
                </a:solidFill>
                <a:ea typeface="楷体" panose="02010609060101010101" pitchFamily="49" charset="-122"/>
              </a:rPr>
              <a:t> </a:t>
            </a:r>
            <a:r>
              <a:rPr kumimoji="0" lang="zh-CN" altLang="en-US" b="1" u="none">
                <a:solidFill>
                  <a:srgbClr val="008000"/>
                </a:solidFill>
                <a:ea typeface="楷体" panose="02010609060101010101" pitchFamily="49" charset="-122"/>
              </a:rPr>
              <a:t>求共形映射的一般方法与</a:t>
            </a:r>
            <a:r>
              <a:rPr lang="zh-CN" altLang="en-US" b="1" u="none">
                <a:solidFill>
                  <a:srgbClr val="008000"/>
                </a:solidFill>
                <a:ea typeface="楷体" panose="02010609060101010101" pitchFamily="49" charset="-122"/>
              </a:rPr>
              <a:t>主要步骤。  </a:t>
            </a:r>
            <a:endParaRPr lang="zh-CN" altLang="en-US" b="1" u="none">
              <a:solidFill>
                <a:srgbClr val="008000"/>
              </a:solidFill>
              <a:ea typeface="楷体" panose="02010609060101010101" pitchFamily="49" charset="-122"/>
            </a:endParaRPr>
          </a:p>
        </p:txBody>
      </p:sp>
      <p:grpSp>
        <p:nvGrpSpPr>
          <p:cNvPr id="200756" name="Group 52"/>
          <p:cNvGrpSpPr/>
          <p:nvPr/>
        </p:nvGrpSpPr>
        <p:grpSpPr bwMode="auto">
          <a:xfrm>
            <a:off x="1781175" y="5267325"/>
            <a:ext cx="5283200" cy="889000"/>
            <a:chOff x="1122" y="3318"/>
            <a:chExt cx="3328" cy="560"/>
          </a:xfrm>
        </p:grpSpPr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1122" y="3439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工具</a:t>
              </a:r>
              <a:r>
                <a:rPr lang="zh-CN" altLang="en-US" b="1" u="none">
                  <a:solidFill>
                    <a:srgbClr val="CC0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CC0000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200733" name="Object 29"/>
            <p:cNvGraphicFramePr/>
            <p:nvPr/>
          </p:nvGraphicFramePr>
          <p:xfrm>
            <a:off x="1741" y="3350"/>
            <a:ext cx="106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76" name="公式" r:id="rId2" imgW="1689100" imgH="838200" progId="Equation.3">
                    <p:embed/>
                  </p:oleObj>
                </mc:Choice>
                <mc:Fallback>
                  <p:oleObj name="公式" r:id="rId2" imgW="1689100" imgH="838200" progId="Equation.3">
                    <p:embed/>
                    <p:pic>
                      <p:nvPicPr>
                        <p:cNvPr id="0" name="图片 19667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350"/>
                          <a:ext cx="1063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0734" name="Group 30"/>
            <p:cNvGrpSpPr/>
            <p:nvPr/>
          </p:nvGrpSpPr>
          <p:grpSpPr bwMode="auto">
            <a:xfrm>
              <a:off x="2887" y="3318"/>
              <a:ext cx="1563" cy="528"/>
              <a:chOff x="2887" y="3318"/>
              <a:chExt cx="1563" cy="528"/>
            </a:xfrm>
          </p:grpSpPr>
          <p:graphicFrame>
            <p:nvGraphicFramePr>
              <p:cNvPr id="200735" name="Object 31"/>
              <p:cNvGraphicFramePr/>
              <p:nvPr/>
            </p:nvGraphicFramePr>
            <p:xfrm>
              <a:off x="3379" y="3318"/>
              <a:ext cx="1071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77" name="公式" r:id="rId4" imgW="2273300" imgH="1117600" progId="Equation.3">
                      <p:embed/>
                    </p:oleObj>
                  </mc:Choice>
                  <mc:Fallback>
                    <p:oleObj name="公式" r:id="rId4" imgW="2273300" imgH="1117600" progId="Equation.3">
                      <p:embed/>
                      <p:pic>
                        <p:nvPicPr>
                          <p:cNvPr id="0" name="图片 19667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3318"/>
                            <a:ext cx="1071" cy="5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0736" name="Rectangle 32"/>
              <p:cNvSpPr>
                <a:spLocks noChangeArrowheads="1"/>
              </p:cNvSpPr>
              <p:nvPr/>
            </p:nvSpPr>
            <p:spPr bwMode="auto">
              <a:xfrm>
                <a:off x="2887" y="3439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或者  </a:t>
                </a:r>
                <a:endPara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00738" name="Group 34"/>
          <p:cNvGrpSpPr/>
          <p:nvPr/>
        </p:nvGrpSpPr>
        <p:grpSpPr bwMode="auto">
          <a:xfrm>
            <a:off x="534988" y="1754188"/>
            <a:ext cx="946150" cy="773112"/>
            <a:chOff x="337" y="1105"/>
            <a:chExt cx="596" cy="487"/>
          </a:xfrm>
        </p:grpSpPr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339" y="1380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u="none">
                  <a:solidFill>
                    <a:srgbClr val="B2B2B2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600" b="1" u="none">
                  <a:solidFill>
                    <a:srgbClr val="B2B2B2"/>
                  </a:solidFill>
                  <a:ea typeface="楷体" panose="02010609060101010101" pitchFamily="49" charset="-122"/>
                </a:rPr>
                <a:t>一般</a:t>
              </a:r>
              <a:r>
                <a:rPr lang="en-US" altLang="zh-CN" sz="1600" b="1" u="none">
                  <a:solidFill>
                    <a:srgbClr val="B2B2B2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1600" b="1" u="none">
                  <a:solidFill>
                    <a:srgbClr val="B2B2B2"/>
                  </a:solidFill>
                  <a:ea typeface="楷体" panose="02010609060101010101" pitchFamily="49" charset="-122"/>
                </a:rPr>
                <a:t>  </a:t>
              </a:r>
              <a:endParaRPr lang="en-US" altLang="zh-CN" sz="1600" b="1" u="none">
                <a:solidFill>
                  <a:srgbClr val="B2B2B2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337" y="1105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none">
                  <a:solidFill>
                    <a:srgbClr val="0000FF"/>
                  </a:solidFill>
                </a:rPr>
                <a:t>步骤  </a:t>
              </a:r>
              <a:endParaRPr lang="zh-CN" altLang="en-US" b="1" u="none">
                <a:solidFill>
                  <a:srgbClr val="0000FF"/>
                </a:solidFill>
              </a:endParaRPr>
            </a:p>
          </p:txBody>
        </p:sp>
      </p:grpSp>
      <p:grpSp>
        <p:nvGrpSpPr>
          <p:cNvPr id="200753" name="Group 49"/>
          <p:cNvGrpSpPr/>
          <p:nvPr/>
        </p:nvGrpSpPr>
        <p:grpSpPr bwMode="auto">
          <a:xfrm>
            <a:off x="1781175" y="2316163"/>
            <a:ext cx="6416675" cy="457200"/>
            <a:chOff x="1122" y="1459"/>
            <a:chExt cx="4042" cy="288"/>
          </a:xfrm>
        </p:grpSpPr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1122" y="1459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目标</a:t>
              </a:r>
              <a:r>
                <a:rPr lang="zh-CN" altLang="en-US" b="1" u="none">
                  <a:solidFill>
                    <a:srgbClr val="CC0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CC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00741" name="Rectangle 37"/>
            <p:cNvSpPr>
              <a:spLocks noChangeArrowheads="1"/>
            </p:cNvSpPr>
            <p:nvPr/>
          </p:nvSpPr>
          <p:spPr bwMode="auto">
            <a:xfrm>
              <a:off x="1688" y="1459"/>
              <a:ext cx="3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none">
                  <a:ea typeface="楷体" panose="02010609060101010101" pitchFamily="49" charset="-122"/>
                </a:rPr>
                <a:t>使区域的边界至多由两个圆弧段构成。  </a:t>
              </a:r>
              <a:endParaRPr lang="zh-CN" altLang="en-US" b="1" u="none">
                <a:ea typeface="楷体" panose="02010609060101010101" pitchFamily="49" charset="-122"/>
              </a:endParaRPr>
            </a:p>
          </p:txBody>
        </p:sp>
      </p:grpSp>
      <p:grpSp>
        <p:nvGrpSpPr>
          <p:cNvPr id="200754" name="Group 50"/>
          <p:cNvGrpSpPr/>
          <p:nvPr/>
        </p:nvGrpSpPr>
        <p:grpSpPr bwMode="auto">
          <a:xfrm>
            <a:off x="1781175" y="2868613"/>
            <a:ext cx="6416675" cy="457200"/>
            <a:chOff x="1122" y="1807"/>
            <a:chExt cx="4042" cy="288"/>
          </a:xfrm>
        </p:grpSpPr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1122" y="1807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工具</a:t>
              </a:r>
              <a:r>
                <a:rPr lang="zh-CN" altLang="en-US" b="1" u="none">
                  <a:solidFill>
                    <a:srgbClr val="CC0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CC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00742" name="Rectangle 38"/>
            <p:cNvSpPr>
              <a:spLocks noChangeArrowheads="1"/>
            </p:cNvSpPr>
            <p:nvPr/>
          </p:nvSpPr>
          <p:spPr bwMode="auto">
            <a:xfrm>
              <a:off x="1688" y="1807"/>
              <a:ext cx="3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none">
                  <a:ea typeface="楷体" panose="02010609060101010101" pitchFamily="49" charset="-122"/>
                </a:rPr>
                <a:t>分式线性映射、幂函数、指数函数等。  </a:t>
              </a:r>
              <a:endParaRPr lang="zh-CN" altLang="en-US" b="1" u="none">
                <a:ea typeface="楷体" panose="02010609060101010101" pitchFamily="49" charset="-122"/>
              </a:endParaRPr>
            </a:p>
          </p:txBody>
        </p:sp>
      </p:grpSp>
      <p:grpSp>
        <p:nvGrpSpPr>
          <p:cNvPr id="200755" name="Group 51"/>
          <p:cNvGrpSpPr/>
          <p:nvPr/>
        </p:nvGrpSpPr>
        <p:grpSpPr bwMode="auto">
          <a:xfrm>
            <a:off x="1781175" y="4094163"/>
            <a:ext cx="5772150" cy="1027112"/>
            <a:chOff x="1122" y="2579"/>
            <a:chExt cx="3636" cy="647"/>
          </a:xfrm>
        </p:grpSpPr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1122" y="2600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方法</a:t>
              </a:r>
              <a:r>
                <a:rPr lang="zh-CN" altLang="en-US" b="1" u="none">
                  <a:solidFill>
                    <a:srgbClr val="CC0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CC0000"/>
                </a:solidFill>
                <a:ea typeface="楷体" panose="02010609060101010101" pitchFamily="49" charset="-122"/>
              </a:endParaRPr>
            </a:p>
          </p:txBody>
        </p:sp>
        <p:grpSp>
          <p:nvGrpSpPr>
            <p:cNvPr id="200743" name="Group 39"/>
            <p:cNvGrpSpPr/>
            <p:nvPr/>
          </p:nvGrpSpPr>
          <p:grpSpPr bwMode="auto">
            <a:xfrm>
              <a:off x="1688" y="2579"/>
              <a:ext cx="3070" cy="313"/>
              <a:chOff x="1688" y="2579"/>
              <a:chExt cx="3070" cy="313"/>
            </a:xfrm>
          </p:grpSpPr>
          <p:sp>
            <p:nvSpPr>
              <p:cNvPr id="200744" name="Rectangle 40"/>
              <p:cNvSpPr>
                <a:spLocks noChangeArrowheads="1"/>
              </p:cNvSpPr>
              <p:nvPr/>
            </p:nvSpPr>
            <p:spPr bwMode="auto">
              <a:xfrm>
                <a:off x="1688" y="2604"/>
                <a:ext cx="29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>
                    <a:ea typeface="楷体" panose="02010609060101010101" pitchFamily="49" charset="-122"/>
                  </a:rPr>
                  <a:t>将区域边界的一个交点     映射为  </a:t>
                </a:r>
                <a:endParaRPr lang="zh-CN" altLang="en-US" b="1" u="none">
                  <a:ea typeface="楷体" panose="02010609060101010101" pitchFamily="49" charset="-122"/>
                </a:endParaRPr>
              </a:p>
            </p:txBody>
          </p:sp>
          <p:sp>
            <p:nvSpPr>
              <p:cNvPr id="200745" name="Rectangle 41"/>
              <p:cNvSpPr>
                <a:spLocks noChangeArrowheads="1"/>
              </p:cNvSpPr>
              <p:nvPr/>
            </p:nvSpPr>
            <p:spPr bwMode="auto">
              <a:xfrm>
                <a:off x="3687" y="2579"/>
                <a:ext cx="3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u="none">
                    <a:ea typeface="楷体" panose="02010609060101010101" pitchFamily="49" charset="-122"/>
                  </a:rPr>
                  <a:t>z</a:t>
                </a:r>
                <a:r>
                  <a:rPr lang="en-US" altLang="zh-CN" b="1" u="none" baseline="-25000">
                    <a:ea typeface="楷体" panose="02010609060101010101" pitchFamily="49" charset="-122"/>
                  </a:rPr>
                  <a:t>1 </a:t>
                </a:r>
                <a:r>
                  <a:rPr lang="en-US" altLang="zh-CN" sz="1000" b="1" u="none" baseline="-25000">
                    <a:ea typeface="楷体" panose="02010609060101010101" pitchFamily="49" charset="-122"/>
                  </a:rPr>
                  <a:t> </a:t>
                </a:r>
                <a:r>
                  <a:rPr lang="en-US" altLang="zh-CN" b="1" u="none" baseline="-25000">
                    <a:ea typeface="楷体" panose="02010609060101010101" pitchFamily="49" charset="-122"/>
                  </a:rPr>
                  <a:t>  </a:t>
                </a:r>
                <a:endParaRPr lang="en-US" altLang="zh-CN" b="1" u="none" baseline="-25000"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200746" name="Object 42"/>
              <p:cNvGraphicFramePr/>
              <p:nvPr/>
            </p:nvGraphicFramePr>
            <p:xfrm>
              <a:off x="4526" y="2701"/>
              <a:ext cx="23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78" name="公式" r:id="rId6" imgW="368300" imgH="279400" progId="Equation.3">
                      <p:embed/>
                    </p:oleObj>
                  </mc:Choice>
                  <mc:Fallback>
                    <p:oleObj name="公式" r:id="rId6" imgW="368300" imgH="279400" progId="Equation.3">
                      <p:embed/>
                      <p:pic>
                        <p:nvPicPr>
                          <p:cNvPr id="0" name="图片 19667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6" y="2701"/>
                            <a:ext cx="23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0747" name="Group 43"/>
            <p:cNvGrpSpPr/>
            <p:nvPr/>
          </p:nvGrpSpPr>
          <p:grpSpPr bwMode="auto">
            <a:xfrm>
              <a:off x="1718" y="2913"/>
              <a:ext cx="2684" cy="313"/>
              <a:chOff x="1718" y="2913"/>
              <a:chExt cx="2684" cy="313"/>
            </a:xfrm>
          </p:grpSpPr>
          <p:sp>
            <p:nvSpPr>
              <p:cNvPr id="200748" name="Rectangle 44"/>
              <p:cNvSpPr>
                <a:spLocks noChangeArrowheads="1"/>
              </p:cNvSpPr>
              <p:nvPr/>
            </p:nvSpPr>
            <p:spPr bwMode="auto">
              <a:xfrm>
                <a:off x="1790" y="2938"/>
                <a:ext cx="26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另一个</a:t>
                </a:r>
                <a:r>
                  <a:rPr lang="en-US" altLang="zh-CN" b="1" u="none">
                    <a:solidFill>
                      <a:srgbClr val="777777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b="1" u="none">
                    <a:solidFill>
                      <a:srgbClr val="777777"/>
                    </a:solidFill>
                    <a:ea typeface="楷体" panose="02010609060101010101" pitchFamily="49" charset="-122"/>
                  </a:rPr>
                  <a:t>交</a:t>
                </a:r>
                <a:r>
                  <a:rPr lang="en-US" altLang="zh-CN" b="1" u="none">
                    <a:solidFill>
                      <a:srgbClr val="777777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点     映射为</a:t>
                </a:r>
                <a:r>
                  <a:rPr lang="zh-CN" altLang="en-US" b="1" u="none" baseline="-25000">
                    <a:solidFill>
                      <a:schemeClr val="hlink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en-US" altLang="zh-CN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0  </a:t>
                </a:r>
                <a:r>
                  <a:rPr lang="en-US" altLang="zh-CN" sz="800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。  </a:t>
                </a:r>
                <a:endPara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sp>
            <p:nvSpPr>
              <p:cNvPr id="200749" name="Rectangle 45"/>
              <p:cNvSpPr>
                <a:spLocks noChangeArrowheads="1"/>
              </p:cNvSpPr>
              <p:nvPr/>
            </p:nvSpPr>
            <p:spPr bwMode="auto">
              <a:xfrm>
                <a:off x="1718" y="2913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[   </a:t>
                </a:r>
                <a:endPara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sp>
            <p:nvSpPr>
              <p:cNvPr id="200750" name="Rectangle 46"/>
              <p:cNvSpPr>
                <a:spLocks noChangeArrowheads="1"/>
              </p:cNvSpPr>
              <p:nvPr/>
            </p:nvSpPr>
            <p:spPr bwMode="auto">
              <a:xfrm>
                <a:off x="3933" y="2913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]   </a:t>
                </a:r>
                <a:endPara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sp>
            <p:nvSpPr>
              <p:cNvPr id="200751" name="Rectangle 47"/>
              <p:cNvSpPr>
                <a:spLocks noChangeArrowheads="1"/>
              </p:cNvSpPr>
              <p:nvPr/>
            </p:nvSpPr>
            <p:spPr bwMode="auto">
              <a:xfrm>
                <a:off x="3020" y="2913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z</a:t>
                </a:r>
                <a:r>
                  <a:rPr lang="en-US" altLang="zh-CN" b="1" u="none" baseline="-25000">
                    <a:solidFill>
                      <a:schemeClr val="hlink"/>
                    </a:solidFill>
                    <a:ea typeface="楷体" panose="02010609060101010101" pitchFamily="49" charset="-122"/>
                  </a:rPr>
                  <a:t>2    </a:t>
                </a:r>
                <a:endParaRPr lang="en-US" altLang="zh-CN" b="1" u="none" baseline="-25000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00752" name="Rectangle 48"/>
          <p:cNvSpPr>
            <a:spLocks noChangeArrowheads="1"/>
          </p:cNvSpPr>
          <p:nvPr/>
        </p:nvSpPr>
        <p:spPr bwMode="auto">
          <a:xfrm>
            <a:off x="534988" y="566738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五、构造共形映射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  <p:bldP spid="200729" grpId="0"/>
      <p:bldP spid="200730" grpId="0"/>
      <p:bldP spid="2007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1350963" y="1751013"/>
            <a:ext cx="618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ea typeface="楷体" panose="02010609060101010101" pitchFamily="49" charset="-122"/>
              </a:rPr>
              <a:t>(3)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将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角形域</a:t>
            </a:r>
            <a:r>
              <a:rPr lang="en-US" altLang="zh-CN" b="1" u="none">
                <a:solidFill>
                  <a:srgbClr val="0066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800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或者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带形域</a:t>
            </a:r>
            <a:r>
              <a:rPr lang="zh-CN" altLang="en-US" sz="800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en-US" altLang="zh-CN" b="1" u="none">
                <a:solidFill>
                  <a:srgbClr val="0066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映射为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上半平面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。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538163" y="2190750"/>
            <a:ext cx="901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u="none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600" b="1" u="none">
                <a:solidFill>
                  <a:srgbClr val="B2B2B2"/>
                </a:solidFill>
                <a:ea typeface="楷体" panose="02010609060101010101" pitchFamily="49" charset="-122"/>
              </a:rPr>
              <a:t>一般</a:t>
            </a:r>
            <a:r>
              <a:rPr lang="en-US" altLang="zh-CN" sz="1600" b="1" u="none">
                <a:solidFill>
                  <a:srgbClr val="B2B2B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1600" b="1" u="none">
                <a:solidFill>
                  <a:srgbClr val="B2B2B2"/>
                </a:solidFill>
                <a:ea typeface="楷体" panose="02010609060101010101" pitchFamily="49" charset="-122"/>
              </a:rPr>
              <a:t>  </a:t>
            </a:r>
            <a:endParaRPr lang="en-US" altLang="zh-CN" sz="1600" b="1" u="none">
              <a:solidFill>
                <a:srgbClr val="B2B2B2"/>
              </a:solidFill>
              <a:ea typeface="楷体" panose="02010609060101010101" pitchFamily="49" charset="-122"/>
            </a:endParaRPr>
          </a:p>
        </p:txBody>
      </p:sp>
      <p:sp>
        <p:nvSpPr>
          <p:cNvPr id="201750" name="Rectangle 22"/>
          <p:cNvSpPr>
            <a:spLocks noChangeArrowheads="1"/>
          </p:cNvSpPr>
          <p:nvPr/>
        </p:nvSpPr>
        <p:spPr bwMode="auto">
          <a:xfrm>
            <a:off x="534988" y="175418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u="none">
                <a:solidFill>
                  <a:srgbClr val="0000FF"/>
                </a:solidFill>
              </a:rPr>
              <a:t>步骤  </a:t>
            </a:r>
            <a:endParaRPr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201767" name="Group 39"/>
          <p:cNvGrpSpPr/>
          <p:nvPr/>
        </p:nvGrpSpPr>
        <p:grpSpPr bwMode="auto">
          <a:xfrm>
            <a:off x="1781175" y="2354263"/>
            <a:ext cx="5632450" cy="1039812"/>
            <a:chOff x="1122" y="1483"/>
            <a:chExt cx="3548" cy="655"/>
          </a:xfrm>
        </p:grpSpPr>
        <p:sp>
          <p:nvSpPr>
            <p:cNvPr id="201745" name="Rectangle 17"/>
            <p:cNvSpPr>
              <a:spLocks noChangeArrowheads="1"/>
            </p:cNvSpPr>
            <p:nvPr/>
          </p:nvSpPr>
          <p:spPr bwMode="auto">
            <a:xfrm>
              <a:off x="1122" y="148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工具</a:t>
              </a:r>
              <a:r>
                <a:rPr lang="zh-CN" altLang="en-US" b="1" u="none">
                  <a:solidFill>
                    <a:srgbClr val="CC0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CC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3219" y="1490"/>
              <a:ext cx="1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>
                  <a:solidFill>
                    <a:schemeClr val="hlink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800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对于角形域</a:t>
              </a:r>
              <a:r>
                <a:rPr lang="zh-CN" altLang="en-US" sz="800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b="1" u="none">
                  <a:solidFill>
                    <a:schemeClr val="hlink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 </a:t>
              </a:r>
              <a:endParaRPr lang="en-US" altLang="zh-CN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201752" name="Object 24"/>
            <p:cNvGraphicFramePr/>
            <p:nvPr/>
          </p:nvGraphicFramePr>
          <p:xfrm>
            <a:off x="1741" y="1484"/>
            <a:ext cx="139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4" name="公式" r:id="rId1" imgW="2222500" imgH="444500" progId="Equation.3">
                    <p:embed/>
                  </p:oleObj>
                </mc:Choice>
                <mc:Fallback>
                  <p:oleObj name="公式" r:id="rId1" imgW="2222500" imgH="444500" progId="Equation.3">
                    <p:embed/>
                    <p:pic>
                      <p:nvPicPr>
                        <p:cNvPr id="0" name="图片 19774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1484"/>
                          <a:ext cx="1399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53" name="Rectangle 25"/>
            <p:cNvSpPr>
              <a:spLocks noChangeArrowheads="1"/>
            </p:cNvSpPr>
            <p:nvPr/>
          </p:nvSpPr>
          <p:spPr bwMode="auto">
            <a:xfrm>
              <a:off x="3219" y="1850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>
                  <a:solidFill>
                    <a:schemeClr val="hlink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800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对于带形域</a:t>
              </a:r>
              <a:r>
                <a:rPr lang="zh-CN" altLang="en-US" sz="800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b="1" u="none">
                  <a:solidFill>
                    <a:schemeClr val="hlink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  </a:t>
              </a:r>
              <a:endParaRPr lang="en-US" altLang="zh-CN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201754" name="Object 26"/>
            <p:cNvGraphicFramePr/>
            <p:nvPr/>
          </p:nvGraphicFramePr>
          <p:xfrm>
            <a:off x="1741" y="1855"/>
            <a:ext cx="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5" name="公式" r:id="rId3" imgW="965200" imgH="431800" progId="Equation.3">
                    <p:embed/>
                  </p:oleObj>
                </mc:Choice>
                <mc:Fallback>
                  <p:oleObj name="公式" r:id="rId3" imgW="965200" imgH="431800" progId="Equation.3">
                    <p:embed/>
                    <p:pic>
                      <p:nvPicPr>
                        <p:cNvPr id="0" name="图片 19774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1855"/>
                          <a:ext cx="6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768" name="Group 40"/>
          <p:cNvGrpSpPr/>
          <p:nvPr/>
        </p:nvGrpSpPr>
        <p:grpSpPr bwMode="auto">
          <a:xfrm>
            <a:off x="1781175" y="4157663"/>
            <a:ext cx="7134225" cy="1787525"/>
            <a:chOff x="1122" y="2619"/>
            <a:chExt cx="4494" cy="1126"/>
          </a:xfrm>
        </p:grpSpPr>
        <p:sp>
          <p:nvSpPr>
            <p:cNvPr id="201748" name="Rectangle 20"/>
            <p:cNvSpPr>
              <a:spLocks noChangeArrowheads="1"/>
            </p:cNvSpPr>
            <p:nvPr/>
          </p:nvSpPr>
          <p:spPr bwMode="auto">
            <a:xfrm>
              <a:off x="1122" y="2696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工具</a:t>
              </a:r>
              <a:r>
                <a:rPr lang="zh-CN" altLang="en-US" b="1" u="none">
                  <a:solidFill>
                    <a:srgbClr val="CC0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CC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01755" name="Rectangle 27"/>
            <p:cNvSpPr>
              <a:spLocks noChangeArrowheads="1"/>
            </p:cNvSpPr>
            <p:nvPr/>
          </p:nvSpPr>
          <p:spPr bwMode="auto">
            <a:xfrm>
              <a:off x="3219" y="2713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>
                  <a:solidFill>
                    <a:schemeClr val="hlink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800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无附加条件</a:t>
              </a:r>
              <a:r>
                <a:rPr lang="zh-CN" altLang="en-US" sz="800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b="1" u="none">
                  <a:solidFill>
                    <a:schemeClr val="hlink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  </a:t>
              </a:r>
              <a:endParaRPr lang="en-US" altLang="zh-CN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201756" name="Object 28"/>
            <p:cNvGraphicFramePr/>
            <p:nvPr/>
          </p:nvGraphicFramePr>
          <p:xfrm>
            <a:off x="1741" y="2619"/>
            <a:ext cx="84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6" name="公式" r:id="rId5" imgW="1346200" imgH="736600" progId="Equation.3">
                    <p:embed/>
                  </p:oleObj>
                </mc:Choice>
                <mc:Fallback>
                  <p:oleObj name="公式" r:id="rId5" imgW="1346200" imgH="736600" progId="Equation.3">
                    <p:embed/>
                    <p:pic>
                      <p:nvPicPr>
                        <p:cNvPr id="0" name="图片 19774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2619"/>
                          <a:ext cx="847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1757" name="Group 29"/>
            <p:cNvGrpSpPr/>
            <p:nvPr/>
          </p:nvGrpSpPr>
          <p:grpSpPr bwMode="auto">
            <a:xfrm>
              <a:off x="3219" y="3317"/>
              <a:ext cx="2397" cy="288"/>
              <a:chOff x="3219" y="3317"/>
              <a:chExt cx="2397" cy="288"/>
            </a:xfrm>
          </p:grpSpPr>
          <p:sp>
            <p:nvSpPr>
              <p:cNvPr id="201758" name="Rectangle 30"/>
              <p:cNvSpPr>
                <a:spLocks noChangeArrowheads="1"/>
              </p:cNvSpPr>
              <p:nvPr/>
            </p:nvSpPr>
            <p:spPr bwMode="auto">
              <a:xfrm>
                <a:off x="3219" y="3317"/>
                <a:ext cx="23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u="none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800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由附加条件确定           </a:t>
                </a:r>
                <a:r>
                  <a:rPr lang="en-US" altLang="zh-CN" b="1" u="none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    </a:t>
                </a:r>
                <a:endPara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201759" name="Object 31"/>
              <p:cNvGraphicFramePr/>
              <p:nvPr/>
            </p:nvGraphicFramePr>
            <p:xfrm>
              <a:off x="4764" y="3354"/>
              <a:ext cx="47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747" name="公式" r:id="rId7" imgW="1016000" imgH="508000" progId="Equation.3">
                      <p:embed/>
                    </p:oleObj>
                  </mc:Choice>
                  <mc:Fallback>
                    <p:oleObj name="公式" r:id="rId7" imgW="1016000" imgH="508000" progId="Equation.3">
                      <p:embed/>
                      <p:pic>
                        <p:nvPicPr>
                          <p:cNvPr id="0" name="图片 19774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4" y="3354"/>
                            <a:ext cx="479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1760" name="Group 32"/>
            <p:cNvGrpSpPr/>
            <p:nvPr/>
          </p:nvGrpSpPr>
          <p:grpSpPr bwMode="auto">
            <a:xfrm>
              <a:off x="1741" y="3209"/>
              <a:ext cx="1253" cy="536"/>
              <a:chOff x="1741" y="3209"/>
              <a:chExt cx="1253" cy="536"/>
            </a:xfrm>
          </p:grpSpPr>
          <p:graphicFrame>
            <p:nvGraphicFramePr>
              <p:cNvPr id="201761" name="Object 33"/>
              <p:cNvGraphicFramePr/>
              <p:nvPr/>
            </p:nvGraphicFramePr>
            <p:xfrm>
              <a:off x="1741" y="3209"/>
              <a:ext cx="1253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748" name="公式" r:id="rId9" imgW="1993900" imgH="850900" progId="Equation.3">
                      <p:embed/>
                    </p:oleObj>
                  </mc:Choice>
                  <mc:Fallback>
                    <p:oleObj name="公式" r:id="rId9" imgW="1993900" imgH="850900" progId="Equation.3">
                      <p:embed/>
                      <p:pic>
                        <p:nvPicPr>
                          <p:cNvPr id="0" name="图片 19774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1" y="3209"/>
                            <a:ext cx="1253" cy="5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1762" name="Line 34"/>
              <p:cNvSpPr>
                <a:spLocks noChangeShapeType="1"/>
              </p:cNvSpPr>
              <p:nvPr/>
            </p:nvSpPr>
            <p:spPr bwMode="auto">
              <a:xfrm>
                <a:off x="2707" y="3553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1763" name="Rectangle 35"/>
          <p:cNvSpPr>
            <a:spLocks noChangeArrowheads="1"/>
          </p:cNvSpPr>
          <p:nvPr/>
        </p:nvSpPr>
        <p:spPr bwMode="auto">
          <a:xfrm>
            <a:off x="1349375" y="3560763"/>
            <a:ext cx="572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solidFill>
                  <a:srgbClr val="969696"/>
                </a:solidFill>
                <a:ea typeface="楷体" panose="02010609060101010101" pitchFamily="49" charset="-122"/>
              </a:rPr>
              <a:t>(2) </a:t>
            </a:r>
            <a:r>
              <a:rPr lang="zh-CN" altLang="en-US" b="1" u="none">
                <a:solidFill>
                  <a:srgbClr val="969696"/>
                </a:solidFill>
                <a:ea typeface="楷体" panose="02010609060101010101" pitchFamily="49" charset="-122"/>
              </a:rPr>
              <a:t>将区域映射为</a:t>
            </a:r>
            <a:r>
              <a:rPr lang="zh-CN" altLang="en-US" b="1">
                <a:solidFill>
                  <a:srgbClr val="98BC00"/>
                </a:solidFill>
                <a:ea typeface="楷体" panose="02010609060101010101" pitchFamily="49" charset="-122"/>
              </a:rPr>
              <a:t>角形域</a:t>
            </a:r>
            <a:r>
              <a:rPr lang="en-US" altLang="zh-CN" b="1" u="none">
                <a:solidFill>
                  <a:srgbClr val="969696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800" b="1" u="none">
                <a:solidFill>
                  <a:srgbClr val="969696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969696"/>
                </a:solidFill>
                <a:ea typeface="楷体" panose="02010609060101010101" pitchFamily="49" charset="-122"/>
              </a:rPr>
              <a:t>或者</a:t>
            </a:r>
            <a:r>
              <a:rPr lang="zh-CN" altLang="en-US" b="1">
                <a:solidFill>
                  <a:srgbClr val="98BC00"/>
                </a:solidFill>
                <a:ea typeface="楷体" panose="02010609060101010101" pitchFamily="49" charset="-122"/>
              </a:rPr>
              <a:t>带形域</a:t>
            </a:r>
            <a:r>
              <a:rPr lang="zh-CN" altLang="en-US" sz="800" b="1" u="none">
                <a:solidFill>
                  <a:srgbClr val="00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u="none">
                <a:solidFill>
                  <a:srgbClr val="969696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>
                <a:solidFill>
                  <a:srgbClr val="969696"/>
                </a:solidFill>
                <a:ea typeface="楷体" panose="02010609060101010101" pitchFamily="49" charset="-122"/>
              </a:rPr>
              <a:t>。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1400175" y="3571875"/>
            <a:ext cx="5334000" cy="466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1765" name="Rectangle 37"/>
          <p:cNvSpPr>
            <a:spLocks noChangeArrowheads="1"/>
          </p:cNvSpPr>
          <p:nvPr/>
        </p:nvSpPr>
        <p:spPr bwMode="auto">
          <a:xfrm>
            <a:off x="1349375" y="3589338"/>
            <a:ext cx="475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ea typeface="楷体" panose="02010609060101010101" pitchFamily="49" charset="-122"/>
              </a:rPr>
              <a:t>(4)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将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上半平面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映射为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单位圆域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。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201769" name="Rectangle 41"/>
          <p:cNvSpPr>
            <a:spLocks noChangeArrowheads="1"/>
          </p:cNvSpPr>
          <p:nvPr/>
        </p:nvSpPr>
        <p:spPr bwMode="auto">
          <a:xfrm>
            <a:off x="533400" y="1193800"/>
            <a:ext cx="549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11"/>
              </a:buBlip>
            </a:pPr>
            <a:r>
              <a:rPr kumimoji="0" lang="en-US" altLang="zh-CN" b="1" u="none">
                <a:solidFill>
                  <a:srgbClr val="008000"/>
                </a:solidFill>
                <a:ea typeface="楷体" panose="02010609060101010101" pitchFamily="49" charset="-122"/>
              </a:rPr>
              <a:t> </a:t>
            </a:r>
            <a:r>
              <a:rPr kumimoji="0" lang="zh-CN" altLang="en-US" b="1" u="none">
                <a:solidFill>
                  <a:srgbClr val="008000"/>
                </a:solidFill>
                <a:ea typeface="楷体" panose="02010609060101010101" pitchFamily="49" charset="-122"/>
              </a:rPr>
              <a:t>求共形映射的一般方法与</a:t>
            </a:r>
            <a:r>
              <a:rPr lang="zh-CN" altLang="en-US" b="1" u="none">
                <a:solidFill>
                  <a:srgbClr val="008000"/>
                </a:solidFill>
                <a:ea typeface="楷体" panose="02010609060101010101" pitchFamily="49" charset="-122"/>
              </a:rPr>
              <a:t>主要步骤。  </a:t>
            </a:r>
            <a:endParaRPr lang="zh-CN" altLang="en-US" b="1" u="none">
              <a:solidFill>
                <a:srgbClr val="008000"/>
              </a:solidFill>
              <a:ea typeface="楷体" panose="02010609060101010101" pitchFamily="49" charset="-122"/>
            </a:endParaRPr>
          </a:p>
        </p:txBody>
      </p:sp>
      <p:sp>
        <p:nvSpPr>
          <p:cNvPr id="201770" name="Rectangle 42"/>
          <p:cNvSpPr>
            <a:spLocks noChangeArrowheads="1"/>
          </p:cNvSpPr>
          <p:nvPr/>
        </p:nvSpPr>
        <p:spPr bwMode="auto">
          <a:xfrm>
            <a:off x="534988" y="566738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五、构造共形映射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4" grpId="0"/>
      <p:bldP spid="201764" grpId="0" animBg="1"/>
      <p:bldP spid="2017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36575" y="566738"/>
            <a:ext cx="710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六、利用 </a:t>
            </a:r>
            <a:r>
              <a:rPr lang="en-US" altLang="zh-CN" sz="2800" b="1" u="none">
                <a:solidFill>
                  <a:srgbClr val="000099"/>
                </a:solidFill>
                <a:ea typeface="楷体" panose="02010609060101010101" pitchFamily="49" charset="-122"/>
              </a:rPr>
              <a:t>Laplace </a:t>
            </a: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变换求解常微分方程</a:t>
            </a:r>
            <a:r>
              <a:rPr lang="en-US" altLang="zh-CN" sz="2800" b="1" u="none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组</a:t>
            </a:r>
            <a:r>
              <a:rPr lang="en-US" altLang="zh-CN" sz="2800" b="1" u="none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u="none">
                <a:solidFill>
                  <a:srgbClr val="000099"/>
                </a:solidFill>
              </a:rPr>
              <a:t>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534988" y="200025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b="1" u="none">
                <a:solidFill>
                  <a:srgbClr val="0000FF"/>
                </a:solidFill>
              </a:rPr>
              <a:t>步骤   </a:t>
            </a:r>
            <a:endParaRPr lang="zh-CN" altLang="en-US" b="1" u="none">
              <a:solidFill>
                <a:srgbClr val="0000FF"/>
              </a:solidFill>
            </a:endParaRP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1350963" y="2000250"/>
            <a:ext cx="686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/>
              <a:t>(1) </a:t>
            </a:r>
            <a:r>
              <a:rPr lang="zh-CN" altLang="en-US" b="1" u="none"/>
              <a:t>将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微分方程</a:t>
            </a:r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组</a:t>
            </a:r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/>
              <a:t>化为象函数的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代数方程</a:t>
            </a:r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组</a:t>
            </a:r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/>
              <a:t>；  </a:t>
            </a:r>
            <a:endParaRPr lang="zh-CN" altLang="en-US" b="1" u="none"/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1354138" y="2547938"/>
            <a:ext cx="442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/>
              <a:t>(2) </a:t>
            </a:r>
            <a:r>
              <a:rPr lang="zh-CN" altLang="en-US" b="1" u="none"/>
              <a:t>求解代数方程得到</a:t>
            </a:r>
            <a:r>
              <a:rPr lang="zh-CN" altLang="en-US" b="1">
                <a:solidFill>
                  <a:schemeClr val="folHlink"/>
                </a:solidFill>
                <a:ea typeface="楷体" panose="02010609060101010101" pitchFamily="49" charset="-122"/>
              </a:rPr>
              <a:t>象函数</a:t>
            </a:r>
            <a:r>
              <a:rPr lang="zh-CN" altLang="en-US" b="1" u="none"/>
              <a:t>；  </a:t>
            </a:r>
            <a:endParaRPr lang="zh-CN" altLang="en-US" b="1" u="none"/>
          </a:p>
        </p:txBody>
      </p:sp>
      <p:sp>
        <p:nvSpPr>
          <p:cNvPr id="202778" name="Rectangle 26"/>
          <p:cNvSpPr>
            <a:spLocks noChangeArrowheads="1"/>
          </p:cNvSpPr>
          <p:nvPr/>
        </p:nvSpPr>
        <p:spPr bwMode="auto">
          <a:xfrm>
            <a:off x="1355725" y="3101975"/>
            <a:ext cx="652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/>
              <a:t>(3) </a:t>
            </a:r>
            <a:r>
              <a:rPr lang="zh-CN" altLang="en-US" b="1" u="none"/>
              <a:t>求 </a:t>
            </a:r>
            <a:r>
              <a:rPr lang="en-US" altLang="zh-CN" b="1" u="none"/>
              <a:t>Laplace </a:t>
            </a:r>
            <a:r>
              <a:rPr lang="zh-CN" altLang="en-US" b="1" u="none"/>
              <a:t>逆变换得到微分方程</a:t>
            </a:r>
            <a:r>
              <a:rPr lang="en-US" altLang="zh-CN" b="1" u="none">
                <a:latin typeface="宋体" panose="02010600030101010101" pitchFamily="2" charset="-122"/>
              </a:rPr>
              <a:t>(</a:t>
            </a:r>
            <a:r>
              <a:rPr lang="zh-CN" altLang="en-US" b="1" u="none"/>
              <a:t>组</a:t>
            </a:r>
            <a:r>
              <a:rPr lang="en-US" altLang="zh-CN" b="1" u="none">
                <a:latin typeface="宋体" panose="02010600030101010101" pitchFamily="2" charset="-122"/>
              </a:rPr>
              <a:t>)</a:t>
            </a:r>
            <a:r>
              <a:rPr lang="zh-CN" altLang="en-US" b="1" u="none"/>
              <a:t>的</a:t>
            </a:r>
            <a:r>
              <a:rPr lang="zh-CN" altLang="en-US" b="1">
                <a:solidFill>
                  <a:srgbClr val="A50021"/>
                </a:solidFill>
                <a:ea typeface="楷体" panose="02010609060101010101" pitchFamily="49" charset="-122"/>
              </a:rPr>
              <a:t>解</a:t>
            </a:r>
            <a:r>
              <a:rPr lang="zh-CN" altLang="en-US" b="1" u="none"/>
              <a:t>。  </a:t>
            </a:r>
            <a:endParaRPr lang="zh-CN" altLang="en-US" b="1" u="none"/>
          </a:p>
        </p:txBody>
      </p:sp>
      <p:grpSp>
        <p:nvGrpSpPr>
          <p:cNvPr id="202806" name="Group 54"/>
          <p:cNvGrpSpPr/>
          <p:nvPr/>
        </p:nvGrpSpPr>
        <p:grpSpPr bwMode="auto">
          <a:xfrm>
            <a:off x="533400" y="1228725"/>
            <a:ext cx="8258175" cy="514350"/>
            <a:chOff x="336" y="774"/>
            <a:chExt cx="5202" cy="324"/>
          </a:xfrm>
        </p:grpSpPr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336" y="79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ctr"/>
              <a:r>
                <a:rPr lang="zh-CN" altLang="en-US" b="1" u="none">
                  <a:solidFill>
                    <a:srgbClr val="0000FF"/>
                  </a:solidFill>
                </a:rPr>
                <a:t>工具  </a:t>
              </a:r>
              <a:endParaRPr lang="zh-CN" altLang="en-US" b="1" u="none">
                <a:solidFill>
                  <a:srgbClr val="0000FF"/>
                </a:solidFill>
              </a:endParaRPr>
            </a:p>
          </p:txBody>
        </p:sp>
        <p:grpSp>
          <p:nvGrpSpPr>
            <p:cNvPr id="202780" name="Group 28"/>
            <p:cNvGrpSpPr/>
            <p:nvPr/>
          </p:nvGrpSpPr>
          <p:grpSpPr bwMode="auto">
            <a:xfrm>
              <a:off x="918" y="774"/>
              <a:ext cx="4620" cy="324"/>
              <a:chOff x="918" y="774"/>
              <a:chExt cx="4620" cy="324"/>
            </a:xfrm>
          </p:grpSpPr>
          <p:sp>
            <p:nvSpPr>
              <p:cNvPr id="202781" name="Rectangle 29"/>
              <p:cNvSpPr>
                <a:spLocks noChangeArrowheads="1"/>
              </p:cNvSpPr>
              <p:nvPr/>
            </p:nvSpPr>
            <p:spPr bwMode="auto">
              <a:xfrm>
                <a:off x="918" y="774"/>
                <a:ext cx="4620" cy="324"/>
              </a:xfrm>
              <a:prstGeom prst="rect">
                <a:avLst/>
              </a:prstGeom>
              <a:solidFill>
                <a:srgbClr val="E6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02782" name="Object 30"/>
              <p:cNvGraphicFramePr/>
              <p:nvPr/>
            </p:nvGraphicFramePr>
            <p:xfrm>
              <a:off x="1152" y="796"/>
              <a:ext cx="433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680" name="公式" r:id="rId1" imgW="7213600" imgH="431800" progId="Equation.3">
                      <p:embed/>
                    </p:oleObj>
                  </mc:Choice>
                  <mc:Fallback>
                    <p:oleObj name="公式" r:id="rId1" imgW="7213600" imgH="431800" progId="Equation.3">
                      <p:embed/>
                      <p:pic>
                        <p:nvPicPr>
                          <p:cNvPr id="0" name="图片 19867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796"/>
                            <a:ext cx="4333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02783" name="Picture 31" descr="复件 L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clrChange>
                  <a:clrFrom>
                    <a:srgbClr val="CCFFFF"/>
                  </a:clrFrom>
                  <a:clrTo>
                    <a:srgbClr val="CC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" y="870"/>
                <a:ext cx="163" cy="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2809" name="Group 57"/>
          <p:cNvGrpSpPr/>
          <p:nvPr/>
        </p:nvGrpSpPr>
        <p:grpSpPr bwMode="auto">
          <a:xfrm>
            <a:off x="4059238" y="3789363"/>
            <a:ext cx="3524250" cy="1651000"/>
            <a:chOff x="2557" y="2387"/>
            <a:chExt cx="2220" cy="1040"/>
          </a:xfrm>
        </p:grpSpPr>
        <p:grpSp>
          <p:nvGrpSpPr>
            <p:cNvPr id="202788" name="Group 36"/>
            <p:cNvGrpSpPr/>
            <p:nvPr/>
          </p:nvGrpSpPr>
          <p:grpSpPr bwMode="auto">
            <a:xfrm>
              <a:off x="3535" y="2387"/>
              <a:ext cx="1242" cy="336"/>
              <a:chOff x="3547" y="2387"/>
              <a:chExt cx="1242" cy="336"/>
            </a:xfrm>
          </p:grpSpPr>
          <p:sp>
            <p:nvSpPr>
              <p:cNvPr id="202789" name="Rectangle 37"/>
              <p:cNvSpPr>
                <a:spLocks noChangeArrowheads="1"/>
              </p:cNvSpPr>
              <p:nvPr/>
            </p:nvSpPr>
            <p:spPr bwMode="auto">
              <a:xfrm>
                <a:off x="3547" y="2399"/>
                <a:ext cx="1242" cy="324"/>
              </a:xfrm>
              <a:prstGeom prst="rect">
                <a:avLst/>
              </a:prstGeom>
              <a:solidFill>
                <a:srgbClr val="FFECD9"/>
              </a:solidFill>
              <a:ln w="3175">
                <a:solidFill>
                  <a:srgbClr val="0000CC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90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3591" y="2387"/>
                <a:ext cx="1152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36000" rIns="0" bIns="36000">
                <a:spAutoFit/>
              </a:bodyPr>
              <a:lstStyle/>
              <a:p>
                <a:pPr algn="ctr" fontAlgn="ctr">
                  <a:lnSpc>
                    <a:spcPct val="120000"/>
                  </a:lnSpc>
                </a:pPr>
                <a:r>
                  <a:rPr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得到象函数  </a:t>
                </a:r>
                <a:endParaRPr lang="zh-CN" altLang="en-US" b="1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202797" name="Group 45"/>
            <p:cNvGrpSpPr/>
            <p:nvPr/>
          </p:nvGrpSpPr>
          <p:grpSpPr bwMode="auto">
            <a:xfrm>
              <a:off x="2557" y="2723"/>
              <a:ext cx="979" cy="704"/>
              <a:chOff x="2563" y="2723"/>
              <a:chExt cx="979" cy="704"/>
            </a:xfrm>
          </p:grpSpPr>
          <p:sp>
            <p:nvSpPr>
              <p:cNvPr id="202798" name="Text Box 46"/>
              <p:cNvSpPr txBox="1">
                <a:spLocks noChangeAspect="1" noChangeArrowheads="1"/>
              </p:cNvSpPr>
              <p:nvPr/>
            </p:nvSpPr>
            <p:spPr bwMode="auto">
              <a:xfrm rot="-2117829">
                <a:off x="2810" y="2797"/>
                <a:ext cx="42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36000" rIns="0" bIns="3600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u="none">
                    <a:solidFill>
                      <a:srgbClr val="A50021"/>
                    </a:solidFill>
                    <a:ea typeface="楷体" panose="02010609060101010101" pitchFamily="49" charset="-122"/>
                  </a:rPr>
                  <a:t>求</a:t>
                </a:r>
                <a:r>
                  <a:rPr lang="zh-CN" altLang="en-US" sz="1200" b="1" u="none">
                    <a:solidFill>
                      <a:srgbClr val="A50021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 u="none">
                    <a:solidFill>
                      <a:srgbClr val="A50021"/>
                    </a:solidFill>
                    <a:ea typeface="楷体" panose="02010609060101010101" pitchFamily="49" charset="-122"/>
                  </a:rPr>
                  <a:t>解  </a:t>
                </a:r>
                <a:endParaRPr lang="zh-CN" altLang="en-US" sz="2000" b="1">
                  <a:solidFill>
                    <a:srgbClr val="A50021"/>
                  </a:solidFill>
                  <a:ea typeface="楷体" panose="02010609060101010101" pitchFamily="49" charset="-122"/>
                </a:endParaRPr>
              </a:p>
            </p:txBody>
          </p:sp>
          <p:sp>
            <p:nvSpPr>
              <p:cNvPr id="202799" name="Line 47"/>
              <p:cNvSpPr>
                <a:spLocks noChangeShapeType="1"/>
              </p:cNvSpPr>
              <p:nvPr/>
            </p:nvSpPr>
            <p:spPr bwMode="auto">
              <a:xfrm flipV="1">
                <a:off x="2563" y="2723"/>
                <a:ext cx="979" cy="704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2807" name="Group 55"/>
          <p:cNvGrpSpPr/>
          <p:nvPr/>
        </p:nvGrpSpPr>
        <p:grpSpPr bwMode="auto">
          <a:xfrm>
            <a:off x="1997075" y="3789363"/>
            <a:ext cx="2144713" cy="2571750"/>
            <a:chOff x="1258" y="2387"/>
            <a:chExt cx="1351" cy="1620"/>
          </a:xfrm>
        </p:grpSpPr>
        <p:grpSp>
          <p:nvGrpSpPr>
            <p:cNvPr id="202785" name="Group 33"/>
            <p:cNvGrpSpPr/>
            <p:nvPr/>
          </p:nvGrpSpPr>
          <p:grpSpPr bwMode="auto">
            <a:xfrm>
              <a:off x="1258" y="2387"/>
              <a:ext cx="1351" cy="336"/>
              <a:chOff x="1258" y="2387"/>
              <a:chExt cx="1351" cy="336"/>
            </a:xfrm>
          </p:grpSpPr>
          <p:sp>
            <p:nvSpPr>
              <p:cNvPr id="202786" name="Rectangle 34"/>
              <p:cNvSpPr>
                <a:spLocks noChangeArrowheads="1"/>
              </p:cNvSpPr>
              <p:nvPr/>
            </p:nvSpPr>
            <p:spPr bwMode="auto">
              <a:xfrm>
                <a:off x="1308" y="2399"/>
                <a:ext cx="1242" cy="324"/>
              </a:xfrm>
              <a:prstGeom prst="rect">
                <a:avLst/>
              </a:prstGeom>
              <a:solidFill>
                <a:srgbClr val="FFECD9"/>
              </a:solidFill>
              <a:ln w="3175">
                <a:solidFill>
                  <a:srgbClr val="0000CC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87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1258" y="2387"/>
                <a:ext cx="1351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36000" rIns="0" bIns="3600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微分方程</a:t>
                </a:r>
                <a:r>
                  <a:rPr lang="en-US" altLang="zh-CN" b="1" u="none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组</a:t>
                </a:r>
                <a:r>
                  <a:rPr lang="en-US" altLang="zh-CN" b="1" u="none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endParaRPr lang="en-US" altLang="zh-CN" b="1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202791" name="Group 39"/>
            <p:cNvGrpSpPr/>
            <p:nvPr/>
          </p:nvGrpSpPr>
          <p:grpSpPr bwMode="auto">
            <a:xfrm>
              <a:off x="1258" y="3409"/>
              <a:ext cx="1351" cy="598"/>
              <a:chOff x="1258" y="3409"/>
              <a:chExt cx="1351" cy="598"/>
            </a:xfrm>
          </p:grpSpPr>
          <p:sp>
            <p:nvSpPr>
              <p:cNvPr id="202792" name="Rectangle 40"/>
              <p:cNvSpPr>
                <a:spLocks noChangeArrowheads="1"/>
              </p:cNvSpPr>
              <p:nvPr/>
            </p:nvSpPr>
            <p:spPr bwMode="auto">
              <a:xfrm>
                <a:off x="1308" y="3431"/>
                <a:ext cx="1242" cy="576"/>
              </a:xfrm>
              <a:prstGeom prst="rect">
                <a:avLst/>
              </a:prstGeom>
              <a:solidFill>
                <a:srgbClr val="FFECD9"/>
              </a:solidFill>
              <a:ln w="3175">
                <a:solidFill>
                  <a:srgbClr val="0000CC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93" name="Text Box 41"/>
              <p:cNvSpPr txBox="1">
                <a:spLocks noChangeAspect="1" noChangeArrowheads="1"/>
              </p:cNvSpPr>
              <p:nvPr/>
            </p:nvSpPr>
            <p:spPr bwMode="auto">
              <a:xfrm>
                <a:off x="1258" y="3409"/>
                <a:ext cx="1351" cy="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36000" rIns="0" bIns="36000">
                <a:spAutoFit/>
              </a:bodyPr>
              <a:lstStyle/>
              <a:p>
                <a:pPr algn="ctr" fontAlgn="ctr">
                  <a:lnSpc>
                    <a:spcPct val="120000"/>
                  </a:lnSpc>
                </a:pPr>
                <a:r>
                  <a:rPr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象函数的  </a:t>
                </a:r>
                <a:endPara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  <a:p>
                <a:pPr algn="ctr" fontAlgn="ctr">
                  <a:lnSpc>
                    <a:spcPct val="120000"/>
                  </a:lnSpc>
                </a:pP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代数方程</a:t>
                </a:r>
                <a:r>
                  <a:rPr lang="en-US" altLang="zh-CN" b="1" u="none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组</a:t>
                </a:r>
                <a:r>
                  <a:rPr lang="en-US" altLang="zh-CN" b="1" u="none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b="1" u="none">
                    <a:solidFill>
                      <a:srgbClr val="000000"/>
                    </a:solidFill>
                  </a:rPr>
                  <a:t>  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2800" name="Group 48"/>
            <p:cNvGrpSpPr/>
            <p:nvPr/>
          </p:nvGrpSpPr>
          <p:grpSpPr bwMode="auto">
            <a:xfrm>
              <a:off x="1315" y="2724"/>
              <a:ext cx="679" cy="711"/>
              <a:chOff x="1315" y="2724"/>
              <a:chExt cx="679" cy="711"/>
            </a:xfrm>
          </p:grpSpPr>
          <p:sp>
            <p:nvSpPr>
              <p:cNvPr id="202801" name="Text Box 49"/>
              <p:cNvSpPr txBox="1">
                <a:spLocks noChangeArrowheads="1"/>
              </p:cNvSpPr>
              <p:nvPr/>
            </p:nvSpPr>
            <p:spPr bwMode="auto">
              <a:xfrm>
                <a:off x="1315" y="2814"/>
                <a:ext cx="679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800" b="1" u="none">
                    <a:solidFill>
                      <a:srgbClr val="008000"/>
                    </a:solidFill>
                  </a:rPr>
                  <a:t>Laplace  </a:t>
                </a:r>
                <a:endParaRPr lang="en-US" altLang="zh-CN" sz="1800" b="1" u="none">
                  <a:solidFill>
                    <a:srgbClr val="008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b="1" u="none">
                    <a:solidFill>
                      <a:srgbClr val="008000"/>
                    </a:solidFill>
                    <a:ea typeface="楷体" panose="02010609060101010101" pitchFamily="49" charset="-122"/>
                  </a:rPr>
                  <a:t>正变换</a:t>
                </a:r>
                <a:r>
                  <a:rPr lang="zh-CN" altLang="en-US" sz="2000" b="1" u="none">
                    <a:solidFill>
                      <a:srgbClr val="008000"/>
                    </a:solidFill>
                  </a:rPr>
                  <a:t>  </a:t>
                </a:r>
                <a:endParaRPr lang="zh-CN" altLang="en-US" sz="2000" b="1" u="none">
                  <a:solidFill>
                    <a:srgbClr val="008000"/>
                  </a:solidFill>
                </a:endParaRPr>
              </a:p>
            </p:txBody>
          </p:sp>
          <p:sp>
            <p:nvSpPr>
              <p:cNvPr id="202802" name="Line 50"/>
              <p:cNvSpPr>
                <a:spLocks noChangeShapeType="1"/>
              </p:cNvSpPr>
              <p:nvPr/>
            </p:nvSpPr>
            <p:spPr bwMode="auto">
              <a:xfrm flipV="1">
                <a:off x="1932" y="2724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2808" name="Group 56"/>
          <p:cNvGrpSpPr/>
          <p:nvPr/>
        </p:nvGrpSpPr>
        <p:grpSpPr bwMode="auto">
          <a:xfrm>
            <a:off x="5530850" y="4324350"/>
            <a:ext cx="2133600" cy="2036763"/>
            <a:chOff x="3484" y="2724"/>
            <a:chExt cx="1344" cy="1283"/>
          </a:xfrm>
        </p:grpSpPr>
        <p:grpSp>
          <p:nvGrpSpPr>
            <p:cNvPr id="202794" name="Group 42"/>
            <p:cNvGrpSpPr/>
            <p:nvPr/>
          </p:nvGrpSpPr>
          <p:grpSpPr bwMode="auto">
            <a:xfrm>
              <a:off x="3484" y="3409"/>
              <a:ext cx="1344" cy="598"/>
              <a:chOff x="3496" y="3409"/>
              <a:chExt cx="1344" cy="598"/>
            </a:xfrm>
          </p:grpSpPr>
          <p:sp>
            <p:nvSpPr>
              <p:cNvPr id="202795" name="Rectangle 43"/>
              <p:cNvSpPr>
                <a:spLocks noChangeArrowheads="1"/>
              </p:cNvSpPr>
              <p:nvPr/>
            </p:nvSpPr>
            <p:spPr bwMode="auto">
              <a:xfrm>
                <a:off x="3547" y="3431"/>
                <a:ext cx="1242" cy="576"/>
              </a:xfrm>
              <a:prstGeom prst="rect">
                <a:avLst/>
              </a:prstGeom>
              <a:solidFill>
                <a:srgbClr val="FFECD9"/>
              </a:solidFill>
              <a:ln w="3175">
                <a:solidFill>
                  <a:srgbClr val="0000CC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96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496" y="3409"/>
                <a:ext cx="1344" cy="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36000" rIns="0" bIns="36000">
                <a:spAutoFit/>
              </a:bodyPr>
              <a:lstStyle/>
              <a:p>
                <a:pPr algn="ctr" fontAlgn="ctr">
                  <a:lnSpc>
                    <a:spcPct val="120000"/>
                  </a:lnSpc>
                </a:pPr>
                <a:r>
                  <a:rPr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微分方程</a:t>
                </a:r>
                <a:r>
                  <a:rPr lang="en-US" altLang="zh-CN" b="1" u="none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组</a:t>
                </a:r>
                <a:r>
                  <a:rPr lang="en-US" altLang="zh-CN" b="1" u="none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b="1" u="none">
                    <a:solidFill>
                      <a:srgbClr val="000000"/>
                    </a:solidFill>
                  </a:rPr>
                  <a:t>  </a:t>
                </a:r>
                <a:endParaRPr lang="en-US" altLang="zh-CN" b="1" u="none">
                  <a:solidFill>
                    <a:srgbClr val="000000"/>
                  </a:solidFill>
                </a:endParaRPr>
              </a:p>
              <a:p>
                <a:pPr algn="ctr" fontAlgn="ctr">
                  <a:lnSpc>
                    <a:spcPct val="120000"/>
                  </a:lnSpc>
                </a:pPr>
                <a:r>
                  <a:rPr lang="en-US" altLang="zh-CN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的解  </a:t>
                </a:r>
                <a:endParaRPr lang="zh-CN" altLang="en-US" b="1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202803" name="Group 51"/>
            <p:cNvGrpSpPr/>
            <p:nvPr/>
          </p:nvGrpSpPr>
          <p:grpSpPr bwMode="auto">
            <a:xfrm>
              <a:off x="4159" y="2724"/>
              <a:ext cx="617" cy="711"/>
              <a:chOff x="4237" y="2724"/>
              <a:chExt cx="617" cy="711"/>
            </a:xfrm>
          </p:grpSpPr>
          <p:sp>
            <p:nvSpPr>
              <p:cNvPr id="202804" name="Text Box 52"/>
              <p:cNvSpPr txBox="1">
                <a:spLocks noChangeArrowheads="1"/>
              </p:cNvSpPr>
              <p:nvPr/>
            </p:nvSpPr>
            <p:spPr bwMode="auto">
              <a:xfrm>
                <a:off x="4250" y="2814"/>
                <a:ext cx="604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800" b="1" u="none">
                    <a:solidFill>
                      <a:srgbClr val="008000"/>
                    </a:solidFill>
                  </a:rPr>
                  <a:t>Laplace</a:t>
                </a:r>
                <a:endParaRPr lang="en-US" altLang="zh-CN" sz="1800" b="1" u="none">
                  <a:solidFill>
                    <a:srgbClr val="008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b="1" u="none">
                    <a:solidFill>
                      <a:srgbClr val="008000"/>
                    </a:solidFill>
                    <a:ea typeface="楷体" panose="02010609060101010101" pitchFamily="49" charset="-122"/>
                  </a:rPr>
                  <a:t>逆变换</a:t>
                </a:r>
                <a:endParaRPr lang="zh-CN" altLang="en-US" sz="2000" b="1" u="none">
                  <a:solidFill>
                    <a:srgbClr val="008000"/>
                  </a:solidFill>
                  <a:ea typeface="楷体" panose="02010609060101010101" pitchFamily="49" charset="-122"/>
                </a:endParaRPr>
              </a:p>
            </p:txBody>
          </p:sp>
          <p:sp>
            <p:nvSpPr>
              <p:cNvPr id="202805" name="Line 53"/>
              <p:cNvSpPr>
                <a:spLocks noChangeShapeType="1"/>
              </p:cNvSpPr>
              <p:nvPr/>
            </p:nvSpPr>
            <p:spPr bwMode="auto">
              <a:xfrm flipV="1">
                <a:off x="4237" y="2724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0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  <p:bldP spid="202775" grpId="0"/>
      <p:bldP spid="202776" grpId="0"/>
      <p:bldP spid="202777" grpId="0"/>
      <p:bldP spid="2027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528638" y="12446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几个常用函数的</a:t>
            </a:r>
            <a:r>
              <a:rPr lang="zh-CN" altLang="en-US" b="1" u="none" baseline="-25000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Laplace</a:t>
            </a:r>
            <a:r>
              <a:rPr lang="en-US" altLang="zh-CN" b="1" u="none" baseline="-25000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变换。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grpSp>
        <p:nvGrpSpPr>
          <p:cNvPr id="203799" name="Group 23"/>
          <p:cNvGrpSpPr/>
          <p:nvPr/>
        </p:nvGrpSpPr>
        <p:grpSpPr bwMode="auto">
          <a:xfrm>
            <a:off x="1173163" y="1909763"/>
            <a:ext cx="2693987" cy="4081462"/>
            <a:chOff x="739" y="1203"/>
            <a:chExt cx="1697" cy="2571"/>
          </a:xfrm>
        </p:grpSpPr>
        <p:graphicFrame>
          <p:nvGraphicFramePr>
            <p:cNvPr id="203800" name="Object 24"/>
            <p:cNvGraphicFramePr/>
            <p:nvPr/>
          </p:nvGraphicFramePr>
          <p:xfrm>
            <a:off x="914" y="3547"/>
            <a:ext cx="49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78" name="公式" r:id="rId2" imgW="786765" imgH="342900" progId="Equation.3">
                    <p:embed/>
                  </p:oleObj>
                </mc:Choice>
                <mc:Fallback>
                  <p:oleObj name="公式" r:id="rId2" imgW="786765" imgH="342900" progId="Equation.3">
                    <p:embed/>
                    <p:pic>
                      <p:nvPicPr>
                        <p:cNvPr id="0" name="图片 20007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547"/>
                          <a:ext cx="495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1" name="Object 25"/>
            <p:cNvGraphicFramePr/>
            <p:nvPr/>
          </p:nvGraphicFramePr>
          <p:xfrm>
            <a:off x="1454" y="3558"/>
            <a:ext cx="3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79" name="公式" r:id="rId4" imgW="508000" imgH="342900" progId="Equation.3">
                    <p:embed/>
                  </p:oleObj>
                </mc:Choice>
                <mc:Fallback>
                  <p:oleObj name="公式" r:id="rId4" imgW="508000" imgH="342900" progId="Equation.3">
                    <p:embed/>
                    <p:pic>
                      <p:nvPicPr>
                        <p:cNvPr id="0" name="图片 20007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558"/>
                          <a:ext cx="32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02" name="Picture 26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3572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03" name="Object 27"/>
            <p:cNvGraphicFramePr>
              <a:graphicFrameLocks noChangeAspect="1"/>
            </p:cNvGraphicFramePr>
            <p:nvPr/>
          </p:nvGraphicFramePr>
          <p:xfrm>
            <a:off x="1208" y="1203"/>
            <a:ext cx="43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0" name="公式" r:id="rId7" imgW="673100" imgH="786765" progId="Equation.3">
                    <p:embed/>
                  </p:oleObj>
                </mc:Choice>
                <mc:Fallback>
                  <p:oleObj name="公式" r:id="rId7" imgW="673100" imgH="786765" progId="Equation.3">
                    <p:embed/>
                    <p:pic>
                      <p:nvPicPr>
                        <p:cNvPr id="0" name="图片 200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203"/>
                          <a:ext cx="433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4" name="Object 28"/>
            <p:cNvGraphicFramePr/>
            <p:nvPr/>
          </p:nvGraphicFramePr>
          <p:xfrm>
            <a:off x="919" y="1319"/>
            <a:ext cx="2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1" name="公式" r:id="rId9" imgW="393700" imgH="342900" progId="Equation.3">
                    <p:embed/>
                  </p:oleObj>
                </mc:Choice>
                <mc:Fallback>
                  <p:oleObj name="公式" r:id="rId9" imgW="393700" imgH="342900" progId="Equation.3">
                    <p:embed/>
                    <p:pic>
                      <p:nvPicPr>
                        <p:cNvPr id="0" name="图片 20008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319"/>
                          <a:ext cx="248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05" name="Picture 29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" y="1341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06" name="Object 30"/>
            <p:cNvGraphicFramePr/>
            <p:nvPr/>
          </p:nvGraphicFramePr>
          <p:xfrm>
            <a:off x="1322" y="1749"/>
            <a:ext cx="687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2" name="公式" r:id="rId11" imgW="1091565" imgH="799465" progId="Equation.3">
                    <p:embed/>
                  </p:oleObj>
                </mc:Choice>
                <mc:Fallback>
                  <p:oleObj name="公式" r:id="rId11" imgW="1091565" imgH="799465" progId="Equation.3">
                    <p:embed/>
                    <p:pic>
                      <p:nvPicPr>
                        <p:cNvPr id="0" name="图片 20008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1749"/>
                          <a:ext cx="687" cy="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07" name="Object 31"/>
            <p:cNvGraphicFramePr/>
            <p:nvPr/>
          </p:nvGraphicFramePr>
          <p:xfrm>
            <a:off x="919" y="1822"/>
            <a:ext cx="3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3" name="公式" r:id="rId13" imgW="596900" imgH="431800" progId="Equation.3">
                    <p:embed/>
                  </p:oleObj>
                </mc:Choice>
                <mc:Fallback>
                  <p:oleObj name="公式" r:id="rId13" imgW="596900" imgH="431800" progId="Equation.3">
                    <p:embed/>
                    <p:pic>
                      <p:nvPicPr>
                        <p:cNvPr id="0" name="图片 20008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822"/>
                          <a:ext cx="37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08" name="Picture 32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900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09" name="Object 33"/>
            <p:cNvGraphicFramePr/>
            <p:nvPr/>
          </p:nvGraphicFramePr>
          <p:xfrm>
            <a:off x="1565" y="2303"/>
            <a:ext cx="87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4" name="公式" r:id="rId15" imgW="1384300" imgH="800100" progId="Equation.3">
                    <p:embed/>
                  </p:oleObj>
                </mc:Choice>
                <mc:Fallback>
                  <p:oleObj name="公式" r:id="rId15" imgW="1384300" imgH="800100" progId="Equation.3">
                    <p:embed/>
                    <p:pic>
                      <p:nvPicPr>
                        <p:cNvPr id="0" name="图片 20008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303"/>
                          <a:ext cx="871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10" name="Object 34"/>
            <p:cNvGraphicFramePr/>
            <p:nvPr/>
          </p:nvGraphicFramePr>
          <p:xfrm>
            <a:off x="918" y="2437"/>
            <a:ext cx="60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5" name="公式" r:id="rId17" imgW="965200" imgH="342900" progId="Equation.3">
                    <p:embed/>
                  </p:oleObj>
                </mc:Choice>
                <mc:Fallback>
                  <p:oleObj name="公式" r:id="rId17" imgW="965200" imgH="342900" progId="Equation.3">
                    <p:embed/>
                    <p:pic>
                      <p:nvPicPr>
                        <p:cNvPr id="0" name="图片 20008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437"/>
                          <a:ext cx="608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11" name="Picture 35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59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12" name="Object 36"/>
            <p:cNvGraphicFramePr/>
            <p:nvPr/>
          </p:nvGraphicFramePr>
          <p:xfrm>
            <a:off x="917" y="3007"/>
            <a:ext cx="5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6" name="公式" r:id="rId19" imgW="914400" imgH="342900" progId="Equation.3">
                    <p:embed/>
                  </p:oleObj>
                </mc:Choice>
                <mc:Fallback>
                  <p:oleObj name="公式" r:id="rId19" imgW="914400" imgH="342900" progId="Equation.3">
                    <p:embed/>
                    <p:pic>
                      <p:nvPicPr>
                        <p:cNvPr id="0" name="图片 20008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3007"/>
                          <a:ext cx="57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13" name="Object 37"/>
            <p:cNvGraphicFramePr/>
            <p:nvPr/>
          </p:nvGraphicFramePr>
          <p:xfrm>
            <a:off x="1529" y="2874"/>
            <a:ext cx="871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7" name="公式" r:id="rId21" imgW="1384300" imgH="800100" progId="Equation.3">
                    <p:embed/>
                  </p:oleObj>
                </mc:Choice>
                <mc:Fallback>
                  <p:oleObj name="公式" r:id="rId21" imgW="1384300" imgH="800100" progId="Equation.3">
                    <p:embed/>
                    <p:pic>
                      <p:nvPicPr>
                        <p:cNvPr id="0" name="图片 20008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2874"/>
                          <a:ext cx="871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14" name="Picture 38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3026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3815" name="Group 39"/>
          <p:cNvGrpSpPr/>
          <p:nvPr/>
        </p:nvGrpSpPr>
        <p:grpSpPr bwMode="auto">
          <a:xfrm>
            <a:off x="4733925" y="1885950"/>
            <a:ext cx="3775075" cy="3479800"/>
            <a:chOff x="2982" y="1188"/>
            <a:chExt cx="2378" cy="2192"/>
          </a:xfrm>
        </p:grpSpPr>
        <p:graphicFrame>
          <p:nvGraphicFramePr>
            <p:cNvPr id="203816" name="Object 40"/>
            <p:cNvGraphicFramePr/>
            <p:nvPr/>
          </p:nvGraphicFramePr>
          <p:xfrm>
            <a:off x="3608" y="1188"/>
            <a:ext cx="70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8" name="公式" r:id="rId23" imgW="1117600" imgH="787400" progId="Equation.3">
                    <p:embed/>
                  </p:oleObj>
                </mc:Choice>
                <mc:Fallback>
                  <p:oleObj name="公式" r:id="rId23" imgW="1117600" imgH="787400" progId="Equation.3">
                    <p:embed/>
                    <p:pic>
                      <p:nvPicPr>
                        <p:cNvPr id="0" name="图片 20008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188"/>
                          <a:ext cx="703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17" name="Object 41"/>
            <p:cNvGraphicFramePr/>
            <p:nvPr/>
          </p:nvGraphicFramePr>
          <p:xfrm>
            <a:off x="3165" y="1264"/>
            <a:ext cx="4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89" name="公式" r:id="rId25" imgW="635000" imgH="431800" progId="Equation.3">
                    <p:embed/>
                  </p:oleObj>
                </mc:Choice>
                <mc:Fallback>
                  <p:oleObj name="公式" r:id="rId25" imgW="635000" imgH="431800" progId="Equation.3">
                    <p:embed/>
                    <p:pic>
                      <p:nvPicPr>
                        <p:cNvPr id="0" name="图片 20008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1264"/>
                          <a:ext cx="4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18" name="Picture 42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" y="1315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19" name="Object 43"/>
            <p:cNvGraphicFramePr/>
            <p:nvPr/>
          </p:nvGraphicFramePr>
          <p:xfrm>
            <a:off x="4062" y="2877"/>
            <a:ext cx="1280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0" name="公式" r:id="rId27" imgW="2032000" imgH="800100" progId="Equation.3">
                    <p:embed/>
                  </p:oleObj>
                </mc:Choice>
                <mc:Fallback>
                  <p:oleObj name="公式" r:id="rId27" imgW="2032000" imgH="800100" progId="Equation.3">
                    <p:embed/>
                    <p:pic>
                      <p:nvPicPr>
                        <p:cNvPr id="0" name="图片 20008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2877"/>
                          <a:ext cx="1280" cy="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20" name="Object 44"/>
            <p:cNvGraphicFramePr/>
            <p:nvPr/>
          </p:nvGraphicFramePr>
          <p:xfrm>
            <a:off x="3162" y="2954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1" name="公式" r:id="rId29" imgW="1371600" imgH="431800" progId="Equation.3">
                    <p:embed/>
                  </p:oleObj>
                </mc:Choice>
                <mc:Fallback>
                  <p:oleObj name="公式" r:id="rId29" imgW="1371600" imgH="431800" progId="Equation.3">
                    <p:embed/>
                    <p:pic>
                      <p:nvPicPr>
                        <p:cNvPr id="0" name="图片 20009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954"/>
                          <a:ext cx="8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21" name="Picture 45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3032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22" name="Object 46"/>
            <p:cNvGraphicFramePr/>
            <p:nvPr/>
          </p:nvGraphicFramePr>
          <p:xfrm>
            <a:off x="4080" y="2297"/>
            <a:ext cx="1280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2" name="公式" r:id="rId31" imgW="2032000" imgH="800100" progId="Equation.3">
                    <p:embed/>
                  </p:oleObj>
                </mc:Choice>
                <mc:Fallback>
                  <p:oleObj name="公式" r:id="rId31" imgW="2032000" imgH="800100" progId="Equation.3">
                    <p:embed/>
                    <p:pic>
                      <p:nvPicPr>
                        <p:cNvPr id="0" name="图片 20009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297"/>
                          <a:ext cx="1280" cy="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23" name="Object 47"/>
            <p:cNvGraphicFramePr>
              <a:graphicFrameLocks noChangeAspect="1"/>
            </p:cNvGraphicFramePr>
            <p:nvPr/>
          </p:nvGraphicFramePr>
          <p:xfrm>
            <a:off x="3164" y="2380"/>
            <a:ext cx="88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3" name="公式" r:id="rId33" imgW="1409065" imgH="431800" progId="Equation.3">
                    <p:embed/>
                  </p:oleObj>
                </mc:Choice>
                <mc:Fallback>
                  <p:oleObj name="公式" r:id="rId33" imgW="1409065" imgH="431800" progId="Equation.3">
                    <p:embed/>
                    <p:pic>
                      <p:nvPicPr>
                        <p:cNvPr id="0" name="图片 200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380"/>
                          <a:ext cx="884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24" name="Picture 48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" y="2427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3825" name="Object 49"/>
            <p:cNvGraphicFramePr/>
            <p:nvPr/>
          </p:nvGraphicFramePr>
          <p:xfrm>
            <a:off x="3830" y="1741"/>
            <a:ext cx="1096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4" name="公式" r:id="rId35" imgW="1739900" imgH="800100" progId="Equation.3">
                    <p:embed/>
                  </p:oleObj>
                </mc:Choice>
                <mc:Fallback>
                  <p:oleObj name="公式" r:id="rId35" imgW="1739900" imgH="800100" progId="Equation.3">
                    <p:embed/>
                    <p:pic>
                      <p:nvPicPr>
                        <p:cNvPr id="0" name="图片 20009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741"/>
                          <a:ext cx="1096" cy="5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26" name="Object 50"/>
            <p:cNvGraphicFramePr/>
            <p:nvPr/>
          </p:nvGraphicFramePr>
          <p:xfrm>
            <a:off x="3160" y="1813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095" name="公式" r:id="rId37" imgW="1002665" imgH="431800" progId="Equation.3">
                    <p:embed/>
                  </p:oleObj>
                </mc:Choice>
                <mc:Fallback>
                  <p:oleObj name="公式" r:id="rId37" imgW="1002665" imgH="431800" progId="Equation.3">
                    <p:embed/>
                    <p:pic>
                      <p:nvPicPr>
                        <p:cNvPr id="0" name="图片 20009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1813"/>
                          <a:ext cx="6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27" name="Picture 51" descr="L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5" y="1864"/>
              <a:ext cx="172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3828" name="Line 52"/>
          <p:cNvSpPr>
            <a:spLocks noChangeShapeType="1"/>
          </p:cNvSpPr>
          <p:nvPr/>
        </p:nvSpPr>
        <p:spPr bwMode="auto">
          <a:xfrm>
            <a:off x="4410075" y="1924050"/>
            <a:ext cx="0" cy="4143375"/>
          </a:xfrm>
          <a:prstGeom prst="line">
            <a:avLst/>
          </a:prstGeom>
          <a:noFill/>
          <a:ln w="38100" cmpd="dbl">
            <a:solidFill>
              <a:srgbClr val="A5002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831" name="Rectangle 55"/>
          <p:cNvSpPr>
            <a:spLocks noChangeArrowheads="1"/>
          </p:cNvSpPr>
          <p:nvPr/>
        </p:nvSpPr>
        <p:spPr bwMode="auto">
          <a:xfrm>
            <a:off x="536575" y="566738"/>
            <a:ext cx="710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六、利用 </a:t>
            </a:r>
            <a:r>
              <a:rPr lang="en-US" altLang="zh-CN" sz="2800" b="1" u="none">
                <a:solidFill>
                  <a:srgbClr val="000099"/>
                </a:solidFill>
                <a:ea typeface="楷体" panose="02010609060101010101" pitchFamily="49" charset="-122"/>
              </a:rPr>
              <a:t>Laplace </a:t>
            </a: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变换求解常微分方程</a:t>
            </a:r>
            <a:r>
              <a:rPr lang="en-US" altLang="zh-CN" sz="2800" b="1" u="none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组</a:t>
            </a:r>
            <a:r>
              <a:rPr lang="en-US" altLang="zh-CN" sz="2800" b="1" u="none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u="none">
                <a:solidFill>
                  <a:srgbClr val="000099"/>
                </a:solidFill>
              </a:rPr>
              <a:t>  </a:t>
            </a:r>
            <a:endParaRPr lang="en-US" altLang="zh-CN" sz="2800" b="1" u="none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8" grpId="0"/>
      <p:bldP spid="2038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1188" y="1270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85000"/>
              <a:buFontTx/>
              <a:buBlip>
                <a:blip r:embed="rId1"/>
              </a:buBlip>
            </a:pPr>
            <a:r>
              <a:rPr lang="en-US" altLang="zh-CN" b="1" u="none"/>
              <a:t> </a:t>
            </a:r>
            <a:r>
              <a:rPr lang="zh-CN" altLang="en-US" b="1" u="none"/>
              <a:t>复数的几种表示及</a:t>
            </a:r>
            <a:r>
              <a:rPr lang="zh-CN" altLang="en-US" b="1">
                <a:solidFill>
                  <a:srgbClr val="0000FF"/>
                </a:solidFill>
                <a:ea typeface="楷体" panose="02010609060101010101" pitchFamily="49" charset="-122"/>
              </a:rPr>
              <a:t>运算</a:t>
            </a:r>
            <a:r>
              <a:rPr lang="zh-CN" altLang="en-US" b="1" u="none">
                <a:solidFill>
                  <a:srgbClr val="000000"/>
                </a:solidFill>
              </a:rPr>
              <a:t>；</a:t>
            </a:r>
            <a:r>
              <a:rPr lang="zh-CN" altLang="en-US" b="1" u="none"/>
              <a:t>区域，曲线；初等复变函数。  </a:t>
            </a:r>
            <a:endParaRPr lang="zh-CN" altLang="en-US" b="1" u="none"/>
          </a:p>
        </p:txBody>
      </p:sp>
      <p:sp>
        <p:nvSpPr>
          <p:cNvPr id="100382" name="Rectangle 3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1188" y="3003550"/>
            <a:ext cx="795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85000"/>
              <a:buFontTx/>
              <a:buBlip>
                <a:blip r:embed="rId1"/>
              </a:buBlip>
            </a:pPr>
            <a:r>
              <a:rPr lang="en-US" altLang="zh-CN" b="1" u="none"/>
              <a:t> Cauchy </a:t>
            </a:r>
            <a:r>
              <a:rPr lang="zh-CN" altLang="en-US" b="1" u="none"/>
              <a:t>积分公式，</a:t>
            </a:r>
            <a:r>
              <a:rPr lang="en-US" altLang="zh-CN" b="1" u="none"/>
              <a:t>Cauchy </a:t>
            </a:r>
            <a:r>
              <a:rPr lang="zh-CN" altLang="en-US" b="1" u="none"/>
              <a:t>积分定理，高阶导数公式。  </a:t>
            </a:r>
            <a:endParaRPr lang="zh-CN" altLang="en-US" b="1" u="none"/>
          </a:p>
        </p:txBody>
      </p:sp>
      <p:sp>
        <p:nvSpPr>
          <p:cNvPr id="100383" name="Rectangle 3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1188" y="3598863"/>
            <a:ext cx="265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85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  <a:ea typeface="楷体" panose="02010609060101010101" pitchFamily="49" charset="-122"/>
              </a:rPr>
              <a:t>Laurent </a:t>
            </a:r>
            <a:r>
              <a:rPr lang="zh-CN" altLang="en-US" b="1">
                <a:solidFill>
                  <a:srgbClr val="0000FF"/>
                </a:solidFill>
                <a:ea typeface="楷体" panose="02010609060101010101" pitchFamily="49" charset="-122"/>
              </a:rPr>
              <a:t>展式</a:t>
            </a:r>
            <a:r>
              <a:rPr lang="zh-CN" altLang="en-US" b="1" u="none">
                <a:solidFill>
                  <a:srgbClr val="000000"/>
                </a:solidFill>
              </a:rPr>
              <a:t>。  </a:t>
            </a:r>
            <a:endParaRPr lang="zh-CN" altLang="en-US" b="1" u="none">
              <a:solidFill>
                <a:srgbClr val="000000"/>
              </a:solidFill>
            </a:endParaRPr>
          </a:p>
        </p:txBody>
      </p:sp>
      <p:sp>
        <p:nvSpPr>
          <p:cNvPr id="100386" name="Rectangle 3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1188" y="5995988"/>
            <a:ext cx="606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SzPct val="85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00FF"/>
                </a:solidFill>
              </a:rPr>
              <a:t> </a:t>
            </a:r>
            <a:r>
              <a:rPr lang="zh-CN" altLang="en-US" b="1">
                <a:solidFill>
                  <a:srgbClr val="0000FF"/>
                </a:solidFill>
                <a:ea typeface="楷体" panose="02010609060101010101" pitchFamily="49" charset="-122"/>
              </a:rPr>
              <a:t>利用 </a:t>
            </a:r>
            <a:r>
              <a:rPr lang="en-US" altLang="zh-CN" b="1">
                <a:solidFill>
                  <a:srgbClr val="0000FF"/>
                </a:solidFill>
                <a:ea typeface="楷体" panose="02010609060101010101" pitchFamily="49" charset="-122"/>
              </a:rPr>
              <a:t>Laplace </a:t>
            </a:r>
            <a:r>
              <a:rPr lang="zh-CN" altLang="en-US" b="1">
                <a:solidFill>
                  <a:srgbClr val="0000FF"/>
                </a:solidFill>
                <a:ea typeface="楷体" panose="02010609060101010101" pitchFamily="49" charset="-122"/>
              </a:rPr>
              <a:t>变换求解常微分方程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ea typeface="楷体" panose="02010609060101010101" pitchFamily="49" charset="-122"/>
              </a:rPr>
              <a:t>组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>
                <a:solidFill>
                  <a:srgbClr val="000000"/>
                </a:solidFill>
              </a:rPr>
              <a:t>。  </a:t>
            </a:r>
            <a:endParaRPr lang="zh-CN" altLang="en-US" b="1" u="none">
              <a:solidFill>
                <a:srgbClr val="000000"/>
              </a:solidFill>
            </a:endParaRPr>
          </a:p>
        </p:txBody>
      </p:sp>
      <p:grpSp>
        <p:nvGrpSpPr>
          <p:cNvPr id="100417" name="Group 65"/>
          <p:cNvGrpSpPr/>
          <p:nvPr/>
        </p:nvGrpSpPr>
        <p:grpSpPr bwMode="auto">
          <a:xfrm>
            <a:off x="611188" y="1865313"/>
            <a:ext cx="8110537" cy="993775"/>
            <a:chOff x="385" y="1175"/>
            <a:chExt cx="5109" cy="626"/>
          </a:xfrm>
        </p:grpSpPr>
        <p:sp>
          <p:nvSpPr>
            <p:cNvPr id="100379" name="Rectangle 27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385" y="1175"/>
              <a:ext cx="51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/>
                <a:t> Cauchy</a:t>
              </a:r>
              <a:r>
                <a:rPr lang="en-US" altLang="zh-CN" sz="1200" b="1" u="none"/>
                <a:t> </a:t>
              </a:r>
              <a:r>
                <a:rPr lang="en-US" altLang="zh-CN" b="1" u="none">
                  <a:latin typeface="楷体" panose="02010609060101010101" pitchFamily="49" charset="-122"/>
                  <a:ea typeface="楷体" panose="02010609060101010101" pitchFamily="49" charset="-122"/>
                </a:rPr>
                <a:t>-</a:t>
              </a:r>
              <a:r>
                <a:rPr lang="en-US" altLang="zh-CN" sz="1200" b="1" u="none"/>
                <a:t> </a:t>
              </a:r>
              <a:r>
                <a:rPr lang="en-US" altLang="zh-CN" b="1" u="none"/>
                <a:t>Riemann </a:t>
              </a:r>
              <a:r>
                <a:rPr lang="zh-CN" altLang="en-US" b="1" u="none"/>
                <a:t>方程：</a:t>
              </a:r>
              <a:r>
                <a:rPr lang="en-US" altLang="zh-CN" b="1" u="none"/>
                <a:t>(1) </a:t>
              </a:r>
              <a:r>
                <a:rPr lang="zh-CN" altLang="en-US" b="1" u="none"/>
                <a:t>判断可导与解析，求导数；  </a:t>
              </a:r>
              <a:endParaRPr lang="zh-CN" altLang="en-US" b="1" u="none"/>
            </a:p>
          </p:txBody>
        </p:sp>
        <p:sp>
          <p:nvSpPr>
            <p:cNvPr id="100387" name="Rectangle 3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701" y="1513"/>
              <a:ext cx="18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 u="none"/>
                <a:t>(2)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构造解析函数</a:t>
              </a:r>
              <a:r>
                <a:rPr lang="zh-CN" altLang="en-US" b="1" u="none">
                  <a:solidFill>
                    <a:srgbClr val="000000"/>
                  </a:solidFill>
                </a:rPr>
                <a:t>。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</p:grpSp>
      <p:grpSp>
        <p:nvGrpSpPr>
          <p:cNvPr id="100418" name="Group 66"/>
          <p:cNvGrpSpPr/>
          <p:nvPr/>
        </p:nvGrpSpPr>
        <p:grpSpPr bwMode="auto">
          <a:xfrm>
            <a:off x="611188" y="4203700"/>
            <a:ext cx="6491287" cy="457200"/>
            <a:chOff x="385" y="2648"/>
            <a:chExt cx="4089" cy="288"/>
          </a:xfrm>
        </p:grpSpPr>
        <p:sp>
          <p:nvSpPr>
            <p:cNvPr id="100384" name="Rectangle 3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385" y="2648"/>
              <a:ext cx="2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/>
                <a:t> </a:t>
              </a:r>
              <a:r>
                <a:rPr lang="zh-CN" altLang="en-US" b="1" u="none"/>
                <a:t>留数：</a:t>
              </a:r>
              <a:r>
                <a:rPr lang="en-US" altLang="zh-CN" b="1" u="none"/>
                <a:t>(1)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计算闭路积分</a:t>
              </a:r>
              <a:r>
                <a:rPr lang="zh-CN" altLang="en-US" b="1" u="none">
                  <a:solidFill>
                    <a:srgbClr val="000000"/>
                  </a:solidFill>
                </a:rPr>
                <a:t>；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  <p:sp>
          <p:nvSpPr>
            <p:cNvPr id="100388" name="Rectangle 36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832" y="2648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 u="none"/>
                <a:t>(2)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计算定积分</a:t>
              </a:r>
              <a:r>
                <a:rPr lang="zh-CN" altLang="en-US" b="1" u="none">
                  <a:solidFill>
                    <a:srgbClr val="000000"/>
                  </a:solidFill>
                </a:rPr>
                <a:t>。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</p:grpSp>
      <p:grpSp>
        <p:nvGrpSpPr>
          <p:cNvPr id="100419" name="Group 67"/>
          <p:cNvGrpSpPr/>
          <p:nvPr/>
        </p:nvGrpSpPr>
        <p:grpSpPr bwMode="auto">
          <a:xfrm>
            <a:off x="611188" y="4797425"/>
            <a:ext cx="6797675" cy="458788"/>
            <a:chOff x="385" y="3022"/>
            <a:chExt cx="4282" cy="289"/>
          </a:xfrm>
        </p:grpSpPr>
        <p:sp>
          <p:nvSpPr>
            <p:cNvPr id="100385" name="Rectangle 33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385" y="3022"/>
              <a:ext cx="2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SzPct val="85000"/>
                <a:buFont typeface="Wingdings" panose="05000000000000000000" pitchFamily="2" charset="2"/>
                <a:buBlip>
                  <a:blip r:embed="rId1"/>
                </a:buBlip>
              </a:pPr>
              <a:r>
                <a:rPr lang="en-US" altLang="zh-CN" b="1" u="none"/>
                <a:t> </a:t>
              </a:r>
              <a:r>
                <a:rPr lang="zh-CN" altLang="en-US" b="1" u="none"/>
                <a:t>保形映射：</a:t>
              </a:r>
              <a:r>
                <a:rPr lang="en-US" altLang="zh-CN" b="1" u="none"/>
                <a:t>(1)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求象区域</a:t>
              </a:r>
              <a:r>
                <a:rPr lang="zh-CN" altLang="en-US" b="1" u="none">
                  <a:solidFill>
                    <a:srgbClr val="000000"/>
                  </a:solidFill>
                </a:rPr>
                <a:t>；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  <p:sp>
          <p:nvSpPr>
            <p:cNvPr id="100389" name="Rectangle 37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832" y="3023"/>
              <a:ext cx="18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 u="none"/>
                <a:t>(2)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构造保形映射</a:t>
              </a:r>
              <a:r>
                <a:rPr lang="zh-CN" altLang="en-US" b="1" u="none">
                  <a:solidFill>
                    <a:srgbClr val="000000"/>
                  </a:solidFill>
                </a:rPr>
                <a:t>。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</p:grpSp>
      <p:sp>
        <p:nvSpPr>
          <p:cNvPr id="100413" name="Rectangle 61"/>
          <p:cNvSpPr>
            <a:spLocks noChangeArrowheads="1"/>
          </p:cNvSpPr>
          <p:nvPr/>
        </p:nvSpPr>
        <p:spPr bwMode="auto">
          <a:xfrm>
            <a:off x="3838575" y="56991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u="none">
                <a:solidFill>
                  <a:srgbClr val="000099"/>
                </a:solidFill>
                <a:ea typeface="楷体" panose="02010609060101010101" pitchFamily="49" charset="-122"/>
              </a:rPr>
              <a:t>主要内容  </a:t>
            </a:r>
            <a:endParaRPr lang="zh-CN" altLang="en-US" sz="32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100416" name="Group 64"/>
          <p:cNvGrpSpPr/>
          <p:nvPr/>
        </p:nvGrpSpPr>
        <p:grpSpPr bwMode="auto">
          <a:xfrm>
            <a:off x="611188" y="5402268"/>
            <a:ext cx="5543551" cy="461963"/>
            <a:chOff x="385" y="3403"/>
            <a:chExt cx="3492" cy="291"/>
          </a:xfrm>
        </p:grpSpPr>
        <p:sp>
          <p:nvSpPr>
            <p:cNvPr id="100381" name="Rectangle 29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385" y="3403"/>
              <a:ext cx="34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SzPct val="85000"/>
                <a:buFontTx/>
                <a:buBlip>
                  <a:blip r:embed="rId1"/>
                </a:buBlip>
              </a:pPr>
              <a:r>
                <a:rPr lang="en-US" altLang="zh-CN" b="1" u="none"/>
                <a:t> </a:t>
              </a:r>
              <a:r>
                <a:rPr lang="en-US" altLang="zh-CN" b="1">
                  <a:solidFill>
                    <a:srgbClr val="0000FF"/>
                  </a:solidFill>
                  <a:ea typeface="楷体" panose="02010609060101010101" pitchFamily="49" charset="-122"/>
                </a:rPr>
                <a:t>Fourier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变换</a:t>
              </a:r>
              <a:r>
                <a:rPr lang="zh-CN" altLang="en-US" b="1" u="none"/>
                <a:t>的概念，</a:t>
              </a:r>
              <a:r>
                <a:rPr lang="zh-CN" altLang="en-US" b="1">
                  <a:solidFill>
                    <a:srgbClr val="0000FF"/>
                  </a:solidFill>
                </a:rPr>
                <a:t>   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函数</a:t>
              </a:r>
              <a:r>
                <a:rPr lang="zh-CN" altLang="en-US" b="1" u="none">
                  <a:solidFill>
                    <a:srgbClr val="000000"/>
                  </a:solidFill>
                  <a:cs typeface="Arial" panose="020B0604020202020204" pitchFamily="34" charset="0"/>
                </a:rPr>
                <a:t>，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</a:rPr>
                <a:t>卷积</a:t>
              </a:r>
              <a:r>
                <a:rPr lang="zh-CN" altLang="en-US" b="1" u="none">
                  <a:cs typeface="Arial" panose="020B0604020202020204" pitchFamily="34" charset="0"/>
                </a:rPr>
                <a:t>。</a:t>
              </a:r>
              <a:endParaRPr lang="zh-CN" altLang="el-GR" b="1" u="none">
                <a:cs typeface="Arial" panose="020B0604020202020204" pitchFamily="34" charset="0"/>
              </a:endParaRPr>
            </a:p>
          </p:txBody>
        </p:sp>
        <p:graphicFrame>
          <p:nvGraphicFramePr>
            <p:cNvPr id="100414" name="Object 62"/>
            <p:cNvGraphicFramePr>
              <a:graphicFrameLocks noChangeAspect="1"/>
            </p:cNvGraphicFramePr>
            <p:nvPr/>
          </p:nvGraphicFramePr>
          <p:xfrm>
            <a:off x="2469" y="3470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96" name="公式" r:id="rId2" imgW="304800" imgH="368300" progId="Equation.3">
                    <p:embed/>
                  </p:oleObj>
                </mc:Choice>
                <mc:Fallback>
                  <p:oleObj name="公式" r:id="rId2" imgW="304800" imgH="368300" progId="Equation.3">
                    <p:embed/>
                    <p:pic>
                      <p:nvPicPr>
                        <p:cNvPr id="0" name="图片 18229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" y="3470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82" grpId="0"/>
      <p:bldP spid="100383" grpId="0"/>
      <p:bldP spid="100386" grpId="0"/>
      <p:bldP spid="1004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528638" y="1273175"/>
            <a:ext cx="657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kumimoji="0" lang="en-US" altLang="zh-CN" b="1" u="none">
                <a:solidFill>
                  <a:srgbClr val="006600"/>
                </a:solidFill>
              </a:rPr>
              <a:t> 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已知复数的实部与虚部，求模与</a:t>
            </a:r>
            <a:r>
              <a:rPr kumimoji="0" lang="en-US" altLang="zh-CN" b="1" u="none">
                <a:solidFill>
                  <a:srgbClr val="0066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主</a:t>
            </a:r>
            <a:r>
              <a:rPr kumimoji="0" lang="en-US" altLang="zh-CN" b="1" u="none">
                <a:solidFill>
                  <a:srgbClr val="0066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辐角</a:t>
            </a:r>
            <a:r>
              <a:rPr lang="zh-CN" altLang="en-US" b="1" u="none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。  </a:t>
            </a:r>
            <a:endParaRPr lang="zh-CN" altLang="en-US" b="1" u="none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536575" y="5667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七、其它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sp>
        <p:nvSpPr>
          <p:cNvPr id="129093" name="Rectangle 69"/>
          <p:cNvSpPr>
            <a:spLocks noChangeArrowheads="1"/>
          </p:cNvSpPr>
          <p:nvPr/>
        </p:nvSpPr>
        <p:spPr bwMode="auto">
          <a:xfrm>
            <a:off x="533400" y="2251075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kumimoji="0"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求复数的方根</a:t>
            </a:r>
            <a:r>
              <a:rPr kumimoji="0" lang="zh-CN" altLang="en-US" b="1" u="none">
                <a:solidFill>
                  <a:srgbClr val="006600"/>
                </a:solidFill>
                <a:ea typeface="楷体_GB2312" pitchFamily="49" charset="-122"/>
              </a:rPr>
              <a:t>  </a:t>
            </a:r>
            <a:endParaRPr kumimoji="0" lang="zh-CN" altLang="en-US" b="1" u="none">
              <a:solidFill>
                <a:srgbClr val="006600"/>
              </a:solidFill>
              <a:ea typeface="楷体_GB2312" pitchFamily="49" charset="-122"/>
            </a:endParaRPr>
          </a:p>
        </p:txBody>
      </p:sp>
      <p:grpSp>
        <p:nvGrpSpPr>
          <p:cNvPr id="129139" name="Group 115"/>
          <p:cNvGrpSpPr/>
          <p:nvPr/>
        </p:nvGrpSpPr>
        <p:grpSpPr bwMode="auto">
          <a:xfrm>
            <a:off x="2925763" y="2001838"/>
            <a:ext cx="5457825" cy="673100"/>
            <a:chOff x="1843" y="1261"/>
            <a:chExt cx="3438" cy="424"/>
          </a:xfrm>
        </p:grpSpPr>
        <p:grpSp>
          <p:nvGrpSpPr>
            <p:cNvPr id="129136" name="Group 112"/>
            <p:cNvGrpSpPr/>
            <p:nvPr/>
          </p:nvGrpSpPr>
          <p:grpSpPr bwMode="auto">
            <a:xfrm>
              <a:off x="1843" y="1261"/>
              <a:ext cx="3438" cy="424"/>
              <a:chOff x="1843" y="1261"/>
              <a:chExt cx="3438" cy="424"/>
            </a:xfrm>
          </p:grpSpPr>
          <p:graphicFrame>
            <p:nvGraphicFramePr>
              <p:cNvPr id="129095" name="Object 71"/>
              <p:cNvGraphicFramePr/>
              <p:nvPr/>
            </p:nvGraphicFramePr>
            <p:xfrm>
              <a:off x="1843" y="1261"/>
              <a:ext cx="1951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904" name="公式" r:id="rId2" imgW="3098800" imgH="673100" progId="Equation.3">
                      <p:embed/>
                    </p:oleObj>
                  </mc:Choice>
                  <mc:Fallback>
                    <p:oleObj name="公式" r:id="rId2" imgW="3098800" imgH="673100" progId="Equation.3">
                      <p:embed/>
                      <p:pic>
                        <p:nvPicPr>
                          <p:cNvPr id="0" name="图片 200903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3" y="1261"/>
                            <a:ext cx="1951" cy="4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096" name="Object 72"/>
              <p:cNvGraphicFramePr>
                <a:graphicFrameLocks noChangeAspect="1"/>
              </p:cNvGraphicFramePr>
              <p:nvPr/>
            </p:nvGraphicFramePr>
            <p:xfrm>
              <a:off x="3887" y="1478"/>
              <a:ext cx="139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905" name="公式" r:id="rId4" imgW="2603500" imgH="342900" progId="Equation.3">
                      <p:embed/>
                    </p:oleObj>
                  </mc:Choice>
                  <mc:Fallback>
                    <p:oleObj name="公式" r:id="rId4" imgW="2603500" imgH="342900" progId="Equation.3">
                      <p:embed/>
                      <p:pic>
                        <p:nvPicPr>
                          <p:cNvPr id="0" name="图片 20090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7" y="1478"/>
                            <a:ext cx="139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9097" name="Object 73"/>
            <p:cNvGraphicFramePr/>
            <p:nvPr/>
          </p:nvGraphicFramePr>
          <p:xfrm>
            <a:off x="1992" y="1442"/>
            <a:ext cx="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06" name="公式" r:id="rId6" imgW="215900" imgH="508000" progId="Equation.3">
                    <p:embed/>
                  </p:oleObj>
                </mc:Choice>
                <mc:Fallback>
                  <p:oleObj name="公式" r:id="rId6" imgW="215900" imgH="508000" progId="Equation.3">
                    <p:embed/>
                    <p:pic>
                      <p:nvPicPr>
                        <p:cNvPr id="0" name="图片 20090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1442"/>
                          <a:ext cx="10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98" name="Object 74"/>
          <p:cNvGraphicFramePr/>
          <p:nvPr/>
        </p:nvGraphicFramePr>
        <p:xfrm>
          <a:off x="2360613" y="5114925"/>
          <a:ext cx="2246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7" name="公式" r:id="rId8" imgW="2247900" imgH="723900" progId="Equation.3">
                  <p:embed/>
                </p:oleObj>
              </mc:Choice>
              <mc:Fallback>
                <p:oleObj name="公式" r:id="rId8" imgW="2247900" imgH="723900" progId="Equation.3">
                  <p:embed/>
                  <p:pic>
                    <p:nvPicPr>
                      <p:cNvPr id="0" name="图片 20090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114925"/>
                        <a:ext cx="22463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99" name="Rectangle 75"/>
          <p:cNvSpPr>
            <a:spLocks noChangeArrowheads="1"/>
          </p:cNvSpPr>
          <p:nvPr/>
        </p:nvSpPr>
        <p:spPr bwMode="auto">
          <a:xfrm>
            <a:off x="533400" y="5268913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求导公式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129105" name="Rectangle 81"/>
          <p:cNvSpPr>
            <a:spLocks noChangeArrowheads="1"/>
          </p:cNvSpPr>
          <p:nvPr/>
        </p:nvSpPr>
        <p:spPr bwMode="auto">
          <a:xfrm>
            <a:off x="533400" y="30495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kumimoji="0"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对数函数</a:t>
            </a:r>
            <a:r>
              <a:rPr kumimoji="0" lang="zh-CN" altLang="en-US" b="1" u="none">
                <a:solidFill>
                  <a:srgbClr val="006600"/>
                </a:solidFill>
                <a:ea typeface="楷体_GB2312" pitchFamily="49" charset="-122"/>
              </a:rPr>
              <a:t>  </a:t>
            </a:r>
            <a:endParaRPr kumimoji="0" lang="zh-CN" altLang="en-US" b="1" u="none">
              <a:solidFill>
                <a:srgbClr val="006600"/>
              </a:solidFill>
              <a:ea typeface="楷体_GB2312" pitchFamily="49" charset="-122"/>
            </a:endParaRPr>
          </a:p>
        </p:txBody>
      </p:sp>
      <p:grpSp>
        <p:nvGrpSpPr>
          <p:cNvPr id="129138" name="Group 114"/>
          <p:cNvGrpSpPr/>
          <p:nvPr/>
        </p:nvGrpSpPr>
        <p:grpSpPr bwMode="auto">
          <a:xfrm>
            <a:off x="2314575" y="3121025"/>
            <a:ext cx="6427788" cy="908050"/>
            <a:chOff x="1458" y="1966"/>
            <a:chExt cx="4049" cy="572"/>
          </a:xfrm>
        </p:grpSpPr>
        <p:grpSp>
          <p:nvGrpSpPr>
            <p:cNvPr id="129137" name="Group 113"/>
            <p:cNvGrpSpPr/>
            <p:nvPr/>
          </p:nvGrpSpPr>
          <p:grpSpPr bwMode="auto">
            <a:xfrm>
              <a:off x="1458" y="2325"/>
              <a:ext cx="4049" cy="213"/>
              <a:chOff x="1458" y="2325"/>
              <a:chExt cx="4049" cy="213"/>
            </a:xfrm>
          </p:grpSpPr>
          <p:graphicFrame>
            <p:nvGraphicFramePr>
              <p:cNvPr id="129101" name="Object 77"/>
              <p:cNvGraphicFramePr>
                <a:graphicFrameLocks noChangeAspect="1"/>
              </p:cNvGraphicFramePr>
              <p:nvPr/>
            </p:nvGraphicFramePr>
            <p:xfrm>
              <a:off x="1458" y="2325"/>
              <a:ext cx="260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908" name="公式" r:id="rId10" imgW="4114800" imgH="342900" progId="Equation.3">
                      <p:embed/>
                    </p:oleObj>
                  </mc:Choice>
                  <mc:Fallback>
                    <p:oleObj name="公式" r:id="rId10" imgW="4114800" imgH="342900" progId="Equation.3">
                      <p:embed/>
                      <p:pic>
                        <p:nvPicPr>
                          <p:cNvPr id="0" name="图片 20090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8" y="2325"/>
                            <a:ext cx="2601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102" name="Object 78"/>
              <p:cNvGraphicFramePr>
                <a:graphicFrameLocks noChangeAspect="1"/>
              </p:cNvGraphicFramePr>
              <p:nvPr/>
            </p:nvGraphicFramePr>
            <p:xfrm>
              <a:off x="4154" y="2330"/>
              <a:ext cx="1353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909" name="公式" r:id="rId12" imgW="2527300" imgH="342900" progId="Equation.3">
                      <p:embed/>
                    </p:oleObj>
                  </mc:Choice>
                  <mc:Fallback>
                    <p:oleObj name="公式" r:id="rId12" imgW="2527300" imgH="342900" progId="Equation.3">
                      <p:embed/>
                      <p:pic>
                        <p:nvPicPr>
                          <p:cNvPr id="0" name="图片 20090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330"/>
                            <a:ext cx="1353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9106" name="Object 82"/>
            <p:cNvGraphicFramePr>
              <a:graphicFrameLocks noChangeAspect="1"/>
            </p:cNvGraphicFramePr>
            <p:nvPr/>
          </p:nvGraphicFramePr>
          <p:xfrm>
            <a:off x="1466" y="1966"/>
            <a:ext cx="19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10" name="公式" r:id="rId14" imgW="3086100" imgH="342900" progId="Equation.3">
                    <p:embed/>
                  </p:oleObj>
                </mc:Choice>
                <mc:Fallback>
                  <p:oleObj name="公式" r:id="rId14" imgW="3086100" imgH="342900" progId="Equation.3">
                    <p:embed/>
                    <p:pic>
                      <p:nvPicPr>
                        <p:cNvPr id="0" name="图片 20090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1966"/>
                          <a:ext cx="195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107" name="Rectangle 83"/>
          <p:cNvSpPr>
            <a:spLocks noChangeArrowheads="1"/>
          </p:cNvSpPr>
          <p:nvPr/>
        </p:nvSpPr>
        <p:spPr bwMode="auto">
          <a:xfrm>
            <a:off x="534988" y="4422775"/>
            <a:ext cx="152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kumimoji="0"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幂函数</a:t>
            </a:r>
            <a:r>
              <a:rPr kumimoji="0" lang="zh-CN" altLang="en-US" b="1" u="none">
                <a:solidFill>
                  <a:srgbClr val="006600"/>
                </a:solidFill>
                <a:ea typeface="楷体_GB2312" pitchFamily="49" charset="-122"/>
              </a:rPr>
              <a:t>  </a:t>
            </a:r>
            <a:endParaRPr kumimoji="0" lang="zh-CN" altLang="en-US" b="1" u="none">
              <a:solidFill>
                <a:srgbClr val="006600"/>
              </a:solidFill>
              <a:ea typeface="楷体_GB2312" pitchFamily="49" charset="-122"/>
            </a:endParaRPr>
          </a:p>
        </p:txBody>
      </p:sp>
      <p:grpSp>
        <p:nvGrpSpPr>
          <p:cNvPr id="129135" name="Group 111"/>
          <p:cNvGrpSpPr/>
          <p:nvPr/>
        </p:nvGrpSpPr>
        <p:grpSpPr bwMode="auto">
          <a:xfrm>
            <a:off x="2022475" y="4403725"/>
            <a:ext cx="2019300" cy="382588"/>
            <a:chOff x="1214" y="2774"/>
            <a:chExt cx="1272" cy="241"/>
          </a:xfrm>
        </p:grpSpPr>
        <p:graphicFrame>
          <p:nvGraphicFramePr>
            <p:cNvPr id="129103" name="Object 79"/>
            <p:cNvGraphicFramePr/>
            <p:nvPr/>
          </p:nvGraphicFramePr>
          <p:xfrm>
            <a:off x="1214" y="2775"/>
            <a:ext cx="5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11" name="公式" r:id="rId16" imgW="876300" imgH="381000" progId="Equation.3">
                    <p:embed/>
                  </p:oleObj>
                </mc:Choice>
                <mc:Fallback>
                  <p:oleObj name="公式" r:id="rId16" imgW="876300" imgH="381000" progId="Equation.3">
                    <p:embed/>
                    <p:pic>
                      <p:nvPicPr>
                        <p:cNvPr id="0" name="图片 20091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775"/>
                          <a:ext cx="55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108" name="Object 84"/>
            <p:cNvGraphicFramePr/>
            <p:nvPr/>
          </p:nvGraphicFramePr>
          <p:xfrm>
            <a:off x="1816" y="2774"/>
            <a:ext cx="67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12" name="公式" r:id="rId18" imgW="1066800" imgH="368300" progId="Equation.3">
                    <p:embed/>
                  </p:oleObj>
                </mc:Choice>
                <mc:Fallback>
                  <p:oleObj name="公式" r:id="rId18" imgW="1066800" imgH="368300" progId="Equation.3">
                    <p:embed/>
                    <p:pic>
                      <p:nvPicPr>
                        <p:cNvPr id="0" name="图片 20091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2774"/>
                          <a:ext cx="67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6" grpId="0"/>
      <p:bldP spid="129075" grpId="0"/>
      <p:bldP spid="129093" grpId="0"/>
      <p:bldP spid="129099" grpId="0"/>
      <p:bldP spid="129105" grpId="0"/>
      <p:bldP spid="1291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67" name="Rectangle 23"/>
          <p:cNvSpPr>
            <a:spLocks noChangeArrowheads="1"/>
          </p:cNvSpPr>
          <p:nvPr/>
        </p:nvSpPr>
        <p:spPr bwMode="auto">
          <a:xfrm>
            <a:off x="530225" y="1235075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柯西积分定理</a:t>
            </a:r>
            <a:r>
              <a:rPr lang="zh-CN" altLang="en-US" b="1" u="none">
                <a:solidFill>
                  <a:srgbClr val="006600"/>
                </a:solidFill>
                <a:ea typeface="楷体_GB2312" pitchFamily="49" charset="-122"/>
              </a:rPr>
              <a:t>  </a:t>
            </a:r>
            <a:endParaRPr lang="zh-CN" altLang="en-US" b="1" u="none">
              <a:solidFill>
                <a:srgbClr val="006600"/>
              </a:solidFill>
              <a:ea typeface="楷体_GB2312" pitchFamily="49" charset="-122"/>
            </a:endParaRPr>
          </a:p>
        </p:txBody>
      </p:sp>
      <p:sp>
        <p:nvSpPr>
          <p:cNvPr id="134183" name="Rectangle 39"/>
          <p:cNvSpPr>
            <a:spLocks noChangeArrowheads="1"/>
          </p:cNvSpPr>
          <p:nvPr/>
        </p:nvSpPr>
        <p:spPr bwMode="auto">
          <a:xfrm>
            <a:off x="533400" y="2913063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柯西积分公式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134190" name="Rectangle 46"/>
          <p:cNvSpPr>
            <a:spLocks noChangeArrowheads="1"/>
          </p:cNvSpPr>
          <p:nvPr/>
        </p:nvSpPr>
        <p:spPr bwMode="auto">
          <a:xfrm>
            <a:off x="533400" y="4762500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高阶导数公式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grpSp>
        <p:nvGrpSpPr>
          <p:cNvPr id="134229" name="Group 85"/>
          <p:cNvGrpSpPr/>
          <p:nvPr/>
        </p:nvGrpSpPr>
        <p:grpSpPr bwMode="auto">
          <a:xfrm>
            <a:off x="2881313" y="1233488"/>
            <a:ext cx="6134100" cy="1162050"/>
            <a:chOff x="1815" y="777"/>
            <a:chExt cx="3864" cy="732"/>
          </a:xfrm>
        </p:grpSpPr>
        <p:graphicFrame>
          <p:nvGraphicFramePr>
            <p:cNvPr id="134170" name="Object 26"/>
            <p:cNvGraphicFramePr/>
            <p:nvPr/>
          </p:nvGraphicFramePr>
          <p:xfrm>
            <a:off x="2146" y="1197"/>
            <a:ext cx="113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62" name="公式" r:id="rId2" imgW="1854200" imgH="495300" progId="Equation.3">
                    <p:embed/>
                  </p:oleObj>
                </mc:Choice>
                <mc:Fallback>
                  <p:oleObj name="公式" r:id="rId2" imgW="1854200" imgH="495300" progId="Equation.3">
                    <p:embed/>
                    <p:pic>
                      <p:nvPicPr>
                        <p:cNvPr id="0" name="图片 20186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1197"/>
                          <a:ext cx="1137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3" name="Rectangle 49"/>
            <p:cNvSpPr>
              <a:spLocks noChangeArrowheads="1"/>
            </p:cNvSpPr>
            <p:nvPr/>
          </p:nvSpPr>
          <p:spPr bwMode="auto">
            <a:xfrm>
              <a:off x="1818" y="121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则   </a:t>
              </a:r>
              <a:endParaRPr lang="zh-CN" altLang="en-US" b="1" u="none"/>
            </a:p>
          </p:txBody>
        </p:sp>
        <p:grpSp>
          <p:nvGrpSpPr>
            <p:cNvPr id="134228" name="Group 84"/>
            <p:cNvGrpSpPr/>
            <p:nvPr/>
          </p:nvGrpSpPr>
          <p:grpSpPr bwMode="auto">
            <a:xfrm>
              <a:off x="1815" y="777"/>
              <a:ext cx="3864" cy="288"/>
              <a:chOff x="1815" y="777"/>
              <a:chExt cx="3864" cy="288"/>
            </a:xfrm>
          </p:grpSpPr>
          <p:sp>
            <p:nvSpPr>
              <p:cNvPr id="134175" name="Rectangle 31"/>
              <p:cNvSpPr>
                <a:spLocks noChangeArrowheads="1"/>
              </p:cNvSpPr>
              <p:nvPr/>
            </p:nvSpPr>
            <p:spPr bwMode="auto">
              <a:xfrm>
                <a:off x="1815" y="777"/>
                <a:ext cx="3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u="none"/>
                  <a:t>函数          在 </a:t>
                </a:r>
                <a:r>
                  <a:rPr lang="en-US" altLang="zh-CN" b="1" i="1" u="none"/>
                  <a:t>D </a:t>
                </a:r>
                <a:r>
                  <a:rPr lang="zh-CN" altLang="en-US" b="1" u="none"/>
                  <a:t>内解析，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在</a:t>
                </a:r>
                <a:r>
                  <a:rPr lang="zh-CN" altLang="en-US" b="1" u="none"/>
                  <a:t>闭域 </a:t>
                </a:r>
                <a:r>
                  <a:rPr lang="en-US" altLang="zh-CN" b="1" i="1" u="none">
                    <a:solidFill>
                      <a:srgbClr val="000000"/>
                    </a:solidFill>
                  </a:rPr>
                  <a:t>D</a:t>
                </a:r>
                <a:r>
                  <a:rPr lang="en-US" altLang="zh-CN" b="1" u="none">
                    <a:solidFill>
                      <a:srgbClr val="000000"/>
                    </a:solidFill>
                  </a:rPr>
                  <a:t> </a:t>
                </a:r>
                <a:r>
                  <a:rPr lang="zh-CN" altLang="en-US" b="1" u="none"/>
                  <a:t>上连续，  </a:t>
                </a:r>
                <a:endParaRPr lang="zh-CN" altLang="en-US" b="1" u="none"/>
              </a:p>
            </p:txBody>
          </p:sp>
          <p:graphicFrame>
            <p:nvGraphicFramePr>
              <p:cNvPr id="134173" name="Object 29"/>
              <p:cNvGraphicFramePr/>
              <p:nvPr/>
            </p:nvGraphicFramePr>
            <p:xfrm>
              <a:off x="2295" y="824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863" name="公式" r:id="rId4" imgW="635000" imgH="342900" progId="Equation.3">
                      <p:embed/>
                    </p:oleObj>
                  </mc:Choice>
                  <mc:Fallback>
                    <p:oleObj name="公式" r:id="rId4" imgW="635000" imgH="342900" progId="Equation.3">
                      <p:embed/>
                      <p:pic>
                        <p:nvPicPr>
                          <p:cNvPr id="0" name="图片 201862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5" y="824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225" name="Line 81"/>
              <p:cNvSpPr>
                <a:spLocks noChangeShapeType="1"/>
              </p:cNvSpPr>
              <p:nvPr/>
            </p:nvSpPr>
            <p:spPr bwMode="auto">
              <a:xfrm>
                <a:off x="4566" y="840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4231" name="Group 87"/>
          <p:cNvGrpSpPr/>
          <p:nvPr/>
        </p:nvGrpSpPr>
        <p:grpSpPr bwMode="auto">
          <a:xfrm>
            <a:off x="2871788" y="4760913"/>
            <a:ext cx="6134100" cy="1428750"/>
            <a:chOff x="1809" y="2999"/>
            <a:chExt cx="3864" cy="900"/>
          </a:xfrm>
        </p:grpSpPr>
        <p:graphicFrame>
          <p:nvGraphicFramePr>
            <p:cNvPr id="134187" name="Object 43"/>
            <p:cNvGraphicFramePr/>
            <p:nvPr/>
          </p:nvGraphicFramePr>
          <p:xfrm>
            <a:off x="2133" y="3396"/>
            <a:ext cx="3312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64" name="公式" r:id="rId6" imgW="7010400" imgH="1066800" progId="Equation.3">
                    <p:embed/>
                  </p:oleObj>
                </mc:Choice>
                <mc:Fallback>
                  <p:oleObj name="公式" r:id="rId6" imgW="7010400" imgH="1066800" progId="Equation.3">
                    <p:embed/>
                    <p:pic>
                      <p:nvPicPr>
                        <p:cNvPr id="0" name="图片 20186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3396"/>
                          <a:ext cx="3312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7" name="Rectangle 53"/>
            <p:cNvSpPr>
              <a:spLocks noChangeArrowheads="1"/>
            </p:cNvSpPr>
            <p:nvPr/>
          </p:nvSpPr>
          <p:spPr bwMode="auto">
            <a:xfrm>
              <a:off x="1809" y="2999"/>
              <a:ext cx="3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函数          在 </a:t>
              </a:r>
              <a:r>
                <a:rPr lang="en-US" altLang="zh-CN" b="1" i="1" u="none"/>
                <a:t>D </a:t>
              </a:r>
              <a:r>
                <a:rPr lang="zh-CN" altLang="en-US" b="1" u="none"/>
                <a:t>内解析，</a:t>
              </a:r>
              <a:r>
                <a:rPr lang="zh-CN" altLang="en-US" b="1" u="none">
                  <a:solidFill>
                    <a:srgbClr val="000000"/>
                  </a:solidFill>
                </a:rPr>
                <a:t>在</a:t>
              </a:r>
              <a:r>
                <a:rPr lang="zh-CN" altLang="en-US" b="1" u="none"/>
                <a:t>闭域 </a:t>
              </a:r>
              <a:r>
                <a:rPr lang="en-US" altLang="zh-CN" b="1" i="1" u="none">
                  <a:solidFill>
                    <a:srgbClr val="000000"/>
                  </a:solidFill>
                </a:rPr>
                <a:t>D </a:t>
              </a:r>
              <a:r>
                <a:rPr lang="zh-CN" altLang="en-US" b="1" u="none"/>
                <a:t>上连续，  </a:t>
              </a:r>
              <a:endParaRPr lang="zh-CN" altLang="en-US" b="1" u="none"/>
            </a:p>
          </p:txBody>
        </p:sp>
        <p:graphicFrame>
          <p:nvGraphicFramePr>
            <p:cNvPr id="134198" name="Object 54"/>
            <p:cNvGraphicFramePr/>
            <p:nvPr/>
          </p:nvGraphicFramePr>
          <p:xfrm>
            <a:off x="2289" y="3046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65" name="公式" r:id="rId8" imgW="635000" imgH="342900" progId="Equation.3">
                    <p:embed/>
                  </p:oleObj>
                </mc:Choice>
                <mc:Fallback>
                  <p:oleObj name="公式" r:id="rId8" imgW="635000" imgH="342900" progId="Equation.3">
                    <p:embed/>
                    <p:pic>
                      <p:nvPicPr>
                        <p:cNvPr id="0" name="图片 20186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3046"/>
                          <a:ext cx="40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9" name="Rectangle 55"/>
            <p:cNvSpPr>
              <a:spLocks noChangeArrowheads="1"/>
            </p:cNvSpPr>
            <p:nvPr/>
          </p:nvSpPr>
          <p:spPr bwMode="auto">
            <a:xfrm>
              <a:off x="1813" y="348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则   </a:t>
              </a:r>
              <a:endParaRPr lang="zh-CN" altLang="en-US" b="1" u="none"/>
            </a:p>
          </p:txBody>
        </p:sp>
        <p:sp>
          <p:nvSpPr>
            <p:cNvPr id="134226" name="Line 82"/>
            <p:cNvSpPr>
              <a:spLocks noChangeShapeType="1"/>
            </p:cNvSpPr>
            <p:nvPr/>
          </p:nvSpPr>
          <p:spPr bwMode="auto">
            <a:xfrm>
              <a:off x="4565" y="3061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230" name="Group 86"/>
          <p:cNvGrpSpPr/>
          <p:nvPr/>
        </p:nvGrpSpPr>
        <p:grpSpPr bwMode="auto">
          <a:xfrm>
            <a:off x="2881313" y="2911475"/>
            <a:ext cx="6134100" cy="1395413"/>
            <a:chOff x="1815" y="1834"/>
            <a:chExt cx="3864" cy="879"/>
          </a:xfrm>
        </p:grpSpPr>
        <p:graphicFrame>
          <p:nvGraphicFramePr>
            <p:cNvPr id="134182" name="Object 38"/>
            <p:cNvGraphicFramePr/>
            <p:nvPr/>
          </p:nvGraphicFramePr>
          <p:xfrm>
            <a:off x="2145" y="2218"/>
            <a:ext cx="268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66" name="公式" r:id="rId9" imgW="5689600" imgH="1054100" progId="Equation.3">
                    <p:embed/>
                  </p:oleObj>
                </mc:Choice>
                <mc:Fallback>
                  <p:oleObj name="公式" r:id="rId9" imgW="5689600" imgH="1054100" progId="Equation.3">
                    <p:embed/>
                    <p:pic>
                      <p:nvPicPr>
                        <p:cNvPr id="0" name="图片 20186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2218"/>
                          <a:ext cx="268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1815" y="1834"/>
              <a:ext cx="3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函数          在 </a:t>
              </a:r>
              <a:r>
                <a:rPr lang="en-US" altLang="zh-CN" b="1" i="1" u="none"/>
                <a:t>D </a:t>
              </a:r>
              <a:r>
                <a:rPr lang="zh-CN" altLang="en-US" b="1" u="none"/>
                <a:t>内解析，</a:t>
              </a:r>
              <a:r>
                <a:rPr lang="zh-CN" altLang="en-US" b="1" u="none">
                  <a:solidFill>
                    <a:srgbClr val="000000"/>
                  </a:solidFill>
                </a:rPr>
                <a:t>在</a:t>
              </a:r>
              <a:r>
                <a:rPr lang="zh-CN" altLang="en-US" b="1" u="none"/>
                <a:t>闭域 </a:t>
              </a:r>
              <a:r>
                <a:rPr lang="en-US" altLang="zh-CN" b="1" i="1" u="none">
                  <a:solidFill>
                    <a:srgbClr val="000000"/>
                  </a:solidFill>
                </a:rPr>
                <a:t>D </a:t>
              </a:r>
              <a:r>
                <a:rPr lang="zh-CN" altLang="en-US" b="1" u="none"/>
                <a:t>上连续，  </a:t>
              </a:r>
              <a:endParaRPr lang="zh-CN" altLang="en-US" b="1" u="none"/>
            </a:p>
          </p:txBody>
        </p:sp>
        <p:graphicFrame>
          <p:nvGraphicFramePr>
            <p:cNvPr id="134195" name="Object 51"/>
            <p:cNvGraphicFramePr/>
            <p:nvPr/>
          </p:nvGraphicFramePr>
          <p:xfrm>
            <a:off x="2295" y="1881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67" name="公式" r:id="rId11" imgW="635000" imgH="342900" progId="Equation.3">
                    <p:embed/>
                  </p:oleObj>
                </mc:Choice>
                <mc:Fallback>
                  <p:oleObj name="公式" r:id="rId11" imgW="635000" imgH="342900" progId="Equation.3">
                    <p:embed/>
                    <p:pic>
                      <p:nvPicPr>
                        <p:cNvPr id="0" name="图片 20186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1881"/>
                          <a:ext cx="40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6" name="Rectangle 52"/>
            <p:cNvSpPr>
              <a:spLocks noChangeArrowheads="1"/>
            </p:cNvSpPr>
            <p:nvPr/>
          </p:nvSpPr>
          <p:spPr bwMode="auto">
            <a:xfrm>
              <a:off x="1819" y="2318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则   </a:t>
              </a:r>
              <a:endParaRPr lang="zh-CN" altLang="en-US" b="1" u="none"/>
            </a:p>
          </p:txBody>
        </p:sp>
        <p:sp>
          <p:nvSpPr>
            <p:cNvPr id="134227" name="Line 83"/>
            <p:cNvSpPr>
              <a:spLocks noChangeShapeType="1"/>
            </p:cNvSpPr>
            <p:nvPr/>
          </p:nvSpPr>
          <p:spPr bwMode="auto">
            <a:xfrm>
              <a:off x="4565" y="1898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232" name="Rectangle 88"/>
          <p:cNvSpPr>
            <a:spLocks noChangeArrowheads="1"/>
          </p:cNvSpPr>
          <p:nvPr/>
        </p:nvSpPr>
        <p:spPr bwMode="auto">
          <a:xfrm>
            <a:off x="536575" y="5667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七、其它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7" grpId="0"/>
      <p:bldP spid="134183" grpId="0"/>
      <p:bldP spid="1341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58" name="Rectangle 42"/>
          <p:cNvSpPr>
            <a:spLocks noChangeArrowheads="1"/>
          </p:cNvSpPr>
          <p:nvPr/>
        </p:nvSpPr>
        <p:spPr bwMode="auto">
          <a:xfrm>
            <a:off x="534988" y="1184275"/>
            <a:ext cx="305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幂级数的收敛半径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grpSp>
        <p:nvGrpSpPr>
          <p:cNvPr id="137301" name="Group 85"/>
          <p:cNvGrpSpPr/>
          <p:nvPr/>
        </p:nvGrpSpPr>
        <p:grpSpPr bwMode="auto">
          <a:xfrm>
            <a:off x="874713" y="1673225"/>
            <a:ext cx="7677150" cy="1703388"/>
            <a:chOff x="551" y="1054"/>
            <a:chExt cx="4836" cy="1073"/>
          </a:xfrm>
        </p:grpSpPr>
        <p:grpSp>
          <p:nvGrpSpPr>
            <p:cNvPr id="137299" name="Group 83"/>
            <p:cNvGrpSpPr/>
            <p:nvPr/>
          </p:nvGrpSpPr>
          <p:grpSpPr bwMode="auto">
            <a:xfrm>
              <a:off x="552" y="1054"/>
              <a:ext cx="4832" cy="516"/>
              <a:chOff x="552" y="1054"/>
              <a:chExt cx="4832" cy="516"/>
            </a:xfrm>
          </p:grpSpPr>
          <p:sp>
            <p:nvSpPr>
              <p:cNvPr id="137259" name="Rectangle 43"/>
              <p:cNvSpPr>
                <a:spLocks noChangeArrowheads="1"/>
              </p:cNvSpPr>
              <p:nvPr/>
            </p:nvSpPr>
            <p:spPr bwMode="auto">
              <a:xfrm>
                <a:off x="552" y="1153"/>
                <a:ext cx="10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u="none">
                    <a:ea typeface="楷体" panose="02010609060101010101" pitchFamily="49" charset="-122"/>
                  </a:rPr>
                  <a:t>(1) </a:t>
                </a:r>
                <a:r>
                  <a:rPr lang="zh-CN" altLang="en-US" b="1">
                    <a:solidFill>
                      <a:schemeClr val="hlink"/>
                    </a:solidFill>
                    <a:ea typeface="楷体" panose="02010609060101010101" pitchFamily="49" charset="-122"/>
                  </a:rPr>
                  <a:t>比值法  </a:t>
                </a:r>
                <a:endParaRPr lang="zh-CN" altLang="en-US" b="1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37261" name="Object 45"/>
              <p:cNvGraphicFramePr/>
              <p:nvPr/>
            </p:nvGraphicFramePr>
            <p:xfrm>
              <a:off x="2098" y="1054"/>
              <a:ext cx="1327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2" name="公式" r:id="rId2" imgW="2108200" imgH="800100" progId="Equation.3">
                      <p:embed/>
                    </p:oleObj>
                  </mc:Choice>
                  <mc:Fallback>
                    <p:oleObj name="公式" r:id="rId2" imgW="2108200" imgH="800100" progId="Equation.3">
                      <p:embed/>
                      <p:pic>
                        <p:nvPicPr>
                          <p:cNvPr id="0" name="图片 202951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8" y="1054"/>
                            <a:ext cx="1327" cy="5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62" name="Object 46"/>
              <p:cNvGraphicFramePr/>
              <p:nvPr/>
            </p:nvGraphicFramePr>
            <p:xfrm>
              <a:off x="4745" y="1074"/>
              <a:ext cx="639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3" name="公式" r:id="rId4" imgW="1016000" imgH="787400" progId="Equation.3">
                      <p:embed/>
                    </p:oleObj>
                  </mc:Choice>
                  <mc:Fallback>
                    <p:oleObj name="公式" r:id="rId4" imgW="1016000" imgH="787400" progId="Equation.3">
                      <p:embed/>
                      <p:pic>
                        <p:nvPicPr>
                          <p:cNvPr id="0" name="图片 202952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5" y="1074"/>
                            <a:ext cx="639" cy="4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63" name="Rectangle 47"/>
              <p:cNvSpPr>
                <a:spLocks noChangeArrowheads="1"/>
              </p:cNvSpPr>
              <p:nvPr/>
            </p:nvSpPr>
            <p:spPr bwMode="auto">
              <a:xfrm>
                <a:off x="1614" y="1153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b="1" u="none"/>
                  <a:t>如果  </a:t>
                </a:r>
                <a:endParaRPr lang="zh-CN" altLang="en-US" b="1" u="none"/>
              </a:p>
            </p:txBody>
          </p:sp>
          <p:sp>
            <p:nvSpPr>
              <p:cNvPr id="137264" name="Rectangle 48"/>
              <p:cNvSpPr>
                <a:spLocks noChangeArrowheads="1"/>
              </p:cNvSpPr>
              <p:nvPr/>
            </p:nvSpPr>
            <p:spPr bwMode="auto">
              <a:xfrm>
                <a:off x="3498" y="1153"/>
                <a:ext cx="13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b="1" u="none"/>
                  <a:t>则</a:t>
                </a:r>
                <a:r>
                  <a:rPr lang="zh-CN" altLang="en-US" b="1">
                    <a:solidFill>
                      <a:srgbClr val="990033"/>
                    </a:solidFill>
                    <a:ea typeface="楷体" panose="02010609060101010101" pitchFamily="49" charset="-122"/>
                  </a:rPr>
                  <a:t>收敛半径</a:t>
                </a:r>
                <a:r>
                  <a:rPr lang="zh-CN" altLang="en-US" b="1" u="none"/>
                  <a:t>为  </a:t>
                </a:r>
                <a:endParaRPr lang="zh-CN" altLang="en-US" b="1" u="none"/>
              </a:p>
            </p:txBody>
          </p:sp>
        </p:grpSp>
        <p:grpSp>
          <p:nvGrpSpPr>
            <p:cNvPr id="137300" name="Group 84"/>
            <p:cNvGrpSpPr/>
            <p:nvPr/>
          </p:nvGrpSpPr>
          <p:grpSpPr bwMode="auto">
            <a:xfrm>
              <a:off x="551" y="1631"/>
              <a:ext cx="4836" cy="496"/>
              <a:chOff x="551" y="1631"/>
              <a:chExt cx="4836" cy="496"/>
            </a:xfrm>
          </p:grpSpPr>
          <p:sp>
            <p:nvSpPr>
              <p:cNvPr id="137265" name="Rectangle 49"/>
              <p:cNvSpPr>
                <a:spLocks noChangeArrowheads="1"/>
              </p:cNvSpPr>
              <p:nvPr/>
            </p:nvSpPr>
            <p:spPr bwMode="auto">
              <a:xfrm>
                <a:off x="551" y="1709"/>
                <a:ext cx="10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b="1" u="none">
                    <a:ea typeface="楷体" panose="02010609060101010101" pitchFamily="49" charset="-122"/>
                  </a:rPr>
                  <a:t>(2) </a:t>
                </a:r>
                <a:r>
                  <a:rPr lang="zh-CN" altLang="en-US" b="1">
                    <a:solidFill>
                      <a:schemeClr val="hlink"/>
                    </a:solidFill>
                    <a:ea typeface="楷体" panose="02010609060101010101" pitchFamily="49" charset="-122"/>
                  </a:rPr>
                  <a:t>根值法  </a:t>
                </a:r>
                <a:endParaRPr lang="zh-CN" altLang="en-US" b="1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37267" name="Object 51"/>
              <p:cNvGraphicFramePr/>
              <p:nvPr/>
            </p:nvGraphicFramePr>
            <p:xfrm>
              <a:off x="2088" y="1710"/>
              <a:ext cx="1335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4" name="公式" r:id="rId6" imgW="2120900" imgH="584200" progId="Equation.3">
                      <p:embed/>
                    </p:oleObj>
                  </mc:Choice>
                  <mc:Fallback>
                    <p:oleObj name="公式" r:id="rId6" imgW="2120900" imgH="584200" progId="Equation.3">
                      <p:embed/>
                      <p:pic>
                        <p:nvPicPr>
                          <p:cNvPr id="0" name="图片 202953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8" y="1710"/>
                            <a:ext cx="1335" cy="3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68" name="Object 52"/>
              <p:cNvGraphicFramePr/>
              <p:nvPr/>
            </p:nvGraphicFramePr>
            <p:xfrm>
              <a:off x="4740" y="1631"/>
              <a:ext cx="647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5" name="公式" r:id="rId8" imgW="1028700" imgH="787400" progId="Equation.3">
                      <p:embed/>
                    </p:oleObj>
                  </mc:Choice>
                  <mc:Fallback>
                    <p:oleObj name="公式" r:id="rId8" imgW="1028700" imgH="787400" progId="Equation.3">
                      <p:embed/>
                      <p:pic>
                        <p:nvPicPr>
                          <p:cNvPr id="0" name="图片 20295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1631"/>
                            <a:ext cx="647" cy="4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69" name="Rectangle 53"/>
              <p:cNvSpPr>
                <a:spLocks noChangeArrowheads="1"/>
              </p:cNvSpPr>
              <p:nvPr/>
            </p:nvSpPr>
            <p:spPr bwMode="auto">
              <a:xfrm>
                <a:off x="1613" y="1709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b="1" u="none"/>
                  <a:t>如果  </a:t>
                </a:r>
                <a:endParaRPr lang="zh-CN" altLang="en-US" b="1" u="none"/>
              </a:p>
            </p:txBody>
          </p:sp>
          <p:sp>
            <p:nvSpPr>
              <p:cNvPr id="137270" name="Rectangle 54"/>
              <p:cNvSpPr>
                <a:spLocks noChangeArrowheads="1"/>
              </p:cNvSpPr>
              <p:nvPr/>
            </p:nvSpPr>
            <p:spPr bwMode="auto">
              <a:xfrm>
                <a:off x="3497" y="1709"/>
                <a:ext cx="13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b="1" u="none"/>
                  <a:t>则</a:t>
                </a:r>
                <a:r>
                  <a:rPr lang="zh-CN" altLang="en-US" b="1">
                    <a:solidFill>
                      <a:srgbClr val="990033"/>
                    </a:solidFill>
                    <a:ea typeface="楷体" panose="02010609060101010101" pitchFamily="49" charset="-122"/>
                  </a:rPr>
                  <a:t>收敛半径</a:t>
                </a:r>
                <a:r>
                  <a:rPr lang="zh-CN" altLang="en-US" b="1" u="none"/>
                  <a:t>为  </a:t>
                </a:r>
                <a:endParaRPr lang="zh-CN" altLang="en-US" b="1" u="none"/>
              </a:p>
            </p:txBody>
          </p:sp>
        </p:grpSp>
      </p:grpSp>
      <p:grpSp>
        <p:nvGrpSpPr>
          <p:cNvPr id="137302" name="Group 86"/>
          <p:cNvGrpSpPr/>
          <p:nvPr/>
        </p:nvGrpSpPr>
        <p:grpSpPr bwMode="auto">
          <a:xfrm>
            <a:off x="882650" y="3543300"/>
            <a:ext cx="7740650" cy="1060450"/>
            <a:chOff x="556" y="2232"/>
            <a:chExt cx="4876" cy="668"/>
          </a:xfrm>
        </p:grpSpPr>
        <p:sp>
          <p:nvSpPr>
            <p:cNvPr id="137249" name="Rectangle 33"/>
            <p:cNvSpPr>
              <a:spLocks noChangeArrowheads="1"/>
            </p:cNvSpPr>
            <p:nvPr/>
          </p:nvSpPr>
          <p:spPr bwMode="auto">
            <a:xfrm>
              <a:off x="835" y="2240"/>
              <a:ext cx="45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函数          在     点展开为泰勒级数，其</a:t>
              </a:r>
              <a:r>
                <a:rPr lang="zh-CN" altLang="en-US" b="1">
                  <a:solidFill>
                    <a:srgbClr val="990033"/>
                  </a:solidFill>
                  <a:ea typeface="楷体" panose="02010609060101010101" pitchFamily="49" charset="-122"/>
                </a:rPr>
                <a:t>收敛半径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等于  </a:t>
              </a:r>
              <a:endParaRPr lang="zh-CN" altLang="en-US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137250" name="Object 34"/>
            <p:cNvGraphicFramePr/>
            <p:nvPr/>
          </p:nvGraphicFramePr>
          <p:xfrm>
            <a:off x="1324" y="2293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56" name="公式" r:id="rId10" imgW="850900" imgH="457200" progId="Equation.3">
                    <p:embed/>
                  </p:oleObj>
                </mc:Choice>
                <mc:Fallback>
                  <p:oleObj name="公式" r:id="rId10" imgW="850900" imgH="457200" progId="Equation.3">
                    <p:embed/>
                    <p:pic>
                      <p:nvPicPr>
                        <p:cNvPr id="0" name="图片 20295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2293"/>
                          <a:ext cx="40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1" name="Object 35"/>
            <p:cNvGraphicFramePr/>
            <p:nvPr/>
          </p:nvGraphicFramePr>
          <p:xfrm>
            <a:off x="1988" y="2267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57" name="公式" r:id="rId12" imgW="368300" imgH="508000" progId="Equation.3">
                    <p:embed/>
                  </p:oleObj>
                </mc:Choice>
                <mc:Fallback>
                  <p:oleObj name="公式" r:id="rId12" imgW="368300" imgH="508000" progId="Equation.3">
                    <p:embed/>
                    <p:pic>
                      <p:nvPicPr>
                        <p:cNvPr id="0" name="图片 20295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2267"/>
                          <a:ext cx="1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4" name="Rectangle 38"/>
            <p:cNvSpPr>
              <a:spLocks noChangeArrowheads="1"/>
            </p:cNvSpPr>
            <p:nvPr/>
          </p:nvSpPr>
          <p:spPr bwMode="auto">
            <a:xfrm>
              <a:off x="837" y="2612"/>
              <a:ext cx="3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从     点到          的最近一个奇点    的距离。  </a:t>
              </a:r>
              <a:endParaRPr lang="zh-CN" altLang="en-US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137255" name="Object 39"/>
            <p:cNvGraphicFramePr/>
            <p:nvPr/>
          </p:nvGraphicFramePr>
          <p:xfrm>
            <a:off x="1129" y="263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58" name="公式" r:id="rId14" imgW="368300" imgH="508000" progId="Equation.3">
                    <p:embed/>
                  </p:oleObj>
                </mc:Choice>
                <mc:Fallback>
                  <p:oleObj name="公式" r:id="rId14" imgW="368300" imgH="508000" progId="Equation.3">
                    <p:embed/>
                    <p:pic>
                      <p:nvPicPr>
                        <p:cNvPr id="0" name="图片 20295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638"/>
                          <a:ext cx="1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6" name="Object 40"/>
            <p:cNvGraphicFramePr/>
            <p:nvPr/>
          </p:nvGraphicFramePr>
          <p:xfrm>
            <a:off x="3585" y="2670"/>
            <a:ext cx="1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59" name="公式" r:id="rId16" imgW="292100" imgH="368300" progId="Equation.3">
                    <p:embed/>
                  </p:oleObj>
                </mc:Choice>
                <mc:Fallback>
                  <p:oleObj name="公式" r:id="rId16" imgW="292100" imgH="368300" progId="Equation.3">
                    <p:embed/>
                    <p:pic>
                      <p:nvPicPr>
                        <p:cNvPr id="0" name="图片 20295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" y="2670"/>
                          <a:ext cx="136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57" name="Object 41"/>
            <p:cNvGraphicFramePr/>
            <p:nvPr/>
          </p:nvGraphicFramePr>
          <p:xfrm>
            <a:off x="1755" y="266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60" name="公式" r:id="rId18" imgW="850900" imgH="457200" progId="Equation.3">
                    <p:embed/>
                  </p:oleObj>
                </mc:Choice>
                <mc:Fallback>
                  <p:oleObj name="公式" r:id="rId18" imgW="850900" imgH="457200" progId="Equation.3">
                    <p:embed/>
                    <p:pic>
                      <p:nvPicPr>
                        <p:cNvPr id="0" name="图片 20295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2664"/>
                          <a:ext cx="40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71" name="Rectangle 55"/>
            <p:cNvSpPr>
              <a:spLocks noChangeArrowheads="1"/>
            </p:cNvSpPr>
            <p:nvPr/>
          </p:nvSpPr>
          <p:spPr bwMode="auto">
            <a:xfrm>
              <a:off x="556" y="2232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>
                  <a:ea typeface="楷体" panose="02010609060101010101" pitchFamily="49" charset="-122"/>
                </a:rPr>
                <a:t>(3)    </a:t>
              </a:r>
              <a:endParaRPr lang="en-US" altLang="zh-CN" b="1" u="none">
                <a:ea typeface="楷体" panose="02010609060101010101" pitchFamily="49" charset="-122"/>
              </a:endParaRPr>
            </a:p>
          </p:txBody>
        </p:sp>
      </p:grpSp>
      <p:sp>
        <p:nvSpPr>
          <p:cNvPr id="137272" name="Rectangle 56"/>
          <p:cNvSpPr>
            <a:spLocks noChangeArrowheads="1"/>
          </p:cNvSpPr>
          <p:nvPr/>
        </p:nvSpPr>
        <p:spPr bwMode="auto">
          <a:xfrm>
            <a:off x="536575" y="4824413"/>
            <a:ext cx="366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求保形映射下的象区域</a:t>
            </a:r>
            <a:r>
              <a:rPr lang="zh-CN" altLang="en-US" b="1" u="none">
                <a:solidFill>
                  <a:srgbClr val="006600"/>
                </a:solidFill>
                <a:ea typeface="楷体_GB2312" pitchFamily="49" charset="-122"/>
              </a:rPr>
              <a:t>  </a:t>
            </a:r>
            <a:endParaRPr lang="zh-CN" altLang="en-US" b="1" u="none">
              <a:solidFill>
                <a:srgbClr val="006600"/>
              </a:solidFill>
              <a:ea typeface="楷体_GB2312" pitchFamily="49" charset="-122"/>
            </a:endParaRPr>
          </a:p>
        </p:txBody>
      </p:sp>
      <p:grpSp>
        <p:nvGrpSpPr>
          <p:cNvPr id="137303" name="Group 87"/>
          <p:cNvGrpSpPr/>
          <p:nvPr/>
        </p:nvGrpSpPr>
        <p:grpSpPr bwMode="auto">
          <a:xfrm>
            <a:off x="877888" y="5394325"/>
            <a:ext cx="6892925" cy="1000125"/>
            <a:chOff x="553" y="3398"/>
            <a:chExt cx="4342" cy="630"/>
          </a:xfrm>
        </p:grpSpPr>
        <p:sp>
          <p:nvSpPr>
            <p:cNvPr id="137273" name="Rectangle 57"/>
            <p:cNvSpPr>
              <a:spLocks noChangeArrowheads="1"/>
            </p:cNvSpPr>
            <p:nvPr/>
          </p:nvSpPr>
          <p:spPr bwMode="auto">
            <a:xfrm>
              <a:off x="553" y="3398"/>
              <a:ext cx="4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u="none"/>
                <a:t>(1) </a:t>
              </a:r>
              <a:r>
                <a:rPr lang="zh-CN" altLang="en-US" b="1" u="none">
                  <a:solidFill>
                    <a:srgbClr val="000000"/>
                  </a:solidFill>
                </a:rPr>
                <a:t>分式映射、幂函数以及指数函数的映射特点。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  <p:sp>
          <p:nvSpPr>
            <p:cNvPr id="137274" name="Rectangle 58"/>
            <p:cNvSpPr>
              <a:spLocks noChangeArrowheads="1"/>
            </p:cNvSpPr>
            <p:nvPr/>
          </p:nvSpPr>
          <p:spPr bwMode="auto">
            <a:xfrm>
              <a:off x="553" y="3740"/>
              <a:ext cx="2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u="none">
                  <a:solidFill>
                    <a:srgbClr val="000000"/>
                  </a:solidFill>
                </a:rPr>
                <a:t>(2) </a:t>
              </a:r>
              <a:r>
                <a:rPr lang="zh-CN" altLang="en-US" b="1" u="none">
                  <a:solidFill>
                    <a:srgbClr val="000000"/>
                  </a:solidFill>
                </a:rPr>
                <a:t>保形映射的</a:t>
              </a:r>
              <a:r>
                <a:rPr lang="zh-CN" altLang="en-US" b="1">
                  <a:solidFill>
                    <a:srgbClr val="990033"/>
                  </a:solidFill>
                  <a:ea typeface="楷体" panose="02010609060101010101" pitchFamily="49" charset="-122"/>
                </a:rPr>
                <a:t>分解</a:t>
              </a:r>
              <a:r>
                <a:rPr lang="zh-CN" altLang="en-US" b="1" u="none">
                  <a:solidFill>
                    <a:srgbClr val="000000"/>
                  </a:solidFill>
                </a:rPr>
                <a:t>与</a:t>
              </a:r>
              <a:r>
                <a:rPr lang="zh-CN" altLang="en-US" b="1">
                  <a:solidFill>
                    <a:srgbClr val="990033"/>
                  </a:solidFill>
                  <a:ea typeface="楷体" panose="02010609060101010101" pitchFamily="49" charset="-122"/>
                </a:rPr>
                <a:t>复合</a:t>
              </a:r>
              <a:r>
                <a:rPr lang="zh-CN" altLang="en-US" b="1" u="none">
                  <a:solidFill>
                    <a:srgbClr val="000000"/>
                  </a:solidFill>
                </a:rPr>
                <a:t>。 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</p:grpSp>
      <p:sp>
        <p:nvSpPr>
          <p:cNvPr id="137298" name="Rectangle 82"/>
          <p:cNvSpPr>
            <a:spLocks noChangeArrowheads="1"/>
          </p:cNvSpPr>
          <p:nvPr/>
        </p:nvSpPr>
        <p:spPr bwMode="auto">
          <a:xfrm>
            <a:off x="536575" y="5667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七、其它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8" grpId="0"/>
      <p:bldP spid="1372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87" name="Rectangle 63"/>
          <p:cNvSpPr>
            <a:spLocks noChangeArrowheads="1"/>
          </p:cNvSpPr>
          <p:nvPr/>
        </p:nvSpPr>
        <p:spPr bwMode="auto">
          <a:xfrm>
            <a:off x="534988" y="1184275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Fourier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变换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205888" name="Rectangle 64"/>
          <p:cNvSpPr>
            <a:spLocks noChangeArrowheads="1"/>
          </p:cNvSpPr>
          <p:nvPr/>
        </p:nvSpPr>
        <p:spPr bwMode="auto">
          <a:xfrm>
            <a:off x="536575" y="5667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七、其它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grpSp>
        <p:nvGrpSpPr>
          <p:cNvPr id="205937" name="Group 113"/>
          <p:cNvGrpSpPr/>
          <p:nvPr/>
        </p:nvGrpSpPr>
        <p:grpSpPr bwMode="auto">
          <a:xfrm>
            <a:off x="1497013" y="1708150"/>
            <a:ext cx="5478462" cy="1555750"/>
            <a:chOff x="943" y="1040"/>
            <a:chExt cx="3451" cy="980"/>
          </a:xfrm>
        </p:grpSpPr>
        <p:grpSp>
          <p:nvGrpSpPr>
            <p:cNvPr id="205892" name="Group 68"/>
            <p:cNvGrpSpPr/>
            <p:nvPr/>
          </p:nvGrpSpPr>
          <p:grpSpPr bwMode="auto">
            <a:xfrm>
              <a:off x="1047" y="1040"/>
              <a:ext cx="2778" cy="361"/>
              <a:chOff x="453" y="1454"/>
              <a:chExt cx="2778" cy="361"/>
            </a:xfrm>
          </p:grpSpPr>
          <p:graphicFrame>
            <p:nvGraphicFramePr>
              <p:cNvPr id="205851" name="Object 27"/>
              <p:cNvGraphicFramePr/>
              <p:nvPr/>
            </p:nvGraphicFramePr>
            <p:xfrm>
              <a:off x="1271" y="1454"/>
              <a:ext cx="196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218" name="公式" r:id="rId2" imgW="3111500" imgH="571500" progId="Equation.3">
                      <p:embed/>
                    </p:oleObj>
                  </mc:Choice>
                  <mc:Fallback>
                    <p:oleObj name="公式" r:id="rId2" imgW="3111500" imgH="571500" progId="Equation.3">
                      <p:embed/>
                      <p:pic>
                        <p:nvPicPr>
                          <p:cNvPr id="0" name="图片 20421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1" y="1454"/>
                            <a:ext cx="1960" cy="3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5890" name="Group 66"/>
              <p:cNvGrpSpPr/>
              <p:nvPr/>
            </p:nvGrpSpPr>
            <p:grpSpPr bwMode="auto">
              <a:xfrm>
                <a:off x="453" y="1542"/>
                <a:ext cx="813" cy="215"/>
                <a:chOff x="3705" y="1542"/>
                <a:chExt cx="813" cy="215"/>
              </a:xfrm>
            </p:grpSpPr>
            <p:graphicFrame>
              <p:nvGraphicFramePr>
                <p:cNvPr id="205854" name="Object 30"/>
                <p:cNvGraphicFramePr/>
                <p:nvPr/>
              </p:nvGraphicFramePr>
              <p:xfrm>
                <a:off x="3875" y="1542"/>
                <a:ext cx="643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19" name="公式" r:id="rId4" imgW="1016000" imgH="342900" progId="Equation.3">
                        <p:embed/>
                      </p:oleObj>
                    </mc:Choice>
                    <mc:Fallback>
                      <p:oleObj name="公式" r:id="rId4" imgW="1016000" imgH="342900" progId="Equation.3">
                        <p:embed/>
                        <p:pic>
                          <p:nvPicPr>
                            <p:cNvPr id="0" name="图片 204218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5" y="1542"/>
                              <a:ext cx="643" cy="2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05855" name="Picture 31" descr="F"/>
                <p:cNvPicPr preferRelativeResize="0"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5" y="1563"/>
                  <a:ext cx="150" cy="1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5893" name="Group 69"/>
            <p:cNvGrpSpPr/>
            <p:nvPr/>
          </p:nvGrpSpPr>
          <p:grpSpPr bwMode="auto">
            <a:xfrm>
              <a:off x="1047" y="1524"/>
              <a:ext cx="3347" cy="496"/>
              <a:chOff x="453" y="2016"/>
              <a:chExt cx="3347" cy="496"/>
            </a:xfrm>
          </p:grpSpPr>
          <p:graphicFrame>
            <p:nvGraphicFramePr>
              <p:cNvPr id="205859" name="Object 35"/>
              <p:cNvGraphicFramePr/>
              <p:nvPr/>
            </p:nvGraphicFramePr>
            <p:xfrm>
              <a:off x="1513" y="2016"/>
              <a:ext cx="2287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220" name="公式" r:id="rId7" imgW="3632200" imgH="787400" progId="Equation.3">
                      <p:embed/>
                    </p:oleObj>
                  </mc:Choice>
                  <mc:Fallback>
                    <p:oleObj name="公式" r:id="rId7" imgW="3632200" imgH="787400" progId="Equation.3">
                      <p:embed/>
                      <p:pic>
                        <p:nvPicPr>
                          <p:cNvPr id="0" name="图片 20421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3" y="2016"/>
                            <a:ext cx="2287" cy="4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5891" name="Group 67"/>
              <p:cNvGrpSpPr/>
              <p:nvPr/>
            </p:nvGrpSpPr>
            <p:grpSpPr bwMode="auto">
              <a:xfrm>
                <a:off x="453" y="2064"/>
                <a:ext cx="1041" cy="304"/>
                <a:chOff x="4096" y="2370"/>
                <a:chExt cx="1041" cy="304"/>
              </a:xfrm>
            </p:grpSpPr>
            <p:graphicFrame>
              <p:nvGraphicFramePr>
                <p:cNvPr id="205862" name="Object 38"/>
                <p:cNvGraphicFramePr/>
                <p:nvPr/>
              </p:nvGraphicFramePr>
              <p:xfrm>
                <a:off x="4417" y="2459"/>
                <a:ext cx="72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1" name="公式" r:id="rId9" imgW="1143000" imgH="342900" progId="Equation.3">
                        <p:embed/>
                      </p:oleObj>
                    </mc:Choice>
                    <mc:Fallback>
                      <p:oleObj name="公式" r:id="rId9" imgW="1143000" imgH="342900" progId="Equation.3">
                        <p:embed/>
                        <p:pic>
                          <p:nvPicPr>
                            <p:cNvPr id="0" name="图片 204220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7" y="2459"/>
                              <a:ext cx="720" cy="2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5863" name="Rectangle 39"/>
                <p:cNvSpPr>
                  <a:spLocks noChangeArrowheads="1"/>
                </p:cNvSpPr>
                <p:nvPr/>
              </p:nvSpPr>
              <p:spPr bwMode="auto">
                <a:xfrm>
                  <a:off x="4217" y="2370"/>
                  <a:ext cx="2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u="none" baseline="30000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-</a:t>
                  </a:r>
                  <a:r>
                    <a:rPr lang="en-US" altLang="zh-CN" b="1" u="none" baseline="30000">
                      <a:solidFill>
                        <a:srgbClr val="000000"/>
                      </a:solidFill>
                    </a:rPr>
                    <a:t>1</a:t>
                  </a:r>
                  <a:endParaRPr lang="en-US" altLang="zh-CN" b="1" u="none"/>
                </a:p>
              </p:txBody>
            </p:sp>
            <p:pic>
              <p:nvPicPr>
                <p:cNvPr id="205864" name="Picture 40" descr="F"/>
                <p:cNvPicPr preferRelativeResize="0"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6" y="2476"/>
                  <a:ext cx="150" cy="1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5894" name="Group 70"/>
            <p:cNvGrpSpPr/>
            <p:nvPr/>
          </p:nvGrpSpPr>
          <p:grpSpPr bwMode="auto">
            <a:xfrm>
              <a:off x="943" y="1140"/>
              <a:ext cx="57" cy="720"/>
              <a:chOff x="1050" y="1554"/>
              <a:chExt cx="57" cy="780"/>
            </a:xfrm>
          </p:grpSpPr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1050" y="1554"/>
                <a:ext cx="0" cy="78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1050" y="2331"/>
                <a:ext cx="5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97" name="Line 73"/>
              <p:cNvSpPr>
                <a:spLocks noChangeShapeType="1"/>
              </p:cNvSpPr>
              <p:nvPr/>
            </p:nvSpPr>
            <p:spPr bwMode="auto">
              <a:xfrm>
                <a:off x="1050" y="1558"/>
                <a:ext cx="5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5898" name="Rectangle 74"/>
          <p:cNvSpPr>
            <a:spLocks noChangeArrowheads="1"/>
          </p:cNvSpPr>
          <p:nvPr/>
        </p:nvSpPr>
        <p:spPr bwMode="auto">
          <a:xfrm>
            <a:off x="534988" y="3359150"/>
            <a:ext cx="230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Laplace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变换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grpSp>
        <p:nvGrpSpPr>
          <p:cNvPr id="205938" name="Group 114"/>
          <p:cNvGrpSpPr/>
          <p:nvPr/>
        </p:nvGrpSpPr>
        <p:grpSpPr bwMode="auto">
          <a:xfrm>
            <a:off x="1497013" y="3840163"/>
            <a:ext cx="6656387" cy="1590675"/>
            <a:chOff x="943" y="2359"/>
            <a:chExt cx="4193" cy="1002"/>
          </a:xfrm>
        </p:grpSpPr>
        <p:grpSp>
          <p:nvGrpSpPr>
            <p:cNvPr id="205903" name="Group 79"/>
            <p:cNvGrpSpPr/>
            <p:nvPr/>
          </p:nvGrpSpPr>
          <p:grpSpPr bwMode="auto">
            <a:xfrm>
              <a:off x="1047" y="2359"/>
              <a:ext cx="2708" cy="392"/>
              <a:chOff x="226" y="1453"/>
              <a:chExt cx="2708" cy="392"/>
            </a:xfrm>
          </p:grpSpPr>
          <p:grpSp>
            <p:nvGrpSpPr>
              <p:cNvPr id="205904" name="Group 80"/>
              <p:cNvGrpSpPr/>
              <p:nvPr/>
            </p:nvGrpSpPr>
            <p:grpSpPr bwMode="auto">
              <a:xfrm>
                <a:off x="1122" y="1453"/>
                <a:ext cx="1812" cy="392"/>
                <a:chOff x="1158" y="1453"/>
                <a:chExt cx="1812" cy="392"/>
              </a:xfrm>
            </p:grpSpPr>
            <p:graphicFrame>
              <p:nvGraphicFramePr>
                <p:cNvPr id="205905" name="Object 81"/>
                <p:cNvGraphicFramePr/>
                <p:nvPr/>
              </p:nvGraphicFramePr>
              <p:xfrm>
                <a:off x="1994" y="1519"/>
                <a:ext cx="97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2" name="公式" r:id="rId11" imgW="1548765" imgH="431800" progId="Equation.3">
                        <p:embed/>
                      </p:oleObj>
                    </mc:Choice>
                    <mc:Fallback>
                      <p:oleObj name="公式" r:id="rId11" imgW="1548765" imgH="431800" progId="Equation.3">
                        <p:embed/>
                        <p:pic>
                          <p:nvPicPr>
                            <p:cNvPr id="0" name="图片 204221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94" y="1519"/>
                              <a:ext cx="976" cy="2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906" name="Object 82"/>
                <p:cNvGraphicFramePr/>
                <p:nvPr/>
              </p:nvGraphicFramePr>
              <p:xfrm>
                <a:off x="1158" y="1453"/>
                <a:ext cx="992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3" name="公式" r:id="rId13" imgW="1574800" imgH="622300" progId="Equation.3">
                        <p:embed/>
                      </p:oleObj>
                    </mc:Choice>
                    <mc:Fallback>
                      <p:oleObj name="公式" r:id="rId13" imgW="1574800" imgH="622300" progId="Equation.3">
                        <p:embed/>
                        <p:pic>
                          <p:nvPicPr>
                            <p:cNvPr id="0" name="图片 204222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8" y="1453"/>
                              <a:ext cx="992" cy="3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5907" name="Group 83"/>
              <p:cNvGrpSpPr/>
              <p:nvPr/>
            </p:nvGrpSpPr>
            <p:grpSpPr bwMode="auto">
              <a:xfrm>
                <a:off x="226" y="1569"/>
                <a:ext cx="877" cy="215"/>
                <a:chOff x="3048" y="879"/>
                <a:chExt cx="877" cy="215"/>
              </a:xfrm>
            </p:grpSpPr>
            <p:pic>
              <p:nvPicPr>
                <p:cNvPr id="205908" name="Picture 84" descr="L"/>
                <p:cNvPicPr preferRelativeResize="0">
                  <a:picLocks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" y="890"/>
                  <a:ext cx="172" cy="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205909" name="Object 85"/>
                <p:cNvGraphicFramePr/>
                <p:nvPr/>
              </p:nvGraphicFramePr>
              <p:xfrm>
                <a:off x="3244" y="879"/>
                <a:ext cx="681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4" name="公式" r:id="rId16" imgW="1078865" imgH="342900" progId="Equation.3">
                        <p:embed/>
                      </p:oleObj>
                    </mc:Choice>
                    <mc:Fallback>
                      <p:oleObj name="公式" r:id="rId16" imgW="1078865" imgH="342900" progId="Equation.3">
                        <p:embed/>
                        <p:pic>
                          <p:nvPicPr>
                            <p:cNvPr id="0" name="图片 204223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4" y="879"/>
                              <a:ext cx="681" cy="2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05910" name="Group 86"/>
            <p:cNvGrpSpPr/>
            <p:nvPr/>
          </p:nvGrpSpPr>
          <p:grpSpPr bwMode="auto">
            <a:xfrm>
              <a:off x="1047" y="2865"/>
              <a:ext cx="4089" cy="496"/>
              <a:chOff x="226" y="1995"/>
              <a:chExt cx="4089" cy="496"/>
            </a:xfrm>
          </p:grpSpPr>
          <p:grpSp>
            <p:nvGrpSpPr>
              <p:cNvPr id="205911" name="Group 87"/>
              <p:cNvGrpSpPr/>
              <p:nvPr/>
            </p:nvGrpSpPr>
            <p:grpSpPr bwMode="auto">
              <a:xfrm>
                <a:off x="1272" y="1995"/>
                <a:ext cx="3043" cy="496"/>
                <a:chOff x="1158" y="1995"/>
                <a:chExt cx="3043" cy="496"/>
              </a:xfrm>
            </p:grpSpPr>
            <p:graphicFrame>
              <p:nvGraphicFramePr>
                <p:cNvPr id="205912" name="Object 88"/>
                <p:cNvGraphicFramePr/>
                <p:nvPr/>
              </p:nvGraphicFramePr>
              <p:xfrm>
                <a:off x="3625" y="2133"/>
                <a:ext cx="576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5" name="公式" r:id="rId18" imgW="914400" imgH="342900" progId="Equation.3">
                        <p:embed/>
                      </p:oleObj>
                    </mc:Choice>
                    <mc:Fallback>
                      <p:oleObj name="公式" r:id="rId18" imgW="914400" imgH="342900" progId="Equation.3">
                        <p:embed/>
                        <p:pic>
                          <p:nvPicPr>
                            <p:cNvPr id="0" name="图片 204224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25" y="2133"/>
                              <a:ext cx="576" cy="2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913" name="Object 89"/>
                <p:cNvGraphicFramePr/>
                <p:nvPr/>
              </p:nvGraphicFramePr>
              <p:xfrm>
                <a:off x="1158" y="1995"/>
                <a:ext cx="2351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6" name="公式" r:id="rId20" imgW="3733800" imgH="787400" progId="Equation.3">
                        <p:embed/>
                      </p:oleObj>
                    </mc:Choice>
                    <mc:Fallback>
                      <p:oleObj name="公式" r:id="rId20" imgW="3733800" imgH="787400" progId="Equation.3">
                        <p:embed/>
                        <p:pic>
                          <p:nvPicPr>
                            <p:cNvPr id="0" name="图片 204225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8" y="1995"/>
                              <a:ext cx="2351" cy="4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5914" name="Group 90"/>
              <p:cNvGrpSpPr/>
              <p:nvPr/>
            </p:nvGrpSpPr>
            <p:grpSpPr bwMode="auto">
              <a:xfrm>
                <a:off x="226" y="2076"/>
                <a:ext cx="1030" cy="271"/>
                <a:chOff x="3355" y="1290"/>
                <a:chExt cx="1030" cy="271"/>
              </a:xfrm>
            </p:grpSpPr>
            <p:pic>
              <p:nvPicPr>
                <p:cNvPr id="205915" name="Picture 91" descr="L"/>
                <p:cNvPicPr preferRelativeResize="0">
                  <a:picLocks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5" y="1365"/>
                  <a:ext cx="172" cy="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205916" name="Object 92"/>
                <p:cNvGraphicFramePr/>
                <p:nvPr/>
              </p:nvGraphicFramePr>
              <p:xfrm>
                <a:off x="3519" y="1290"/>
                <a:ext cx="866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227" name="公式" r:id="rId22" imgW="1371600" imgH="431800" progId="Equation.3">
                        <p:embed/>
                      </p:oleObj>
                    </mc:Choice>
                    <mc:Fallback>
                      <p:oleObj name="公式" r:id="rId22" imgW="1371600" imgH="431800" progId="Equation.3">
                        <p:embed/>
                        <p:pic>
                          <p:nvPicPr>
                            <p:cNvPr id="0" name="图片 204226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9" y="1290"/>
                              <a:ext cx="866" cy="27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05917" name="Group 93"/>
            <p:cNvGrpSpPr/>
            <p:nvPr/>
          </p:nvGrpSpPr>
          <p:grpSpPr bwMode="auto">
            <a:xfrm>
              <a:off x="943" y="2479"/>
              <a:ext cx="57" cy="720"/>
              <a:chOff x="1050" y="1554"/>
              <a:chExt cx="57" cy="780"/>
            </a:xfrm>
          </p:grpSpPr>
          <p:sp>
            <p:nvSpPr>
              <p:cNvPr id="205918" name="Line 94"/>
              <p:cNvSpPr>
                <a:spLocks noChangeShapeType="1"/>
              </p:cNvSpPr>
              <p:nvPr/>
            </p:nvSpPr>
            <p:spPr bwMode="auto">
              <a:xfrm>
                <a:off x="1050" y="1554"/>
                <a:ext cx="0" cy="78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919" name="Line 95"/>
              <p:cNvSpPr>
                <a:spLocks noChangeShapeType="1"/>
              </p:cNvSpPr>
              <p:nvPr/>
            </p:nvSpPr>
            <p:spPr bwMode="auto">
              <a:xfrm>
                <a:off x="1050" y="2331"/>
                <a:ext cx="5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920" name="Line 96"/>
              <p:cNvSpPr>
                <a:spLocks noChangeShapeType="1"/>
              </p:cNvSpPr>
              <p:nvPr/>
            </p:nvSpPr>
            <p:spPr bwMode="auto">
              <a:xfrm>
                <a:off x="1050" y="1558"/>
                <a:ext cx="5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5925" name="Group 101"/>
          <p:cNvGrpSpPr/>
          <p:nvPr/>
        </p:nvGrpSpPr>
        <p:grpSpPr bwMode="auto">
          <a:xfrm>
            <a:off x="3074988" y="5397500"/>
            <a:ext cx="3028950" cy="950913"/>
            <a:chOff x="3419" y="2140"/>
            <a:chExt cx="1908" cy="599"/>
          </a:xfrm>
        </p:grpSpPr>
        <p:graphicFrame>
          <p:nvGraphicFramePr>
            <p:cNvPr id="205926" name="Object 102"/>
            <p:cNvGraphicFramePr/>
            <p:nvPr/>
          </p:nvGraphicFramePr>
          <p:xfrm>
            <a:off x="3791" y="2390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28" name="公式" r:id="rId24" imgW="850900" imgH="457200" progId="Equation.3">
                    <p:embed/>
                  </p:oleObj>
                </mc:Choice>
                <mc:Fallback>
                  <p:oleObj name="公式" r:id="rId24" imgW="850900" imgH="457200" progId="Equation.3">
                    <p:embed/>
                    <p:pic>
                      <p:nvPicPr>
                        <p:cNvPr id="0" name="图片 20422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2390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27" name="Object 103"/>
            <p:cNvGraphicFramePr/>
            <p:nvPr/>
          </p:nvGraphicFramePr>
          <p:xfrm>
            <a:off x="4187" y="2402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29" name="公式" r:id="rId26" imgW="850900" imgH="457200" progId="Equation.3">
                    <p:embed/>
                  </p:oleObj>
                </mc:Choice>
                <mc:Fallback>
                  <p:oleObj name="公式" r:id="rId26" imgW="850900" imgH="457200" progId="Equation.3">
                    <p:embed/>
                    <p:pic>
                      <p:nvPicPr>
                        <p:cNvPr id="0" name="图片 20422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2402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28" name="Object 104"/>
            <p:cNvGraphicFramePr/>
            <p:nvPr/>
          </p:nvGraphicFramePr>
          <p:xfrm>
            <a:off x="4610" y="2341"/>
            <a:ext cx="2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30" name="公式" r:id="rId28" imgW="508000" imgH="495300" progId="Equation.3">
                    <p:embed/>
                  </p:oleObj>
                </mc:Choice>
                <mc:Fallback>
                  <p:oleObj name="公式" r:id="rId28" imgW="508000" imgH="495300" progId="Equation.3">
                    <p:embed/>
                    <p:pic>
                      <p:nvPicPr>
                        <p:cNvPr id="0" name="图片 20422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2341"/>
                          <a:ext cx="2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29" name="Object 105"/>
            <p:cNvGraphicFramePr/>
            <p:nvPr/>
          </p:nvGraphicFramePr>
          <p:xfrm>
            <a:off x="4805" y="2492"/>
            <a:ext cx="10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31" name="公式" r:id="rId30" imgW="215900" imgH="241300" progId="Equation.3">
                    <p:embed/>
                  </p:oleObj>
                </mc:Choice>
                <mc:Fallback>
                  <p:oleObj name="公式" r:id="rId30" imgW="215900" imgH="241300" progId="Equation.3">
                    <p:embed/>
                    <p:pic>
                      <p:nvPicPr>
                        <p:cNvPr id="0" name="图片 20423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2492"/>
                          <a:ext cx="104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30" name="Object 106"/>
            <p:cNvGraphicFramePr/>
            <p:nvPr/>
          </p:nvGraphicFramePr>
          <p:xfrm>
            <a:off x="4988" y="235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32" name="公式" r:id="rId32" imgW="393700" imgH="508000" progId="Equation.3">
                    <p:embed/>
                  </p:oleObj>
                </mc:Choice>
                <mc:Fallback>
                  <p:oleObj name="公式" r:id="rId32" imgW="393700" imgH="508000" progId="Equation.3">
                    <p:embed/>
                    <p:pic>
                      <p:nvPicPr>
                        <p:cNvPr id="0" name="图片 2042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2357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31" name="Object 107"/>
            <p:cNvGraphicFramePr/>
            <p:nvPr/>
          </p:nvGraphicFramePr>
          <p:xfrm>
            <a:off x="5183" y="2388"/>
            <a:ext cx="1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33" name="公式" r:id="rId34" imgW="304800" imgH="457200" progId="Equation.3">
                    <p:embed/>
                  </p:oleObj>
                </mc:Choice>
                <mc:Fallback>
                  <p:oleObj name="公式" r:id="rId34" imgW="304800" imgH="457200" progId="Equation.3">
                    <p:embed/>
                    <p:pic>
                      <p:nvPicPr>
                        <p:cNvPr id="0" name="图片 2042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2388"/>
                          <a:ext cx="1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932" name="Group 108"/>
            <p:cNvGrpSpPr/>
            <p:nvPr/>
          </p:nvGrpSpPr>
          <p:grpSpPr bwMode="auto">
            <a:xfrm>
              <a:off x="3552" y="2140"/>
              <a:ext cx="264" cy="599"/>
              <a:chOff x="5274" y="2188"/>
              <a:chExt cx="264" cy="599"/>
            </a:xfrm>
          </p:grpSpPr>
          <p:graphicFrame>
            <p:nvGraphicFramePr>
              <p:cNvPr id="205933" name="Object 109"/>
              <p:cNvGraphicFramePr>
                <a:graphicFrameLocks noChangeAspect="1"/>
              </p:cNvGraphicFramePr>
              <p:nvPr/>
            </p:nvGraphicFramePr>
            <p:xfrm>
              <a:off x="5274" y="2523"/>
              <a:ext cx="26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234" name="公式" r:id="rId36" imgW="558800" imgH="558800" progId="Equation.3">
                      <p:embed/>
                    </p:oleObj>
                  </mc:Choice>
                  <mc:Fallback>
                    <p:oleObj name="公式" r:id="rId36" imgW="558800" imgH="558800" progId="Equation.3">
                      <p:embed/>
                      <p:pic>
                        <p:nvPicPr>
                          <p:cNvPr id="0" name="图片 204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4" y="2523"/>
                            <a:ext cx="26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34" name="Object 110"/>
              <p:cNvGraphicFramePr/>
              <p:nvPr/>
            </p:nvGraphicFramePr>
            <p:xfrm>
              <a:off x="5304" y="241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235" name="公式" r:id="rId38" imgW="406400" imgH="469900" progId="Equation.3">
                      <p:embed/>
                    </p:oleObj>
                  </mc:Choice>
                  <mc:Fallback>
                    <p:oleObj name="公式" r:id="rId38" imgW="406400" imgH="469900" progId="Equation.3">
                      <p:embed/>
                      <p:pic>
                        <p:nvPicPr>
                          <p:cNvPr id="0" name="图片 20423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4" y="241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35" name="Object 111"/>
              <p:cNvGraphicFramePr>
                <a:graphicFrameLocks noChangeAspect="1"/>
              </p:cNvGraphicFramePr>
              <p:nvPr/>
            </p:nvGraphicFramePr>
            <p:xfrm>
              <a:off x="5353" y="2188"/>
              <a:ext cx="9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236" name="公式" r:id="rId40" imgW="203200" imgH="508000" progId="Equation.3">
                      <p:embed/>
                    </p:oleObj>
                  </mc:Choice>
                  <mc:Fallback>
                    <p:oleObj name="公式" r:id="rId40" imgW="203200" imgH="508000" progId="Equation.3">
                      <p:embed/>
                      <p:pic>
                        <p:nvPicPr>
                          <p:cNvPr id="0" name="图片 204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3" y="2188"/>
                            <a:ext cx="9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936" name="Object 112"/>
            <p:cNvGraphicFramePr/>
            <p:nvPr/>
          </p:nvGraphicFramePr>
          <p:xfrm>
            <a:off x="3419" y="2448"/>
            <a:ext cx="13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37" name="公式" r:id="rId42" imgW="292100" imgH="190500" progId="Equation.3">
                    <p:embed/>
                  </p:oleObj>
                </mc:Choice>
                <mc:Fallback>
                  <p:oleObj name="公式" r:id="rId42" imgW="292100" imgH="190500" progId="Equation.3">
                    <p:embed/>
                    <p:pic>
                      <p:nvPicPr>
                        <p:cNvPr id="0" name="图片 20423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2448"/>
                          <a:ext cx="13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7" grpId="0"/>
      <p:bldP spid="2058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528638" y="1182688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单位冲激函数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grpSp>
        <p:nvGrpSpPr>
          <p:cNvPr id="145480" name="Group 72"/>
          <p:cNvGrpSpPr/>
          <p:nvPr/>
        </p:nvGrpSpPr>
        <p:grpSpPr bwMode="auto">
          <a:xfrm>
            <a:off x="876300" y="3416300"/>
            <a:ext cx="3725863" cy="457200"/>
            <a:chOff x="552" y="2128"/>
            <a:chExt cx="2347" cy="288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552" y="2128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>
                  <a:ea typeface="楷体" panose="02010609060101010101" pitchFamily="49" charset="-122"/>
                </a:rPr>
                <a:t>(2)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pitchFamily="49" charset="-122"/>
                </a:rPr>
                <a:t>对称性质</a:t>
              </a:r>
              <a:r>
                <a:rPr lang="zh-CN" altLang="en-US" b="1">
                  <a:solidFill>
                    <a:schemeClr val="folHlink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>
                <a:solidFill>
                  <a:schemeClr val="fol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145437" name="Object 29"/>
            <p:cNvGraphicFramePr>
              <a:graphicFrameLocks noChangeAspect="1"/>
            </p:cNvGraphicFramePr>
            <p:nvPr/>
          </p:nvGraphicFramePr>
          <p:xfrm>
            <a:off x="1854" y="2187"/>
            <a:ext cx="10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6" name="公式" r:id="rId2" imgW="1676400" imgH="342900" progId="Equation.3">
                    <p:embed/>
                  </p:oleObj>
                </mc:Choice>
                <mc:Fallback>
                  <p:oleObj name="公式" r:id="rId2" imgW="1676400" imgH="342900" progId="Equation.3">
                    <p:embed/>
                    <p:pic>
                      <p:nvPicPr>
                        <p:cNvPr id="0" name="图片 20495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2187"/>
                          <a:ext cx="1045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479" name="Group 71"/>
          <p:cNvGrpSpPr/>
          <p:nvPr/>
        </p:nvGrpSpPr>
        <p:grpSpPr bwMode="auto">
          <a:xfrm>
            <a:off x="876300" y="1743075"/>
            <a:ext cx="5599113" cy="1387475"/>
            <a:chOff x="552" y="1074"/>
            <a:chExt cx="3527" cy="874"/>
          </a:xfrm>
        </p:grpSpPr>
        <p:graphicFrame>
          <p:nvGraphicFramePr>
            <p:cNvPr id="145433" name="Object 25"/>
            <p:cNvGraphicFramePr>
              <a:graphicFrameLocks noChangeAspect="1"/>
            </p:cNvGraphicFramePr>
            <p:nvPr/>
          </p:nvGraphicFramePr>
          <p:xfrm>
            <a:off x="1855" y="1584"/>
            <a:ext cx="22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7" name="公式" r:id="rId4" imgW="3530600" imgH="571500" progId="Equation.3">
                    <p:embed/>
                  </p:oleObj>
                </mc:Choice>
                <mc:Fallback>
                  <p:oleObj name="公式" r:id="rId4" imgW="3530600" imgH="571500" progId="Equation.3">
                    <p:embed/>
                    <p:pic>
                      <p:nvPicPr>
                        <p:cNvPr id="0" name="图片 20495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1584"/>
                          <a:ext cx="2224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40" name="Rectangle 32"/>
            <p:cNvSpPr>
              <a:spLocks noChangeArrowheads="1"/>
            </p:cNvSpPr>
            <p:nvPr/>
          </p:nvSpPr>
          <p:spPr bwMode="auto">
            <a:xfrm>
              <a:off x="552" y="111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(1)</a:t>
              </a:r>
              <a:r>
                <a:rPr lang="en-US" altLang="zh-CN" b="1" u="none">
                  <a:solidFill>
                    <a:schemeClr val="fol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pitchFamily="49" charset="-122"/>
                </a:rPr>
                <a:t>筛选性质</a:t>
              </a:r>
              <a:r>
                <a:rPr lang="zh-CN" altLang="en-US" b="1">
                  <a:solidFill>
                    <a:schemeClr val="folHlink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>
                <a:solidFill>
                  <a:schemeClr val="fol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145449" name="Object 41"/>
            <p:cNvGraphicFramePr>
              <a:graphicFrameLocks noChangeAspect="1"/>
            </p:cNvGraphicFramePr>
            <p:nvPr/>
          </p:nvGraphicFramePr>
          <p:xfrm>
            <a:off x="1852" y="1074"/>
            <a:ext cx="18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8" name="公式" r:id="rId6" imgW="2946400" imgH="571500" progId="Equation.3">
                    <p:embed/>
                  </p:oleObj>
                </mc:Choice>
                <mc:Fallback>
                  <p:oleObj name="公式" r:id="rId6" imgW="2946400" imgH="571500" progId="Equation.3">
                    <p:embed/>
                    <p:pic>
                      <p:nvPicPr>
                        <p:cNvPr id="0" name="图片 20495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1074"/>
                          <a:ext cx="185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481" name="Group 73"/>
          <p:cNvGrpSpPr/>
          <p:nvPr/>
        </p:nvGrpSpPr>
        <p:grpSpPr bwMode="auto">
          <a:xfrm>
            <a:off x="876300" y="4183063"/>
            <a:ext cx="4927600" cy="577850"/>
            <a:chOff x="552" y="2611"/>
            <a:chExt cx="3104" cy="364"/>
          </a:xfrm>
        </p:grpSpPr>
        <p:sp>
          <p:nvSpPr>
            <p:cNvPr id="145458" name="Rectangle 50"/>
            <p:cNvSpPr>
              <a:spLocks noChangeArrowheads="1"/>
            </p:cNvSpPr>
            <p:nvPr/>
          </p:nvSpPr>
          <p:spPr bwMode="auto">
            <a:xfrm>
              <a:off x="552" y="2665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90000"/>
              </a:pPr>
              <a:r>
                <a:rPr lang="en-US" altLang="zh-CN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(3)</a:t>
              </a: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>
                  <a:solidFill>
                    <a:schemeClr val="hlink"/>
                  </a:solidFill>
                  <a:ea typeface="楷体" panose="02010609060101010101" pitchFamily="49" charset="-122"/>
                </a:rPr>
                <a:t>重要公式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aphicFrame>
          <p:nvGraphicFramePr>
            <p:cNvPr id="145459" name="Object 51"/>
            <p:cNvGraphicFramePr>
              <a:graphicFrameLocks noChangeAspect="1"/>
            </p:cNvGraphicFramePr>
            <p:nvPr/>
          </p:nvGraphicFramePr>
          <p:xfrm>
            <a:off x="1900" y="2611"/>
            <a:ext cx="175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9" name="公式" r:id="rId8" imgW="2781300" imgH="571500" progId="Equation.3">
                    <p:embed/>
                  </p:oleObj>
                </mc:Choice>
                <mc:Fallback>
                  <p:oleObj name="公式" r:id="rId8" imgW="2781300" imgH="571500" progId="Equation.3">
                    <p:embed/>
                    <p:pic>
                      <p:nvPicPr>
                        <p:cNvPr id="0" name="图片 20495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611"/>
                          <a:ext cx="1756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530225" y="5203825"/>
            <a:ext cx="274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1"/>
              </a:buBlip>
            </a:pPr>
            <a:r>
              <a:rPr lang="en-US" altLang="zh-CN" b="1" u="none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kumimoji="0"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卷积与卷积定理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grpSp>
        <p:nvGrpSpPr>
          <p:cNvPr id="145482" name="Group 74"/>
          <p:cNvGrpSpPr/>
          <p:nvPr/>
        </p:nvGrpSpPr>
        <p:grpSpPr bwMode="auto">
          <a:xfrm>
            <a:off x="3348038" y="5099050"/>
            <a:ext cx="4478337" cy="1220788"/>
            <a:chOff x="2109" y="3188"/>
            <a:chExt cx="2821" cy="769"/>
          </a:xfrm>
        </p:grpSpPr>
        <p:graphicFrame>
          <p:nvGraphicFramePr>
            <p:cNvPr id="145463" name="Object 55"/>
            <p:cNvGraphicFramePr>
              <a:graphicFrameLocks noChangeAspect="1"/>
            </p:cNvGraphicFramePr>
            <p:nvPr/>
          </p:nvGraphicFramePr>
          <p:xfrm>
            <a:off x="2109" y="3277"/>
            <a:ext cx="9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0" name="公式" r:id="rId10" imgW="1511300" imgH="368300" progId="Equation.3">
                    <p:embed/>
                  </p:oleObj>
                </mc:Choice>
                <mc:Fallback>
                  <p:oleObj name="公式" r:id="rId10" imgW="1511300" imgH="368300" progId="Equation.3">
                    <p:embed/>
                    <p:pic>
                      <p:nvPicPr>
                        <p:cNvPr id="0" name="图片 20495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277"/>
                          <a:ext cx="95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64" name="Object 56"/>
            <p:cNvGraphicFramePr>
              <a:graphicFrameLocks noChangeAspect="1"/>
            </p:cNvGraphicFramePr>
            <p:nvPr/>
          </p:nvGraphicFramePr>
          <p:xfrm>
            <a:off x="3102" y="3188"/>
            <a:ext cx="182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1" name="公式" r:id="rId12" imgW="2908300" imgH="571500" progId="Equation.3">
                    <p:embed/>
                  </p:oleObj>
                </mc:Choice>
                <mc:Fallback>
                  <p:oleObj name="公式" r:id="rId12" imgW="2908300" imgH="571500" progId="Equation.3">
                    <p:embed/>
                    <p:pic>
                      <p:nvPicPr>
                        <p:cNvPr id="0" name="图片 20496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3188"/>
                          <a:ext cx="1828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68" name="Object 60"/>
            <p:cNvGraphicFramePr>
              <a:graphicFrameLocks noChangeAspect="1"/>
            </p:cNvGraphicFramePr>
            <p:nvPr/>
          </p:nvGraphicFramePr>
          <p:xfrm>
            <a:off x="2302" y="3722"/>
            <a:ext cx="24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2" name="公式" r:id="rId14" imgW="3873500" imgH="368300" progId="Equation.3">
                    <p:embed/>
                  </p:oleObj>
                </mc:Choice>
                <mc:Fallback>
                  <p:oleObj name="公式" r:id="rId14" imgW="3873500" imgH="368300" progId="Equation.3">
                    <p:embed/>
                    <p:pic>
                      <p:nvPicPr>
                        <p:cNvPr id="0" name="图片 2049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3722"/>
                          <a:ext cx="244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5475" name="Picture 67" descr="F"/>
            <p:cNvPicPr preferRelativeResize="0"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" y="3767"/>
              <a:ext cx="163" cy="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506" name="Rectangle 98"/>
          <p:cNvSpPr>
            <a:spLocks noChangeArrowheads="1"/>
          </p:cNvSpPr>
          <p:nvPr/>
        </p:nvSpPr>
        <p:spPr bwMode="auto">
          <a:xfrm>
            <a:off x="536575" y="5667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七、其它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1" grpId="0"/>
      <p:bldP spid="1454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18" name="Group 46"/>
          <p:cNvGrpSpPr/>
          <p:nvPr/>
        </p:nvGrpSpPr>
        <p:grpSpPr bwMode="auto">
          <a:xfrm>
            <a:off x="533400" y="1819275"/>
            <a:ext cx="8434388" cy="1039813"/>
            <a:chOff x="336" y="1146"/>
            <a:chExt cx="5313" cy="655"/>
          </a:xfrm>
        </p:grpSpPr>
        <p:grpSp>
          <p:nvGrpSpPr>
            <p:cNvPr id="182295" name="Group 23"/>
            <p:cNvGrpSpPr/>
            <p:nvPr/>
          </p:nvGrpSpPr>
          <p:grpSpPr bwMode="auto">
            <a:xfrm>
              <a:off x="336" y="1146"/>
              <a:ext cx="5313" cy="307"/>
              <a:chOff x="336" y="744"/>
              <a:chExt cx="5313" cy="307"/>
            </a:xfrm>
          </p:grpSpPr>
          <p:sp>
            <p:nvSpPr>
              <p:cNvPr id="182296" name="Rectangle 24"/>
              <p:cNvSpPr>
                <a:spLocks noChangeArrowheads="1"/>
              </p:cNvSpPr>
              <p:nvPr/>
            </p:nvSpPr>
            <p:spPr bwMode="auto">
              <a:xfrm>
                <a:off x="336" y="744"/>
                <a:ext cx="8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 u="none">
                    <a:solidFill>
                      <a:srgbClr val="0000FF"/>
                    </a:solidFill>
                  </a:rPr>
                  <a:t>问题</a:t>
                </a:r>
                <a:endParaRPr lang="zh-CN" altLang="en-US" b="1" u="none"/>
              </a:p>
            </p:txBody>
          </p:sp>
          <p:sp>
            <p:nvSpPr>
              <p:cNvPr id="182297" name="Rectangle 25"/>
              <p:cNvSpPr>
                <a:spLocks noChangeArrowheads="1"/>
              </p:cNvSpPr>
              <p:nvPr/>
            </p:nvSpPr>
            <p:spPr bwMode="auto">
              <a:xfrm>
                <a:off x="852" y="763"/>
                <a:ext cx="47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solidFill>
                      <a:srgbClr val="993300"/>
                    </a:solidFill>
                    <a:ea typeface="楷体" panose="02010609060101010101" pitchFamily="49" charset="-122"/>
                  </a:rPr>
                  <a:t>已知实部</a:t>
                </a:r>
                <a:r>
                  <a:rPr lang="zh-CN" altLang="en-US" b="1">
                    <a:solidFill>
                      <a:srgbClr val="993300"/>
                    </a:solidFill>
                  </a:rPr>
                  <a:t> </a:t>
                </a:r>
                <a:r>
                  <a:rPr lang="en-US" altLang="zh-CN" b="1" i="1">
                    <a:solidFill>
                      <a:srgbClr val="993300"/>
                    </a:solidFill>
                  </a:rPr>
                  <a:t>u</a:t>
                </a:r>
                <a:r>
                  <a:rPr lang="zh-CN" altLang="en-US" b="1">
                    <a:solidFill>
                      <a:srgbClr val="993300"/>
                    </a:solidFill>
                  </a:rPr>
                  <a:t>，</a:t>
                </a:r>
                <a:r>
                  <a:rPr lang="zh-CN" altLang="en-US" b="1">
                    <a:solidFill>
                      <a:srgbClr val="993300"/>
                    </a:solidFill>
                    <a:ea typeface="楷体" panose="02010609060101010101" pitchFamily="49" charset="-122"/>
                  </a:rPr>
                  <a:t>求虚部</a:t>
                </a:r>
                <a:r>
                  <a:rPr lang="zh-CN" altLang="en-US" b="1">
                    <a:solidFill>
                      <a:srgbClr val="993300"/>
                    </a:solidFill>
                  </a:rPr>
                  <a:t> </a:t>
                </a:r>
                <a:r>
                  <a:rPr lang="en-US" altLang="zh-CN" b="1" i="1">
                    <a:solidFill>
                      <a:srgbClr val="993300"/>
                    </a:solidFill>
                  </a:rPr>
                  <a:t>v</a:t>
                </a:r>
                <a:r>
                  <a:rPr lang="en-US" altLang="zh-CN" b="1" u="none"/>
                  <a:t> </a:t>
                </a:r>
                <a:r>
                  <a:rPr lang="en-US" altLang="zh-CN" b="1" u="none">
                    <a:latin typeface="宋体" panose="02010600030101010101" pitchFamily="2" charset="-122"/>
                  </a:rPr>
                  <a:t>(</a:t>
                </a:r>
                <a:r>
                  <a:rPr lang="zh-CN" altLang="en-US" b="1" u="none">
                    <a:ea typeface="楷体" panose="02010609060101010101" pitchFamily="49" charset="-122"/>
                  </a:rPr>
                  <a:t>或者</a:t>
                </a:r>
                <a:r>
                  <a:rPr lang="zh-CN" altLang="en-US" b="1">
                    <a:solidFill>
                      <a:srgbClr val="993300"/>
                    </a:solidFill>
                    <a:ea typeface="楷体" panose="02010609060101010101" pitchFamily="49" charset="-122"/>
                  </a:rPr>
                  <a:t>已知虚部</a:t>
                </a:r>
                <a:r>
                  <a:rPr lang="zh-CN" altLang="en-US" b="1">
                    <a:solidFill>
                      <a:srgbClr val="993300"/>
                    </a:solidFill>
                  </a:rPr>
                  <a:t> </a:t>
                </a:r>
                <a:r>
                  <a:rPr lang="en-US" altLang="zh-CN" b="1" i="1">
                    <a:solidFill>
                      <a:srgbClr val="993300"/>
                    </a:solidFill>
                  </a:rPr>
                  <a:t>v</a:t>
                </a:r>
                <a:r>
                  <a:rPr lang="zh-CN" altLang="en-US" b="1">
                    <a:solidFill>
                      <a:srgbClr val="993300"/>
                    </a:solidFill>
                  </a:rPr>
                  <a:t>，</a:t>
                </a:r>
                <a:r>
                  <a:rPr lang="zh-CN" altLang="en-US" b="1">
                    <a:solidFill>
                      <a:srgbClr val="993300"/>
                    </a:solidFill>
                    <a:ea typeface="楷体" panose="02010609060101010101" pitchFamily="49" charset="-122"/>
                  </a:rPr>
                  <a:t>求实部</a:t>
                </a:r>
                <a:r>
                  <a:rPr lang="zh-CN" altLang="en-US" b="1">
                    <a:solidFill>
                      <a:srgbClr val="993300"/>
                    </a:solidFill>
                  </a:rPr>
                  <a:t> </a:t>
                </a:r>
                <a:r>
                  <a:rPr lang="en-US" altLang="zh-CN" b="1" i="1">
                    <a:solidFill>
                      <a:srgbClr val="993300"/>
                    </a:solidFill>
                  </a:rPr>
                  <a:t>u</a:t>
                </a:r>
                <a:r>
                  <a:rPr lang="en-US" altLang="zh-CN" b="1" i="1" u="none"/>
                  <a:t> </a:t>
                </a:r>
                <a:r>
                  <a:rPr lang="en-US" altLang="zh-CN" b="1" u="none">
                    <a:latin typeface="宋体" panose="02010600030101010101" pitchFamily="2" charset="-122"/>
                  </a:rPr>
                  <a:t>)</a:t>
                </a:r>
                <a:r>
                  <a:rPr lang="zh-CN" altLang="en-US" b="1" u="none"/>
                  <a:t>，</a:t>
                </a:r>
                <a:endParaRPr lang="zh-CN" altLang="en-US" b="1" u="none"/>
              </a:p>
            </p:txBody>
          </p:sp>
        </p:grpSp>
        <p:grpSp>
          <p:nvGrpSpPr>
            <p:cNvPr id="182298" name="Group 26"/>
            <p:cNvGrpSpPr/>
            <p:nvPr/>
          </p:nvGrpSpPr>
          <p:grpSpPr bwMode="auto">
            <a:xfrm>
              <a:off x="853" y="1513"/>
              <a:ext cx="4775" cy="288"/>
              <a:chOff x="853" y="1105"/>
              <a:chExt cx="4775" cy="288"/>
            </a:xfrm>
          </p:grpSpPr>
          <p:sp>
            <p:nvSpPr>
              <p:cNvPr id="182299" name="Rectangle 27"/>
              <p:cNvSpPr>
                <a:spLocks noChangeArrowheads="1"/>
              </p:cNvSpPr>
              <p:nvPr/>
            </p:nvSpPr>
            <p:spPr bwMode="auto">
              <a:xfrm>
                <a:off x="853" y="1105"/>
                <a:ext cx="47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 u="none"/>
                  <a:t>使                                          解析，且满足指定的条件。</a:t>
                </a:r>
                <a:endParaRPr lang="zh-CN" altLang="en-US" b="1" u="none"/>
              </a:p>
            </p:txBody>
          </p:sp>
          <p:graphicFrame>
            <p:nvGraphicFramePr>
              <p:cNvPr id="182300" name="Object 28"/>
              <p:cNvGraphicFramePr/>
              <p:nvPr/>
            </p:nvGraphicFramePr>
            <p:xfrm>
              <a:off x="1124" y="1151"/>
              <a:ext cx="195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20" name="公式" r:id="rId1" imgW="3098800" imgH="342900" progId="Equation.3">
                      <p:embed/>
                    </p:oleObj>
                  </mc:Choice>
                  <mc:Fallback>
                    <p:oleObj name="公式" r:id="rId1" imgW="3098800" imgH="342900" progId="Equation.3">
                      <p:embed/>
                      <p:pic>
                        <p:nvPicPr>
                          <p:cNvPr id="0" name="图片 18331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4" y="1151"/>
                            <a:ext cx="1952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2301" name="Group 29"/>
          <p:cNvGrpSpPr/>
          <p:nvPr/>
        </p:nvGrpSpPr>
        <p:grpSpPr bwMode="auto">
          <a:xfrm>
            <a:off x="531813" y="3160713"/>
            <a:ext cx="6581775" cy="487362"/>
            <a:chOff x="335" y="1607"/>
            <a:chExt cx="4146" cy="307"/>
          </a:xfrm>
        </p:grpSpPr>
        <p:sp>
          <p:nvSpPr>
            <p:cNvPr id="182302" name="Rectangle 30"/>
            <p:cNvSpPr>
              <a:spLocks noChangeArrowheads="1"/>
            </p:cNvSpPr>
            <p:nvPr/>
          </p:nvSpPr>
          <p:spPr bwMode="auto">
            <a:xfrm>
              <a:off x="335" y="1607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u="none">
                  <a:solidFill>
                    <a:srgbClr val="FF0000"/>
                  </a:solidFill>
                </a:rPr>
                <a:t>注意</a:t>
              </a:r>
              <a:endParaRPr lang="zh-CN" altLang="en-US" b="1" u="none">
                <a:solidFill>
                  <a:srgbClr val="FF0000"/>
                </a:solidFill>
              </a:endParaRPr>
            </a:p>
          </p:txBody>
        </p:sp>
        <p:sp>
          <p:nvSpPr>
            <p:cNvPr id="182303" name="Rectangle 31"/>
            <p:cNvSpPr>
              <a:spLocks noChangeArrowheads="1"/>
            </p:cNvSpPr>
            <p:nvPr/>
          </p:nvSpPr>
          <p:spPr bwMode="auto">
            <a:xfrm>
              <a:off x="850" y="1626"/>
              <a:ext cx="3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u="none" baseline="-25000"/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必须首先检验</a:t>
              </a:r>
              <a:r>
                <a:rPr lang="zh-CN" altLang="en-US" b="1" u="none" baseline="30000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b="1" i="1" u="none">
                  <a:solidFill>
                    <a:schemeClr val="hlink"/>
                  </a:solidFill>
                  <a:ea typeface="楷体" panose="02010609060101010101" pitchFamily="49" charset="-122"/>
                </a:rPr>
                <a:t>u</a:t>
              </a:r>
              <a:r>
                <a:rPr lang="en-US" altLang="zh-CN" b="1" i="1" u="none" baseline="30000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或</a:t>
              </a:r>
              <a:r>
                <a:rPr lang="zh-CN" altLang="en-US" b="1" u="none" baseline="30000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b="1" i="1" u="none">
                  <a:solidFill>
                    <a:schemeClr val="hlink"/>
                  </a:solidFill>
                  <a:ea typeface="楷体" panose="02010609060101010101" pitchFamily="49" charset="-122"/>
                </a:rPr>
                <a:t>v</a:t>
              </a:r>
              <a:r>
                <a:rPr lang="en-US" altLang="zh-CN" b="1" i="1" u="none" baseline="30000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>
                  <a:solidFill>
                    <a:srgbClr val="990033"/>
                  </a:solidFill>
                  <a:ea typeface="楷体" panose="02010609060101010101" pitchFamily="49" charset="-122"/>
                </a:rPr>
                <a:t>是否为调和函数</a:t>
              </a:r>
              <a:r>
                <a:rPr lang="zh-CN" altLang="en-US" b="1" u="none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lang="zh-CN" altLang="en-US" b="1" u="none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533400" y="391477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方法  </a:t>
            </a:r>
            <a:endParaRPr lang="zh-CN" altLang="en-US" b="1" u="none">
              <a:solidFill>
                <a:srgbClr val="0000FF"/>
              </a:solidFill>
            </a:endParaRPr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1352550" y="3914775"/>
            <a:ext cx="213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</a:pPr>
            <a:r>
              <a:rPr lang="en-US" altLang="zh-CN" b="1" u="none">
                <a:solidFill>
                  <a:srgbClr val="0080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偏积分法</a:t>
            </a:r>
            <a:r>
              <a:rPr lang="zh-CN" altLang="en-US" b="1" u="none">
                <a:solidFill>
                  <a:srgbClr val="008000"/>
                </a:solidFill>
                <a:ea typeface="楷体" panose="02010609060101010101" pitchFamily="49" charset="-122"/>
              </a:rPr>
              <a:t>；  </a:t>
            </a:r>
            <a:endParaRPr lang="zh-CN" altLang="en-US" b="1" u="none">
              <a:solidFill>
                <a:srgbClr val="008000"/>
              </a:solidFill>
              <a:ea typeface="楷体" panose="02010609060101010101" pitchFamily="49" charset="-122"/>
            </a:endParaRP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1350963" y="4484688"/>
            <a:ext cx="274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</a:pPr>
            <a:r>
              <a:rPr lang="en-US" altLang="zh-CN" b="1" u="none">
                <a:solidFill>
                  <a:srgbClr val="0080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全微分法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hlink"/>
                </a:solidFill>
                <a:ea typeface="楷体" panose="02010609060101010101" pitchFamily="49" charset="-122"/>
              </a:rPr>
              <a:t>略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u="none">
                <a:solidFill>
                  <a:srgbClr val="008000"/>
                </a:solidFill>
                <a:ea typeface="楷体" panose="02010609060101010101" pitchFamily="49" charset="-122"/>
              </a:rPr>
              <a:t>。  </a:t>
            </a:r>
            <a:endParaRPr lang="zh-CN" altLang="en-US" b="1" u="none">
              <a:solidFill>
                <a:srgbClr val="008000"/>
              </a:solidFill>
              <a:ea typeface="楷体" panose="02010609060101010101" pitchFamily="49" charset="-122"/>
            </a:endParaRP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533400" y="1176338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一、</a:t>
            </a:r>
            <a:r>
              <a:rPr kumimoji="0"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构造解析函数</a:t>
            </a: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3838575" y="56991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u="none">
                <a:solidFill>
                  <a:srgbClr val="000099"/>
                </a:solidFill>
                <a:ea typeface="楷体" panose="02010609060101010101" pitchFamily="49" charset="-122"/>
              </a:rPr>
              <a:t>主要内容  </a:t>
            </a:r>
            <a:endParaRPr lang="zh-CN" altLang="en-US" sz="32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04" grpId="0"/>
      <p:bldP spid="182305" grpId="0"/>
      <p:bldP spid="182306" grpId="0"/>
      <p:bldP spid="1823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2901950" y="1177925"/>
            <a:ext cx="495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u="none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u="none">
                <a:solidFill>
                  <a:schemeClr val="hlink"/>
                </a:solidFill>
                <a:ea typeface="楷体" panose="02010609060101010101" pitchFamily="49" charset="-122"/>
              </a:rPr>
              <a:t>不妨仅考虑已知实部</a:t>
            </a:r>
            <a:r>
              <a:rPr lang="zh-CN" altLang="en-US" b="1" u="none" baseline="30000">
                <a:solidFill>
                  <a:schemeClr val="hlink"/>
                </a:solidFill>
                <a:ea typeface="楷体" panose="02010609060101010101" pitchFamily="49" charset="-122"/>
              </a:rPr>
              <a:t> </a:t>
            </a:r>
            <a:r>
              <a:rPr lang="en-US" altLang="zh-CN" b="1" i="1" u="none">
                <a:solidFill>
                  <a:schemeClr val="hlink"/>
                </a:solidFill>
                <a:ea typeface="楷体" panose="02010609060101010101" pitchFamily="49" charset="-122"/>
              </a:rPr>
              <a:t>u</a:t>
            </a:r>
            <a:r>
              <a:rPr lang="en-US" altLang="zh-CN" b="1" i="1" u="none" baseline="30000">
                <a:solidFill>
                  <a:schemeClr val="hlink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chemeClr val="hlink"/>
                </a:solidFill>
                <a:ea typeface="楷体" panose="02010609060101010101" pitchFamily="49" charset="-122"/>
              </a:rPr>
              <a:t>的情形</a:t>
            </a:r>
            <a:r>
              <a:rPr lang="zh-CN" altLang="en-US" sz="1600" b="1" u="none" baseline="3000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en-US" altLang="zh-CN" b="1" u="none">
                <a:solidFill>
                  <a:schemeClr val="hlink"/>
                </a:solidFill>
                <a:latin typeface="宋体" panose="02010600030101010101" pitchFamily="2" charset="-122"/>
              </a:rPr>
              <a:t>)</a:t>
            </a:r>
            <a:endParaRPr lang="en-US" altLang="zh-CN" b="1" u="none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1693863" y="3741738"/>
            <a:ext cx="6545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u="none"/>
              <a:t>(2) </a:t>
            </a:r>
            <a:r>
              <a:rPr lang="zh-CN" altLang="en-US" b="1" u="none"/>
              <a:t>将</a:t>
            </a:r>
            <a:r>
              <a:rPr lang="zh-CN" altLang="en-US" b="1" u="none" baseline="30000"/>
              <a:t> </a:t>
            </a:r>
            <a:r>
              <a:rPr lang="en-US" altLang="zh-CN" b="1" u="none">
                <a:solidFill>
                  <a:srgbClr val="006600"/>
                </a:solidFill>
              </a:rPr>
              <a:t>(</a:t>
            </a:r>
            <a:r>
              <a:rPr lang="en-US" altLang="zh-CN" b="1" i="1" u="none">
                <a:solidFill>
                  <a:srgbClr val="006600"/>
                </a:solidFill>
              </a:rPr>
              <a:t>A</a:t>
            </a:r>
            <a:r>
              <a:rPr lang="en-US" altLang="zh-CN" b="1" u="none">
                <a:solidFill>
                  <a:srgbClr val="006600"/>
                </a:solidFill>
              </a:rPr>
              <a:t>)</a:t>
            </a:r>
            <a:r>
              <a:rPr lang="en-US" altLang="zh-CN" b="1" u="none" baseline="30000">
                <a:solidFill>
                  <a:srgbClr val="993300"/>
                </a:solidFill>
              </a:rPr>
              <a:t> </a:t>
            </a:r>
            <a:r>
              <a:rPr lang="zh-CN" altLang="en-US" b="1" u="none"/>
              <a:t>式的两边对变量 </a:t>
            </a:r>
            <a:r>
              <a:rPr lang="en-US" altLang="zh-CN" b="1" i="1" u="none"/>
              <a:t>y</a:t>
            </a:r>
            <a:r>
              <a:rPr lang="en-US" altLang="zh-CN" b="1" u="none" baseline="30000"/>
              <a:t> </a:t>
            </a:r>
            <a:r>
              <a:rPr lang="zh-CN" altLang="en-US" b="1" u="none"/>
              <a:t>进行</a:t>
            </a:r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</a:t>
            </a:r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积分</a:t>
            </a:r>
            <a:r>
              <a:rPr lang="zh-CN" altLang="en-US" b="1" u="none">
                <a:solidFill>
                  <a:srgbClr val="000000"/>
                </a:solidFill>
                <a:ea typeface="楷体" panose="02010609060101010101" pitchFamily="49" charset="-122"/>
              </a:rPr>
              <a:t>，</a:t>
            </a:r>
            <a:r>
              <a:rPr lang="zh-CN" altLang="en-US" b="1" u="none"/>
              <a:t>  </a:t>
            </a:r>
            <a:endParaRPr lang="zh-CN" altLang="en-US" b="1" u="none"/>
          </a:p>
        </p:txBody>
      </p:sp>
      <p:graphicFrame>
        <p:nvGraphicFramePr>
          <p:cNvPr id="183321" name="Object 25"/>
          <p:cNvGraphicFramePr>
            <a:graphicFrameLocks noChangeAspect="1"/>
          </p:cNvGraphicFramePr>
          <p:nvPr/>
        </p:nvGraphicFramePr>
        <p:xfrm>
          <a:off x="2247900" y="4346575"/>
          <a:ext cx="3324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0" name="公式" r:id="rId1" imgW="4724400" imgH="1054100" progId="Equation.3">
                  <p:embed/>
                </p:oleObj>
              </mc:Choice>
              <mc:Fallback>
                <p:oleObj name="公式" r:id="rId1" imgW="4724400" imgH="1054100" progId="Equation.3">
                  <p:embed/>
                  <p:pic>
                    <p:nvPicPr>
                      <p:cNvPr id="0" name="图片 1845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346575"/>
                        <a:ext cx="3324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22" name="Group 26"/>
          <p:cNvGrpSpPr/>
          <p:nvPr/>
        </p:nvGrpSpPr>
        <p:grpSpPr bwMode="auto">
          <a:xfrm>
            <a:off x="2124075" y="5238750"/>
            <a:ext cx="5403850" cy="457200"/>
            <a:chOff x="1338" y="3300"/>
            <a:chExt cx="3404" cy="288"/>
          </a:xfrm>
        </p:grpSpPr>
        <p:sp>
          <p:nvSpPr>
            <p:cNvPr id="183323" name="Rectangle 27"/>
            <p:cNvSpPr>
              <a:spLocks noChangeArrowheads="1"/>
            </p:cNvSpPr>
            <p:nvPr/>
          </p:nvSpPr>
          <p:spPr bwMode="auto">
            <a:xfrm>
              <a:off x="1338" y="3300"/>
              <a:ext cx="3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u="none"/>
                <a:t>其中，            已知，而</a:t>
              </a:r>
              <a:r>
                <a:rPr lang="zh-CN" altLang="en-US" b="1" u="none">
                  <a:solidFill>
                    <a:srgbClr val="CC0000"/>
                  </a:solidFill>
                </a:rPr>
                <a:t> </a:t>
              </a:r>
              <a:r>
                <a:rPr lang="zh-CN" altLang="en-US" b="1">
                  <a:solidFill>
                    <a:srgbClr val="CC0000"/>
                  </a:solidFill>
                </a:rPr>
                <a:t>         </a:t>
              </a:r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待定</a:t>
              </a:r>
              <a:r>
                <a:rPr lang="zh-CN" altLang="en-US" b="1" u="none"/>
                <a:t>。</a:t>
              </a:r>
              <a:endParaRPr lang="zh-CN" altLang="en-US" b="1" u="none"/>
            </a:p>
          </p:txBody>
        </p:sp>
        <p:graphicFrame>
          <p:nvGraphicFramePr>
            <p:cNvPr id="183324" name="Object 28"/>
            <p:cNvGraphicFramePr>
              <a:graphicFrameLocks noChangeAspect="1"/>
            </p:cNvGraphicFramePr>
            <p:nvPr/>
          </p:nvGraphicFramePr>
          <p:xfrm>
            <a:off x="1956" y="3344"/>
            <a:ext cx="5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1" name="公式" r:id="rId3" imgW="1231900" imgH="457200" progId="Equation.3">
                    <p:embed/>
                  </p:oleObj>
                </mc:Choice>
                <mc:Fallback>
                  <p:oleObj name="公式" r:id="rId3" imgW="1231900" imgH="457200" progId="Equation.3">
                    <p:embed/>
                    <p:pic>
                      <p:nvPicPr>
                        <p:cNvPr id="0" name="图片 1845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344"/>
                          <a:ext cx="58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5" name="Object 29"/>
            <p:cNvGraphicFramePr/>
            <p:nvPr/>
          </p:nvGraphicFramePr>
          <p:xfrm>
            <a:off x="3358" y="3331"/>
            <a:ext cx="4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2" name="公式" r:id="rId5" imgW="901700" imgH="457200" progId="Equation.3">
                    <p:embed/>
                  </p:oleObj>
                </mc:Choice>
                <mc:Fallback>
                  <p:oleObj name="公式" r:id="rId5" imgW="901700" imgH="457200" progId="Equation.3">
                    <p:embed/>
                    <p:pic>
                      <p:nvPicPr>
                        <p:cNvPr id="0" name="图片 1845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3331"/>
                          <a:ext cx="42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26" name="Group 30"/>
          <p:cNvGrpSpPr/>
          <p:nvPr/>
        </p:nvGrpSpPr>
        <p:grpSpPr bwMode="auto">
          <a:xfrm>
            <a:off x="1692275" y="5845175"/>
            <a:ext cx="6723063" cy="457200"/>
            <a:chOff x="1066" y="3682"/>
            <a:chExt cx="4235" cy="288"/>
          </a:xfrm>
        </p:grpSpPr>
        <p:sp>
          <p:nvSpPr>
            <p:cNvPr id="183327" name="Rectangle 31"/>
            <p:cNvSpPr>
              <a:spLocks noChangeArrowheads="1"/>
            </p:cNvSpPr>
            <p:nvPr/>
          </p:nvSpPr>
          <p:spPr bwMode="auto">
            <a:xfrm>
              <a:off x="1066" y="3682"/>
              <a:ext cx="3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u="none"/>
                <a:t>(3) </a:t>
              </a:r>
              <a:r>
                <a:rPr lang="zh-CN" altLang="en-US" b="1" u="none"/>
                <a:t>将</a:t>
              </a:r>
              <a:r>
                <a:rPr lang="zh-CN" altLang="en-US" b="1" u="none" baseline="-25000"/>
                <a:t> </a:t>
              </a:r>
              <a:r>
                <a:rPr lang="en-US" altLang="zh-CN" b="1" u="none">
                  <a:solidFill>
                    <a:srgbClr val="006600"/>
                  </a:solidFill>
                </a:rPr>
                <a:t>(</a:t>
              </a:r>
              <a:r>
                <a:rPr lang="en-US" altLang="zh-CN" b="1" i="1" u="none">
                  <a:solidFill>
                    <a:srgbClr val="006600"/>
                  </a:solidFill>
                </a:rPr>
                <a:t>C</a:t>
              </a:r>
              <a:r>
                <a:rPr lang="en-US" altLang="zh-CN" sz="1400" b="1" i="1" u="none">
                  <a:solidFill>
                    <a:srgbClr val="006600"/>
                  </a:solidFill>
                </a:rPr>
                <a:t> </a:t>
              </a:r>
              <a:r>
                <a:rPr lang="en-US" altLang="zh-CN" b="1" u="none">
                  <a:solidFill>
                    <a:srgbClr val="006600"/>
                  </a:solidFill>
                </a:rPr>
                <a:t>)</a:t>
              </a:r>
              <a:r>
                <a:rPr lang="en-US" altLang="zh-CN" b="1" u="none" baseline="30000"/>
                <a:t> </a:t>
              </a:r>
              <a:r>
                <a:rPr lang="zh-CN" altLang="en-US" b="1" u="none"/>
                <a:t>式代入</a:t>
              </a:r>
              <a:r>
                <a:rPr lang="zh-CN" altLang="en-US" b="1" u="none" baseline="30000"/>
                <a:t> </a:t>
              </a:r>
              <a:r>
                <a:rPr lang="en-US" altLang="zh-CN" b="1" u="none">
                  <a:solidFill>
                    <a:srgbClr val="006600"/>
                  </a:solidFill>
                </a:rPr>
                <a:t>(</a:t>
              </a:r>
              <a:r>
                <a:rPr lang="en-US" altLang="zh-CN" b="1" i="1" u="none">
                  <a:solidFill>
                    <a:srgbClr val="006600"/>
                  </a:solidFill>
                </a:rPr>
                <a:t>B</a:t>
              </a:r>
              <a:r>
                <a:rPr lang="en-US" altLang="zh-CN" sz="1000" b="1" i="1" u="none">
                  <a:solidFill>
                    <a:srgbClr val="006600"/>
                  </a:solidFill>
                </a:rPr>
                <a:t> </a:t>
              </a:r>
              <a:r>
                <a:rPr lang="en-US" altLang="zh-CN" b="1" u="none">
                  <a:solidFill>
                    <a:srgbClr val="006600"/>
                  </a:solidFill>
                </a:rPr>
                <a:t>)</a:t>
              </a:r>
              <a:r>
                <a:rPr lang="en-US" altLang="zh-CN" b="1" u="none" baseline="30000"/>
                <a:t> </a:t>
              </a:r>
              <a:r>
                <a:rPr lang="zh-CN" altLang="en-US" b="1" u="none"/>
                <a:t>式，求解即可得到函数</a:t>
              </a:r>
              <a:endParaRPr lang="zh-CN" altLang="en-US" b="1" u="none"/>
            </a:p>
          </p:txBody>
        </p:sp>
        <p:graphicFrame>
          <p:nvGraphicFramePr>
            <p:cNvPr id="183328" name="Object 32"/>
            <p:cNvGraphicFramePr/>
            <p:nvPr/>
          </p:nvGraphicFramePr>
          <p:xfrm>
            <a:off x="4813" y="3720"/>
            <a:ext cx="4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3" name="公式" r:id="rId7" imgW="1028700" imgH="457200" progId="Equation.3">
                    <p:embed/>
                  </p:oleObj>
                </mc:Choice>
                <mc:Fallback>
                  <p:oleObj name="公式" r:id="rId7" imgW="1028700" imgH="457200" progId="Equation.3">
                    <p:embed/>
                    <p:pic>
                      <p:nvPicPr>
                        <p:cNvPr id="0" name="图片 1845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3720"/>
                          <a:ext cx="488" cy="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3329" name="Group 33"/>
          <p:cNvGrpSpPr/>
          <p:nvPr/>
        </p:nvGrpSpPr>
        <p:grpSpPr bwMode="auto">
          <a:xfrm>
            <a:off x="1695450" y="1736725"/>
            <a:ext cx="3203575" cy="1597025"/>
            <a:chOff x="1068" y="1094"/>
            <a:chExt cx="2018" cy="1006"/>
          </a:xfrm>
        </p:grpSpPr>
        <p:sp>
          <p:nvSpPr>
            <p:cNvPr id="183330" name="Rectangle 34"/>
            <p:cNvSpPr>
              <a:spLocks noChangeArrowheads="1"/>
            </p:cNvSpPr>
            <p:nvPr/>
          </p:nvSpPr>
          <p:spPr bwMode="auto">
            <a:xfrm>
              <a:off x="1068" y="1094"/>
              <a:ext cx="1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u="none"/>
                <a:t>(1) </a:t>
              </a:r>
              <a:r>
                <a:rPr lang="zh-CN" altLang="en-US" b="1" u="none"/>
                <a:t>由 </a:t>
              </a:r>
              <a:r>
                <a:rPr lang="en-US" altLang="zh-CN" b="1" i="1" u="none"/>
                <a:t>u</a:t>
              </a:r>
              <a:r>
                <a:rPr lang="en-US" altLang="zh-CN" b="1" i="1" u="none" baseline="-25000"/>
                <a:t> </a:t>
              </a:r>
              <a:r>
                <a:rPr lang="zh-CN" altLang="en-US" b="1" u="none"/>
                <a:t>及</a:t>
              </a:r>
              <a:r>
                <a:rPr lang="zh-CN" altLang="en-US" b="1" u="none" baseline="30000"/>
                <a:t> </a:t>
              </a:r>
              <a:r>
                <a:rPr lang="en-US" altLang="zh-CN" b="1" i="1" u="none"/>
                <a:t>C </a:t>
              </a:r>
              <a:r>
                <a:rPr lang="en-US" altLang="zh-CN" b="1" u="none">
                  <a:latin typeface="Symbol" panose="05050102010706020507" pitchFamily="18" charset="2"/>
                </a:rPr>
                <a:t>-</a:t>
              </a:r>
              <a:r>
                <a:rPr lang="en-US" altLang="zh-CN" b="1" u="none" baseline="30000">
                  <a:latin typeface="Symbol" panose="05050102010706020507" pitchFamily="18" charset="2"/>
                </a:rPr>
                <a:t> </a:t>
              </a:r>
              <a:r>
                <a:rPr lang="en-US" altLang="zh-CN" b="1" i="1" u="none"/>
                <a:t>R </a:t>
              </a:r>
              <a:r>
                <a:rPr lang="zh-CN" altLang="en-US" b="1" u="none"/>
                <a:t>方程  </a:t>
              </a:r>
              <a:endParaRPr lang="zh-CN" altLang="en-US" b="1" u="none"/>
            </a:p>
          </p:txBody>
        </p:sp>
        <p:sp>
          <p:nvSpPr>
            <p:cNvPr id="183331" name="Rectangle 35"/>
            <p:cNvSpPr>
              <a:spLocks noChangeArrowheads="1"/>
            </p:cNvSpPr>
            <p:nvPr/>
          </p:nvSpPr>
          <p:spPr bwMode="auto">
            <a:xfrm>
              <a:off x="1338" y="1464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得到</a:t>
              </a:r>
              <a:r>
                <a:rPr lang="zh-CN" altLang="en-US" b="1">
                  <a:solidFill>
                    <a:srgbClr val="CC0000"/>
                  </a:solidFill>
                  <a:ea typeface="楷体" panose="02010609060101010101" pitchFamily="49" charset="-122"/>
                </a:rPr>
                <a:t>待定函数</a:t>
              </a:r>
              <a:r>
                <a:rPr lang="zh-CN" altLang="en-US" sz="1200" b="1" baseline="30000">
                  <a:solidFill>
                    <a:srgbClr val="FF0000"/>
                  </a:solidFill>
                </a:rPr>
                <a:t> </a:t>
              </a:r>
              <a:r>
                <a:rPr lang="en-US" altLang="zh-CN" b="1" i="1">
                  <a:solidFill>
                    <a:srgbClr val="CC0000"/>
                  </a:solidFill>
                </a:rPr>
                <a:t>v</a:t>
              </a:r>
              <a:r>
                <a:rPr lang="en-US" altLang="zh-CN" sz="1800" b="1" i="1" u="none">
                  <a:solidFill>
                    <a:srgbClr val="CC0000"/>
                  </a:solidFill>
                </a:rPr>
                <a:t> </a:t>
              </a:r>
              <a:r>
                <a:rPr lang="zh-CN" altLang="en-US" b="1" u="none">
                  <a:solidFill>
                    <a:srgbClr val="000000"/>
                  </a:solidFill>
                </a:rPr>
                <a:t>的</a:t>
              </a:r>
              <a:r>
                <a:rPr lang="zh-CN" altLang="en-US" b="1" u="none">
                  <a:solidFill>
                    <a:srgbClr val="FF0000"/>
                  </a:solidFill>
                </a:rPr>
                <a:t>   </a:t>
              </a:r>
              <a:endParaRPr lang="zh-CN" altLang="en-US" b="1" u="none">
                <a:solidFill>
                  <a:srgbClr val="FF0000"/>
                </a:solidFill>
              </a:endParaRPr>
            </a:p>
          </p:txBody>
        </p:sp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1338" y="1812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/>
                <a:t>两个偏导数：  </a:t>
              </a:r>
              <a:endParaRPr lang="zh-CN" altLang="en-US" b="1" u="none"/>
            </a:p>
          </p:txBody>
        </p:sp>
      </p:grpSp>
      <p:grpSp>
        <p:nvGrpSpPr>
          <p:cNvPr id="183333" name="Group 37"/>
          <p:cNvGrpSpPr/>
          <p:nvPr/>
        </p:nvGrpSpPr>
        <p:grpSpPr bwMode="auto">
          <a:xfrm>
            <a:off x="4943475" y="1747838"/>
            <a:ext cx="4143375" cy="1804987"/>
            <a:chOff x="2994" y="1095"/>
            <a:chExt cx="2610" cy="1137"/>
          </a:xfrm>
        </p:grpSpPr>
        <p:graphicFrame>
          <p:nvGraphicFramePr>
            <p:cNvPr id="183334" name="Object 38"/>
            <p:cNvGraphicFramePr>
              <a:graphicFrameLocks noChangeAspect="1"/>
            </p:cNvGraphicFramePr>
            <p:nvPr/>
          </p:nvGraphicFramePr>
          <p:xfrm>
            <a:off x="3119" y="1107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4" name="公式" r:id="rId9" imgW="1816100" imgH="1054100" progId="Equation.3">
                    <p:embed/>
                  </p:oleObj>
                </mc:Choice>
                <mc:Fallback>
                  <p:oleObj name="公式" r:id="rId9" imgW="1816100" imgH="1054100" progId="Equation.3">
                    <p:embed/>
                    <p:pic>
                      <p:nvPicPr>
                        <p:cNvPr id="0" name="图片 1845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1107"/>
                          <a:ext cx="856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5" name="Object 39"/>
            <p:cNvGraphicFramePr>
              <a:graphicFrameLocks noChangeAspect="1"/>
            </p:cNvGraphicFramePr>
            <p:nvPr/>
          </p:nvGraphicFramePr>
          <p:xfrm>
            <a:off x="3178" y="173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5" name="公式" r:id="rId11" imgW="1816100" imgH="1054100" progId="Equation.3">
                    <p:embed/>
                  </p:oleObj>
                </mc:Choice>
                <mc:Fallback>
                  <p:oleObj name="公式" r:id="rId11" imgW="1816100" imgH="1054100" progId="Equation.3">
                    <p:embed/>
                    <p:pic>
                      <p:nvPicPr>
                        <p:cNvPr id="0" name="图片 1845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1736"/>
                          <a:ext cx="856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6" name="Object 40"/>
            <p:cNvGraphicFramePr/>
            <p:nvPr/>
          </p:nvGraphicFramePr>
          <p:xfrm>
            <a:off x="2994" y="1095"/>
            <a:ext cx="216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6" name="公式" r:id="rId13" imgW="457200" imgH="2349500" progId="Equation.3">
                    <p:embed/>
                  </p:oleObj>
                </mc:Choice>
                <mc:Fallback>
                  <p:oleObj name="公式" r:id="rId13" imgW="457200" imgH="2349500" progId="Equation.3">
                    <p:embed/>
                    <p:pic>
                      <p:nvPicPr>
                        <p:cNvPr id="0" name="图片 18452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1095"/>
                          <a:ext cx="216" cy="1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5032" y="1194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u="none">
                  <a:solidFill>
                    <a:srgbClr val="006600"/>
                  </a:solidFill>
                </a:rPr>
                <a:t>(</a:t>
              </a:r>
              <a:r>
                <a:rPr lang="en-US" altLang="zh-CN" b="1" i="1" u="none">
                  <a:solidFill>
                    <a:srgbClr val="006600"/>
                  </a:solidFill>
                </a:rPr>
                <a:t>A</a:t>
              </a:r>
              <a:r>
                <a:rPr lang="en-US" altLang="zh-CN" b="1" u="none">
                  <a:solidFill>
                    <a:srgbClr val="006600"/>
                  </a:solidFill>
                </a:rPr>
                <a:t>)</a:t>
              </a:r>
              <a:endParaRPr lang="en-US" altLang="zh-CN" b="1" u="none">
                <a:solidFill>
                  <a:srgbClr val="006600"/>
                </a:solidFill>
              </a:endParaRP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5031" y="1829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u="none">
                  <a:solidFill>
                    <a:srgbClr val="006600"/>
                  </a:solidFill>
                </a:rPr>
                <a:t>(</a:t>
              </a:r>
              <a:r>
                <a:rPr lang="en-US" altLang="zh-CN" b="1" i="1" u="none">
                  <a:solidFill>
                    <a:srgbClr val="006600"/>
                  </a:solidFill>
                </a:rPr>
                <a:t>B</a:t>
              </a:r>
              <a:r>
                <a:rPr lang="en-US" altLang="zh-CN" sz="1000" b="1" i="1" u="none">
                  <a:solidFill>
                    <a:srgbClr val="006600"/>
                  </a:solidFill>
                </a:rPr>
                <a:t> </a:t>
              </a:r>
              <a:r>
                <a:rPr lang="en-US" altLang="zh-CN" b="1" u="none">
                  <a:solidFill>
                    <a:srgbClr val="006600"/>
                  </a:solidFill>
                </a:rPr>
                <a:t>)</a:t>
              </a:r>
              <a:endParaRPr lang="en-US" altLang="zh-CN" b="1" u="none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83339" name="Object 43"/>
          <p:cNvGraphicFramePr>
            <a:graphicFrameLocks noChangeAspect="1"/>
          </p:cNvGraphicFramePr>
          <p:nvPr/>
        </p:nvGraphicFramePr>
        <p:xfrm>
          <a:off x="5653088" y="4567238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7" name="公式" r:id="rId15" imgW="2171700" imgH="457200" progId="Equation.3">
                  <p:embed/>
                </p:oleObj>
              </mc:Choice>
              <mc:Fallback>
                <p:oleObj name="公式" r:id="rId15" imgW="2171700" imgH="457200" progId="Equation.3">
                  <p:embed/>
                  <p:pic>
                    <p:nvPicPr>
                      <p:cNvPr id="0" name="图片 1845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567238"/>
                        <a:ext cx="1625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40" name="Rectangle 44"/>
          <p:cNvSpPr>
            <a:spLocks noChangeArrowheads="1"/>
          </p:cNvSpPr>
          <p:nvPr/>
        </p:nvSpPr>
        <p:spPr bwMode="auto">
          <a:xfrm>
            <a:off x="8175625" y="4483100"/>
            <a:ext cx="90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u="none">
                <a:solidFill>
                  <a:srgbClr val="006600"/>
                </a:solidFill>
              </a:rPr>
              <a:t>(</a:t>
            </a:r>
            <a:r>
              <a:rPr lang="en-US" altLang="zh-CN" b="1" i="1" u="none">
                <a:solidFill>
                  <a:srgbClr val="006600"/>
                </a:solidFill>
              </a:rPr>
              <a:t>C</a:t>
            </a:r>
            <a:r>
              <a:rPr lang="en-US" altLang="zh-CN" sz="1000" b="1" i="1" u="none">
                <a:solidFill>
                  <a:srgbClr val="006600"/>
                </a:solidFill>
              </a:rPr>
              <a:t> </a:t>
            </a:r>
            <a:r>
              <a:rPr lang="en-US" altLang="zh-CN" b="1" u="none">
                <a:solidFill>
                  <a:srgbClr val="006600"/>
                </a:solidFill>
              </a:rPr>
              <a:t>)</a:t>
            </a:r>
            <a:endParaRPr lang="en-US" altLang="zh-CN" b="1" u="none">
              <a:solidFill>
                <a:srgbClr val="006600"/>
              </a:solidFill>
            </a:endParaRPr>
          </a:p>
        </p:txBody>
      </p:sp>
      <p:graphicFrame>
        <p:nvGraphicFramePr>
          <p:cNvPr id="183341" name="Object 45"/>
          <p:cNvGraphicFramePr/>
          <p:nvPr/>
        </p:nvGraphicFramePr>
        <p:xfrm>
          <a:off x="6843713" y="456565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8" name="公式" r:id="rId17" imgW="1384300" imgH="457200" progId="Equation.3">
                  <p:embed/>
                </p:oleObj>
              </mc:Choice>
              <mc:Fallback>
                <p:oleObj name="公式" r:id="rId17" imgW="1384300" imgH="457200" progId="Equation.3">
                  <p:embed/>
                  <p:pic>
                    <p:nvPicPr>
                      <p:cNvPr id="0" name="图片 18452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4565650"/>
                        <a:ext cx="1041400" cy="342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43" name="Group 47"/>
          <p:cNvGrpSpPr/>
          <p:nvPr/>
        </p:nvGrpSpPr>
        <p:grpSpPr bwMode="auto">
          <a:xfrm>
            <a:off x="533400" y="1181100"/>
            <a:ext cx="2647950" cy="457200"/>
            <a:chOff x="336" y="744"/>
            <a:chExt cx="1668" cy="288"/>
          </a:xfrm>
        </p:grpSpPr>
        <p:sp>
          <p:nvSpPr>
            <p:cNvPr id="183344" name="Rectangle 48"/>
            <p:cNvSpPr>
              <a:spLocks noChangeArrowheads="1"/>
            </p:cNvSpPr>
            <p:nvPr/>
          </p:nvSpPr>
          <p:spPr bwMode="auto">
            <a:xfrm>
              <a:off x="336" y="744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>
                  <a:solidFill>
                    <a:srgbClr val="0000FF"/>
                  </a:solidFill>
                </a:rPr>
                <a:t>方法  </a:t>
              </a:r>
              <a:endParaRPr lang="zh-CN" altLang="en-US" b="1" u="none">
                <a:solidFill>
                  <a:srgbClr val="0000FF"/>
                </a:solidFill>
              </a:endParaRPr>
            </a:p>
          </p:txBody>
        </p:sp>
        <p:sp>
          <p:nvSpPr>
            <p:cNvPr id="183345" name="Rectangle 49"/>
            <p:cNvSpPr>
              <a:spLocks noChangeArrowheads="1"/>
            </p:cNvSpPr>
            <p:nvPr/>
          </p:nvSpPr>
          <p:spPr bwMode="auto">
            <a:xfrm>
              <a:off x="852" y="74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19"/>
                </a:buBlip>
              </a:pPr>
              <a:r>
                <a:rPr lang="en-US" altLang="zh-CN" b="1" u="none">
                  <a:solidFill>
                    <a:srgbClr val="008000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>
                  <a:solidFill>
                    <a:srgbClr val="008000"/>
                  </a:solidFill>
                  <a:ea typeface="楷体" panose="02010609060101010101" pitchFamily="49" charset="-122"/>
                </a:rPr>
                <a:t>偏积分法</a:t>
              </a:r>
              <a:r>
                <a:rPr lang="zh-CN" altLang="en-US" b="1" u="none">
                  <a:solidFill>
                    <a:srgbClr val="008000"/>
                  </a:solidFill>
                  <a:ea typeface="楷体" panose="02010609060101010101" pitchFamily="49" charset="-122"/>
                </a:rPr>
                <a:t>  </a:t>
              </a:r>
              <a:endParaRPr lang="zh-CN" altLang="en-US" b="1" u="none">
                <a:solidFill>
                  <a:srgbClr val="008000"/>
                </a:solidFill>
                <a:ea typeface="楷体" panose="02010609060101010101" pitchFamily="49" charset="-122"/>
              </a:endParaRPr>
            </a:p>
          </p:txBody>
        </p:sp>
      </p:grp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533400" y="566738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一、</a:t>
            </a:r>
            <a:r>
              <a:rPr kumimoji="0"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构造解析函数</a:t>
            </a:r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9005 L 5E-6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39953 L 5E-6 0.0009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9" grpId="0"/>
      <p:bldP spid="183320" grpId="0"/>
      <p:bldP spid="183340" grpId="0"/>
      <p:bldP spid="1833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1" name="Group 21"/>
          <p:cNvGrpSpPr/>
          <p:nvPr/>
        </p:nvGrpSpPr>
        <p:grpSpPr bwMode="auto">
          <a:xfrm>
            <a:off x="1349375" y="2344738"/>
            <a:ext cx="7689850" cy="1017587"/>
            <a:chOff x="850" y="1105"/>
            <a:chExt cx="4844" cy="641"/>
          </a:xfrm>
        </p:grpSpPr>
        <p:sp>
          <p:nvSpPr>
            <p:cNvPr id="184342" name="Rectangle 22"/>
            <p:cNvSpPr>
              <a:spLocks noChangeArrowheads="1"/>
            </p:cNvSpPr>
            <p:nvPr/>
          </p:nvSpPr>
          <p:spPr bwMode="auto">
            <a:xfrm>
              <a:off x="850" y="1105"/>
              <a:ext cx="4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90000"/>
              </a:pPr>
              <a:r>
                <a:rPr lang="zh-CN" altLang="en-US" b="1" u="none">
                  <a:solidFill>
                    <a:srgbClr val="000000"/>
                  </a:solidFill>
                </a:rPr>
                <a:t>根据</a:t>
              </a:r>
              <a:r>
                <a:rPr lang="zh-CN" altLang="en-US" b="1">
                  <a:solidFill>
                    <a:srgbClr val="A50021"/>
                  </a:solidFill>
                  <a:ea typeface="楷体" panose="02010609060101010101" pitchFamily="49" charset="-122"/>
                </a:rPr>
                <a:t>唯一性</a:t>
              </a:r>
              <a:r>
                <a:rPr lang="zh-CN" altLang="en-US" b="1" u="none">
                  <a:solidFill>
                    <a:srgbClr val="000000"/>
                  </a:solidFill>
                </a:rPr>
                <a:t>，利用一些已知的展开式，通过</a:t>
              </a:r>
              <a:r>
                <a:rPr lang="zh-CN" altLang="en-US" b="1">
                  <a:solidFill>
                    <a:srgbClr val="008000"/>
                  </a:solidFill>
                  <a:ea typeface="楷体" panose="02010609060101010101" pitchFamily="49" charset="-122"/>
                </a:rPr>
                <a:t>有理运算</a:t>
              </a:r>
              <a:r>
                <a:rPr lang="zh-CN" altLang="en-US" b="1" u="none">
                  <a:solidFill>
                    <a:srgbClr val="000000"/>
                  </a:solidFill>
                </a:rPr>
                <a:t>、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  <p:sp>
          <p:nvSpPr>
            <p:cNvPr id="184343" name="Rectangle 23"/>
            <p:cNvSpPr>
              <a:spLocks noChangeArrowheads="1"/>
            </p:cNvSpPr>
            <p:nvPr/>
          </p:nvSpPr>
          <p:spPr bwMode="auto">
            <a:xfrm>
              <a:off x="852" y="1458"/>
              <a:ext cx="4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90000"/>
              </a:pPr>
              <a:r>
                <a:rPr lang="zh-CN" altLang="en-US" b="1">
                  <a:solidFill>
                    <a:srgbClr val="008000"/>
                  </a:solidFill>
                  <a:ea typeface="楷体" panose="02010609060101010101" pitchFamily="49" charset="-122"/>
                </a:rPr>
                <a:t>代换运算</a:t>
              </a:r>
              <a:r>
                <a:rPr lang="zh-CN" altLang="en-US" b="1" u="none">
                  <a:solidFill>
                    <a:srgbClr val="000000"/>
                  </a:solidFill>
                </a:rPr>
                <a:t>、</a:t>
              </a:r>
              <a:r>
                <a:rPr lang="zh-CN" altLang="en-US" b="1">
                  <a:solidFill>
                    <a:srgbClr val="008000"/>
                  </a:solidFill>
                  <a:ea typeface="楷体" panose="02010609060101010101" pitchFamily="49" charset="-122"/>
                </a:rPr>
                <a:t>逐项求导</a:t>
              </a:r>
              <a:r>
                <a:rPr lang="zh-CN" altLang="en-US" b="1" u="none">
                  <a:solidFill>
                    <a:srgbClr val="000000"/>
                  </a:solidFill>
                </a:rPr>
                <a:t>、</a:t>
              </a:r>
              <a:r>
                <a:rPr lang="zh-CN" altLang="en-US" b="1">
                  <a:solidFill>
                    <a:srgbClr val="008000"/>
                  </a:solidFill>
                  <a:ea typeface="楷体" panose="02010609060101010101" pitchFamily="49" charset="-122"/>
                </a:rPr>
                <a:t>逐项求积</a:t>
              </a:r>
              <a:r>
                <a:rPr lang="zh-CN" altLang="en-US" b="1" u="none">
                  <a:solidFill>
                    <a:srgbClr val="000000"/>
                  </a:solidFill>
                </a:rPr>
                <a:t>等方法展开。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</p:grpSp>
      <p:grpSp>
        <p:nvGrpSpPr>
          <p:cNvPr id="184344" name="Group 24"/>
          <p:cNvGrpSpPr/>
          <p:nvPr/>
        </p:nvGrpSpPr>
        <p:grpSpPr bwMode="auto">
          <a:xfrm>
            <a:off x="2008188" y="5437188"/>
            <a:ext cx="5781675" cy="900112"/>
            <a:chOff x="1265" y="3161"/>
            <a:chExt cx="3642" cy="567"/>
          </a:xfrm>
        </p:grpSpPr>
        <p:sp>
          <p:nvSpPr>
            <p:cNvPr id="184345" name="Rectangle 25"/>
            <p:cNvSpPr>
              <a:spLocks noChangeArrowheads="1"/>
            </p:cNvSpPr>
            <p:nvPr/>
          </p:nvSpPr>
          <p:spPr bwMode="auto">
            <a:xfrm>
              <a:off x="1265" y="3161"/>
              <a:ext cx="3642" cy="567"/>
            </a:xfrm>
            <a:prstGeom prst="rect">
              <a:avLst/>
            </a:prstGeom>
            <a:solidFill>
              <a:srgbClr val="EFFFFF"/>
            </a:solidFill>
            <a:ln w="3175">
              <a:solidFill>
                <a:srgbClr val="000099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46" name="Object 26"/>
            <p:cNvGraphicFramePr/>
            <p:nvPr/>
          </p:nvGraphicFramePr>
          <p:xfrm>
            <a:off x="1306" y="3179"/>
            <a:ext cx="2687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4" name="公式" r:id="rId1" imgW="4267200" imgH="850900" progId="Equation.3">
                    <p:embed/>
                  </p:oleObj>
                </mc:Choice>
                <mc:Fallback>
                  <p:oleObj name="公式" r:id="rId1" imgW="4267200" imgH="850900" progId="Equation.3">
                    <p:embed/>
                    <p:pic>
                      <p:nvPicPr>
                        <p:cNvPr id="0" name="图片 1854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3179"/>
                          <a:ext cx="2687" cy="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47" name="Object 27"/>
            <p:cNvGraphicFramePr/>
            <p:nvPr/>
          </p:nvGraphicFramePr>
          <p:xfrm>
            <a:off x="4100" y="3359"/>
            <a:ext cx="7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5" name="公式" r:id="rId3" imgW="1524000" imgH="457200" progId="Equation.3">
                    <p:embed/>
                  </p:oleObj>
                </mc:Choice>
                <mc:Fallback>
                  <p:oleObj name="公式" r:id="rId3" imgW="1524000" imgH="457200" progId="Equation.3">
                    <p:embed/>
                    <p:pic>
                      <p:nvPicPr>
                        <p:cNvPr id="0" name="图片 18543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3359"/>
                          <a:ext cx="721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48" name="Group 28"/>
          <p:cNvGrpSpPr/>
          <p:nvPr/>
        </p:nvGrpSpPr>
        <p:grpSpPr bwMode="auto">
          <a:xfrm>
            <a:off x="2000250" y="4210050"/>
            <a:ext cx="5781675" cy="900113"/>
            <a:chOff x="1260" y="2364"/>
            <a:chExt cx="3642" cy="567"/>
          </a:xfrm>
        </p:grpSpPr>
        <p:sp>
          <p:nvSpPr>
            <p:cNvPr id="184349" name="Rectangle 29"/>
            <p:cNvSpPr>
              <a:spLocks noChangeArrowheads="1"/>
            </p:cNvSpPr>
            <p:nvPr/>
          </p:nvSpPr>
          <p:spPr bwMode="auto">
            <a:xfrm>
              <a:off x="1260" y="2364"/>
              <a:ext cx="3642" cy="567"/>
            </a:xfrm>
            <a:prstGeom prst="rect">
              <a:avLst/>
            </a:prstGeom>
            <a:solidFill>
              <a:srgbClr val="EFFFFF"/>
            </a:solidFill>
            <a:ln w="3175">
              <a:solidFill>
                <a:srgbClr val="000099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50" name="Object 30"/>
            <p:cNvGraphicFramePr/>
            <p:nvPr/>
          </p:nvGraphicFramePr>
          <p:xfrm>
            <a:off x="1299" y="2402"/>
            <a:ext cx="257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6" name="公式" r:id="rId5" imgW="5448300" imgH="1066800" progId="Equation.3">
                    <p:embed/>
                  </p:oleObj>
                </mc:Choice>
                <mc:Fallback>
                  <p:oleObj name="公式" r:id="rId5" imgW="5448300" imgH="1066800" progId="Equation.3">
                    <p:embed/>
                    <p:pic>
                      <p:nvPicPr>
                        <p:cNvPr id="0" name="图片 1854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2402"/>
                          <a:ext cx="257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1" name="Object 31"/>
            <p:cNvGraphicFramePr/>
            <p:nvPr/>
          </p:nvGraphicFramePr>
          <p:xfrm>
            <a:off x="4103" y="2548"/>
            <a:ext cx="54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7" name="公式" r:id="rId7" imgW="1155700" imgH="457200" progId="Equation.3">
                    <p:embed/>
                  </p:oleObj>
                </mc:Choice>
                <mc:Fallback>
                  <p:oleObj name="公式" r:id="rId7" imgW="1155700" imgH="457200" progId="Equation.3">
                    <p:embed/>
                    <p:pic>
                      <p:nvPicPr>
                        <p:cNvPr id="0" name="图片 18543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" y="2548"/>
                          <a:ext cx="54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531813" y="1757363"/>
            <a:ext cx="2173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间接展开法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sp>
        <p:nvSpPr>
          <p:cNvPr id="184356" name="Text Box 36"/>
          <p:cNvSpPr txBox="1">
            <a:spLocks noChangeArrowheads="1"/>
          </p:cNvSpPr>
          <p:nvPr/>
        </p:nvSpPr>
        <p:spPr bwMode="auto">
          <a:xfrm>
            <a:off x="536575" y="234632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u="none">
                <a:solidFill>
                  <a:srgbClr val="0000FF"/>
                </a:solidFill>
              </a:rPr>
              <a:t>方法  </a:t>
            </a:r>
            <a:endParaRPr kumimoji="0"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184357" name="Group 37"/>
          <p:cNvGrpSpPr/>
          <p:nvPr/>
        </p:nvGrpSpPr>
        <p:grpSpPr bwMode="auto">
          <a:xfrm>
            <a:off x="534988" y="3562350"/>
            <a:ext cx="4773612" cy="458788"/>
            <a:chOff x="337" y="1938"/>
            <a:chExt cx="3007" cy="289"/>
          </a:xfrm>
        </p:grpSpPr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849" y="1938"/>
              <a:ext cx="24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9"/>
                </a:buBlip>
              </a:pP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两个重要的已知展开式：  </a:t>
              </a:r>
              <a:endParaRPr lang="zh-CN" altLang="en-US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84359" name="Text Box 39"/>
            <p:cNvSpPr txBox="1">
              <a:spLocks noChangeArrowheads="1"/>
            </p:cNvSpPr>
            <p:nvPr/>
          </p:nvSpPr>
          <p:spPr bwMode="auto">
            <a:xfrm>
              <a:off x="337" y="193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u="none">
                  <a:solidFill>
                    <a:srgbClr val="FF0000"/>
                  </a:solidFill>
                </a:rPr>
                <a:t>牢记  </a:t>
              </a:r>
              <a:endParaRPr kumimoji="0" lang="zh-CN" altLang="en-US" b="1" u="none">
                <a:solidFill>
                  <a:srgbClr val="FF0000"/>
                </a:solidFill>
              </a:endParaRPr>
            </a:p>
          </p:txBody>
        </p:sp>
      </p:grpSp>
      <p:sp>
        <p:nvSpPr>
          <p:cNvPr id="184360" name="Rectangle 40"/>
          <p:cNvSpPr>
            <a:spLocks noChangeArrowheads="1"/>
          </p:cNvSpPr>
          <p:nvPr/>
        </p:nvSpPr>
        <p:spPr bwMode="auto">
          <a:xfrm>
            <a:off x="533400" y="1187450"/>
            <a:ext cx="2786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lang="zh-CN" altLang="en-US" b="1" u="none">
                <a:solidFill>
                  <a:srgbClr val="000099"/>
                </a:solidFill>
              </a:rPr>
              <a:t>直接展开法</a:t>
            </a:r>
            <a:r>
              <a:rPr lang="en-US" altLang="zh-CN" b="1" u="none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u="none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略</a:t>
            </a:r>
            <a:r>
              <a:rPr lang="en-US" altLang="zh-CN" b="1" u="none">
                <a:solidFill>
                  <a:srgbClr val="008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u="none">
                <a:solidFill>
                  <a:srgbClr val="006600"/>
                </a:solidFill>
                <a:ea typeface="楷体_GB2312" pitchFamily="49" charset="-122"/>
              </a:rPr>
              <a:t>  </a:t>
            </a:r>
            <a:endParaRPr lang="en-US" altLang="zh-CN" b="1" u="none">
              <a:solidFill>
                <a:srgbClr val="006600"/>
              </a:solidFill>
              <a:ea typeface="楷体_GB2312" pitchFamily="49" charset="-122"/>
            </a:endParaRPr>
          </a:p>
        </p:txBody>
      </p:sp>
      <p:sp>
        <p:nvSpPr>
          <p:cNvPr id="184361" name="Rectangle 41"/>
          <p:cNvSpPr>
            <a:spLocks noChangeArrowheads="1"/>
          </p:cNvSpPr>
          <p:nvPr/>
        </p:nvSpPr>
        <p:spPr bwMode="auto">
          <a:xfrm>
            <a:off x="533400" y="566738"/>
            <a:ext cx="517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二、将函数展开为</a:t>
            </a:r>
            <a:r>
              <a:rPr kumimoji="0"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  <a:ea typeface="楷体" panose="02010609060101010101" pitchFamily="49" charset="-122"/>
              </a:rPr>
              <a:t>Laurent </a:t>
            </a:r>
            <a:r>
              <a:rPr kumimoji="0"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级数</a:t>
            </a:r>
            <a:endParaRPr kumimoji="0"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5" grpId="0"/>
      <p:bldP spid="184356" grpId="0"/>
      <p:bldP spid="184360" grpId="0"/>
      <p:bldP spid="1843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531813" y="11858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FF0000"/>
                </a:solidFill>
              </a:rPr>
              <a:t>注意  </a:t>
            </a:r>
            <a:endParaRPr lang="zh-CN" altLang="en-US" b="1" u="none">
              <a:solidFill>
                <a:srgbClr val="FF0000"/>
              </a:solidFill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530225" y="285115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比如  </a:t>
            </a:r>
            <a:endParaRPr lang="zh-CN" altLang="en-US" b="1" u="none">
              <a:solidFill>
                <a:srgbClr val="0000FF"/>
              </a:solidFill>
            </a:endParaRPr>
          </a:p>
        </p:txBody>
      </p:sp>
      <p:grpSp>
        <p:nvGrpSpPr>
          <p:cNvPr id="185368" name="Group 24"/>
          <p:cNvGrpSpPr/>
          <p:nvPr/>
        </p:nvGrpSpPr>
        <p:grpSpPr bwMode="auto">
          <a:xfrm>
            <a:off x="1355725" y="2847975"/>
            <a:ext cx="3567113" cy="990600"/>
            <a:chOff x="854" y="1794"/>
            <a:chExt cx="2247" cy="624"/>
          </a:xfrm>
        </p:grpSpPr>
        <p:grpSp>
          <p:nvGrpSpPr>
            <p:cNvPr id="185369" name="Group 25"/>
            <p:cNvGrpSpPr/>
            <p:nvPr/>
          </p:nvGrpSpPr>
          <p:grpSpPr bwMode="auto">
            <a:xfrm>
              <a:off x="854" y="1794"/>
              <a:ext cx="2247" cy="288"/>
              <a:chOff x="854" y="1794"/>
              <a:chExt cx="2247" cy="288"/>
            </a:xfrm>
          </p:grpSpPr>
          <p:sp>
            <p:nvSpPr>
              <p:cNvPr id="185370" name="Rectangle 26"/>
              <p:cNvSpPr>
                <a:spLocks noChangeArrowheads="1"/>
              </p:cNvSpPr>
              <p:nvPr/>
            </p:nvSpPr>
            <p:spPr bwMode="auto">
              <a:xfrm>
                <a:off x="854" y="1794"/>
                <a:ext cx="15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u="none">
                    <a:solidFill>
                      <a:srgbClr val="000000"/>
                    </a:solidFill>
                  </a:rPr>
                  <a:t>设函数的奇点为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5371" name="Object 27"/>
              <p:cNvGraphicFramePr/>
              <p:nvPr/>
            </p:nvGraphicFramePr>
            <p:xfrm>
              <a:off x="2310" y="1805"/>
              <a:ext cx="7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590" name="公式" r:id="rId1" imgW="1676400" imgH="508000" progId="Equation.3">
                      <p:embed/>
                    </p:oleObj>
                  </mc:Choice>
                  <mc:Fallback>
                    <p:oleObj name="公式" r:id="rId1" imgW="1676400" imgH="508000" progId="Equation.3">
                      <p:embed/>
                      <p:pic>
                        <p:nvPicPr>
                          <p:cNvPr id="0" name="图片 18658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0" y="1805"/>
                            <a:ext cx="791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5372" name="Group 28"/>
            <p:cNvGrpSpPr/>
            <p:nvPr/>
          </p:nvGrpSpPr>
          <p:grpSpPr bwMode="auto">
            <a:xfrm>
              <a:off x="854" y="2130"/>
              <a:ext cx="1112" cy="288"/>
              <a:chOff x="854" y="2130"/>
              <a:chExt cx="1112" cy="288"/>
            </a:xfrm>
          </p:grpSpPr>
          <p:sp>
            <p:nvSpPr>
              <p:cNvPr id="185373" name="Rectangle 29"/>
              <p:cNvSpPr>
                <a:spLocks noChangeArrowheads="1"/>
              </p:cNvSpPr>
              <p:nvPr/>
            </p:nvSpPr>
            <p:spPr bwMode="auto">
              <a:xfrm>
                <a:off x="854" y="2130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u="none">
                    <a:solidFill>
                      <a:srgbClr val="000000"/>
                    </a:solidFill>
                  </a:rPr>
                  <a:t>展开点为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5374" name="Object 30"/>
              <p:cNvGraphicFramePr/>
              <p:nvPr/>
            </p:nvGraphicFramePr>
            <p:xfrm>
              <a:off x="1727" y="2146"/>
              <a:ext cx="23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591" name="公式" r:id="rId3" imgW="508000" imgH="508000" progId="Equation.3">
                      <p:embed/>
                    </p:oleObj>
                  </mc:Choice>
                  <mc:Fallback>
                    <p:oleObj name="公式" r:id="rId3" imgW="508000" imgH="508000" progId="Equation.3">
                      <p:embed/>
                      <p:pic>
                        <p:nvPicPr>
                          <p:cNvPr id="0" name="图片 18659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7" y="2146"/>
                            <a:ext cx="239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1349375" y="3914775"/>
            <a:ext cx="309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0000"/>
                </a:solidFill>
              </a:rPr>
              <a:t>被分为四个解析环：  </a:t>
            </a:r>
            <a:endParaRPr lang="zh-CN" altLang="en-US" b="1" u="none">
              <a:solidFill>
                <a:srgbClr val="000000"/>
              </a:solidFill>
            </a:endParaRPr>
          </a:p>
        </p:txBody>
      </p:sp>
      <p:sp>
        <p:nvSpPr>
          <p:cNvPr id="185378" name="Oval 34"/>
          <p:cNvSpPr>
            <a:spLocks noChangeAspect="1" noChangeArrowheads="1"/>
          </p:cNvSpPr>
          <p:nvPr/>
        </p:nvSpPr>
        <p:spPr bwMode="auto">
          <a:xfrm>
            <a:off x="4440238" y="2154238"/>
            <a:ext cx="4703762" cy="4703762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379" name="Oval 35"/>
          <p:cNvSpPr>
            <a:spLocks noChangeArrowheads="1"/>
          </p:cNvSpPr>
          <p:nvPr/>
        </p:nvSpPr>
        <p:spPr bwMode="auto">
          <a:xfrm>
            <a:off x="5840413" y="3536950"/>
            <a:ext cx="1908175" cy="1908175"/>
          </a:xfrm>
          <a:prstGeom prst="ellipse">
            <a:avLst/>
          </a:prstGeom>
          <a:gradFill rotWithShape="1">
            <a:gsLst>
              <a:gs pos="0">
                <a:srgbClr val="C8ADFF"/>
              </a:gs>
              <a:gs pos="100000">
                <a:srgbClr val="C8ADFF">
                  <a:gamma/>
                  <a:shade val="7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rgbClr val="FF6600"/>
            </a:solidFill>
            <a:prstDash val="dash"/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5380" name="Oval 36"/>
          <p:cNvSpPr>
            <a:spLocks noChangeArrowheads="1"/>
          </p:cNvSpPr>
          <p:nvPr/>
        </p:nvSpPr>
        <p:spPr bwMode="auto">
          <a:xfrm>
            <a:off x="6070600" y="3776663"/>
            <a:ext cx="1439863" cy="1439862"/>
          </a:xfrm>
          <a:prstGeom prst="ellipse">
            <a:avLst/>
          </a:prstGeom>
          <a:gradFill rotWithShape="1">
            <a:gsLst>
              <a:gs pos="0">
                <a:srgbClr val="17B2FF">
                  <a:gamma/>
                  <a:shade val="75686"/>
                  <a:invGamma/>
                </a:srgbClr>
              </a:gs>
              <a:gs pos="100000">
                <a:srgbClr val="17B2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339933"/>
            </a:solidFill>
            <a:prstDash val="dash"/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85381" name="Oval 37"/>
          <p:cNvSpPr>
            <a:spLocks noChangeArrowheads="1"/>
          </p:cNvSpPr>
          <p:nvPr/>
        </p:nvSpPr>
        <p:spPr bwMode="auto">
          <a:xfrm>
            <a:off x="6429375" y="4135438"/>
            <a:ext cx="719138" cy="719137"/>
          </a:xfrm>
          <a:prstGeom prst="ellipse">
            <a:avLst/>
          </a:prstGeom>
          <a:gradFill rotWithShape="1">
            <a:gsLst>
              <a:gs pos="0">
                <a:srgbClr val="42C042">
                  <a:gamma/>
                  <a:shade val="72549"/>
                  <a:invGamma/>
                </a:srgbClr>
              </a:gs>
              <a:gs pos="100000">
                <a:srgbClr val="42C042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339966"/>
            </a:solidFill>
            <a:prstDash val="dash"/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85382" name="Group 38"/>
          <p:cNvGrpSpPr/>
          <p:nvPr/>
        </p:nvGrpSpPr>
        <p:grpSpPr bwMode="auto">
          <a:xfrm>
            <a:off x="6038850" y="3868738"/>
            <a:ext cx="1839913" cy="1336675"/>
            <a:chOff x="3804" y="2437"/>
            <a:chExt cx="1159" cy="842"/>
          </a:xfrm>
        </p:grpSpPr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3804" y="2797"/>
              <a:ext cx="45" cy="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4355" y="2622"/>
              <a:ext cx="45" cy="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4756" y="3131"/>
              <a:ext cx="45" cy="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5386" name="Object 42"/>
            <p:cNvGraphicFramePr/>
            <p:nvPr/>
          </p:nvGraphicFramePr>
          <p:xfrm>
            <a:off x="4231" y="2813"/>
            <a:ext cx="14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92" name="公式" r:id="rId5" imgW="368300" imgH="508000" progId="Equation.3">
                    <p:embed/>
                  </p:oleObj>
                </mc:Choice>
                <mc:Fallback>
                  <p:oleObj name="公式" r:id="rId5" imgW="368300" imgH="508000" progId="Equation.3">
                    <p:embed/>
                    <p:pic>
                      <p:nvPicPr>
                        <p:cNvPr id="0" name="图片 18659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2813"/>
                          <a:ext cx="14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87" name="Object 43"/>
            <p:cNvGraphicFramePr/>
            <p:nvPr/>
          </p:nvGraphicFramePr>
          <p:xfrm>
            <a:off x="4335" y="2437"/>
            <a:ext cx="1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93" name="公式" r:id="rId7" imgW="355600" imgH="495300" progId="Equation.3">
                    <p:embed/>
                  </p:oleObj>
                </mc:Choice>
                <mc:Fallback>
                  <p:oleObj name="公式" r:id="rId7" imgW="355600" imgH="495300" progId="Equation.3">
                    <p:embed/>
                    <p:pic>
                      <p:nvPicPr>
                        <p:cNvPr id="0" name="图片 18659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2437"/>
                          <a:ext cx="14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88" name="Object 44"/>
            <p:cNvGraphicFramePr/>
            <p:nvPr/>
          </p:nvGraphicFramePr>
          <p:xfrm>
            <a:off x="3833" y="2802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94" name="公式" r:id="rId9" imgW="368300" imgH="495300" progId="Equation.3">
                    <p:embed/>
                  </p:oleObj>
                </mc:Choice>
                <mc:Fallback>
                  <p:oleObj name="公式" r:id="rId9" imgW="368300" imgH="495300" progId="Equation.3">
                    <p:embed/>
                    <p:pic>
                      <p:nvPicPr>
                        <p:cNvPr id="0" name="图片 18659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802"/>
                          <a:ext cx="14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89" name="Object 45"/>
            <p:cNvGraphicFramePr/>
            <p:nvPr/>
          </p:nvGraphicFramePr>
          <p:xfrm>
            <a:off x="4816" y="3080"/>
            <a:ext cx="14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95" name="公式" r:id="rId11" imgW="368300" imgH="508000" progId="Equation.3">
                    <p:embed/>
                  </p:oleObj>
                </mc:Choice>
                <mc:Fallback>
                  <p:oleObj name="公式" r:id="rId11" imgW="368300" imgH="508000" progId="Equation.3">
                    <p:embed/>
                    <p:pic>
                      <p:nvPicPr>
                        <p:cNvPr id="0" name="图片 18659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3080"/>
                          <a:ext cx="14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 flipV="1">
              <a:off x="4286" y="2665"/>
              <a:ext cx="80" cy="165"/>
            </a:xfrm>
            <a:prstGeom prst="line">
              <a:avLst/>
            </a:prstGeom>
            <a:noFill/>
            <a:ln w="3175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5391" name="Group 47"/>
            <p:cNvGrpSpPr/>
            <p:nvPr/>
          </p:nvGrpSpPr>
          <p:grpSpPr bwMode="auto">
            <a:xfrm>
              <a:off x="4199" y="2584"/>
              <a:ext cx="196" cy="237"/>
              <a:chOff x="1745" y="2782"/>
              <a:chExt cx="196" cy="237"/>
            </a:xfrm>
          </p:grpSpPr>
          <p:sp>
            <p:nvSpPr>
              <p:cNvPr id="185392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1757" y="2782"/>
                <a:ext cx="6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 u="none">
                    <a:solidFill>
                      <a:srgbClr val="660033"/>
                    </a:solidFill>
                  </a:rPr>
                  <a:t>r</a:t>
                </a:r>
                <a:endParaRPr lang="en-US" altLang="zh-CN" sz="2000" b="1" u="none" baseline="-25000">
                  <a:solidFill>
                    <a:srgbClr val="660033"/>
                  </a:solidFill>
                </a:endParaRPr>
              </a:p>
            </p:txBody>
          </p:sp>
          <p:sp>
            <p:nvSpPr>
              <p:cNvPr id="185393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1745" y="2865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 u="none">
                    <a:solidFill>
                      <a:srgbClr val="660033"/>
                    </a:solidFill>
                  </a:rPr>
                  <a:t>1  </a:t>
                </a:r>
                <a:endParaRPr lang="en-US" altLang="zh-CN" sz="1000" b="1" u="none">
                  <a:solidFill>
                    <a:srgbClr val="660033"/>
                  </a:solidFill>
                </a:endParaRPr>
              </a:p>
            </p:txBody>
          </p:sp>
        </p:grpSp>
        <p:grpSp>
          <p:nvGrpSpPr>
            <p:cNvPr id="185394" name="Group 50"/>
            <p:cNvGrpSpPr/>
            <p:nvPr/>
          </p:nvGrpSpPr>
          <p:grpSpPr bwMode="auto">
            <a:xfrm>
              <a:off x="3946" y="2619"/>
              <a:ext cx="156" cy="237"/>
              <a:chOff x="1144" y="3171"/>
              <a:chExt cx="156" cy="237"/>
            </a:xfrm>
          </p:grpSpPr>
          <p:sp>
            <p:nvSpPr>
              <p:cNvPr id="185395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1156" y="3171"/>
                <a:ext cx="6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 u="none">
                    <a:solidFill>
                      <a:srgbClr val="660033"/>
                    </a:solidFill>
                  </a:rPr>
                  <a:t>r</a:t>
                </a:r>
                <a:endParaRPr lang="en-US" altLang="zh-CN" sz="2000" b="1" u="none" baseline="-25000">
                  <a:solidFill>
                    <a:srgbClr val="660033"/>
                  </a:solidFill>
                </a:endParaRPr>
              </a:p>
            </p:txBody>
          </p:sp>
          <p:sp>
            <p:nvSpPr>
              <p:cNvPr id="18539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1144" y="3254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 u="none">
                    <a:solidFill>
                      <a:srgbClr val="660033"/>
                    </a:solidFill>
                  </a:rPr>
                  <a:t>2</a:t>
                </a:r>
                <a:endParaRPr lang="en-US" altLang="zh-CN" sz="1000" b="1" u="none">
                  <a:solidFill>
                    <a:srgbClr val="660033"/>
                  </a:solidFill>
                </a:endParaRPr>
              </a:p>
            </p:txBody>
          </p:sp>
        </p:grpSp>
        <p:grpSp>
          <p:nvGrpSpPr>
            <p:cNvPr id="185397" name="Group 53"/>
            <p:cNvGrpSpPr/>
            <p:nvPr/>
          </p:nvGrpSpPr>
          <p:grpSpPr bwMode="auto">
            <a:xfrm>
              <a:off x="4570" y="2835"/>
              <a:ext cx="156" cy="237"/>
              <a:chOff x="2218" y="3333"/>
              <a:chExt cx="156" cy="237"/>
            </a:xfrm>
          </p:grpSpPr>
          <p:sp>
            <p:nvSpPr>
              <p:cNvPr id="185398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230" y="3333"/>
                <a:ext cx="6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 u="none">
                    <a:solidFill>
                      <a:srgbClr val="660033"/>
                    </a:solidFill>
                  </a:rPr>
                  <a:t>r</a:t>
                </a:r>
                <a:endParaRPr lang="en-US" altLang="zh-CN" sz="2000" b="1" u="none" baseline="-25000">
                  <a:solidFill>
                    <a:srgbClr val="660033"/>
                  </a:solidFill>
                </a:endParaRPr>
              </a:p>
            </p:txBody>
          </p:sp>
          <p:sp>
            <p:nvSpPr>
              <p:cNvPr id="18539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218" y="3416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 u="none">
                    <a:solidFill>
                      <a:srgbClr val="660033"/>
                    </a:solidFill>
                  </a:rPr>
                  <a:t>3</a:t>
                </a:r>
                <a:endParaRPr lang="en-US" altLang="zh-CN" sz="1000" b="1" u="none">
                  <a:solidFill>
                    <a:srgbClr val="660033"/>
                  </a:solidFill>
                </a:endParaRPr>
              </a:p>
            </p:txBody>
          </p:sp>
        </p:grpSp>
        <p:sp>
          <p:nvSpPr>
            <p:cNvPr id="185400" name="Line 56"/>
            <p:cNvSpPr>
              <a:spLocks noChangeShapeType="1"/>
            </p:cNvSpPr>
            <p:nvPr/>
          </p:nvSpPr>
          <p:spPr bwMode="auto">
            <a:xfrm>
              <a:off x="4284" y="2831"/>
              <a:ext cx="473" cy="309"/>
            </a:xfrm>
            <a:prstGeom prst="line">
              <a:avLst/>
            </a:prstGeom>
            <a:noFill/>
            <a:ln w="3175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401" name="Line 57"/>
            <p:cNvSpPr>
              <a:spLocks noChangeShapeType="1"/>
            </p:cNvSpPr>
            <p:nvPr/>
          </p:nvSpPr>
          <p:spPr bwMode="auto">
            <a:xfrm flipH="1" flipV="1">
              <a:off x="3849" y="2817"/>
              <a:ext cx="436" cy="13"/>
            </a:xfrm>
            <a:prstGeom prst="line">
              <a:avLst/>
            </a:prstGeom>
            <a:noFill/>
            <a:ln w="3175">
              <a:solidFill>
                <a:srgbClr val="996633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402" name="Oval 58"/>
            <p:cNvSpPr>
              <a:spLocks noChangeArrowheads="1"/>
            </p:cNvSpPr>
            <p:nvPr/>
          </p:nvSpPr>
          <p:spPr bwMode="auto">
            <a:xfrm>
              <a:off x="4265" y="2814"/>
              <a:ext cx="34" cy="34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5414" name="Group 70"/>
          <p:cNvGrpSpPr/>
          <p:nvPr/>
        </p:nvGrpSpPr>
        <p:grpSpPr bwMode="auto">
          <a:xfrm>
            <a:off x="1349375" y="1192213"/>
            <a:ext cx="7693025" cy="1482725"/>
            <a:chOff x="850" y="751"/>
            <a:chExt cx="4846" cy="934"/>
          </a:xfrm>
        </p:grpSpPr>
        <p:sp>
          <p:nvSpPr>
            <p:cNvPr id="185365" name="Rectangle 21"/>
            <p:cNvSpPr>
              <a:spLocks noChangeArrowheads="1"/>
            </p:cNvSpPr>
            <p:nvPr/>
          </p:nvSpPr>
          <p:spPr bwMode="auto">
            <a:xfrm>
              <a:off x="850" y="751"/>
              <a:ext cx="3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Pct val="90000"/>
              </a:pP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无论是</a:t>
              </a:r>
              <a:r>
                <a:rPr lang="zh-CN" altLang="en-US" b="1">
                  <a:solidFill>
                    <a:schemeClr val="folHlink"/>
                  </a:solidFill>
                  <a:ea typeface="楷体" panose="02010609060101010101" pitchFamily="49" charset="-122"/>
                </a:rPr>
                <a:t>直接展开法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还是</a:t>
              </a:r>
              <a:r>
                <a:rPr lang="zh-CN" altLang="en-US" b="1">
                  <a:solidFill>
                    <a:schemeClr val="folHlink"/>
                  </a:solidFill>
                  <a:ea typeface="楷体" panose="02010609060101010101" pitchFamily="49" charset="-122"/>
                </a:rPr>
                <a:t>间接展开法</a:t>
              </a:r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，  </a:t>
              </a:r>
              <a:endParaRPr lang="zh-CN" altLang="en-US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  <p:grpSp>
          <p:nvGrpSpPr>
            <p:cNvPr id="185403" name="Group 59"/>
            <p:cNvGrpSpPr/>
            <p:nvPr/>
          </p:nvGrpSpPr>
          <p:grpSpPr bwMode="auto">
            <a:xfrm>
              <a:off x="852" y="1074"/>
              <a:ext cx="4748" cy="611"/>
              <a:chOff x="852" y="1074"/>
              <a:chExt cx="4748" cy="611"/>
            </a:xfrm>
          </p:grpSpPr>
          <p:sp>
            <p:nvSpPr>
              <p:cNvPr id="185404" name="Rectangle 60"/>
              <p:cNvSpPr>
                <a:spLocks noChangeArrowheads="1"/>
              </p:cNvSpPr>
              <p:nvPr/>
            </p:nvSpPr>
            <p:spPr bwMode="auto">
              <a:xfrm>
                <a:off x="852" y="1074"/>
                <a:ext cx="47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Pct val="90000"/>
                </a:pP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都需要根据函数的奇点位置，将复平面</a:t>
                </a:r>
                <a:r>
                  <a:rPr lang="en-US" altLang="zh-CN" b="1" u="none">
                    <a:solidFill>
                      <a:srgbClr val="990033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b="1" u="none">
                    <a:solidFill>
                      <a:srgbClr val="990033"/>
                    </a:solidFill>
                    <a:ea typeface="楷体" panose="02010609060101010101" pitchFamily="49" charset="-122"/>
                  </a:rPr>
                  <a:t>或者题目指定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  </a:t>
                </a:r>
                <a:endPara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  <p:sp>
            <p:nvSpPr>
              <p:cNvPr id="185405" name="Rectangle 61"/>
              <p:cNvSpPr>
                <a:spLocks noChangeArrowheads="1"/>
              </p:cNvSpPr>
              <p:nvPr/>
            </p:nvSpPr>
            <p:spPr bwMode="auto">
              <a:xfrm>
                <a:off x="852" y="1397"/>
                <a:ext cx="30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Pct val="90000"/>
                </a:pPr>
                <a:r>
                  <a:rPr lang="zh-CN" altLang="en-US" b="1" u="none">
                    <a:solidFill>
                      <a:srgbClr val="990033"/>
                    </a:solidFill>
                    <a:ea typeface="楷体" panose="02010609060101010101" pitchFamily="49" charset="-122"/>
                  </a:rPr>
                  <a:t>的展开区域</a:t>
                </a:r>
                <a:r>
                  <a:rPr lang="zh-CN" altLang="en-US" b="1" u="none" baseline="-25000">
                    <a:solidFill>
                      <a:srgbClr val="990033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en-US" altLang="zh-CN" b="1" u="none">
                    <a:solidFill>
                      <a:srgbClr val="990033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b="1" u="none">
                    <a:solidFill>
                      <a:srgbClr val="000000"/>
                    </a:solidFill>
                    <a:ea typeface="楷体" panose="02010609060101010101" pitchFamily="49" charset="-122"/>
                  </a:rPr>
                  <a:t>分为若干个解析环。  </a:t>
                </a:r>
                <a:endPara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85407" name="Rectangle 63"/>
            <p:cNvSpPr>
              <a:spLocks noChangeArrowheads="1"/>
            </p:cNvSpPr>
            <p:nvPr/>
          </p:nvSpPr>
          <p:spPr bwMode="auto">
            <a:xfrm>
              <a:off x="3940" y="751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>
                  <a:solidFill>
                    <a:srgbClr val="000000"/>
                  </a:solidFill>
                  <a:ea typeface="楷体" panose="02010609060101010101" pitchFamily="49" charset="-122"/>
                </a:rPr>
                <a:t>在求展开式之前，  </a:t>
              </a:r>
              <a:endParaRPr lang="zh-CN" altLang="en-US" b="1" u="none">
                <a:solidFill>
                  <a:srgbClr val="000000"/>
                </a:solidFill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85408" name="Object 64"/>
          <p:cNvGraphicFramePr/>
          <p:nvPr/>
        </p:nvGraphicFramePr>
        <p:xfrm>
          <a:off x="1857375" y="4502150"/>
          <a:ext cx="1954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6" name="公式" r:id="rId13" imgW="2603500" imgH="558800" progId="Equation.3">
                  <p:embed/>
                </p:oleObj>
              </mc:Choice>
              <mc:Fallback>
                <p:oleObj name="公式" r:id="rId13" imgW="2603500" imgH="558800" progId="Equation.3">
                  <p:embed/>
                  <p:pic>
                    <p:nvPicPr>
                      <p:cNvPr id="0" name="图片 18659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502150"/>
                        <a:ext cx="19542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9" name="Object 65"/>
          <p:cNvGraphicFramePr/>
          <p:nvPr/>
        </p:nvGraphicFramePr>
        <p:xfrm>
          <a:off x="1876425" y="5014913"/>
          <a:ext cx="2068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7" name="公式" r:id="rId15" imgW="2755900" imgH="558800" progId="Equation.3">
                  <p:embed/>
                </p:oleObj>
              </mc:Choice>
              <mc:Fallback>
                <p:oleObj name="公式" r:id="rId15" imgW="2755900" imgH="558800" progId="Equation.3">
                  <p:embed/>
                  <p:pic>
                    <p:nvPicPr>
                      <p:cNvPr id="0" name="图片 18659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014913"/>
                        <a:ext cx="20685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10" name="Object 66"/>
          <p:cNvGraphicFramePr/>
          <p:nvPr/>
        </p:nvGraphicFramePr>
        <p:xfrm>
          <a:off x="1876425" y="5546725"/>
          <a:ext cx="2081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8" name="公式" r:id="rId17" imgW="2781300" imgH="558800" progId="Equation.3">
                  <p:embed/>
                </p:oleObj>
              </mc:Choice>
              <mc:Fallback>
                <p:oleObj name="公式" r:id="rId17" imgW="2781300" imgH="558800" progId="Equation.3">
                  <p:embed/>
                  <p:pic>
                    <p:nvPicPr>
                      <p:cNvPr id="0" name="图片 18659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546725"/>
                        <a:ext cx="20812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11" name="Object 67"/>
          <p:cNvGraphicFramePr/>
          <p:nvPr/>
        </p:nvGraphicFramePr>
        <p:xfrm>
          <a:off x="1876425" y="6069013"/>
          <a:ext cx="2297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9" name="公式" r:id="rId19" imgW="3060700" imgH="558800" progId="Equation.3">
                  <p:embed/>
                </p:oleObj>
              </mc:Choice>
              <mc:Fallback>
                <p:oleObj name="公式" r:id="rId19" imgW="3060700" imgH="558800" progId="Equation.3">
                  <p:embed/>
                  <p:pic>
                    <p:nvPicPr>
                      <p:cNvPr id="0" name="图片 18659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6069013"/>
                        <a:ext cx="2297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13" name="Rectangle 69"/>
          <p:cNvSpPr>
            <a:spLocks noChangeArrowheads="1"/>
          </p:cNvSpPr>
          <p:nvPr/>
        </p:nvSpPr>
        <p:spPr bwMode="auto">
          <a:xfrm>
            <a:off x="533400" y="566738"/>
            <a:ext cx="517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二、将函数展开为</a:t>
            </a:r>
            <a:r>
              <a:rPr kumimoji="0"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u="none">
                <a:solidFill>
                  <a:srgbClr val="000099"/>
                </a:solidFill>
                <a:ea typeface="楷体" panose="02010609060101010101" pitchFamily="49" charset="-122"/>
              </a:rPr>
              <a:t>Laurent </a:t>
            </a:r>
            <a:r>
              <a:rPr kumimoji="0"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级数</a:t>
            </a:r>
            <a:endParaRPr kumimoji="0"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6" grpId="0"/>
      <p:bldP spid="185367" grpId="0"/>
      <p:bldP spid="185376" grpId="0"/>
      <p:bldP spid="185378" grpId="0" animBg="1"/>
      <p:bldP spid="185379" grpId="0" animBg="1"/>
      <p:bldP spid="185380" grpId="0" animBg="1"/>
      <p:bldP spid="1853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536575" y="56832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三、利用留数计算闭路积分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528638" y="179705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法则</a:t>
            </a:r>
            <a:r>
              <a:rPr lang="zh-CN" altLang="en-US" sz="1200" b="1" u="none">
                <a:solidFill>
                  <a:srgbClr val="0000FF"/>
                </a:solidFill>
              </a:rPr>
              <a:t> </a:t>
            </a:r>
            <a:r>
              <a:rPr lang="en-US" altLang="zh-CN" b="1" u="none">
                <a:solidFill>
                  <a:srgbClr val="0000FF"/>
                </a:solidFill>
              </a:rPr>
              <a:t>1  </a:t>
            </a:r>
            <a:endParaRPr lang="en-US" altLang="zh-CN" b="1" u="none">
              <a:solidFill>
                <a:srgbClr val="0000FF"/>
              </a:solidFill>
            </a:endParaRPr>
          </a:p>
        </p:txBody>
      </p:sp>
      <p:sp>
        <p:nvSpPr>
          <p:cNvPr id="186397" name="Rectangle 29"/>
          <p:cNvSpPr>
            <a:spLocks noChangeArrowheads="1"/>
          </p:cNvSpPr>
          <p:nvPr/>
        </p:nvSpPr>
        <p:spPr bwMode="auto">
          <a:xfrm>
            <a:off x="533400" y="118268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lang="zh-CN" altLang="en-US" b="1" u="none">
                <a:solidFill>
                  <a:srgbClr val="000099"/>
                </a:solidFill>
              </a:rPr>
              <a:t>计算留数 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sp>
        <p:nvSpPr>
          <p:cNvPr id="186398" name="Rectangle 30"/>
          <p:cNvSpPr>
            <a:spLocks noChangeArrowheads="1"/>
          </p:cNvSpPr>
          <p:nvPr/>
        </p:nvSpPr>
        <p:spPr bwMode="auto">
          <a:xfrm>
            <a:off x="534988" y="2536825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法则</a:t>
            </a:r>
            <a:r>
              <a:rPr lang="zh-CN" altLang="en-US" sz="1200" b="1" u="none">
                <a:solidFill>
                  <a:srgbClr val="0000FF"/>
                </a:solidFill>
              </a:rPr>
              <a:t> </a:t>
            </a:r>
            <a:r>
              <a:rPr lang="en-US" altLang="zh-CN" b="1" u="none">
                <a:solidFill>
                  <a:srgbClr val="0000FF"/>
                </a:solidFill>
              </a:rPr>
              <a:t>2  </a:t>
            </a:r>
            <a:endParaRPr lang="en-US" altLang="zh-CN" b="1" u="none">
              <a:solidFill>
                <a:srgbClr val="0000FF"/>
              </a:solidFill>
            </a:endParaRPr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530225" y="3798888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u="none">
                <a:solidFill>
                  <a:srgbClr val="FF0000"/>
                </a:solidFill>
              </a:rPr>
              <a:t>注意   </a:t>
            </a:r>
            <a:endParaRPr kumimoji="0" lang="zh-CN" altLang="en-US" b="1" u="none">
              <a:solidFill>
                <a:srgbClr val="FF0000"/>
              </a:solidFill>
            </a:endParaRPr>
          </a:p>
        </p:txBody>
      </p:sp>
      <p:grpSp>
        <p:nvGrpSpPr>
          <p:cNvPr id="186425" name="Group 57"/>
          <p:cNvGrpSpPr/>
          <p:nvPr/>
        </p:nvGrpSpPr>
        <p:grpSpPr bwMode="auto">
          <a:xfrm>
            <a:off x="1352550" y="4918075"/>
            <a:ext cx="7508875" cy="996950"/>
            <a:chOff x="852" y="3098"/>
            <a:chExt cx="4730" cy="628"/>
          </a:xfrm>
        </p:grpSpPr>
        <p:sp>
          <p:nvSpPr>
            <p:cNvPr id="186390" name="Rectangle 22"/>
            <p:cNvSpPr>
              <a:spLocks noChangeArrowheads="1"/>
            </p:cNvSpPr>
            <p:nvPr/>
          </p:nvSpPr>
          <p:spPr bwMode="auto">
            <a:xfrm>
              <a:off x="1118" y="3438"/>
              <a:ext cx="3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而且事先并不需要知道奇点的类型。  </a:t>
              </a:r>
              <a:endParaRPr lang="zh-CN" altLang="en-US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86407" name="Rectangle 39"/>
            <p:cNvSpPr>
              <a:spLocks noChangeArrowheads="1"/>
            </p:cNvSpPr>
            <p:nvPr/>
          </p:nvSpPr>
          <p:spPr bwMode="auto">
            <a:xfrm>
              <a:off x="852" y="3098"/>
              <a:ext cx="4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(2)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其实，即使不是本性奇点，该方法有时也很有效，  </a:t>
              </a:r>
              <a:endParaRPr lang="zh-CN" altLang="en-US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</p:grpSp>
      <p:grpSp>
        <p:nvGrpSpPr>
          <p:cNvPr id="186422" name="Group 54"/>
          <p:cNvGrpSpPr/>
          <p:nvPr/>
        </p:nvGrpSpPr>
        <p:grpSpPr bwMode="auto">
          <a:xfrm>
            <a:off x="1557338" y="1800225"/>
            <a:ext cx="6470650" cy="460375"/>
            <a:chOff x="981" y="1134"/>
            <a:chExt cx="4076" cy="290"/>
          </a:xfrm>
        </p:grpSpPr>
        <p:grpSp>
          <p:nvGrpSpPr>
            <p:cNvPr id="186393" name="Group 25"/>
            <p:cNvGrpSpPr/>
            <p:nvPr/>
          </p:nvGrpSpPr>
          <p:grpSpPr bwMode="auto">
            <a:xfrm>
              <a:off x="981" y="1134"/>
              <a:ext cx="2476" cy="288"/>
              <a:chOff x="849" y="1086"/>
              <a:chExt cx="2476" cy="288"/>
            </a:xfrm>
          </p:grpSpPr>
          <p:sp>
            <p:nvSpPr>
              <p:cNvPr id="186394" name="Rectangle 26"/>
              <p:cNvSpPr>
                <a:spLocks noChangeArrowheads="1"/>
              </p:cNvSpPr>
              <p:nvPr/>
            </p:nvSpPr>
            <p:spPr bwMode="auto">
              <a:xfrm>
                <a:off x="849" y="1086"/>
                <a:ext cx="24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 u="none">
                    <a:solidFill>
                      <a:srgbClr val="000000"/>
                    </a:solidFill>
                  </a:rPr>
                  <a:t>若     为          的</a:t>
                </a:r>
                <a:r>
                  <a:rPr lang="zh-CN" altLang="en-US" b="1">
                    <a:solidFill>
                      <a:srgbClr val="990033"/>
                    </a:solidFill>
                    <a:ea typeface="楷体" panose="02010609060101010101" pitchFamily="49" charset="-122"/>
                  </a:rPr>
                  <a:t>可去奇点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，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6395" name="Object 27"/>
              <p:cNvGraphicFramePr/>
              <p:nvPr/>
            </p:nvGraphicFramePr>
            <p:xfrm>
              <a:off x="1140" y="1103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0" name="公式" r:id="rId1" imgW="266700" imgH="381000" progId="Equation.3">
                      <p:embed/>
                    </p:oleObj>
                  </mc:Choice>
                  <mc:Fallback>
                    <p:oleObj name="公式" r:id="rId1" imgW="266700" imgH="381000" progId="Equation.3">
                      <p:embed/>
                      <p:pic>
                        <p:nvPicPr>
                          <p:cNvPr id="0" name="图片 18756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0" y="1103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396" name="Object 28"/>
              <p:cNvGraphicFramePr/>
              <p:nvPr/>
            </p:nvGraphicFramePr>
            <p:xfrm>
              <a:off x="1573" y="1128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1" name="公式" r:id="rId3" imgW="635000" imgH="342900" progId="Equation.3">
                      <p:embed/>
                    </p:oleObj>
                  </mc:Choice>
                  <mc:Fallback>
                    <p:oleObj name="公式" r:id="rId3" imgW="635000" imgH="342900" progId="Equation.3">
                      <p:embed/>
                      <p:pic>
                        <p:nvPicPr>
                          <p:cNvPr id="0" name="图片 18757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" y="1128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6408" name="Group 40"/>
            <p:cNvGrpSpPr/>
            <p:nvPr/>
          </p:nvGrpSpPr>
          <p:grpSpPr bwMode="auto">
            <a:xfrm>
              <a:off x="3243" y="1136"/>
              <a:ext cx="1814" cy="288"/>
              <a:chOff x="3111" y="1088"/>
              <a:chExt cx="1814" cy="288"/>
            </a:xfrm>
          </p:grpSpPr>
          <p:graphicFrame>
            <p:nvGraphicFramePr>
              <p:cNvPr id="186409" name="Object 41"/>
              <p:cNvGraphicFramePr/>
              <p:nvPr/>
            </p:nvGraphicFramePr>
            <p:xfrm>
              <a:off x="3406" y="1123"/>
              <a:ext cx="15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2" name="公式" r:id="rId5" imgW="2413000" imgH="381000" progId="Equation.3">
                      <p:embed/>
                    </p:oleObj>
                  </mc:Choice>
                  <mc:Fallback>
                    <p:oleObj name="公式" r:id="rId5" imgW="2413000" imgH="381000" progId="Equation.3">
                      <p:embed/>
                      <p:pic>
                        <p:nvPicPr>
                          <p:cNvPr id="0" name="图片 187571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6" y="1123"/>
                            <a:ext cx="1519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6410" name="Rectangle 42"/>
              <p:cNvSpPr>
                <a:spLocks noChangeArrowheads="1"/>
              </p:cNvSpPr>
              <p:nvPr/>
            </p:nvSpPr>
            <p:spPr bwMode="auto">
              <a:xfrm>
                <a:off x="3111" y="1088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>
                    <a:solidFill>
                      <a:srgbClr val="000000"/>
                    </a:solidFill>
                  </a:rPr>
                  <a:t>则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6423" name="Group 55"/>
          <p:cNvGrpSpPr/>
          <p:nvPr/>
        </p:nvGrpSpPr>
        <p:grpSpPr bwMode="auto">
          <a:xfrm>
            <a:off x="1560513" y="2530475"/>
            <a:ext cx="7070725" cy="1023938"/>
            <a:chOff x="983" y="1594"/>
            <a:chExt cx="4454" cy="645"/>
          </a:xfrm>
        </p:grpSpPr>
        <p:grpSp>
          <p:nvGrpSpPr>
            <p:cNvPr id="186399" name="Group 31"/>
            <p:cNvGrpSpPr/>
            <p:nvPr/>
          </p:nvGrpSpPr>
          <p:grpSpPr bwMode="auto">
            <a:xfrm>
              <a:off x="985" y="1594"/>
              <a:ext cx="2476" cy="288"/>
              <a:chOff x="853" y="1888"/>
              <a:chExt cx="2476" cy="288"/>
            </a:xfrm>
          </p:grpSpPr>
          <p:sp>
            <p:nvSpPr>
              <p:cNvPr id="186400" name="Rectangle 32"/>
              <p:cNvSpPr>
                <a:spLocks noChangeArrowheads="1"/>
              </p:cNvSpPr>
              <p:nvPr/>
            </p:nvSpPr>
            <p:spPr bwMode="auto">
              <a:xfrm>
                <a:off x="853" y="1888"/>
                <a:ext cx="24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 u="none">
                    <a:solidFill>
                      <a:srgbClr val="000000"/>
                    </a:solidFill>
                  </a:rPr>
                  <a:t>若     为          的</a:t>
                </a:r>
                <a:r>
                  <a:rPr lang="zh-CN" altLang="en-US" b="1">
                    <a:solidFill>
                      <a:srgbClr val="990033"/>
                    </a:solidFill>
                    <a:ea typeface="楷体" panose="02010609060101010101" pitchFamily="49" charset="-122"/>
                  </a:rPr>
                  <a:t>本性奇点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，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6401" name="Object 33"/>
              <p:cNvGraphicFramePr/>
              <p:nvPr/>
            </p:nvGraphicFramePr>
            <p:xfrm>
              <a:off x="1140" y="1905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3" name="公式" r:id="rId7" imgW="266700" imgH="381000" progId="Equation.3">
                      <p:embed/>
                    </p:oleObj>
                  </mc:Choice>
                  <mc:Fallback>
                    <p:oleObj name="公式" r:id="rId7" imgW="266700" imgH="381000" progId="Equation.3">
                      <p:embed/>
                      <p:pic>
                        <p:nvPicPr>
                          <p:cNvPr id="0" name="图片 187572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0" y="1905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402" name="Object 34"/>
              <p:cNvGraphicFramePr/>
              <p:nvPr/>
            </p:nvGraphicFramePr>
            <p:xfrm>
              <a:off x="1573" y="1936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4" name="公式" r:id="rId9" imgW="635000" imgH="342900" progId="Equation.3">
                      <p:embed/>
                    </p:oleObj>
                  </mc:Choice>
                  <mc:Fallback>
                    <p:oleObj name="公式" r:id="rId9" imgW="635000" imgH="342900" progId="Equation.3">
                      <p:embed/>
                      <p:pic>
                        <p:nvPicPr>
                          <p:cNvPr id="0" name="图片 187573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" y="1936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6404" name="Rectangle 36"/>
            <p:cNvSpPr>
              <a:spLocks noChangeArrowheads="1"/>
            </p:cNvSpPr>
            <p:nvPr/>
          </p:nvSpPr>
          <p:spPr bwMode="auto">
            <a:xfrm>
              <a:off x="983" y="1951"/>
              <a:ext cx="2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none"/>
                <a:t>去心邻域内展开成洛朗级数。  </a:t>
              </a:r>
              <a:endParaRPr lang="zh-CN" altLang="en-US" b="1" u="none"/>
            </a:p>
          </p:txBody>
        </p:sp>
        <p:grpSp>
          <p:nvGrpSpPr>
            <p:cNvPr id="186421" name="Group 53"/>
            <p:cNvGrpSpPr/>
            <p:nvPr/>
          </p:nvGrpSpPr>
          <p:grpSpPr bwMode="auto">
            <a:xfrm>
              <a:off x="3250" y="1594"/>
              <a:ext cx="2187" cy="288"/>
              <a:chOff x="3250" y="1594"/>
              <a:chExt cx="2187" cy="288"/>
            </a:xfrm>
          </p:grpSpPr>
          <p:sp>
            <p:nvSpPr>
              <p:cNvPr id="186413" name="Rectangle 45"/>
              <p:cNvSpPr>
                <a:spLocks noChangeArrowheads="1"/>
              </p:cNvSpPr>
              <p:nvPr/>
            </p:nvSpPr>
            <p:spPr bwMode="auto">
              <a:xfrm>
                <a:off x="3250" y="1594"/>
                <a:ext cx="21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>
                    <a:solidFill>
                      <a:srgbClr val="000000"/>
                    </a:solidFill>
                  </a:rPr>
                  <a:t>则</a:t>
                </a:r>
                <a:r>
                  <a:rPr lang="zh-CN" altLang="en-US" b="1">
                    <a:solidFill>
                      <a:srgbClr val="008000"/>
                    </a:solidFill>
                    <a:ea typeface="楷体" panose="02010609060101010101" pitchFamily="49" charset="-122"/>
                  </a:rPr>
                  <a:t>只好</a:t>
                </a:r>
                <a:r>
                  <a:rPr lang="zh-CN" altLang="en-US" b="1" u="none"/>
                  <a:t>将          在     点的</a:t>
                </a:r>
                <a:endParaRPr lang="zh-CN" altLang="en-US" b="1" u="none"/>
              </a:p>
            </p:txBody>
          </p:sp>
          <p:graphicFrame>
            <p:nvGraphicFramePr>
              <p:cNvPr id="186414" name="Object 46"/>
              <p:cNvGraphicFramePr>
                <a:graphicFrameLocks noChangeAspect="1"/>
              </p:cNvGraphicFramePr>
              <p:nvPr/>
            </p:nvGraphicFramePr>
            <p:xfrm>
              <a:off x="4794" y="1615"/>
              <a:ext cx="16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5" name="公式" r:id="rId10" imgW="266700" imgH="381000" progId="Equation.3">
                      <p:embed/>
                    </p:oleObj>
                  </mc:Choice>
                  <mc:Fallback>
                    <p:oleObj name="公式" r:id="rId10" imgW="266700" imgH="381000" progId="Equation.3">
                      <p:embed/>
                      <p:pic>
                        <p:nvPicPr>
                          <p:cNvPr id="0" name="图片 18757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4" y="1615"/>
                            <a:ext cx="165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415" name="Object 47"/>
              <p:cNvGraphicFramePr>
                <a:graphicFrameLocks noChangeAspect="1"/>
              </p:cNvGraphicFramePr>
              <p:nvPr/>
            </p:nvGraphicFramePr>
            <p:xfrm>
              <a:off x="4120" y="1640"/>
              <a:ext cx="3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6" name="公式" r:id="rId11" imgW="635000" imgH="342900" progId="Equation.3">
                      <p:embed/>
                    </p:oleObj>
                  </mc:Choice>
                  <mc:Fallback>
                    <p:oleObj name="公式" r:id="rId11" imgW="635000" imgH="342900" progId="Equation.3">
                      <p:embed/>
                      <p:pic>
                        <p:nvPicPr>
                          <p:cNvPr id="0" name="图片 18757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0" y="1640"/>
                            <a:ext cx="393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6424" name="Group 56"/>
          <p:cNvGrpSpPr/>
          <p:nvPr/>
        </p:nvGrpSpPr>
        <p:grpSpPr bwMode="auto">
          <a:xfrm>
            <a:off x="1349375" y="3778250"/>
            <a:ext cx="7585075" cy="987425"/>
            <a:chOff x="850" y="2380"/>
            <a:chExt cx="4778" cy="622"/>
          </a:xfrm>
        </p:grpSpPr>
        <p:sp>
          <p:nvSpPr>
            <p:cNvPr id="186405" name="Rectangle 37"/>
            <p:cNvSpPr>
              <a:spLocks noChangeArrowheads="1"/>
            </p:cNvSpPr>
            <p:nvPr/>
          </p:nvSpPr>
          <p:spPr bwMode="auto">
            <a:xfrm>
              <a:off x="850" y="2380"/>
              <a:ext cx="4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(1) </a:t>
              </a:r>
              <a:r>
                <a: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rPr>
                <a:t>在具体展开时，并不需要写出较完整的洛朗级数，   </a:t>
              </a:r>
              <a:endParaRPr lang="zh-CN" altLang="en-US" b="1" u="none">
                <a:solidFill>
                  <a:schemeClr val="hlink"/>
                </a:solidFill>
                <a:ea typeface="楷体" panose="02010609060101010101" pitchFamily="49" charset="-122"/>
              </a:endParaRPr>
            </a:p>
          </p:txBody>
        </p:sp>
        <p:grpSp>
          <p:nvGrpSpPr>
            <p:cNvPr id="186418" name="Group 50"/>
            <p:cNvGrpSpPr/>
            <p:nvPr/>
          </p:nvGrpSpPr>
          <p:grpSpPr bwMode="auto">
            <a:xfrm>
              <a:off x="1116" y="2714"/>
              <a:ext cx="3624" cy="288"/>
              <a:chOff x="1116" y="3008"/>
              <a:chExt cx="3624" cy="288"/>
            </a:xfrm>
          </p:grpSpPr>
          <p:sp>
            <p:nvSpPr>
              <p:cNvPr id="186419" name="Rectangle 51"/>
              <p:cNvSpPr>
                <a:spLocks noChangeArrowheads="1"/>
              </p:cNvSpPr>
              <p:nvPr/>
            </p:nvSpPr>
            <p:spPr bwMode="auto">
              <a:xfrm>
                <a:off x="1116" y="3008"/>
                <a:ext cx="3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只需将其中的系数      </a:t>
                </a:r>
                <a:r>
                  <a:rPr lang="zh-CN" altLang="en-US" sz="1800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b="1" u="none">
                    <a:solidFill>
                      <a:schemeClr val="hlink"/>
                    </a:solidFill>
                    <a:ea typeface="楷体" panose="02010609060101010101" pitchFamily="49" charset="-122"/>
                  </a:rPr>
                  <a:t>求出来就可以了。  </a:t>
                </a:r>
                <a:endParaRPr lang="zh-CN" altLang="en-US" b="1" u="none">
                  <a:solidFill>
                    <a:schemeClr val="hlink"/>
                  </a:solidFill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186420" name="Object 52"/>
              <p:cNvGraphicFramePr/>
              <p:nvPr/>
            </p:nvGraphicFramePr>
            <p:xfrm>
              <a:off x="2767" y="3038"/>
              <a:ext cx="241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77" name="公式" r:id="rId12" imgW="508000" imgH="495300" progId="Equation.3">
                      <p:embed/>
                    </p:oleObj>
                  </mc:Choice>
                  <mc:Fallback>
                    <p:oleObj name="公式" r:id="rId12" imgW="508000" imgH="495300" progId="Equation.3">
                      <p:embed/>
                      <p:pic>
                        <p:nvPicPr>
                          <p:cNvPr id="0" name="图片 18757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7" y="3038"/>
                            <a:ext cx="241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1" grpId="0"/>
      <p:bldP spid="186392" grpId="0"/>
      <p:bldP spid="186397" grpId="0"/>
      <p:bldP spid="186398" grpId="0"/>
      <p:bldP spid="1864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53" name="Group 61"/>
          <p:cNvGrpSpPr/>
          <p:nvPr/>
        </p:nvGrpSpPr>
        <p:grpSpPr bwMode="auto">
          <a:xfrm>
            <a:off x="1555750" y="1795463"/>
            <a:ext cx="7085013" cy="1411287"/>
            <a:chOff x="980" y="1131"/>
            <a:chExt cx="4463" cy="889"/>
          </a:xfrm>
        </p:grpSpPr>
        <p:grpSp>
          <p:nvGrpSpPr>
            <p:cNvPr id="187407" name="Group 15"/>
            <p:cNvGrpSpPr/>
            <p:nvPr/>
          </p:nvGrpSpPr>
          <p:grpSpPr bwMode="auto">
            <a:xfrm>
              <a:off x="980" y="1131"/>
              <a:ext cx="2512" cy="288"/>
              <a:chOff x="854" y="1083"/>
              <a:chExt cx="2512" cy="288"/>
            </a:xfrm>
          </p:grpSpPr>
          <p:sp>
            <p:nvSpPr>
              <p:cNvPr id="187408" name="Rectangle 16"/>
              <p:cNvSpPr>
                <a:spLocks noChangeArrowheads="1"/>
              </p:cNvSpPr>
              <p:nvPr/>
            </p:nvSpPr>
            <p:spPr bwMode="auto">
              <a:xfrm>
                <a:off x="854" y="1083"/>
                <a:ext cx="25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 u="none">
                    <a:solidFill>
                      <a:srgbClr val="000000"/>
                    </a:solidFill>
                  </a:rPr>
                  <a:t>若     为          的</a:t>
                </a:r>
                <a:r>
                  <a:rPr lang="zh-CN" altLang="en-US" b="1" u="none" baseline="-25000">
                    <a:solidFill>
                      <a:srgbClr val="000000"/>
                    </a:solidFill>
                  </a:rPr>
                  <a:t> </a:t>
                </a:r>
                <a:r>
                  <a:rPr lang="en-US" altLang="zh-CN" b="1" i="1">
                    <a:solidFill>
                      <a:srgbClr val="990033"/>
                    </a:solidFill>
                    <a:ea typeface="楷体" panose="02010609060101010101" pitchFamily="49" charset="-122"/>
                  </a:rPr>
                  <a:t>m </a:t>
                </a:r>
                <a:r>
                  <a:rPr lang="zh-CN" altLang="en-US" b="1">
                    <a:solidFill>
                      <a:srgbClr val="990033"/>
                    </a:solidFill>
                    <a:ea typeface="楷体" panose="02010609060101010101" pitchFamily="49" charset="-122"/>
                  </a:rPr>
                  <a:t>阶极点</a:t>
                </a:r>
                <a:r>
                  <a:rPr lang="zh-CN" altLang="en-US" b="1" u="none">
                    <a:solidFill>
                      <a:srgbClr val="000000"/>
                    </a:solidFill>
                  </a:rPr>
                  <a:t>，  </a:t>
                </a:r>
                <a:endParaRPr lang="zh-CN" altLang="en-US" b="1" u="none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87409" name="Object 17"/>
              <p:cNvGraphicFramePr/>
              <p:nvPr/>
            </p:nvGraphicFramePr>
            <p:xfrm>
              <a:off x="1146" y="1102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638" name="公式" r:id="rId1" imgW="266700" imgH="381000" progId="Equation.3">
                      <p:embed/>
                    </p:oleObj>
                  </mc:Choice>
                  <mc:Fallback>
                    <p:oleObj name="公式" r:id="rId1" imgW="266700" imgH="381000" progId="Equation.3">
                      <p:embed/>
                      <p:pic>
                        <p:nvPicPr>
                          <p:cNvPr id="0" name="图片 18863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1102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10" name="Object 18"/>
              <p:cNvGraphicFramePr/>
              <p:nvPr/>
            </p:nvGraphicFramePr>
            <p:xfrm>
              <a:off x="1579" y="1127"/>
              <a:ext cx="3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639" name="公式" r:id="rId3" imgW="635000" imgH="342900" progId="Equation.3">
                      <p:embed/>
                    </p:oleObj>
                  </mc:Choice>
                  <mc:Fallback>
                    <p:oleObj name="公式" r:id="rId3" imgW="635000" imgH="342900" progId="Equation.3">
                      <p:embed/>
                      <p:pic>
                        <p:nvPicPr>
                          <p:cNvPr id="0" name="图片 18863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" y="1127"/>
                            <a:ext cx="399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7412" name="Object 20"/>
            <p:cNvGraphicFramePr/>
            <p:nvPr/>
          </p:nvGraphicFramePr>
          <p:xfrm>
            <a:off x="1252" y="1501"/>
            <a:ext cx="4191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40" name="公式" r:id="rId5" imgW="6654800" imgH="825500" progId="Equation.3">
                    <p:embed/>
                  </p:oleObj>
                </mc:Choice>
                <mc:Fallback>
                  <p:oleObj name="公式" r:id="rId5" imgW="6654800" imgH="825500" progId="Equation.3">
                    <p:embed/>
                    <p:pic>
                      <p:nvPicPr>
                        <p:cNvPr id="0" name="图片 18863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1501"/>
                          <a:ext cx="4191" cy="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13" name="Rectangle 21"/>
            <p:cNvSpPr>
              <a:spLocks noChangeArrowheads="1"/>
            </p:cNvSpPr>
            <p:nvPr/>
          </p:nvSpPr>
          <p:spPr bwMode="auto">
            <a:xfrm>
              <a:off x="3281" y="1131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none">
                  <a:solidFill>
                    <a:srgbClr val="000000"/>
                  </a:solidFill>
                </a:rPr>
                <a:t>则有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</p:grpSp>
      <p:sp>
        <p:nvSpPr>
          <p:cNvPr id="187434" name="Rectangle 42"/>
          <p:cNvSpPr>
            <a:spLocks noChangeArrowheads="1"/>
          </p:cNvSpPr>
          <p:nvPr/>
        </p:nvSpPr>
        <p:spPr bwMode="auto">
          <a:xfrm>
            <a:off x="528638" y="179705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法则</a:t>
            </a:r>
            <a:r>
              <a:rPr lang="zh-CN" altLang="en-US" sz="1200" b="1" u="none">
                <a:solidFill>
                  <a:srgbClr val="0000FF"/>
                </a:solidFill>
              </a:rPr>
              <a:t> </a:t>
            </a:r>
            <a:r>
              <a:rPr lang="en-US" altLang="zh-CN" b="1" u="none">
                <a:solidFill>
                  <a:srgbClr val="0000FF"/>
                </a:solidFill>
              </a:rPr>
              <a:t>3   </a:t>
            </a:r>
            <a:endParaRPr lang="en-US" altLang="zh-CN" b="1" u="none">
              <a:solidFill>
                <a:srgbClr val="0000FF"/>
              </a:solidFill>
            </a:endParaRPr>
          </a:p>
        </p:txBody>
      </p:sp>
      <p:sp>
        <p:nvSpPr>
          <p:cNvPr id="187435" name="Rectangle 43"/>
          <p:cNvSpPr>
            <a:spLocks noChangeArrowheads="1"/>
          </p:cNvSpPr>
          <p:nvPr/>
        </p:nvSpPr>
        <p:spPr bwMode="auto">
          <a:xfrm>
            <a:off x="533400" y="118268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none">
                <a:solidFill>
                  <a:srgbClr val="000099"/>
                </a:solidFill>
              </a:rPr>
              <a:t>1. </a:t>
            </a:r>
            <a:r>
              <a:rPr lang="zh-CN" altLang="en-US" b="1" u="none">
                <a:solidFill>
                  <a:srgbClr val="000099"/>
                </a:solidFill>
              </a:rPr>
              <a:t>计算留数 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sp>
        <p:nvSpPr>
          <p:cNvPr id="187436" name="Rectangle 44"/>
          <p:cNvSpPr>
            <a:spLocks noChangeArrowheads="1"/>
          </p:cNvSpPr>
          <p:nvPr/>
        </p:nvSpPr>
        <p:spPr bwMode="auto">
          <a:xfrm>
            <a:off x="531813" y="368141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8000"/>
                </a:solidFill>
                <a:ea typeface="楷体" panose="02010609060101010101" pitchFamily="49" charset="-122"/>
              </a:rPr>
              <a:t>特别  </a:t>
            </a:r>
            <a:endParaRPr lang="zh-CN" altLang="en-US" b="1">
              <a:solidFill>
                <a:srgbClr val="008000"/>
              </a:solidFill>
              <a:ea typeface="楷体" panose="02010609060101010101" pitchFamily="49" charset="-122"/>
            </a:endParaRPr>
          </a:p>
        </p:txBody>
      </p:sp>
      <p:grpSp>
        <p:nvGrpSpPr>
          <p:cNvPr id="187457" name="Group 65"/>
          <p:cNvGrpSpPr/>
          <p:nvPr/>
        </p:nvGrpSpPr>
        <p:grpSpPr bwMode="auto">
          <a:xfrm>
            <a:off x="1355725" y="3536950"/>
            <a:ext cx="6788150" cy="2306638"/>
            <a:chOff x="854" y="2228"/>
            <a:chExt cx="4276" cy="1453"/>
          </a:xfrm>
        </p:grpSpPr>
        <p:sp>
          <p:nvSpPr>
            <p:cNvPr id="187438" name="Rectangle 46"/>
            <p:cNvSpPr>
              <a:spLocks noChangeArrowheads="1"/>
            </p:cNvSpPr>
            <p:nvPr/>
          </p:nvSpPr>
          <p:spPr bwMode="auto">
            <a:xfrm>
              <a:off x="3880" y="278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u="none">
                  <a:solidFill>
                    <a:srgbClr val="000000"/>
                  </a:solidFill>
                </a:rPr>
                <a:t>则有  </a:t>
              </a:r>
              <a:endParaRPr lang="zh-CN" altLang="en-US" b="1" u="none">
                <a:solidFill>
                  <a:srgbClr val="000000"/>
                </a:solidFill>
              </a:endParaRPr>
            </a:p>
          </p:txBody>
        </p:sp>
        <p:grpSp>
          <p:nvGrpSpPr>
            <p:cNvPr id="187456" name="Group 64"/>
            <p:cNvGrpSpPr/>
            <p:nvPr/>
          </p:nvGrpSpPr>
          <p:grpSpPr bwMode="auto">
            <a:xfrm>
              <a:off x="854" y="2228"/>
              <a:ext cx="4276" cy="1453"/>
              <a:chOff x="854" y="2228"/>
              <a:chExt cx="4276" cy="1453"/>
            </a:xfrm>
          </p:grpSpPr>
          <p:graphicFrame>
            <p:nvGraphicFramePr>
              <p:cNvPr id="187437" name="Object 45"/>
              <p:cNvGraphicFramePr>
                <a:graphicFrameLocks noChangeAspect="1"/>
              </p:cNvGraphicFramePr>
              <p:nvPr/>
            </p:nvGraphicFramePr>
            <p:xfrm>
              <a:off x="1889" y="3173"/>
              <a:ext cx="1941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641" name="公式" r:id="rId7" imgW="3073400" imgH="800100" progId="Equation.3">
                      <p:embed/>
                    </p:oleObj>
                  </mc:Choice>
                  <mc:Fallback>
                    <p:oleObj name="公式" r:id="rId7" imgW="3073400" imgH="800100" progId="Equation.3">
                      <p:embed/>
                      <p:pic>
                        <p:nvPicPr>
                          <p:cNvPr id="0" name="图片 18864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9" y="3173"/>
                            <a:ext cx="1941" cy="5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7455" name="Group 63"/>
              <p:cNvGrpSpPr/>
              <p:nvPr/>
            </p:nvGrpSpPr>
            <p:grpSpPr bwMode="auto">
              <a:xfrm>
                <a:off x="854" y="2228"/>
                <a:ext cx="4276" cy="869"/>
                <a:chOff x="854" y="2228"/>
                <a:chExt cx="4276" cy="869"/>
              </a:xfrm>
            </p:grpSpPr>
            <p:grpSp>
              <p:nvGrpSpPr>
                <p:cNvPr id="187454" name="Group 62"/>
                <p:cNvGrpSpPr/>
                <p:nvPr/>
              </p:nvGrpSpPr>
              <p:grpSpPr bwMode="auto">
                <a:xfrm>
                  <a:off x="854" y="2228"/>
                  <a:ext cx="4276" cy="869"/>
                  <a:chOff x="854" y="2228"/>
                  <a:chExt cx="4276" cy="869"/>
                </a:xfrm>
              </p:grpSpPr>
              <p:graphicFrame>
                <p:nvGraphicFramePr>
                  <p:cNvPr id="187440" name="Object 48"/>
                  <p:cNvGraphicFramePr/>
                  <p:nvPr/>
                </p:nvGraphicFramePr>
                <p:xfrm>
                  <a:off x="1116" y="2228"/>
                  <a:ext cx="1087" cy="4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8642" name="公式" r:id="rId9" imgW="1727200" imgH="787400" progId="Equation.3">
                          <p:embed/>
                        </p:oleObj>
                      </mc:Choice>
                      <mc:Fallback>
                        <p:oleObj name="公式" r:id="rId9" imgW="1727200" imgH="787400" progId="Equation.3">
                          <p:embed/>
                          <p:pic>
                            <p:nvPicPr>
                              <p:cNvPr id="0" name="图片 188641"/>
                              <p:cNvPicPr preferRelativeResize="0"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6" y="2228"/>
                                <a:ext cx="1087" cy="49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87442" name="Group 50"/>
                  <p:cNvGrpSpPr/>
                  <p:nvPr/>
                </p:nvGrpSpPr>
                <p:grpSpPr bwMode="auto">
                  <a:xfrm>
                    <a:off x="2270" y="2329"/>
                    <a:ext cx="2860" cy="288"/>
                    <a:chOff x="2540" y="1093"/>
                    <a:chExt cx="2860" cy="288"/>
                  </a:xfrm>
                </p:grpSpPr>
                <p:sp>
                  <p:nvSpPr>
                    <p:cNvPr id="187443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0" y="1093"/>
                      <a:ext cx="286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 u="none">
                          <a:solidFill>
                            <a:srgbClr val="000000"/>
                          </a:solidFill>
                        </a:rPr>
                        <a:t>其中，                  在     点解析，  </a:t>
                      </a:r>
                      <a:endParaRPr lang="zh-CN" altLang="en-US" b="1" u="none">
                        <a:solidFill>
                          <a:srgbClr val="000000"/>
                        </a:solidFill>
                      </a:endParaRPr>
                    </a:p>
                  </p:txBody>
                </p:sp>
                <p:graphicFrame>
                  <p:nvGraphicFramePr>
                    <p:cNvPr id="187444" name="Object 52"/>
                    <p:cNvGraphicFramePr/>
                    <p:nvPr/>
                  </p:nvGraphicFramePr>
                  <p:xfrm>
                    <a:off x="3157" y="1133"/>
                    <a:ext cx="841" cy="21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8643" name="公式" r:id="rId11" imgW="1333500" imgH="342900" progId="Equation.3">
                            <p:embed/>
                          </p:oleObj>
                        </mc:Choice>
                        <mc:Fallback>
                          <p:oleObj name="公式" r:id="rId11" imgW="1333500" imgH="342900" progId="Equation.3">
                            <p:embed/>
                            <p:pic>
                              <p:nvPicPr>
                                <p:cNvPr id="0" name="图片 188642"/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157" y="1133"/>
                                  <a:ext cx="841" cy="21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7445" name="Object 5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288" y="1112"/>
                    <a:ext cx="165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8644" name="公式" r:id="rId13" imgW="266700" imgH="381000" progId="Equation.3">
                            <p:embed/>
                          </p:oleObj>
                        </mc:Choice>
                        <mc:Fallback>
                          <p:oleObj name="公式" r:id="rId13" imgW="266700" imgH="381000" progId="Equation.3">
                            <p:embed/>
                            <p:pic>
                              <p:nvPicPr>
                                <p:cNvPr id="0" name="图片 188643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288" y="1112"/>
                                  <a:ext cx="165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87446" name="Object 54"/>
                  <p:cNvGraphicFramePr/>
                  <p:nvPr/>
                </p:nvGraphicFramePr>
                <p:xfrm>
                  <a:off x="3016" y="2843"/>
                  <a:ext cx="807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8645" name="公式" r:id="rId15" imgW="1282700" imgH="381000" progId="Equation.3">
                          <p:embed/>
                        </p:oleObj>
                      </mc:Choice>
                      <mc:Fallback>
                        <p:oleObj name="公式" r:id="rId15" imgW="1282700" imgH="381000" progId="Equation.3">
                          <p:embed/>
                          <p:pic>
                            <p:nvPicPr>
                              <p:cNvPr id="0" name="图片 188644"/>
                              <p:cNvPicPr preferRelativeResize="0"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16" y="2843"/>
                                <a:ext cx="807" cy="24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87447" name="Group 55"/>
                  <p:cNvGrpSpPr/>
                  <p:nvPr/>
                </p:nvGrpSpPr>
                <p:grpSpPr bwMode="auto">
                  <a:xfrm>
                    <a:off x="854" y="2809"/>
                    <a:ext cx="2047" cy="288"/>
                    <a:chOff x="1124" y="1573"/>
                    <a:chExt cx="2047" cy="288"/>
                  </a:xfrm>
                </p:grpSpPr>
                <p:graphicFrame>
                  <p:nvGraphicFramePr>
                    <p:cNvPr id="187448" name="Object 56"/>
                    <p:cNvGraphicFramePr/>
                    <p:nvPr/>
                  </p:nvGraphicFramePr>
                  <p:xfrm>
                    <a:off x="2338" y="1607"/>
                    <a:ext cx="833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8646" name="公式" r:id="rId17" imgW="1320165" imgH="381000" progId="Equation.3">
                            <p:embed/>
                          </p:oleObj>
                        </mc:Choice>
                        <mc:Fallback>
                          <p:oleObj name="公式" r:id="rId17" imgW="1320165" imgH="381000" progId="Equation.3">
                            <p:embed/>
                            <p:pic>
                              <p:nvPicPr>
                                <p:cNvPr id="0" name="图片 188645"/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338" y="1607"/>
                                  <a:ext cx="833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7449" name="Object 57"/>
                    <p:cNvGraphicFramePr/>
                    <p:nvPr/>
                  </p:nvGraphicFramePr>
                  <p:xfrm>
                    <a:off x="1424" y="1607"/>
                    <a:ext cx="799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88647" name="公式" r:id="rId19" imgW="1269365" imgH="381000" progId="Equation.3">
                            <p:embed/>
                          </p:oleObj>
                        </mc:Choice>
                        <mc:Fallback>
                          <p:oleObj name="公式" r:id="rId19" imgW="1269365" imgH="381000" progId="Equation.3">
                            <p:embed/>
                            <p:pic>
                              <p:nvPicPr>
                                <p:cNvPr id="0" name="图片 188646"/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424" y="1607"/>
                                  <a:ext cx="799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87450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4" y="1573"/>
                      <a:ext cx="40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en-US" b="1" u="none">
                          <a:solidFill>
                            <a:srgbClr val="000000"/>
                          </a:solidFill>
                        </a:rPr>
                        <a:t>且  </a:t>
                      </a:r>
                      <a:endParaRPr lang="zh-CN" altLang="en-US" b="1" u="none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8745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4" y="2323"/>
                  <a:ext cx="40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u="none">
                      <a:solidFill>
                        <a:srgbClr val="000000"/>
                      </a:solidFill>
                    </a:rPr>
                    <a:t>若  </a:t>
                  </a:r>
                  <a:endParaRPr lang="zh-CN" altLang="en-US" b="1" u="none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87452" name="Rectangle 60"/>
          <p:cNvSpPr>
            <a:spLocks noChangeArrowheads="1"/>
          </p:cNvSpPr>
          <p:nvPr/>
        </p:nvSpPr>
        <p:spPr bwMode="auto">
          <a:xfrm>
            <a:off x="536575" y="56832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三、利用留数计算闭路积分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4" grpId="0"/>
      <p:bldP spid="187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604" name="Group 92"/>
          <p:cNvGrpSpPr/>
          <p:nvPr/>
        </p:nvGrpSpPr>
        <p:grpSpPr bwMode="auto">
          <a:xfrm>
            <a:off x="6365875" y="2501900"/>
            <a:ext cx="2409825" cy="1697038"/>
            <a:chOff x="3920" y="1642"/>
            <a:chExt cx="1518" cy="1069"/>
          </a:xfrm>
        </p:grpSpPr>
        <p:sp>
          <p:nvSpPr>
            <p:cNvPr id="192536" name="Freeform 24"/>
            <p:cNvSpPr>
              <a:spLocks noChangeAspect="1"/>
            </p:cNvSpPr>
            <p:nvPr/>
          </p:nvSpPr>
          <p:spPr bwMode="auto">
            <a:xfrm>
              <a:off x="3920" y="1642"/>
              <a:ext cx="1518" cy="1069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DCB9"/>
            </a:solidFill>
            <a:ln w="3175" cap="flat" cmpd="sng">
              <a:solidFill>
                <a:srgbClr val="0000FF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37" name="Rectangle 25"/>
            <p:cNvSpPr>
              <a:spLocks noChangeAspect="1" noChangeArrowheads="1"/>
            </p:cNvSpPr>
            <p:nvPr/>
          </p:nvSpPr>
          <p:spPr bwMode="auto">
            <a:xfrm>
              <a:off x="4782" y="1877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 u="none"/>
                <a:t>D  </a:t>
              </a:r>
              <a:endParaRPr lang="en-US" altLang="zh-CN" sz="1800" b="1" i="1" u="none"/>
            </a:p>
          </p:txBody>
        </p:sp>
        <p:sp>
          <p:nvSpPr>
            <p:cNvPr id="192538" name="Line 26"/>
            <p:cNvSpPr>
              <a:spLocks noChangeAspect="1" noChangeShapeType="1"/>
            </p:cNvSpPr>
            <p:nvPr/>
          </p:nvSpPr>
          <p:spPr bwMode="auto">
            <a:xfrm flipH="1">
              <a:off x="4248" y="2147"/>
              <a:ext cx="5" cy="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39" name="Rectangle 27"/>
            <p:cNvSpPr>
              <a:spLocks noChangeAspect="1" noChangeArrowheads="1"/>
            </p:cNvSpPr>
            <p:nvPr/>
          </p:nvSpPr>
          <p:spPr bwMode="auto">
            <a:xfrm>
              <a:off x="4042" y="2048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 i="1" u="none"/>
                <a:t>C  </a:t>
              </a:r>
              <a:endParaRPr lang="en-US" altLang="zh-CN" sz="1800" b="1" i="1" u="none"/>
            </a:p>
          </p:txBody>
        </p:sp>
        <p:graphicFrame>
          <p:nvGraphicFramePr>
            <p:cNvPr id="192540" name="Object 28"/>
            <p:cNvGraphicFramePr>
              <a:graphicFrameLocks noChangeAspect="1"/>
            </p:cNvGraphicFramePr>
            <p:nvPr/>
          </p:nvGraphicFramePr>
          <p:xfrm>
            <a:off x="4480" y="2142"/>
            <a:ext cx="13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2" name="公式" r:id="rId1" imgW="279400" imgH="368300" progId="Equation.3">
                    <p:embed/>
                  </p:oleObj>
                </mc:Choice>
                <mc:Fallback>
                  <p:oleObj name="公式" r:id="rId1" imgW="279400" imgH="368300" progId="Equation.3">
                    <p:embed/>
                    <p:pic>
                      <p:nvPicPr>
                        <p:cNvPr id="0" name="图片 1896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2142"/>
                          <a:ext cx="138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41" name="Oval 29"/>
            <p:cNvSpPr>
              <a:spLocks noChangeAspect="1" noChangeArrowheads="1"/>
            </p:cNvSpPr>
            <p:nvPr/>
          </p:nvSpPr>
          <p:spPr bwMode="auto">
            <a:xfrm>
              <a:off x="4585" y="2149"/>
              <a:ext cx="35" cy="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2542" name="Object 30"/>
            <p:cNvGraphicFramePr>
              <a:graphicFrameLocks noChangeAspect="1"/>
            </p:cNvGraphicFramePr>
            <p:nvPr/>
          </p:nvGraphicFramePr>
          <p:xfrm>
            <a:off x="5045" y="2305"/>
            <a:ext cx="14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3" name="公式" r:id="rId3" imgW="292100" imgH="381000" progId="Equation.3">
                    <p:embed/>
                  </p:oleObj>
                </mc:Choice>
                <mc:Fallback>
                  <p:oleObj name="公式" r:id="rId3" imgW="292100" imgH="381000" progId="Equation.3">
                    <p:embed/>
                    <p:pic>
                      <p:nvPicPr>
                        <p:cNvPr id="0" name="图片 18966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2305"/>
                          <a:ext cx="145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43" name="Oval 31"/>
            <p:cNvSpPr>
              <a:spLocks noChangeAspect="1" noChangeArrowheads="1"/>
            </p:cNvSpPr>
            <p:nvPr/>
          </p:nvSpPr>
          <p:spPr bwMode="auto">
            <a:xfrm>
              <a:off x="5153" y="2309"/>
              <a:ext cx="35" cy="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2544" name="Object 32"/>
            <p:cNvGraphicFramePr>
              <a:graphicFrameLocks noChangeAspect="1"/>
            </p:cNvGraphicFramePr>
            <p:nvPr/>
          </p:nvGraphicFramePr>
          <p:xfrm>
            <a:off x="4301" y="1888"/>
            <a:ext cx="13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4" name="公式" r:id="rId5" imgW="266700" imgH="368300" progId="Equation.3">
                    <p:embed/>
                  </p:oleObj>
                </mc:Choice>
                <mc:Fallback>
                  <p:oleObj name="公式" r:id="rId5" imgW="266700" imgH="368300" progId="Equation.3">
                    <p:embed/>
                    <p:pic>
                      <p:nvPicPr>
                        <p:cNvPr id="0" name="图片 18966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1888"/>
                          <a:ext cx="132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45" name="Oval 33"/>
            <p:cNvSpPr>
              <a:spLocks noChangeAspect="1" noChangeArrowheads="1"/>
            </p:cNvSpPr>
            <p:nvPr/>
          </p:nvSpPr>
          <p:spPr bwMode="auto">
            <a:xfrm>
              <a:off x="4403" y="1907"/>
              <a:ext cx="35" cy="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46" name="Rectangle 34"/>
            <p:cNvSpPr>
              <a:spLocks noChangeAspect="1" noChangeArrowheads="1"/>
            </p:cNvSpPr>
            <p:nvPr/>
          </p:nvSpPr>
          <p:spPr bwMode="auto">
            <a:xfrm rot="845081">
              <a:off x="4740" y="2070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 u="none">
                  <a:solidFill>
                    <a:srgbClr val="0000FF"/>
                  </a:solidFill>
                </a:rPr>
                <a:t>…</a:t>
              </a:r>
              <a:r>
                <a:rPr lang="en-US" altLang="zh-CN" b="1" i="1" u="none">
                  <a:solidFill>
                    <a:srgbClr val="0000FF"/>
                  </a:solidFill>
                </a:rPr>
                <a:t> </a:t>
              </a:r>
              <a:r>
                <a:rPr lang="en-US" altLang="zh-CN" b="1" u="none">
                  <a:solidFill>
                    <a:srgbClr val="0000FF"/>
                  </a:solidFill>
                </a:rPr>
                <a:t>  </a:t>
              </a:r>
              <a:endParaRPr lang="en-US" altLang="zh-CN" b="1" i="1" u="none">
                <a:solidFill>
                  <a:srgbClr val="0000FF"/>
                </a:solidFill>
              </a:endParaRPr>
            </a:p>
          </p:txBody>
        </p:sp>
      </p:grp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528638" y="182245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u="none">
                <a:solidFill>
                  <a:srgbClr val="0000FF"/>
                </a:solidFill>
              </a:rPr>
              <a:t>定理 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sp>
        <p:nvSpPr>
          <p:cNvPr id="192555" name="Rectangle 43"/>
          <p:cNvSpPr>
            <a:spLocks noChangeArrowheads="1"/>
          </p:cNvSpPr>
          <p:nvPr/>
        </p:nvSpPr>
        <p:spPr bwMode="auto">
          <a:xfrm>
            <a:off x="534988" y="4443413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u="none">
                <a:solidFill>
                  <a:srgbClr val="FF0000"/>
                </a:solidFill>
              </a:rPr>
              <a:t>注意   </a:t>
            </a:r>
            <a:endParaRPr lang="zh-CN" altLang="en-US" b="1" u="none">
              <a:solidFill>
                <a:srgbClr val="FF0000"/>
              </a:solidFill>
            </a:endParaRPr>
          </a:p>
        </p:txBody>
      </p:sp>
      <p:sp>
        <p:nvSpPr>
          <p:cNvPr id="192556" name="Rectangle 44"/>
          <p:cNvSpPr>
            <a:spLocks noChangeArrowheads="1"/>
          </p:cNvSpPr>
          <p:nvPr/>
        </p:nvSpPr>
        <p:spPr bwMode="auto">
          <a:xfrm>
            <a:off x="1349375" y="4449763"/>
            <a:ext cx="768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只需计算积分曲线</a:t>
            </a:r>
            <a:r>
              <a:rPr lang="zh-CN" altLang="en-US" b="1" u="none" baseline="-25000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en-US" altLang="zh-CN" b="1" i="1" u="none">
                <a:solidFill>
                  <a:srgbClr val="006600"/>
                </a:solidFill>
                <a:ea typeface="楷体" panose="02010609060101010101" pitchFamily="49" charset="-122"/>
              </a:rPr>
              <a:t>C</a:t>
            </a:r>
            <a:r>
              <a:rPr lang="en-US" altLang="zh-CN" b="1" u="none" baseline="-25000">
                <a:solidFill>
                  <a:srgbClr val="006600"/>
                </a:solidFill>
                <a:ea typeface="楷体" panose="02010609060101010101" pitchFamily="49" charset="-122"/>
              </a:rPr>
              <a:t> </a:t>
            </a:r>
            <a:r>
              <a:rPr lang="zh-CN" altLang="en-US" b="1" u="none">
                <a:solidFill>
                  <a:srgbClr val="006600"/>
                </a:solidFill>
                <a:ea typeface="楷体" panose="02010609060101010101" pitchFamily="49" charset="-122"/>
              </a:rPr>
              <a:t>所围成的有限区域内奇点的留数。  </a:t>
            </a:r>
            <a:endParaRPr lang="zh-CN" altLang="en-US" b="1" u="none">
              <a:solidFill>
                <a:srgbClr val="006600"/>
              </a:solidFill>
              <a:ea typeface="楷体" panose="02010609060101010101" pitchFamily="49" charset="-122"/>
            </a:endParaRPr>
          </a:p>
        </p:txBody>
      </p:sp>
      <p:sp>
        <p:nvSpPr>
          <p:cNvPr id="192574" name="Rectangle 62"/>
          <p:cNvSpPr>
            <a:spLocks noChangeArrowheads="1"/>
          </p:cNvSpPr>
          <p:nvPr/>
        </p:nvSpPr>
        <p:spPr bwMode="auto">
          <a:xfrm>
            <a:off x="5413375" y="240188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u="none"/>
              <a:t>则有  </a:t>
            </a:r>
            <a:endParaRPr lang="zh-CN" altLang="en-US" b="1" u="none"/>
          </a:p>
        </p:txBody>
      </p:sp>
      <p:grpSp>
        <p:nvGrpSpPr>
          <p:cNvPr id="192580" name="Group 68"/>
          <p:cNvGrpSpPr/>
          <p:nvPr/>
        </p:nvGrpSpPr>
        <p:grpSpPr bwMode="auto">
          <a:xfrm>
            <a:off x="1646238" y="2846388"/>
            <a:ext cx="4451350" cy="941387"/>
            <a:chOff x="1037" y="1421"/>
            <a:chExt cx="2804" cy="593"/>
          </a:xfrm>
        </p:grpSpPr>
        <p:graphicFrame>
          <p:nvGraphicFramePr>
            <p:cNvPr id="192581" name="Object 69"/>
            <p:cNvGraphicFramePr/>
            <p:nvPr/>
          </p:nvGraphicFramePr>
          <p:xfrm>
            <a:off x="1037" y="1614"/>
            <a:ext cx="13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5" name="公式" r:id="rId7" imgW="2832100" imgH="660400" progId="Equation.3">
                    <p:embed/>
                  </p:oleObj>
                </mc:Choice>
                <mc:Fallback>
                  <p:oleObj name="公式" r:id="rId7" imgW="2832100" imgH="660400" progId="Equation.3">
                    <p:embed/>
                    <p:pic>
                      <p:nvPicPr>
                        <p:cNvPr id="0" name="图片 18966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614"/>
                          <a:ext cx="133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82" name="Object 70"/>
            <p:cNvGraphicFramePr/>
            <p:nvPr/>
          </p:nvGraphicFramePr>
          <p:xfrm>
            <a:off x="2617" y="1642"/>
            <a:ext cx="1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6" name="公式" r:id="rId9" imgW="2590800" imgH="508000" progId="Equation.3">
                    <p:embed/>
                  </p:oleObj>
                </mc:Choice>
                <mc:Fallback>
                  <p:oleObj name="公式" r:id="rId9" imgW="2590800" imgH="508000" progId="Equation.3">
                    <p:embed/>
                    <p:pic>
                      <p:nvPicPr>
                        <p:cNvPr id="0" name="图片 18966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642"/>
                          <a:ext cx="12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2583" name="Group 71"/>
            <p:cNvGrpSpPr/>
            <p:nvPr/>
          </p:nvGrpSpPr>
          <p:grpSpPr bwMode="auto">
            <a:xfrm>
              <a:off x="2371" y="1421"/>
              <a:ext cx="264" cy="593"/>
              <a:chOff x="2371" y="1421"/>
              <a:chExt cx="264" cy="593"/>
            </a:xfrm>
          </p:grpSpPr>
          <p:graphicFrame>
            <p:nvGraphicFramePr>
              <p:cNvPr id="192584" name="Object 72"/>
              <p:cNvGraphicFramePr>
                <a:graphicFrameLocks noChangeAspect="1"/>
              </p:cNvGraphicFramePr>
              <p:nvPr/>
            </p:nvGraphicFramePr>
            <p:xfrm>
              <a:off x="2371" y="1750"/>
              <a:ext cx="26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67" name="公式" r:id="rId11" imgW="558800" imgH="558800" progId="Equation.3">
                      <p:embed/>
                    </p:oleObj>
                  </mc:Choice>
                  <mc:Fallback>
                    <p:oleObj name="公式" r:id="rId11" imgW="558800" imgH="558800" progId="Equation.3">
                      <p:embed/>
                      <p:pic>
                        <p:nvPicPr>
                          <p:cNvPr id="0" name="图片 1896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1" y="1750"/>
                            <a:ext cx="26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2585" name="Object 73"/>
              <p:cNvGraphicFramePr/>
              <p:nvPr/>
            </p:nvGraphicFramePr>
            <p:xfrm>
              <a:off x="2407" y="1643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68" name="公式" r:id="rId13" imgW="304800" imgH="355600" progId="Equation.3">
                      <p:embed/>
                    </p:oleObj>
                  </mc:Choice>
                  <mc:Fallback>
                    <p:oleObj name="公式" r:id="rId13" imgW="304800" imgH="355600" progId="Equation.3">
                      <p:embed/>
                      <p:pic>
                        <p:nvPicPr>
                          <p:cNvPr id="0" name="图片 18966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7" y="1643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2586" name="Object 74"/>
              <p:cNvGraphicFramePr>
                <a:graphicFrameLocks noChangeAspect="1"/>
              </p:cNvGraphicFramePr>
              <p:nvPr/>
            </p:nvGraphicFramePr>
            <p:xfrm>
              <a:off x="2456" y="1421"/>
              <a:ext cx="9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69" name="公式" r:id="rId15" imgW="203200" imgH="508000" progId="Equation.3">
                      <p:embed/>
                    </p:oleObj>
                  </mc:Choice>
                  <mc:Fallback>
                    <p:oleObj name="公式" r:id="rId15" imgW="203200" imgH="508000" progId="Equation.3">
                      <p:embed/>
                      <p:pic>
                        <p:nvPicPr>
                          <p:cNvPr id="0" name="图片 1896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6" y="1421"/>
                            <a:ext cx="9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2603" name="Rectangle 91"/>
          <p:cNvSpPr>
            <a:spLocks noChangeArrowheads="1"/>
          </p:cNvSpPr>
          <p:nvPr/>
        </p:nvSpPr>
        <p:spPr bwMode="auto">
          <a:xfrm>
            <a:off x="533400" y="1182688"/>
            <a:ext cx="247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none">
                <a:solidFill>
                  <a:srgbClr val="000099"/>
                </a:solidFill>
              </a:rPr>
              <a:t>2. </a:t>
            </a:r>
            <a:r>
              <a:rPr lang="zh-CN" altLang="en-US" b="1" u="none">
                <a:solidFill>
                  <a:srgbClr val="000099"/>
                </a:solidFill>
              </a:rPr>
              <a:t>计算闭路积分  </a:t>
            </a:r>
            <a:endParaRPr lang="zh-CN" altLang="en-US" b="1" u="none">
              <a:solidFill>
                <a:srgbClr val="000099"/>
              </a:solidFill>
            </a:endParaRPr>
          </a:p>
        </p:txBody>
      </p:sp>
      <p:grpSp>
        <p:nvGrpSpPr>
          <p:cNvPr id="192607" name="Group 95"/>
          <p:cNvGrpSpPr/>
          <p:nvPr/>
        </p:nvGrpSpPr>
        <p:grpSpPr bwMode="auto">
          <a:xfrm>
            <a:off x="1349375" y="1817688"/>
            <a:ext cx="7586663" cy="1039812"/>
            <a:chOff x="850" y="1145"/>
            <a:chExt cx="4779" cy="655"/>
          </a:xfrm>
        </p:grpSpPr>
        <p:grpSp>
          <p:nvGrpSpPr>
            <p:cNvPr id="192549" name="Group 37"/>
            <p:cNvGrpSpPr/>
            <p:nvPr/>
          </p:nvGrpSpPr>
          <p:grpSpPr bwMode="auto">
            <a:xfrm>
              <a:off x="850" y="1145"/>
              <a:ext cx="4779" cy="655"/>
              <a:chOff x="850" y="773"/>
              <a:chExt cx="4779" cy="655"/>
            </a:xfrm>
          </p:grpSpPr>
          <p:sp>
            <p:nvSpPr>
              <p:cNvPr id="192550" name="Rectangle 38"/>
              <p:cNvSpPr>
                <a:spLocks noChangeArrowheads="1"/>
              </p:cNvSpPr>
              <p:nvPr/>
            </p:nvSpPr>
            <p:spPr bwMode="auto">
              <a:xfrm>
                <a:off x="852" y="1140"/>
                <a:ext cx="28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u="none"/>
                  <a:t>处处</a:t>
                </a:r>
                <a:r>
                  <a:rPr lang="zh-CN" altLang="en-US" b="1">
                    <a:solidFill>
                      <a:schemeClr val="folHlink"/>
                    </a:solidFill>
                    <a:ea typeface="楷体" panose="02010609060101010101" pitchFamily="49" charset="-122"/>
                  </a:rPr>
                  <a:t>解析</a:t>
                </a:r>
                <a:r>
                  <a:rPr lang="zh-CN" altLang="en-US" b="1" u="none"/>
                  <a:t>，在闭域 </a:t>
                </a:r>
                <a:r>
                  <a:rPr lang="en-US" altLang="zh-CN" b="1" i="1" u="none"/>
                  <a:t>D</a:t>
                </a:r>
                <a:r>
                  <a:rPr lang="en-US" altLang="zh-CN" b="1" u="none"/>
                  <a:t> </a:t>
                </a:r>
                <a:r>
                  <a:rPr lang="zh-CN" altLang="en-US" b="1" u="none"/>
                  <a:t>上</a:t>
                </a:r>
                <a:r>
                  <a:rPr lang="zh-CN" altLang="en-US" b="1">
                    <a:solidFill>
                      <a:schemeClr val="folHlink"/>
                    </a:solidFill>
                    <a:ea typeface="楷体" panose="02010609060101010101" pitchFamily="49" charset="-122"/>
                  </a:rPr>
                  <a:t>连续</a:t>
                </a:r>
                <a:r>
                  <a:rPr lang="zh-CN" altLang="en-US" b="1" u="none"/>
                  <a:t>，   </a:t>
                </a:r>
                <a:endParaRPr lang="zh-CN" altLang="en-US" b="1" u="none"/>
              </a:p>
            </p:txBody>
          </p:sp>
          <p:grpSp>
            <p:nvGrpSpPr>
              <p:cNvPr id="192551" name="Group 39"/>
              <p:cNvGrpSpPr/>
              <p:nvPr/>
            </p:nvGrpSpPr>
            <p:grpSpPr bwMode="auto">
              <a:xfrm>
                <a:off x="850" y="773"/>
                <a:ext cx="4779" cy="288"/>
                <a:chOff x="850" y="773"/>
                <a:chExt cx="4779" cy="288"/>
              </a:xfrm>
            </p:grpSpPr>
            <p:sp>
              <p:nvSpPr>
                <p:cNvPr id="192552" name="Rectangle 40"/>
                <p:cNvSpPr>
                  <a:spLocks noChangeArrowheads="1"/>
                </p:cNvSpPr>
                <p:nvPr/>
              </p:nvSpPr>
              <p:spPr bwMode="auto">
                <a:xfrm>
                  <a:off x="850" y="773"/>
                  <a:ext cx="477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zh-CN" altLang="en-US" b="1" u="none"/>
                    <a:t>设          在区域 </a:t>
                  </a:r>
                  <a:r>
                    <a:rPr lang="en-US" altLang="zh-CN" b="1" i="1" u="none"/>
                    <a:t>D </a:t>
                  </a:r>
                  <a:r>
                    <a:rPr lang="zh-CN" altLang="en-US" b="1" u="none"/>
                    <a:t>内除有限个孤立奇点                        外  </a:t>
                  </a:r>
                  <a:endParaRPr lang="zh-CN" altLang="en-US" b="1" u="none"/>
                </a:p>
              </p:txBody>
            </p:sp>
            <p:graphicFrame>
              <p:nvGraphicFramePr>
                <p:cNvPr id="192553" name="Object 41"/>
                <p:cNvGraphicFramePr>
                  <a:graphicFrameLocks noChangeAspect="1"/>
                </p:cNvGraphicFramePr>
                <p:nvPr/>
              </p:nvGraphicFramePr>
              <p:xfrm>
                <a:off x="1148" y="816"/>
                <a:ext cx="393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670" name="公式" r:id="rId17" imgW="635000" imgH="342900" progId="Equation.3">
                        <p:embed/>
                      </p:oleObj>
                    </mc:Choice>
                    <mc:Fallback>
                      <p:oleObj name="公式" r:id="rId17" imgW="635000" imgH="342900" progId="Equation.3">
                        <p:embed/>
                        <p:pic>
                          <p:nvPicPr>
                            <p:cNvPr id="0" name="图片 18966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8" y="816"/>
                              <a:ext cx="393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2554" name="Object 42"/>
                <p:cNvGraphicFramePr/>
                <p:nvPr/>
              </p:nvGraphicFramePr>
              <p:xfrm>
                <a:off x="4171" y="788"/>
                <a:ext cx="104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671" name="公式" r:id="rId19" imgW="2222500" imgH="508000" progId="Equation.3">
                        <p:embed/>
                      </p:oleObj>
                    </mc:Choice>
                    <mc:Fallback>
                      <p:oleObj name="公式" r:id="rId19" imgW="2222500" imgH="508000" progId="Equation.3">
                        <p:embed/>
                        <p:pic>
                          <p:nvPicPr>
                            <p:cNvPr id="0" name="图片 189670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1" y="788"/>
                              <a:ext cx="1047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>
              <a:off x="2508" y="1566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2606" name="Rectangle 94"/>
          <p:cNvSpPr>
            <a:spLocks noChangeArrowheads="1"/>
          </p:cNvSpPr>
          <p:nvPr/>
        </p:nvSpPr>
        <p:spPr bwMode="auto">
          <a:xfrm>
            <a:off x="536575" y="56832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>
                <a:solidFill>
                  <a:srgbClr val="000099"/>
                </a:solidFill>
                <a:ea typeface="楷体" panose="02010609060101010101" pitchFamily="49" charset="-122"/>
              </a:rPr>
              <a:t>三、利用留数计算闭路积分  </a:t>
            </a:r>
            <a:endParaRPr lang="zh-CN" altLang="en-US" sz="2800" b="1" u="none">
              <a:solidFill>
                <a:srgbClr val="000099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5" grpId="0"/>
      <p:bldP spid="192556" grpId="0"/>
      <p:bldP spid="192574" grpId="0"/>
      <p:bldP spid="192603" grpId="0"/>
    </p:bldLst>
  </p:timing>
</p:sld>
</file>

<file path=ppt/tags/tag1.xml><?xml version="1.0" encoding="utf-8"?>
<p:tagLst xmlns:p="http://schemas.openxmlformats.org/presentationml/2006/main">
  <p:tag name="KSO_WPP_MARK_KEY" val="1feb575a-7748-4071-a9f3-20ea2659e65f"/>
  <p:tag name="COMMONDATA" val="eyJoZGlkIjoiOGI3MjFkZmJiZWY2MTE2Y2Q1NDg0OWUxYmZhMzVhZTc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演示</Application>
  <PresentationFormat>顶置</PresentationFormat>
  <Paragraphs>512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233</vt:i4>
      </vt:variant>
      <vt:variant>
        <vt:lpstr>幻灯片标题</vt:lpstr>
      </vt:variant>
      <vt:variant>
        <vt:i4>24</vt:i4>
      </vt:variant>
    </vt:vector>
  </HeadingPairs>
  <TitlesOfParts>
    <vt:vector size="274" baseType="lpstr">
      <vt:lpstr>Arial</vt:lpstr>
      <vt:lpstr>宋体</vt:lpstr>
      <vt:lpstr>Wingdings</vt:lpstr>
      <vt:lpstr>Times New Roman</vt:lpstr>
      <vt:lpstr>Verdana</vt:lpstr>
      <vt:lpstr>隶书</vt:lpstr>
      <vt:lpstr>楷体</vt:lpstr>
      <vt:lpstr>仿宋</vt:lpstr>
      <vt:lpstr>楷体_GB2312</vt:lpstr>
      <vt:lpstr>新宋体</vt:lpstr>
      <vt:lpstr>Symbol</vt:lpstr>
      <vt:lpstr>微软雅黑</vt:lpstr>
      <vt:lpstr>Arial Unicode MS</vt:lpstr>
      <vt:lpstr>华文细黑</vt:lpstr>
      <vt:lpstr>华文行楷</vt:lpstr>
      <vt:lpstr>Arial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Administrator</dc:creator>
  <cp:lastModifiedBy>逝风</cp:lastModifiedBy>
  <cp:revision>120</cp:revision>
  <dcterms:created xsi:type="dcterms:W3CDTF">2022-10-25T08:21:49Z</dcterms:created>
  <dcterms:modified xsi:type="dcterms:W3CDTF">2022-10-25T08:22:25Z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CB903AAF8CAE4D6D8A50AB97C6DAB292</vt:lpwstr>
  </property>
  <property fmtid="{D5CDD505-2E9C-101B-9397-08002B2CF9AE}" pid="3" name="KSOProductBuildVer">
    <vt:lpwstr>2052-11.1.0.12598</vt:lpwstr>
  </property>
</Properties>
</file>