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9" r:id="rId4"/>
    <p:sldId id="308" r:id="rId5"/>
    <p:sldId id="284" r:id="rId7"/>
    <p:sldId id="309" r:id="rId8"/>
    <p:sldId id="305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9" y="345"/>
      </p:cViewPr>
      <p:guideLst>
        <p:guide orient="horz" pos="2118"/>
        <p:guide pos="3838"/>
        <p:guide pos="1057"/>
        <p:guide pos="3010"/>
        <p:guide pos="71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3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31608-7702-4439-9BD4-6685EBCB70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BDEBF-A944-4541-9D55-03F033AE54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BDEBF-A944-4541-9D55-03F033AE5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B53BE7-7A49-465C-8AEA-329C1ACF45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36204" y="0"/>
            <a:ext cx="7055796" cy="6858000"/>
          </a:xfrm>
          <a:custGeom>
            <a:avLst/>
            <a:gdLst>
              <a:gd name="connsiteX0" fmla="*/ 0 w 7055796"/>
              <a:gd name="connsiteY0" fmla="*/ 0 h 6858000"/>
              <a:gd name="connsiteX1" fmla="*/ 7055796 w 7055796"/>
              <a:gd name="connsiteY1" fmla="*/ 0 h 6858000"/>
              <a:gd name="connsiteX2" fmla="*/ 7055796 w 7055796"/>
              <a:gd name="connsiteY2" fmla="*/ 6858000 h 6858000"/>
              <a:gd name="connsiteX3" fmla="*/ 0 w 705579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5796" h="6858000">
                <a:moveTo>
                  <a:pt x="0" y="0"/>
                </a:moveTo>
                <a:lnTo>
                  <a:pt x="7055796" y="0"/>
                </a:lnTo>
                <a:lnTo>
                  <a:pt x="705579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7C09D-B8B9-4FBA-9025-3533BE8692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BDF0B-0EE8-4B86-9FA5-921B963BED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245045" y="97944"/>
            <a:ext cx="3073400" cy="6613573"/>
            <a:chOff x="8216900" y="850900"/>
            <a:chExt cx="3073400" cy="5727700"/>
          </a:xfrm>
        </p:grpSpPr>
        <p:sp>
          <p:nvSpPr>
            <p:cNvPr id="10" name="矩形 9"/>
            <p:cNvSpPr/>
            <p:nvPr/>
          </p:nvSpPr>
          <p:spPr>
            <a:xfrm>
              <a:off x="8216900" y="850900"/>
              <a:ext cx="3073400" cy="57277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388350" y="1047175"/>
              <a:ext cx="2730500" cy="932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实验四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1290300" y="536976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1703388" y="4793290"/>
            <a:ext cx="2083832" cy="20647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4800600" y="4793290"/>
            <a:ext cx="2083832" cy="2064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4944587" y="0"/>
            <a:ext cx="2083832" cy="20647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137917" y="537831"/>
            <a:ext cx="843266" cy="8432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95044"/>
            <a:ext cx="12192000" cy="3105162"/>
          </a:xfrm>
          <a:prstGeom prst="rect">
            <a:avLst/>
          </a:prstGeom>
        </p:spPr>
      </p:pic>
      <p:sp>
        <p:nvSpPr>
          <p:cNvPr id="12" name="单圆角矩形 6"/>
          <p:cNvSpPr/>
          <p:nvPr/>
        </p:nvSpPr>
        <p:spPr>
          <a:xfrm>
            <a:off x="-72390" y="3017694"/>
            <a:ext cx="13197205" cy="2494280"/>
          </a:xfrm>
          <a:prstGeom prst="round1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50175" y="3175033"/>
            <a:ext cx="41553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kumimoji="0" lang="zh-CN" altLang="en-US" sz="4400" b="1" i="0" u="none" strike="noStrike" kern="1200" cap="none" spc="0" normalizeH="0" baseline="0" dirty="0">
                <a:ln>
                  <a:noFill/>
                </a:ln>
                <a:solidFill>
                  <a:srgbClr val="071F6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聚类算法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71F6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4000">
        <p:dissolve/>
      </p:transition>
    </mc:Choice>
    <mc:Fallback>
      <p:transition spd="slow" advClick="0" advTm="4000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6" name="矩形 5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实验任务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46" name="标题 1"/>
          <p:cNvSpPr>
            <a:spLocks noGrp="1"/>
          </p:cNvSpPr>
          <p:nvPr>
            <p:ph type="title"/>
          </p:nvPr>
        </p:nvSpPr>
        <p:spPr>
          <a:xfrm>
            <a:off x="4102415" y="489128"/>
            <a:ext cx="4489324" cy="1325563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聚类算法实验</a:t>
            </a:r>
            <a:endParaRPr lang="zh-CN" altLang="en-US" sz="4000" b="1" dirty="0"/>
          </a:p>
        </p:txBody>
      </p:sp>
      <p:sp>
        <p:nvSpPr>
          <p:cNvPr id="48" name="内容占位符 2"/>
          <p:cNvSpPr>
            <a:spLocks noGrp="1"/>
          </p:cNvSpPr>
          <p:nvPr>
            <p:ph idx="1"/>
          </p:nvPr>
        </p:nvSpPr>
        <p:spPr>
          <a:xfrm>
            <a:off x="722790" y="1416109"/>
            <a:ext cx="10515600" cy="535145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实验内容</a:t>
            </a:r>
            <a:endParaRPr lang="zh-CN" altLang="en-US" sz="2400" dirty="0"/>
          </a:p>
          <a:p>
            <a:pPr algn="l"/>
            <a:r>
              <a:rPr lang="zh-CN" altLang="en-US" sz="1600" b="0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提供葡萄酒识别数据集，数据集已经被归一化。同学可以思考数据集为什么被归一化，如果没有被归一化，实验结果是怎么样的，以及为什么这样。</a:t>
            </a:r>
            <a:endParaRPr lang="zh-CN" altLang="en-US" sz="1600" b="0" i="0" dirty="0">
              <a:solidFill>
                <a:srgbClr val="20202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b="0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同时葡萄酒数据集中已经按照类别给出了</a:t>
            </a:r>
            <a:r>
              <a:rPr lang="en-US" altLang="zh-CN" sz="1600" b="0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0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0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0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0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种葡萄酒数据，在</a:t>
            </a:r>
            <a:r>
              <a:rPr lang="en-US" altLang="zh-CN" sz="1600" b="0" i="0" dirty="0" err="1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cvs</a:t>
            </a:r>
            <a:r>
              <a:rPr lang="zh-CN" altLang="en-US" sz="1600" b="0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文件中的第一列标注了出来，大家可以将聚类好的数据与标的数据做对比。</a:t>
            </a:r>
            <a:endParaRPr lang="zh-CN" altLang="en-US" sz="1600" b="0" i="0" dirty="0">
              <a:solidFill>
                <a:srgbClr val="20202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b="0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1600" b="0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kmeans</a:t>
            </a:r>
            <a:r>
              <a:rPr lang="zh-CN" altLang="en-US" sz="1600" b="0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算法，算法的输入是葡萄酒数据集，葡萄酒数据集一共</a:t>
            </a:r>
            <a:r>
              <a:rPr lang="en-US" altLang="zh-CN" sz="1600" b="0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600" b="0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维数据，代表着葡萄酒的</a:t>
            </a:r>
            <a:r>
              <a:rPr lang="en-US" altLang="zh-CN" sz="1600" b="0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600" b="0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维特征，请在欧式距离下对葡萄酒的所有数据进行聚类，聚类的数量</a:t>
            </a:r>
            <a:r>
              <a:rPr lang="en-US" altLang="zh-CN" sz="1600" b="0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b="0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1600" b="0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0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0" i="0" dirty="0">
              <a:solidFill>
                <a:srgbClr val="20202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实验要求</a:t>
            </a:r>
            <a:endParaRPr lang="zh-CN" altLang="en-US" sz="2400" dirty="0"/>
          </a:p>
          <a:p>
            <a:r>
              <a:rPr lang="zh-CN" altLang="en-US" sz="16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6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normalizedwinedata.csv</a:t>
            </a:r>
            <a:r>
              <a:rPr lang="zh-CN" altLang="en-US" sz="16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作为输入文件</a:t>
            </a:r>
            <a:endParaRPr lang="zh-CN" altLang="en-US" sz="16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b="0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实验进阶部分：在聚类之后，任选两个维度，以三种不同的颜色对自己聚类的结果进行标注，最终以二维平面中点图的形式来展示三个质心和所有的样本点。效果展示图可如图所示。</a:t>
            </a:r>
            <a:endParaRPr lang="en-US" altLang="zh-CN" sz="1600" b="0" i="0" dirty="0">
              <a:solidFill>
                <a:srgbClr val="20202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在本次实验中，最终评价</a:t>
            </a:r>
            <a:r>
              <a:rPr lang="en-US" altLang="zh-CN" sz="1600" dirty="0" err="1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kmean</a:t>
            </a:r>
            <a:r>
              <a:rPr lang="zh-CN" altLang="en-US" sz="16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算法的精准度有两种，第一是葡萄酒数据集已经给出的三个聚类，和自己运行的三个聚类做准确度判断。第二个是计算所有数据点到各自质心距离的平方和。请各位同学在实验中计算出这两个值。</a:t>
            </a:r>
            <a:endParaRPr lang="zh-CN" altLang="en-US" sz="1600"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3000">
        <p14:prism dir="u"/>
      </p:transition>
    </mc:Choice>
    <mc:Fallback>
      <p:transition spd="slow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30" name="矩形 29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模型参考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858" y="762867"/>
            <a:ext cx="3920218" cy="61403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9000">
        <p14:pan/>
      </p:transition>
    </mc:Choice>
    <mc:Fallback>
      <p:transition spd="slow" advClick="0" advTm="9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30" name="矩形 29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输出参考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383" y="924014"/>
            <a:ext cx="6858362" cy="57227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9000">
        <p14:pan/>
      </p:transition>
    </mc:Choice>
    <mc:Fallback>
      <p:transition spd="slow" advClick="0" advTm="9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60781" y="676305"/>
            <a:ext cx="10706100" cy="108000"/>
            <a:chOff x="1485900" y="1155700"/>
            <a:chExt cx="10706100" cy="108000"/>
          </a:xfrm>
        </p:grpSpPr>
        <p:sp>
          <p:nvSpPr>
            <p:cNvPr id="30" name="矩形 29"/>
            <p:cNvSpPr/>
            <p:nvPr/>
          </p:nvSpPr>
          <p:spPr>
            <a:xfrm>
              <a:off x="6096000" y="1155700"/>
              <a:ext cx="6096000" cy="10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485900" y="1227700"/>
              <a:ext cx="4610100" cy="3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60781" y="178092"/>
            <a:ext cx="262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模型参考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4" b="34422"/>
          <a:stretch>
            <a:fillRect/>
          </a:stretch>
        </p:blipFill>
        <p:spPr>
          <a:xfrm>
            <a:off x="10103444" y="-10030"/>
            <a:ext cx="1827775" cy="65899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06414" y="1354518"/>
            <a:ext cx="105127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注意事项：</a:t>
            </a: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我们一个重要的输出是距离平方和以及准确率，但是我们自动进行分类的算法是没有标签的，我们如何将自己分类的标签和标准的标签做对比大家可以思考一下。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dirty="0">
                <a:effectLst/>
                <a:latin typeface="Consolas" panose="020B0609020204030204" pitchFamily="49" charset="0"/>
              </a:rPr>
              <a:t>可以使用 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matplotlib.pyplot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进行画图</a:t>
            </a:r>
            <a:endParaRPr lang="en-US" altLang="zh-CN" sz="2000" b="0" dirty="0">
              <a:effectLst/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dirty="0">
                <a:effectLst/>
                <a:latin typeface="Consolas" panose="020B0609020204030204" pitchFamily="49" charset="0"/>
              </a:rPr>
              <a:t>不要直接调用现有的聚类算法的库</a:t>
            </a:r>
            <a:endParaRPr lang="en-US" altLang="zh-CN" sz="2000" b="0" dirty="0">
              <a:effectLst/>
              <a:latin typeface="Consolas" panose="020B0609020204030204" pitchFamily="49" charset="0"/>
            </a:endParaRPr>
          </a:p>
          <a:p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9000">
        <p14:pan/>
      </p:transition>
    </mc:Choice>
    <mc:Fallback>
      <p:transition spd="slow" advClick="0" advTm="9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>
          <a:xfrm>
            <a:off x="-144818" y="2723571"/>
            <a:ext cx="13197205" cy="2494280"/>
          </a:xfrm>
          <a:prstGeom prst="round1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PA_文本框 17"/>
          <p:cNvSpPr txBox="1"/>
          <p:nvPr>
            <p:custDataLst>
              <p:tags r:id="rId1"/>
            </p:custDataLst>
          </p:nvPr>
        </p:nvSpPr>
        <p:spPr>
          <a:xfrm>
            <a:off x="995680" y="2902412"/>
            <a:ext cx="8836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b="1" noProof="0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感谢</a:t>
            </a:r>
            <a:r>
              <a:rPr lang="zh-CN" altLang="en-US" sz="7200" b="1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聆听</a:t>
            </a:r>
            <a:r>
              <a:rPr lang="zh-CN" altLang="en-US" sz="7200" b="1" noProof="0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！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20" name="PA_直接连接符 19"/>
          <p:cNvCxnSpPr/>
          <p:nvPr>
            <p:custDataLst>
              <p:tags r:id="rId2"/>
            </p:custDataLst>
          </p:nvPr>
        </p:nvCxnSpPr>
        <p:spPr>
          <a:xfrm>
            <a:off x="1146810" y="4157886"/>
            <a:ext cx="5429885" cy="127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9360215" y="6261214"/>
            <a:ext cx="2484122" cy="516624"/>
            <a:chOff x="6095999" y="346453"/>
            <a:chExt cx="3522032" cy="73247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849" y="346453"/>
              <a:ext cx="2552182" cy="73247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50457"/>
              <a:ext cx="1020957" cy="72446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KSO_WPP_MARK_KEY" val="eb1aeddc-10e3-4c05-96af-ecb550cc18e1"/>
  <p:tag name="COMMONDATA" val="eyJoZGlkIjoiOGI3MjFkZmJiZWY2MTE2Y2Q1NDg0OWUxYmZhMzVhZTc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1117</Words>
  <Application>WPS 演示</Application>
  <PresentationFormat>宽屏</PresentationFormat>
  <Paragraphs>46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Consolas</vt:lpstr>
      <vt:lpstr>华文行楷</vt:lpstr>
      <vt:lpstr>Arial Unicode MS</vt:lpstr>
      <vt:lpstr>Calibri Light</vt:lpstr>
      <vt:lpstr>第一PPT，www.1ppt.com</vt:lpstr>
      <vt:lpstr>PowerPoint 演示文稿</vt:lpstr>
      <vt:lpstr>聚类算法实验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个人简历</dc:title>
  <dc:creator>第一PPT</dc:creator>
  <cp:keywords>www.1ppt.com</cp:keywords>
  <cp:lastModifiedBy>逝风</cp:lastModifiedBy>
  <cp:revision>111</cp:revision>
  <dcterms:created xsi:type="dcterms:W3CDTF">2016-07-01T08:05:00Z</dcterms:created>
  <dcterms:modified xsi:type="dcterms:W3CDTF">2022-10-25T09:41:46Z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5135701086BB477CB28B6F9DDCAE178F</vt:lpwstr>
  </property>
</Properties>
</file>