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302" r:id="rId3"/>
    <p:sldId id="265"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 uri="{2D200454-40CA-4A62-9FC3-DE9A4176ACB9}">
      <p15:notesGuideLst xmlns:p15="http://schemas.microsoft.com/office/powerpoint/2012/main">
        <p15:guide id="1" orient="horz" pos="2880">
          <p15:clr>
            <a:srgbClr val="A4A3A4"/>
          </p15:clr>
        </p15:guide>
        <p15:guide id="2" pos="217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352"/>
    <a:srgbClr val="E7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188" autoAdjust="0"/>
  </p:normalViewPr>
  <p:slideViewPr>
    <p:cSldViewPr>
      <p:cViewPr varScale="1">
        <p:scale>
          <a:sx n="102" d="100"/>
          <a:sy n="102" d="100"/>
        </p:scale>
        <p:origin x="1400" y="168"/>
      </p:cViewPr>
      <p:guideLst>
        <p:guide orient="horz" pos="2160"/>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0" y="72"/>
      </p:cViewPr>
      <p:guideLst>
        <p:guide orient="horz" pos="2880"/>
        <p:guide pos="217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F7DC780-DB33-4D9C-9D86-47DFE5283BBC}" type="datetimeFigureOut">
              <a:rPr lang="zh-CN" altLang="en-US"/>
              <a:t>2018/8/30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8FFC9EA-D899-4BE7-AFB5-C2D40F41A08E}" type="slidenum">
              <a:rPr lang="zh-CN" altLang="en-US"/>
              <a:t>‹#›</a:t>
            </a:fld>
            <a:endParaRPr lang="zh-CN" altLang="en-US"/>
          </a:p>
        </p:txBody>
      </p:sp>
    </p:spTree>
    <p:extLst>
      <p:ext uri="{BB962C8B-B14F-4D97-AF65-F5344CB8AC3E}">
        <p14:creationId xmlns:p14="http://schemas.microsoft.com/office/powerpoint/2010/main" val="1338770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F963EE5-A2C0-4F32-AB94-3C2A8BCCE363}" type="datetimeFigureOut">
              <a:rPr lang="zh-CN" altLang="en-US"/>
              <a:t>2018/8/30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FCBAC-2482-47C1-A48F-C0E931A30F4A}" type="slidenum">
              <a:rPr lang="zh-CN" altLang="en-US"/>
              <a:t>‹#›</a:t>
            </a:fld>
            <a:endParaRPr lang="zh-CN" altLang="en-US"/>
          </a:p>
        </p:txBody>
      </p:sp>
    </p:spTree>
    <p:extLst>
      <p:ext uri="{BB962C8B-B14F-4D97-AF65-F5344CB8AC3E}">
        <p14:creationId xmlns:p14="http://schemas.microsoft.com/office/powerpoint/2010/main" val="1139330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862395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414570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8819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750964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06646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84198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95321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1790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784949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4238498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58544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390476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828371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51593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25124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297062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40972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50234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50506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32813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TextEdit="1"/>
          </p:cNvSpPr>
          <p:nvPr>
            <p:ph type="sldImg"/>
          </p:nvPr>
        </p:nvSpPr>
        <p:spPr bwMode="auto">
          <a:noFill/>
          <a:ln>
            <a:solidFill>
              <a:srgbClr val="000000"/>
            </a:solidFill>
            <a:miter lim="800000"/>
          </a:ln>
        </p:spPr>
      </p:sp>
      <p:sp>
        <p:nvSpPr>
          <p:cNvPr id="9218" name="Rectangle 3"/>
          <p:cNvSpPr>
            <a:spLocks noGrp="1"/>
          </p:cNvSpPr>
          <p:nvPr>
            <p:ph type="body" idx="1"/>
          </p:nvPr>
        </p:nvSpPr>
        <p:spPr bwMode="auto">
          <a:noFill/>
        </p:spPr>
        <p:txBody>
          <a:bodyPr wrap="square" numCol="1" anchor="t" anchorCtr="0" compatLnSpc="1"/>
          <a:lstStyle/>
          <a:p>
            <a:endParaRPr lang="zh-CN" altLang="en-US"/>
          </a:p>
        </p:txBody>
      </p:sp>
    </p:spTree>
    <p:extLst>
      <p:ext uri="{BB962C8B-B14F-4D97-AF65-F5344CB8AC3E}">
        <p14:creationId xmlns:p14="http://schemas.microsoft.com/office/powerpoint/2010/main" val="101850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49BC729-8FB0-4ED0-B0DD-61C60378E201}" type="datetimeFigureOut">
              <a:rPr lang="zh-CN" altLang="en-US"/>
              <a:t>2018/8/30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B625439-B1D4-401E-AF1C-22A7C30D4C44}"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6"/>
          <p:cNvSpPr/>
          <p:nvPr userDrawn="1"/>
        </p:nvSpPr>
        <p:spPr>
          <a:xfrm>
            <a:off x="373063" y="2060575"/>
            <a:ext cx="8397875" cy="73025"/>
          </a:xfrm>
          <a:prstGeom prst="rect">
            <a:avLst/>
          </a:prstGeom>
          <a:solidFill>
            <a:srgbClr val="E7001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3" name="日期占位符 3"/>
          <p:cNvSpPr>
            <a:spLocks noGrp="1"/>
          </p:cNvSpPr>
          <p:nvPr>
            <p:ph type="dt" sz="half" idx="10"/>
          </p:nvPr>
        </p:nvSpPr>
        <p:spPr/>
        <p:txBody>
          <a:bodyPr/>
          <a:lstStyle>
            <a:lvl1pPr>
              <a:defRPr/>
            </a:lvl1pPr>
          </a:lstStyle>
          <a:p>
            <a:pPr>
              <a:defRPr/>
            </a:pPr>
            <a:fld id="{713ED89E-FB98-41FB-8AB2-0F31F4F7F526}" type="datetimeFigureOut">
              <a:rPr lang="zh-CN" altLang="en-US"/>
              <a:t>2018/8/30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7A6B035-E506-4FD0-A1D5-4E1AA8BC22D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A89E225-9E41-4F68-A13C-6A50C2EED5E5}" type="datetimeFigureOut">
              <a:rPr lang="zh-CN" altLang="en-US"/>
              <a:t>2018/8/30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488666-CCF1-4180-B88B-F6AA30506C6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8.&#36890;&#36807;&#20195;&#30721;&#28436;&#31034;&#32452;&#20214;&#36816;&#34892;&#20013;&#30340;&#29983;&#21629;&#21608;&#26399;&#20989;&#25968;&#29305;&#28857;.av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9.&#20171;&#32461;&#32452;&#20214;&#30340;componentWillReceiveProps&#20989;&#25968;.av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0.&#30417;&#21548;&#32452;&#20214;props&#30340;&#25913;&#21464;&#24182;&#21516;&#27493;&#21040;state&#20013;&#21435;.a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1.&#20026;&#20160;&#20040;&#22312;render&#20013;&#26080;&#27861;&#35843;&#29992;setState.av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2.&#23454;&#29616;&#21457;&#34920;&#35780;&#35770;&#21151;&#33021;&#65288;&#19978;&#65289;.av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2.&#23454;&#29616;&#21457;&#34920;&#35780;&#35770;&#21151;&#33021;&#65288;&#19979;&#65289;.av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3.&#37197;&#32622;Axios&#24182;&#20351;&#29992;axios&#21457;&#36215;Get&#35831;&#27714;.av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4.&#28436;&#31034;async&#21644;await&#32467;&#21512;promise&#20351;&#29992;.av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5.&#20351;&#29992;Axios&#21457;&#36215;Post&#35831;&#27714;&#24182;&#25552;&#20132;&#26597;&#35810;&#23383;&#31526;&#20018;&#31867;&#22411;&#30340;&#21442;&#25968;.avi"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6.&#20840;&#23616;&#37197;&#32622;transformRequest&#26469;&#36716;&#25442;&#35201;&#21457;&#36865;&#32473;&#26381;&#21153;&#22120;&#30340;&#25968;&#25454;.avi"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7.&#25277;&#31163;&#20840;&#23616;&#30340;globalConfig.js&#37197;&#32622;&#25991;&#20214;.av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8.Promise-&#33258;&#24049;&#23553;&#35013;&#35835;&#21462;&#25991;&#20214;&#30340;&#26041;&#27861;&#24182;&#23558;&#32467;&#26524;&#36820;&#22238;&#32473;&#35843;&#29992;&#32773;.avi"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19.Promise-&#23553;&#35013;&#35835;&#21462;&#25991;&#20214;&#22833;&#36133;&#21518;&#30340;&#25805;&#20316;.av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20.Promise-&#20171;&#32461;Promise&#35299;&#20915;&#20102;&#20160;&#20040;&#38382;&#39064;.av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1.&#29983;&#21629;&#21608;&#26399;&#20989;&#25968;-&#21019;&#24314;&#38454;&#27573;&#20989;&#25968;&#30340;&#29305;&#28857;&#35828;&#26126;.av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01.&#29983;&#21629;&#21608;&#26399;&#20989;&#25968;-&#21019;&#24314;&#38454;&#27573;&#20989;&#25968;&#30340;&#29305;&#28857;&#35828;&#26126;.av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file:///Users/fly/Downloads/&#40657;&#39532;&#21452;&#20803;/react&#21452;&#20803;&#36164;&#26009;/&#35270;&#39057;/day04-02.&#21019;&#24314;LifeCycle&#39033;&#30446;.av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3.&#20171;&#32461;&#20351;&#29992;prop-types&#21253;&#23454;&#29616;&#23646;&#24615;&#31867;&#22411;&#26657;&#39564;.av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4.&#20351;&#29992;defaultProps&#35774;&#32622;&#23646;&#24615;&#40664;&#35748;&#20540;&#21644;&#20351;&#29992;isRequired&#26631;&#35760;&#24517;&#20256;&#39033;.av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5.&#20195;&#30721;&#28436;&#31034;&#32452;&#20214;&#21019;&#24314;&#38454;&#27573;&#30340;&#29983;&#21629;&#21608;&#26399;&#20989;&#25968;.av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6.&#23454;&#29616;&#28857;&#20987;&#25353;&#38062;count&#20540;+1&#30340;&#21151;&#33021;.av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Users/fly/Downloads/&#40657;&#39532;&#21452;&#20803;/react&#21452;&#20803;&#36164;&#26009;/&#35270;&#39057;/day04-07.&#36890;&#36807;shouldComponentUpdate&#23454;&#29616;&#25353;&#38656;&#26356;&#26032;.av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2699219" y="2660283"/>
            <a:ext cx="3731278" cy="830997"/>
          </a:xfrm>
          <a:prstGeom prst="rect">
            <a:avLst/>
          </a:prstGeom>
          <a:noFill/>
          <a:ln w="9525">
            <a:noFill/>
            <a:miter lim="800000"/>
          </a:ln>
        </p:spPr>
        <p:txBody>
          <a:bodyPr wrap="none" anchor="ctr">
            <a:spAutoFit/>
          </a:bodyPr>
          <a:lstStyle/>
          <a:p>
            <a:pPr algn="ctr">
              <a:buFont typeface="Arial" panose="020B0604020202020204" pitchFamily="34" charset="0"/>
              <a:buNone/>
            </a:pPr>
            <a:r>
              <a:rPr lang="en-US" altLang="zh-CN" sz="4800" b="1" dirty="0">
                <a:solidFill>
                  <a:schemeClr val="bg1"/>
                </a:solidFill>
                <a:latin typeface="微软雅黑" panose="020B0503020204020204" pitchFamily="34" charset="-122"/>
                <a:ea typeface="微软雅黑" panose="020B0503020204020204" pitchFamily="34" charset="-122"/>
              </a:rPr>
              <a:t>React</a:t>
            </a:r>
            <a:r>
              <a:rPr lang="zh-CN" altLang="en-US" sz="4800" b="1" dirty="0">
                <a:solidFill>
                  <a:schemeClr val="bg1"/>
                </a:solidFill>
                <a:latin typeface="微软雅黑" panose="020B0503020204020204" pitchFamily="34" charset="-122"/>
                <a:ea typeface="微软雅黑" panose="020B0503020204020204" pitchFamily="34" charset="-122"/>
              </a:rPr>
              <a:t>第四天</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3</a:t>
            </a:r>
            <a:r>
              <a:rPr lang="en-US" altLang="en-US"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09:44</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08.</a:t>
            </a:r>
            <a:r>
              <a:rPr lang="zh-CN" altLang="en-US" sz="1800" dirty="0">
                <a:latin typeface="微软雅黑" panose="020B0503020204020204" pitchFamily="34" charset="-122"/>
                <a:ea typeface="微软雅黑" panose="020B0503020204020204" pitchFamily="34" charset="-122"/>
                <a:hlinkClick r:id="rId3"/>
              </a:rPr>
              <a:t>通过代码演示组件运行中的生命周期函数特点</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117063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3</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228897"/>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21:01</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09.</a:t>
            </a:r>
            <a:r>
              <a:rPr lang="zh-CN" altLang="en-US" sz="1800" dirty="0">
                <a:latin typeface="微软雅黑" panose="020B0503020204020204" pitchFamily="34" charset="-122"/>
                <a:ea typeface="微软雅黑" panose="020B0503020204020204" pitchFamily="34" charset="-122"/>
                <a:hlinkClick r:id="rId3"/>
              </a:rPr>
              <a:t>介绍组件的</a:t>
            </a:r>
            <a:r>
              <a:rPr lang="en-US" altLang="zh-CN" sz="1800" dirty="0">
                <a:latin typeface="微软雅黑" panose="020B0503020204020204" pitchFamily="34" charset="-122"/>
                <a:ea typeface="微软雅黑" panose="020B0503020204020204" pitchFamily="34" charset="-122"/>
                <a:hlinkClick r:id="rId3"/>
              </a:rPr>
              <a:t>componentWillReceiveProps</a:t>
            </a:r>
            <a:r>
              <a:rPr lang="zh-CN" altLang="en-US" sz="1800" dirty="0">
                <a:latin typeface="微软雅黑" panose="020B0503020204020204" pitchFamily="34" charset="-122"/>
                <a:ea typeface="微软雅黑" panose="020B0503020204020204" pitchFamily="34" charset="-122"/>
                <a:hlinkClick r:id="rId3"/>
              </a:rPr>
              <a:t>函数</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Props</a:t>
            </a: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state</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495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3</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1:26</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10.</a:t>
            </a:r>
            <a:r>
              <a:rPr lang="zh-CN" altLang="en-US" sz="1800" dirty="0">
                <a:latin typeface="微软雅黑" panose="020B0503020204020204" pitchFamily="34" charset="-122"/>
                <a:ea typeface="微软雅黑" panose="020B0503020204020204" pitchFamily="34" charset="-122"/>
                <a:hlinkClick r:id="rId3"/>
              </a:rPr>
              <a:t>监听组件</a:t>
            </a:r>
            <a:r>
              <a:rPr lang="en-US" altLang="zh-CN" sz="1800" dirty="0">
                <a:latin typeface="微软雅黑" panose="020B0503020204020204" pitchFamily="34" charset="-122"/>
                <a:ea typeface="微软雅黑" panose="020B0503020204020204" pitchFamily="34" charset="-122"/>
                <a:hlinkClick r:id="rId3"/>
              </a:rPr>
              <a:t>props</a:t>
            </a:r>
            <a:r>
              <a:rPr lang="zh-CN" altLang="en-US" sz="1800" dirty="0">
                <a:latin typeface="微软雅黑" panose="020B0503020204020204" pitchFamily="34" charset="-122"/>
                <a:ea typeface="微软雅黑" panose="020B0503020204020204" pitchFamily="34" charset="-122"/>
                <a:hlinkClick r:id="rId3"/>
              </a:rPr>
              <a:t>的改变并同步到</a:t>
            </a:r>
            <a:r>
              <a:rPr lang="en-US" altLang="zh-CN" sz="1800" dirty="0">
                <a:latin typeface="微软雅黑" panose="020B0503020204020204" pitchFamily="34" charset="-122"/>
                <a:ea typeface="微软雅黑" panose="020B0503020204020204" pitchFamily="34" charset="-122"/>
                <a:hlinkClick r:id="rId3"/>
              </a:rPr>
              <a:t>state</a:t>
            </a:r>
            <a:r>
              <a:rPr lang="zh-CN" altLang="en-US" sz="1800" dirty="0">
                <a:latin typeface="微软雅黑" panose="020B0503020204020204" pitchFamily="34" charset="-122"/>
                <a:ea typeface="微软雅黑" panose="020B0503020204020204" pitchFamily="34" charset="-122"/>
                <a:hlinkClick r:id="rId3"/>
              </a:rPr>
              <a:t>中去</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258239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4</a:t>
            </a:r>
            <a:r>
              <a:rPr lang="en-US" altLang="en-US"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04:59</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11.</a:t>
            </a:r>
            <a:r>
              <a:rPr lang="zh-CN" altLang="en-US" sz="1800" dirty="0">
                <a:latin typeface="微软雅黑" panose="020B0503020204020204" pitchFamily="34" charset="-122"/>
                <a:ea typeface="微软雅黑" panose="020B0503020204020204" pitchFamily="34" charset="-122"/>
                <a:hlinkClick r:id="rId3"/>
              </a:rPr>
              <a:t>为什么在</a:t>
            </a:r>
            <a:r>
              <a:rPr lang="en-US" altLang="zh-CN" sz="1800" dirty="0">
                <a:latin typeface="微软雅黑" panose="020B0503020204020204" pitchFamily="34" charset="-122"/>
                <a:ea typeface="微软雅黑" panose="020B0503020204020204" pitchFamily="34" charset="-122"/>
                <a:hlinkClick r:id="rId3"/>
              </a:rPr>
              <a:t>render</a:t>
            </a:r>
            <a:r>
              <a:rPr lang="zh-CN" altLang="en-US" sz="1800" dirty="0">
                <a:latin typeface="微软雅黑" panose="020B0503020204020204" pitchFamily="34" charset="-122"/>
                <a:ea typeface="微软雅黑" panose="020B0503020204020204" pitchFamily="34" charset="-122"/>
                <a:hlinkClick r:id="rId3"/>
              </a:rPr>
              <a:t>中无法调用</a:t>
            </a:r>
            <a:r>
              <a:rPr lang="en-US" altLang="zh-CN" sz="1800" dirty="0" err="1">
                <a:latin typeface="微软雅黑" panose="020B0503020204020204" pitchFamily="34" charset="-122"/>
                <a:ea typeface="微软雅黑" panose="020B0503020204020204" pitchFamily="34" charset="-122"/>
                <a:hlinkClick r:id="rId3"/>
              </a:rPr>
              <a:t>setState</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317518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4</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277820"/>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16:15</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12.</a:t>
            </a:r>
            <a:r>
              <a:rPr lang="zh-CN" altLang="en-US" sz="1800" dirty="0">
                <a:latin typeface="微软雅黑" panose="020B0503020204020204" pitchFamily="34" charset="-122"/>
                <a:ea typeface="微软雅黑" panose="020B0503020204020204" pitchFamily="34" charset="-122"/>
                <a:hlinkClick r:id="rId3"/>
              </a:rPr>
              <a:t>实现发表评论功能上</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实现发表评论结构</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分析发表评论思路</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实现数据获取</a:t>
            </a:r>
          </a:p>
        </p:txBody>
      </p:sp>
    </p:spTree>
    <p:extLst>
      <p:ext uri="{BB962C8B-B14F-4D97-AF65-F5344CB8AC3E}">
        <p14:creationId xmlns:p14="http://schemas.microsoft.com/office/powerpoint/2010/main" val="404640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4</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277820"/>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12:22</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12.</a:t>
            </a:r>
            <a:r>
              <a:rPr lang="zh-CN" altLang="en-US" sz="1800" dirty="0">
                <a:latin typeface="微软雅黑" panose="020B0503020204020204" pitchFamily="34" charset="-122"/>
                <a:ea typeface="微软雅黑" panose="020B0503020204020204" pitchFamily="34" charset="-122"/>
                <a:hlinkClick r:id="rId3"/>
              </a:rPr>
              <a:t>实现发表评论功能（下）</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实现父组件向子组件传递方法</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子组件调用父组件方法并传递数据</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更新父组件数据</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164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5</a:t>
            </a:r>
            <a:r>
              <a:rPr lang="en-US" altLang="en-US"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644396"/>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10:23</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13.</a:t>
            </a:r>
            <a:r>
              <a:rPr lang="zh-CN" altLang="en-US" sz="1800" dirty="0">
                <a:latin typeface="微软雅黑" panose="020B0503020204020204" pitchFamily="34" charset="-122"/>
                <a:ea typeface="微软雅黑" panose="020B0503020204020204" pitchFamily="34" charset="-122"/>
                <a:hlinkClick r:id="rId3"/>
              </a:rPr>
              <a:t>配置</a:t>
            </a:r>
            <a:r>
              <a:rPr lang="en-US" altLang="zh-CN" sz="1800" dirty="0" err="1">
                <a:latin typeface="微软雅黑" panose="020B0503020204020204" pitchFamily="34" charset="-122"/>
                <a:ea typeface="微软雅黑" panose="020B0503020204020204" pitchFamily="34" charset="-122"/>
                <a:hlinkClick r:id="rId3"/>
              </a:rPr>
              <a:t>Axios</a:t>
            </a:r>
            <a:r>
              <a:rPr lang="zh-CN" altLang="en-US" sz="1800" dirty="0">
                <a:latin typeface="微软雅黑" panose="020B0503020204020204" pitchFamily="34" charset="-122"/>
                <a:ea typeface="微软雅黑" panose="020B0503020204020204" pitchFamily="34" charset="-122"/>
                <a:hlinkClick r:id="rId3"/>
              </a:rPr>
              <a:t>并使用</a:t>
            </a:r>
            <a:r>
              <a:rPr lang="en-US" altLang="zh-CN" sz="1800" dirty="0" err="1">
                <a:latin typeface="微软雅黑" panose="020B0503020204020204" pitchFamily="34" charset="-122"/>
                <a:ea typeface="微软雅黑" panose="020B0503020204020204" pitchFamily="34" charset="-122"/>
                <a:hlinkClick r:id="rId3"/>
              </a:rPr>
              <a:t>axios</a:t>
            </a:r>
            <a:r>
              <a:rPr lang="zh-CN" altLang="en-US" sz="1800" dirty="0">
                <a:latin typeface="微软雅黑" panose="020B0503020204020204" pitchFamily="34" charset="-122"/>
                <a:ea typeface="微软雅黑" panose="020B0503020204020204" pitchFamily="34" charset="-122"/>
                <a:hlinkClick r:id="rId3"/>
              </a:rPr>
              <a:t>发起</a:t>
            </a:r>
            <a:r>
              <a:rPr lang="en-US" altLang="zh-CN" sz="1800" dirty="0">
                <a:latin typeface="微软雅黑" panose="020B0503020204020204" pitchFamily="34" charset="-122"/>
                <a:ea typeface="微软雅黑" panose="020B0503020204020204" pitchFamily="34" charset="-122"/>
                <a:hlinkClick r:id="rId3"/>
              </a:rPr>
              <a:t>Get</a:t>
            </a:r>
            <a:r>
              <a:rPr lang="zh-CN" altLang="en-US" sz="1800" dirty="0">
                <a:latin typeface="微软雅黑" panose="020B0503020204020204" pitchFamily="34" charset="-122"/>
                <a:ea typeface="微软雅黑" panose="020B0503020204020204" pitchFamily="34" charset="-122"/>
                <a:hlinkClick r:id="rId3"/>
              </a:rPr>
              <a:t>请求</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第一步安装</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axios</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第二步导入</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axios</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React.Component.prototype.$http</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axios</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961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5</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04:28</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14.</a:t>
            </a:r>
            <a:r>
              <a:rPr lang="zh-CN" altLang="en-US" sz="1800" dirty="0">
                <a:latin typeface="微软雅黑" panose="020B0503020204020204" pitchFamily="34" charset="-122"/>
                <a:ea typeface="微软雅黑" panose="020B0503020204020204" pitchFamily="34" charset="-122"/>
                <a:hlinkClick r:id="rId3"/>
              </a:rPr>
              <a:t>演示</a:t>
            </a:r>
            <a:r>
              <a:rPr lang="en-US" altLang="zh-CN" sz="1800" dirty="0" err="1">
                <a:latin typeface="微软雅黑" panose="020B0503020204020204" pitchFamily="34" charset="-122"/>
                <a:ea typeface="微软雅黑" panose="020B0503020204020204" pitchFamily="34" charset="-122"/>
                <a:hlinkClick r:id="rId3"/>
              </a:rPr>
              <a:t>async</a:t>
            </a:r>
            <a:r>
              <a:rPr lang="zh-CN" altLang="en-US" sz="1800" dirty="0">
                <a:latin typeface="微软雅黑" panose="020B0503020204020204" pitchFamily="34" charset="-122"/>
                <a:ea typeface="微软雅黑" panose="020B0503020204020204" pitchFamily="34" charset="-122"/>
                <a:hlinkClick r:id="rId3"/>
              </a:rPr>
              <a:t>和</a:t>
            </a:r>
            <a:r>
              <a:rPr lang="en-US" altLang="zh-CN" sz="1800" dirty="0">
                <a:latin typeface="微软雅黑" panose="020B0503020204020204" pitchFamily="34" charset="-122"/>
                <a:ea typeface="微软雅黑" panose="020B0503020204020204" pitchFamily="34" charset="-122"/>
                <a:hlinkClick r:id="rId3"/>
              </a:rPr>
              <a:t>await</a:t>
            </a:r>
            <a:r>
              <a:rPr lang="zh-CN" altLang="en-US" sz="1800" dirty="0">
                <a:latin typeface="微软雅黑" panose="020B0503020204020204" pitchFamily="34" charset="-122"/>
                <a:ea typeface="微软雅黑" panose="020B0503020204020204" pitchFamily="34" charset="-122"/>
                <a:hlinkClick r:id="rId3"/>
              </a:rPr>
              <a:t>结合</a:t>
            </a:r>
            <a:r>
              <a:rPr lang="en-US" altLang="zh-CN" sz="1800" dirty="0">
                <a:latin typeface="微软雅黑" panose="020B0503020204020204" pitchFamily="34" charset="-122"/>
                <a:ea typeface="微软雅黑" panose="020B0503020204020204" pitchFamily="34" charset="-122"/>
                <a:hlinkClick r:id="rId3"/>
              </a:rPr>
              <a:t>promise</a:t>
            </a:r>
            <a:r>
              <a:rPr lang="zh-CN" altLang="en-US" sz="1800" dirty="0">
                <a:latin typeface="微软雅黑" panose="020B0503020204020204" pitchFamily="34" charset="-122"/>
                <a:ea typeface="微软雅黑" panose="020B0503020204020204" pitchFamily="34" charset="-122"/>
                <a:hlinkClick r:id="rId3"/>
              </a:rPr>
              <a:t>使用</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380165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5</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13:14</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15.</a:t>
            </a:r>
            <a:r>
              <a:rPr lang="zh-CN" altLang="en-US" sz="1800" dirty="0">
                <a:latin typeface="微软雅黑" panose="020B0503020204020204" pitchFamily="34" charset="-122"/>
                <a:ea typeface="微软雅黑" panose="020B0503020204020204" pitchFamily="34" charset="-122"/>
                <a:hlinkClick r:id="rId3"/>
              </a:rPr>
              <a:t>使用</a:t>
            </a:r>
            <a:r>
              <a:rPr lang="en-US" altLang="zh-CN" sz="1800" dirty="0" err="1">
                <a:latin typeface="微软雅黑" panose="020B0503020204020204" pitchFamily="34" charset="-122"/>
                <a:ea typeface="微软雅黑" panose="020B0503020204020204" pitchFamily="34" charset="-122"/>
                <a:hlinkClick r:id="rId3"/>
              </a:rPr>
              <a:t>Axios</a:t>
            </a:r>
            <a:r>
              <a:rPr lang="zh-CN" altLang="en-US" sz="1800" dirty="0">
                <a:latin typeface="微软雅黑" panose="020B0503020204020204" pitchFamily="34" charset="-122"/>
                <a:ea typeface="微软雅黑" panose="020B0503020204020204" pitchFamily="34" charset="-122"/>
                <a:hlinkClick r:id="rId3"/>
              </a:rPr>
              <a:t>发起</a:t>
            </a:r>
            <a:r>
              <a:rPr lang="en-US" altLang="zh-CN" sz="1800" dirty="0">
                <a:latin typeface="微软雅黑" panose="020B0503020204020204" pitchFamily="34" charset="-122"/>
                <a:ea typeface="微软雅黑" panose="020B0503020204020204" pitchFamily="34" charset="-122"/>
                <a:hlinkClick r:id="rId3"/>
              </a:rPr>
              <a:t>Post</a:t>
            </a:r>
            <a:r>
              <a:rPr lang="zh-CN" altLang="en-US" sz="1800" dirty="0">
                <a:latin typeface="微软雅黑" panose="020B0503020204020204" pitchFamily="34" charset="-122"/>
                <a:ea typeface="微软雅黑" panose="020B0503020204020204" pitchFamily="34" charset="-122"/>
                <a:hlinkClick r:id="rId3"/>
              </a:rPr>
              <a:t>请求并提交查询字符串类型的参数</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64855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5</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15:01</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16.</a:t>
            </a:r>
            <a:r>
              <a:rPr lang="zh-CN" altLang="en-US" sz="1800" dirty="0">
                <a:latin typeface="微软雅黑" panose="020B0503020204020204" pitchFamily="34" charset="-122"/>
                <a:ea typeface="微软雅黑" panose="020B0503020204020204" pitchFamily="34" charset="-122"/>
                <a:hlinkClick r:id="rId3"/>
              </a:rPr>
              <a:t>全局配置</a:t>
            </a:r>
            <a:r>
              <a:rPr lang="en-US" altLang="zh-CN" sz="1800" dirty="0">
                <a:latin typeface="微软雅黑" panose="020B0503020204020204" pitchFamily="34" charset="-122"/>
                <a:ea typeface="微软雅黑" panose="020B0503020204020204" pitchFamily="34" charset="-122"/>
                <a:hlinkClick r:id="rId3"/>
              </a:rPr>
              <a:t>transformRequest</a:t>
            </a:r>
            <a:r>
              <a:rPr lang="zh-CN" altLang="en-US" sz="1800" dirty="0">
                <a:latin typeface="微软雅黑" panose="020B0503020204020204" pitchFamily="34" charset="-122"/>
                <a:ea typeface="微软雅黑" panose="020B0503020204020204" pitchFamily="34" charset="-122"/>
                <a:hlinkClick r:id="rId3"/>
              </a:rPr>
              <a:t>来转换要发送给服务器的数据</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transformRequest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设置发送数据的转换</a:t>
            </a:r>
          </a:p>
        </p:txBody>
      </p:sp>
    </p:spTree>
    <p:extLst>
      <p:ext uri="{BB962C8B-B14F-4D97-AF65-F5344CB8AC3E}">
        <p14:creationId xmlns:p14="http://schemas.microsoft.com/office/powerpoint/2010/main" val="188286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427038" y="1484313"/>
            <a:ext cx="7993062" cy="579437"/>
          </a:xfrm>
          <a:prstGeom prst="rect">
            <a:avLst/>
          </a:prstGeom>
          <a:noFill/>
          <a:ln w="9525">
            <a:noFill/>
            <a:miter lim="800000"/>
          </a:ln>
        </p:spPr>
        <p:txBody>
          <a:bodyPr>
            <a:spAutoFit/>
          </a:bodyPr>
          <a:lstStyle/>
          <a:p>
            <a:r>
              <a:rPr lang="zh-CN" altLang="en-US" sz="3200" b="1" dirty="0">
                <a:latin typeface="微软雅黑" panose="020B0503020204020204" pitchFamily="34" charset="-122"/>
                <a:ea typeface="微软雅黑" panose="020B0503020204020204" pitchFamily="34" charset="-122"/>
              </a:rPr>
              <a:t>课程内容</a:t>
            </a:r>
          </a:p>
        </p:txBody>
      </p:sp>
      <p:sp>
        <p:nvSpPr>
          <p:cNvPr id="3" name="文本框 5"/>
          <p:cNvSpPr txBox="1">
            <a:spLocks noChangeArrowheads="1"/>
          </p:cNvSpPr>
          <p:nvPr/>
        </p:nvSpPr>
        <p:spPr bwMode="auto">
          <a:xfrm>
            <a:off x="427038" y="2238645"/>
            <a:ext cx="8353176" cy="3000821"/>
          </a:xfrm>
          <a:prstGeom prst="rect">
            <a:avLst/>
          </a:prstGeom>
          <a:noFill/>
          <a:ln w="9525">
            <a:noFill/>
            <a:miter lim="800000"/>
          </a:ln>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生命周期的基本演示</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02.prop-types</a:t>
            </a:r>
            <a:r>
              <a:rPr lang="zh-CN" altLang="en-US" sz="1800" dirty="0">
                <a:latin typeface="微软雅黑" panose="020B0503020204020204" pitchFamily="34" charset="-122"/>
                <a:ea typeface="微软雅黑" panose="020B0503020204020204" pitchFamily="34" charset="-122"/>
              </a:rPr>
              <a:t>的基本使用</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03.defaultProps</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isRequired</a:t>
            </a:r>
            <a:r>
              <a:rPr lang="zh-CN" altLang="en-US" sz="1800" dirty="0">
                <a:latin typeface="微软雅黑" panose="020B0503020204020204" pitchFamily="34" charset="-122"/>
                <a:ea typeface="微软雅黑" panose="020B0503020204020204" pitchFamily="34" charset="-122"/>
              </a:rPr>
              <a:t>属性基本使用</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04.</a:t>
            </a:r>
            <a:r>
              <a:rPr lang="zh-CN" altLang="en-US" sz="1800" dirty="0">
                <a:latin typeface="微软雅黑" panose="020B0503020204020204" pitchFamily="34" charset="-122"/>
                <a:ea typeface="微软雅黑" panose="020B0503020204020204" pitchFamily="34" charset="-122"/>
              </a:rPr>
              <a:t>实现值加一案例</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05.</a:t>
            </a:r>
            <a:r>
              <a:rPr lang="zh-CN" altLang="en-US" sz="1800" dirty="0">
                <a:latin typeface="微软雅黑" panose="020B0503020204020204" pitchFamily="34" charset="-122"/>
                <a:ea typeface="微软雅黑" panose="020B0503020204020204" pitchFamily="34" charset="-122"/>
              </a:rPr>
              <a:t>实现发表评论功能</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06.</a:t>
            </a:r>
            <a:r>
              <a:rPr lang="zh-CN" altLang="en-US" sz="1800" dirty="0">
                <a:latin typeface="微软雅黑" panose="020B0503020204020204" pitchFamily="34" charset="-122"/>
                <a:ea typeface="微软雅黑" panose="020B0503020204020204" pitchFamily="34" charset="-122"/>
              </a:rPr>
              <a:t>配置</a:t>
            </a:r>
            <a:r>
              <a:rPr lang="en-US" altLang="zh-CN" sz="1800" dirty="0" err="1">
                <a:latin typeface="微软雅黑" panose="020B0503020204020204" pitchFamily="34" charset="-122"/>
                <a:ea typeface="微软雅黑" panose="020B0503020204020204" pitchFamily="34" charset="-122"/>
              </a:rPr>
              <a:t>axios</a:t>
            </a:r>
            <a:r>
              <a:rPr lang="zh-CN" altLang="en-US" sz="1800" dirty="0">
                <a:latin typeface="微软雅黑" panose="020B0503020204020204" pitchFamily="34" charset="-122"/>
                <a:ea typeface="微软雅黑" panose="020B0503020204020204" pitchFamily="34" charset="-122"/>
              </a:rPr>
              <a:t>发送请求</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07.Promise</a:t>
            </a:r>
            <a:r>
              <a:rPr lang="zh-CN" altLang="en-US" sz="1800">
                <a:latin typeface="微软雅黑" panose="020B0503020204020204" pitchFamily="34" charset="-122"/>
                <a:ea typeface="微软雅黑" panose="020B0503020204020204" pitchFamily="34" charset="-122"/>
              </a:rPr>
              <a:t>的简单介绍</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6</a:t>
            </a:r>
            <a:r>
              <a:rPr lang="en-US" altLang="en-US"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06:53</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17.</a:t>
            </a:r>
            <a:r>
              <a:rPr lang="zh-CN" altLang="en-US" sz="1800" dirty="0">
                <a:latin typeface="微软雅黑" panose="020B0503020204020204" pitchFamily="34" charset="-122"/>
                <a:ea typeface="微软雅黑" panose="020B0503020204020204" pitchFamily="34" charset="-122"/>
                <a:hlinkClick r:id="rId3"/>
              </a:rPr>
              <a:t>抽离全局的</a:t>
            </a:r>
            <a:r>
              <a:rPr lang="en-US" altLang="zh-CN" sz="1800" dirty="0">
                <a:latin typeface="微软雅黑" panose="020B0503020204020204" pitchFamily="34" charset="-122"/>
                <a:ea typeface="微软雅黑" panose="020B0503020204020204" pitchFamily="34" charset="-122"/>
                <a:hlinkClick r:id="rId3"/>
              </a:rPr>
              <a:t>globalConfig.js</a:t>
            </a:r>
            <a:r>
              <a:rPr lang="zh-CN" altLang="en-US" sz="1800" dirty="0">
                <a:latin typeface="微软雅黑" panose="020B0503020204020204" pitchFamily="34" charset="-122"/>
                <a:ea typeface="微软雅黑" panose="020B0503020204020204" pitchFamily="34" charset="-122"/>
                <a:hlinkClick r:id="rId3"/>
              </a:rPr>
              <a:t>配置文件</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312319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6</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18:33</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en-US" altLang="zh-CN" sz="1800" dirty="0">
                <a:latin typeface="微软雅黑" panose="020B0503020204020204" pitchFamily="34" charset="-122"/>
                <a:ea typeface="微软雅黑" panose="020B0503020204020204" pitchFamily="34" charset="-122"/>
                <a:hlinkClick r:id="rId3"/>
              </a:rPr>
              <a:t>18.Promise-</a:t>
            </a:r>
            <a:r>
              <a:rPr lang="zh-CN" altLang="en-US" sz="1800" dirty="0">
                <a:latin typeface="微软雅黑" panose="020B0503020204020204" pitchFamily="34" charset="-122"/>
                <a:ea typeface="微软雅黑" panose="020B0503020204020204" pitchFamily="34" charset="-122"/>
                <a:hlinkClick r:id="rId3"/>
              </a:rPr>
              <a:t>自己封装读取文件的方法并将结果返回给调用者</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355763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6</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862322"/>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07:44</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en-US" altLang="zh-CN" sz="1800" dirty="0">
                <a:latin typeface="微软雅黑" panose="020B0503020204020204" pitchFamily="34" charset="-122"/>
                <a:ea typeface="微软雅黑" panose="020B0503020204020204" pitchFamily="34" charset="-122"/>
                <a:hlinkClick r:id="rId3"/>
              </a:rPr>
              <a:t>19.Promise-</a:t>
            </a:r>
            <a:r>
              <a:rPr lang="zh-CN" altLang="en-US" sz="1800" dirty="0">
                <a:latin typeface="微软雅黑" panose="020B0503020204020204" pitchFamily="34" charset="-122"/>
                <a:ea typeface="微软雅黑" panose="020B0503020204020204" pitchFamily="34" charset="-122"/>
                <a:hlinkClick r:id="rId3"/>
              </a:rPr>
              <a:t>封装读取文件失败后的操作</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通过返回两个回调方法一个成功结果一个失败结果来实现成功失败文件的读取</a:t>
            </a:r>
          </a:p>
        </p:txBody>
      </p:sp>
    </p:spTree>
    <p:extLst>
      <p:ext uri="{BB962C8B-B14F-4D97-AF65-F5344CB8AC3E}">
        <p14:creationId xmlns:p14="http://schemas.microsoft.com/office/powerpoint/2010/main" val="113861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a:latin typeface="微软雅黑" panose="020B0503020204020204" pitchFamily="34" charset="-122"/>
                <a:ea typeface="微软雅黑" panose="020B0503020204020204" pitchFamily="34" charset="-122"/>
              </a:rPr>
              <a:t>6</a:t>
            </a:r>
            <a:r>
              <a:rPr lang="en-US" altLang="en-US" sz="3200" b="1">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rPr>
              <a:t>4</a:t>
            </a:r>
            <a:r>
              <a:rPr lang="zh-CN" altLang="en-US" sz="3200" b="1">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课程介绍</a:t>
            </a:r>
          </a:p>
        </p:txBody>
      </p:sp>
      <p:sp>
        <p:nvSpPr>
          <p:cNvPr id="8194" name="文本框 5"/>
          <p:cNvSpPr txBox="1">
            <a:spLocks noChangeArrowheads="1"/>
          </p:cNvSpPr>
          <p:nvPr/>
        </p:nvSpPr>
        <p:spPr bwMode="auto">
          <a:xfrm>
            <a:off x="683568" y="2276872"/>
            <a:ext cx="8064896" cy="2862322"/>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04:03</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en-US" altLang="zh-CN" sz="1800" dirty="0">
                <a:latin typeface="微软雅黑" panose="020B0503020204020204" pitchFamily="34" charset="-122"/>
                <a:ea typeface="微软雅黑" panose="020B0503020204020204" pitchFamily="34" charset="-122"/>
                <a:hlinkClick r:id="rId3"/>
              </a:rPr>
              <a:t>20.Promise-</a:t>
            </a:r>
            <a:r>
              <a:rPr lang="zh-CN" altLang="en-US" sz="1800" dirty="0">
                <a:latin typeface="微软雅黑" panose="020B0503020204020204" pitchFamily="34" charset="-122"/>
                <a:ea typeface="微软雅黑" panose="020B0503020204020204" pitchFamily="34" charset="-122"/>
                <a:hlinkClick r:id="rId3"/>
              </a:rPr>
              <a:t>介绍</a:t>
            </a:r>
            <a:r>
              <a:rPr lang="en-US" altLang="zh-CN" sz="1800" dirty="0">
                <a:latin typeface="微软雅黑" panose="020B0503020204020204" pitchFamily="34" charset="-122"/>
                <a:ea typeface="微软雅黑" panose="020B0503020204020204" pitchFamily="34" charset="-122"/>
                <a:hlinkClick r:id="rId3"/>
              </a:rPr>
              <a:t>Promise</a:t>
            </a:r>
            <a:r>
              <a:rPr lang="zh-CN" altLang="en-US" sz="1800" dirty="0">
                <a:latin typeface="微软雅黑" panose="020B0503020204020204" pitchFamily="34" charset="-122"/>
                <a:ea typeface="微软雅黑" panose="020B0503020204020204" pitchFamily="34" charset="-122"/>
                <a:hlinkClick r:id="rId3"/>
              </a:rPr>
              <a:t>解决了什么问题</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什么是回调地狱</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谁能够解决回调地狱</a:t>
            </a:r>
          </a:p>
        </p:txBody>
      </p:sp>
    </p:spTree>
    <p:extLst>
      <p:ext uri="{BB962C8B-B14F-4D97-AF65-F5344CB8AC3E}">
        <p14:creationId xmlns:p14="http://schemas.microsoft.com/office/powerpoint/2010/main" val="36374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en-US" sz="3200" b="1" dirty="0">
                <a:latin typeface="微软雅黑" panose="020B0503020204020204" pitchFamily="34" charset="-122"/>
                <a:ea typeface="微软雅黑" panose="020B0503020204020204" pitchFamily="34" charset="-122"/>
              </a:rPr>
              <a:t>1.1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862322"/>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15:01</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en-US" altLang="zh-CN" sz="1800" dirty="0">
                <a:latin typeface="微软雅黑" panose="020B0503020204020204" pitchFamily="34" charset="-122"/>
                <a:ea typeface="微软雅黑" panose="020B0503020204020204" pitchFamily="34" charset="-122"/>
                <a:hlinkClick r:id="rId3"/>
              </a:rPr>
              <a:t>01.</a:t>
            </a:r>
            <a:r>
              <a:rPr lang="zh-CN" altLang="en-US" sz="1800" dirty="0">
                <a:latin typeface="微软雅黑" panose="020B0503020204020204" pitchFamily="34" charset="-122"/>
                <a:ea typeface="微软雅黑" panose="020B0503020204020204" pitchFamily="34" charset="-122"/>
                <a:hlinkClick r:id="rId3"/>
              </a:rPr>
              <a:t>生命周期函数</a:t>
            </a:r>
            <a:r>
              <a:rPr lang="en-US" altLang="zh-CN" sz="1800" dirty="0">
                <a:latin typeface="微软雅黑" panose="020B0503020204020204" pitchFamily="34" charset="-122"/>
                <a:ea typeface="微软雅黑" panose="020B0503020204020204" pitchFamily="34" charset="-122"/>
                <a:hlinkClick r:id="rId3"/>
              </a:rPr>
              <a:t>-</a:t>
            </a:r>
            <a:r>
              <a:rPr lang="zh-CN" altLang="en-US" sz="1800" dirty="0">
                <a:latin typeface="微软雅黑" panose="020B0503020204020204" pitchFamily="34" charset="-122"/>
                <a:ea typeface="微软雅黑" panose="020B0503020204020204" pitchFamily="34" charset="-122"/>
                <a:hlinkClick r:id="rId3"/>
              </a:rPr>
              <a:t>创建阶段函数的特点说明</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知道</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this.state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componentWillMount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Render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componentDidMount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分别执行的时机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en-US" sz="3200" b="1" dirty="0">
                <a:latin typeface="微软雅黑" panose="020B0503020204020204" pitchFamily="34" charset="-122"/>
                <a:ea typeface="微软雅黑" panose="020B0503020204020204" pitchFamily="34" charset="-122"/>
              </a:rPr>
              <a:t>1.</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02:15</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en-US" altLang="zh-CN" sz="1800" dirty="0">
                <a:latin typeface="微软雅黑" panose="020B0503020204020204" pitchFamily="34" charset="-122"/>
                <a:ea typeface="微软雅黑" panose="020B0503020204020204" pitchFamily="34" charset="-122"/>
                <a:hlinkClick r:id="rId3" action="ppaction://hlinkfile"/>
              </a:rPr>
              <a:t> </a:t>
            </a:r>
            <a:r>
              <a:rPr lang="en-US" altLang="zh-CN" sz="1800" dirty="0">
                <a:latin typeface="微软雅黑" panose="020B0503020204020204" pitchFamily="34" charset="-122"/>
                <a:ea typeface="微软雅黑" panose="020B0503020204020204" pitchFamily="34" charset="-122"/>
                <a:hlinkClick r:id="rId4"/>
              </a:rPr>
              <a:t>02.</a:t>
            </a:r>
            <a:r>
              <a:rPr lang="zh-CN" altLang="en-US" sz="1800" dirty="0">
                <a:latin typeface="微软雅黑" panose="020B0503020204020204" pitchFamily="34" charset="-122"/>
                <a:ea typeface="微软雅黑" panose="020B0503020204020204" pitchFamily="34" charset="-122"/>
                <a:hlinkClick r:id="rId4"/>
              </a:rPr>
              <a:t>创建</a:t>
            </a:r>
            <a:r>
              <a:rPr lang="en-US" altLang="zh-CN" sz="1800" dirty="0">
                <a:latin typeface="微软雅黑" panose="020B0503020204020204" pitchFamily="34" charset="-122"/>
                <a:ea typeface="微软雅黑" panose="020B0503020204020204" pitchFamily="34" charset="-122"/>
                <a:hlinkClick r:id="rId4"/>
              </a:rPr>
              <a:t>LifeCycle</a:t>
            </a:r>
            <a:r>
              <a:rPr lang="zh-CN" altLang="en-US" sz="1800" dirty="0">
                <a:latin typeface="微软雅黑" panose="020B0503020204020204" pitchFamily="34" charset="-122"/>
                <a:ea typeface="微软雅黑" panose="020B0503020204020204" pitchFamily="34" charset="-122"/>
                <a:hlinkClick r:id="rId4"/>
              </a:rPr>
              <a:t>项目</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项目名称修改后</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node_modules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包需要删掉重新下载</a:t>
            </a:r>
          </a:p>
        </p:txBody>
      </p:sp>
    </p:spTree>
    <p:extLst>
      <p:ext uri="{BB962C8B-B14F-4D97-AF65-F5344CB8AC3E}">
        <p14:creationId xmlns:p14="http://schemas.microsoft.com/office/powerpoint/2010/main" val="132002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en-US" sz="3200" b="1" dirty="0">
                <a:latin typeface="微软雅黑" panose="020B0503020204020204" pitchFamily="34" charset="-122"/>
                <a:ea typeface="微软雅黑" panose="020B0503020204020204" pitchFamily="34" charset="-122"/>
              </a:rPr>
              <a:t>1.</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12:58</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03.</a:t>
            </a:r>
            <a:r>
              <a:rPr lang="zh-CN" altLang="en-US" sz="1800" dirty="0">
                <a:latin typeface="微软雅黑" panose="020B0503020204020204" pitchFamily="34" charset="-122"/>
                <a:ea typeface="微软雅黑" panose="020B0503020204020204" pitchFamily="34" charset="-122"/>
                <a:hlinkClick r:id="rId3"/>
              </a:rPr>
              <a:t>介绍使用</a:t>
            </a:r>
            <a:r>
              <a:rPr lang="en-US" altLang="zh-CN" sz="1800" dirty="0">
                <a:latin typeface="微软雅黑" panose="020B0503020204020204" pitchFamily="34" charset="-122"/>
                <a:ea typeface="微软雅黑" panose="020B0503020204020204" pitchFamily="34" charset="-122"/>
                <a:hlinkClick r:id="rId3"/>
              </a:rPr>
              <a:t>prop-types</a:t>
            </a:r>
            <a:r>
              <a:rPr lang="zh-CN" altLang="en-US" sz="1800" dirty="0">
                <a:latin typeface="微软雅黑" panose="020B0503020204020204" pitchFamily="34" charset="-122"/>
                <a:ea typeface="微软雅黑" panose="020B0503020204020204" pitchFamily="34" charset="-122"/>
                <a:hlinkClick r:id="rId3"/>
              </a:rPr>
              <a:t>包实现属性类型校验</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177855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2</a:t>
            </a:r>
            <a:r>
              <a:rPr lang="en-US" altLang="en-US" sz="3200" b="1" dirty="0">
                <a:latin typeface="微软雅黑" panose="020B0503020204020204" pitchFamily="34" charset="-122"/>
                <a:ea typeface="微软雅黑" panose="020B0503020204020204" pitchFamily="34" charset="-122"/>
              </a:rPr>
              <a:t>.1</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277820"/>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06:22</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a:t>
            </a:r>
            <a:r>
              <a:rPr lang="zh-CN" altLang="en-US" sz="1800" dirty="0">
                <a:latin typeface="微软雅黑" panose="020B0503020204020204" pitchFamily="34" charset="-122"/>
                <a:ea typeface="微软雅黑" panose="020B0503020204020204" pitchFamily="34" charset="-122"/>
                <a:hlinkClick r:id="rId3"/>
              </a:rPr>
              <a:t>： </a:t>
            </a:r>
            <a:r>
              <a:rPr lang="en-US" altLang="zh-CN" sz="1800" dirty="0">
                <a:latin typeface="微软雅黑" panose="020B0503020204020204" pitchFamily="34" charset="-122"/>
                <a:ea typeface="微软雅黑" panose="020B0503020204020204" pitchFamily="34" charset="-122"/>
                <a:hlinkClick r:id="rId3"/>
              </a:rPr>
              <a:t>04.</a:t>
            </a:r>
            <a:r>
              <a:rPr lang="zh-CN" altLang="en-US" sz="1800" dirty="0">
                <a:latin typeface="微软雅黑" panose="020B0503020204020204" pitchFamily="34" charset="-122"/>
                <a:ea typeface="微软雅黑" panose="020B0503020204020204" pitchFamily="34" charset="-122"/>
                <a:hlinkClick r:id="rId3"/>
              </a:rPr>
              <a:t>使用</a:t>
            </a:r>
            <a:r>
              <a:rPr lang="en-US" altLang="zh-CN" sz="1800" dirty="0">
                <a:latin typeface="微软雅黑" panose="020B0503020204020204" pitchFamily="34" charset="-122"/>
                <a:ea typeface="微软雅黑" panose="020B0503020204020204" pitchFamily="34" charset="-122"/>
                <a:hlinkClick r:id="rId3"/>
              </a:rPr>
              <a:t>defaultProps</a:t>
            </a:r>
            <a:r>
              <a:rPr lang="zh-CN" altLang="en-US" sz="1800" dirty="0">
                <a:latin typeface="微软雅黑" panose="020B0503020204020204" pitchFamily="34" charset="-122"/>
                <a:ea typeface="微软雅黑" panose="020B0503020204020204" pitchFamily="34" charset="-122"/>
                <a:hlinkClick r:id="rId3"/>
              </a:rPr>
              <a:t>设置属性默认值和使用</a:t>
            </a:r>
            <a:r>
              <a:rPr lang="en-US" altLang="zh-CN" sz="1800" dirty="0" err="1">
                <a:latin typeface="微软雅黑" panose="020B0503020204020204" pitchFamily="34" charset="-122"/>
                <a:ea typeface="微软雅黑" panose="020B0503020204020204" pitchFamily="34" charset="-122"/>
                <a:hlinkClick r:id="rId3"/>
              </a:rPr>
              <a:t>isRequired</a:t>
            </a:r>
            <a:r>
              <a:rPr lang="zh-CN" altLang="en-US" sz="1800" dirty="0">
                <a:latin typeface="微软雅黑" panose="020B0503020204020204" pitchFamily="34" charset="-122"/>
                <a:ea typeface="微软雅黑" panose="020B0503020204020204" pitchFamily="34" charset="-122"/>
                <a:hlinkClick r:id="rId3"/>
              </a:rPr>
              <a:t>标记必传项</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defaultProps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设置属性默认值</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isRequired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设置是否为必传</a:t>
            </a:r>
          </a:p>
        </p:txBody>
      </p:sp>
    </p:spTree>
    <p:extLst>
      <p:ext uri="{BB962C8B-B14F-4D97-AF65-F5344CB8AC3E}">
        <p14:creationId xmlns:p14="http://schemas.microsoft.com/office/powerpoint/2010/main" val="47298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2</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10:08</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05.</a:t>
            </a:r>
            <a:r>
              <a:rPr lang="zh-CN" altLang="en-US" sz="1800" dirty="0">
                <a:latin typeface="微软雅黑" panose="020B0503020204020204" pitchFamily="34" charset="-122"/>
                <a:ea typeface="微软雅黑" panose="020B0503020204020204" pitchFamily="34" charset="-122"/>
                <a:hlinkClick r:id="rId3"/>
              </a:rPr>
              <a:t>代码演示组件创建阶段的生命周期函数</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无</a:t>
            </a:r>
          </a:p>
        </p:txBody>
      </p:sp>
    </p:spTree>
    <p:extLst>
      <p:ext uri="{BB962C8B-B14F-4D97-AF65-F5344CB8AC3E}">
        <p14:creationId xmlns:p14="http://schemas.microsoft.com/office/powerpoint/2010/main" val="615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2</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3</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3277820"/>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10:48</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06.</a:t>
            </a:r>
            <a:r>
              <a:rPr lang="zh-CN" altLang="en-US" sz="1800" dirty="0">
                <a:latin typeface="微软雅黑" panose="020B0503020204020204" pitchFamily="34" charset="-122"/>
                <a:ea typeface="微软雅黑" panose="020B0503020204020204" pitchFamily="34" charset="-122"/>
                <a:hlinkClick r:id="rId3"/>
              </a:rPr>
              <a:t>实现点击按钮</a:t>
            </a:r>
            <a:r>
              <a:rPr lang="en-US" altLang="zh-CN" sz="1800" dirty="0">
                <a:latin typeface="微软雅黑" panose="020B0503020204020204" pitchFamily="34" charset="-122"/>
                <a:ea typeface="微软雅黑" panose="020B0503020204020204" pitchFamily="34" charset="-122"/>
                <a:hlinkClick r:id="rId3"/>
              </a:rPr>
              <a:t>count</a:t>
            </a:r>
            <a:r>
              <a:rPr lang="zh-CN" altLang="en-US" sz="1800" dirty="0">
                <a:latin typeface="微软雅黑" panose="020B0503020204020204" pitchFamily="34" charset="-122"/>
                <a:ea typeface="微软雅黑" panose="020B0503020204020204" pitchFamily="34" charset="-122"/>
                <a:hlinkClick r:id="rId3"/>
              </a:rPr>
              <a:t>值</a:t>
            </a:r>
            <a:r>
              <a:rPr lang="en-US" altLang="zh-CN" sz="1800" dirty="0">
                <a:latin typeface="微软雅黑" panose="020B0503020204020204" pitchFamily="34" charset="-122"/>
                <a:ea typeface="微软雅黑" panose="020B0503020204020204" pitchFamily="34" charset="-122"/>
                <a:hlinkClick r:id="rId3"/>
              </a:rPr>
              <a:t>+1</a:t>
            </a:r>
            <a:r>
              <a:rPr lang="zh-CN" altLang="en-US" sz="1800" dirty="0">
                <a:latin typeface="微软雅黑" panose="020B0503020204020204" pitchFamily="34" charset="-122"/>
                <a:ea typeface="微软雅黑" panose="020B0503020204020204" pitchFamily="34" charset="-122"/>
                <a:hlinkClick r:id="rId3"/>
              </a:rPr>
              <a:t>的功能</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点击按钮实现加一要注意</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props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的数据不能修改</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所以需要将数据绑定到</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state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中再进行修改</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并且修改的时候不能直接</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this.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  </a:t>
            </a:r>
          </a:p>
        </p:txBody>
      </p:sp>
    </p:spTree>
    <p:extLst>
      <p:ext uri="{BB962C8B-B14F-4D97-AF65-F5344CB8AC3E}">
        <p14:creationId xmlns:p14="http://schemas.microsoft.com/office/powerpoint/2010/main" val="224895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427038" y="1484313"/>
            <a:ext cx="7993062" cy="583565"/>
          </a:xfrm>
          <a:prstGeom prst="rect">
            <a:avLst/>
          </a:prstGeom>
          <a:noFill/>
          <a:ln w="9525">
            <a:noFill/>
            <a:miter lim="800000"/>
          </a:ln>
        </p:spPr>
        <p:txBody>
          <a:bodyPr>
            <a:spAutoFit/>
          </a:bodyPr>
          <a:lstStyle/>
          <a:p>
            <a:r>
              <a:rPr lang="en-US" altLang="zh-CN" sz="3200" b="1" dirty="0">
                <a:latin typeface="微软雅黑" panose="020B0503020204020204" pitchFamily="34" charset="-122"/>
                <a:ea typeface="微软雅黑" panose="020B0503020204020204" pitchFamily="34" charset="-122"/>
              </a:rPr>
              <a:t>2</a:t>
            </a:r>
            <a:r>
              <a:rPr lang="en-US"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 课程介绍</a:t>
            </a:r>
          </a:p>
        </p:txBody>
      </p:sp>
      <p:sp>
        <p:nvSpPr>
          <p:cNvPr id="8194" name="文本框 5"/>
          <p:cNvSpPr txBox="1">
            <a:spLocks noChangeArrowheads="1"/>
          </p:cNvSpPr>
          <p:nvPr/>
        </p:nvSpPr>
        <p:spPr bwMode="auto">
          <a:xfrm>
            <a:off x="683568" y="2276872"/>
            <a:ext cx="8064896" cy="2446824"/>
          </a:xfrm>
          <a:prstGeom prst="rect">
            <a:avLst/>
          </a:prstGeom>
          <a:noFill/>
          <a:ln w="9525">
            <a:noFill/>
            <a:miter lim="800000"/>
          </a:ln>
        </p:spPr>
        <p:txBody>
          <a:bodyPr wrap="squar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课程信息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课程时长：</a:t>
            </a:r>
            <a:r>
              <a:rPr lang="en-US" altLang="zh-CN" sz="1800" dirty="0">
                <a:latin typeface="微软雅黑" panose="020B0503020204020204" pitchFamily="34" charset="-122"/>
                <a:ea typeface="微软雅黑" panose="020B0503020204020204" pitchFamily="34" charset="-122"/>
              </a:rPr>
              <a:t>09:44</a:t>
            </a:r>
            <a:endParaRPr lang="zh-CN" altLang="en-US"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课程名称： </a:t>
            </a:r>
            <a:r>
              <a:rPr lang="en-US" altLang="zh-CN" sz="1800" dirty="0">
                <a:latin typeface="微软雅黑" panose="020B0503020204020204" pitchFamily="34" charset="-122"/>
                <a:ea typeface="微软雅黑" panose="020B0503020204020204" pitchFamily="34" charset="-122"/>
                <a:hlinkClick r:id="rId3"/>
              </a:rPr>
              <a:t>07.</a:t>
            </a:r>
            <a:r>
              <a:rPr lang="zh-CN" altLang="en-US" sz="1800" dirty="0">
                <a:latin typeface="微软雅黑" panose="020B0503020204020204" pitchFamily="34" charset="-122"/>
                <a:ea typeface="微软雅黑" panose="020B0503020204020204" pitchFamily="34" charset="-122"/>
                <a:hlinkClick r:id="rId3"/>
              </a:rPr>
              <a:t>通过</a:t>
            </a:r>
            <a:r>
              <a:rPr lang="en-US" altLang="zh-CN" sz="1800" dirty="0">
                <a:latin typeface="微软雅黑" panose="020B0503020204020204" pitchFamily="34" charset="-122"/>
                <a:ea typeface="微软雅黑" panose="020B0503020204020204" pitchFamily="34" charset="-122"/>
                <a:hlinkClick r:id="rId3"/>
              </a:rPr>
              <a:t>shouldComponentUpdate</a:t>
            </a:r>
            <a:r>
              <a:rPr lang="zh-CN" altLang="en-US" sz="1800" dirty="0">
                <a:latin typeface="微软雅黑" panose="020B0503020204020204" pitchFamily="34" charset="-122"/>
                <a:ea typeface="微软雅黑" panose="020B0503020204020204" pitchFamily="34" charset="-122"/>
                <a:hlinkClick r:id="rId3"/>
              </a:rPr>
              <a:t>实现按需更新</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课程详情</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shouldComponentupdate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通过返回</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false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可控制页面是否进行更新</a:t>
            </a:r>
          </a:p>
        </p:txBody>
      </p:sp>
    </p:spTree>
    <p:extLst>
      <p:ext uri="{BB962C8B-B14F-4D97-AF65-F5344CB8AC3E}">
        <p14:creationId xmlns:p14="http://schemas.microsoft.com/office/powerpoint/2010/main" val="17437623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TotalTime>
  <Words>751</Words>
  <Application>Microsoft Macintosh PowerPoint</Application>
  <PresentationFormat>全屏显示(4:3)</PresentationFormat>
  <Paragraphs>148</Paragraphs>
  <Slides>23</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Microsoft Office User</cp:lastModifiedBy>
  <cp:revision>523</cp:revision>
  <dcterms:created xsi:type="dcterms:W3CDTF">2015-06-29T07:19:00Z</dcterms:created>
  <dcterms:modified xsi:type="dcterms:W3CDTF">2018-08-30T11:48:24Z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