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kka.io" TargetMode="External"/><Relationship Id="rId3" Type="http://schemas.openxmlformats.org/officeDocument/2006/relationships/hyperlink" Target="http://www.typesafe.com" TargetMode="External"/><Relationship Id="rId4" Type="http://schemas.openxmlformats.org/officeDocument/2006/relationships/image" Target="../media/image1.t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Akka技术分享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By 张杰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提纲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响应式编程(Reactive Programming)</a:t>
            </a:r>
            <a:endParaRPr sz="3600"/>
          </a:p>
          <a:p>
            <a:pPr lvl="0">
              <a:defRPr sz="1800"/>
            </a:pPr>
            <a:r>
              <a:rPr b="1" sz="3600"/>
              <a:t>Actor模型</a:t>
            </a:r>
            <a:endParaRPr b="1" sz="3600"/>
          </a:p>
          <a:p>
            <a:pPr lvl="0">
              <a:defRPr sz="1800"/>
            </a:pPr>
            <a:r>
              <a:rPr sz="3600"/>
              <a:t>Akka</a:t>
            </a:r>
            <a:endParaRPr sz="3600"/>
          </a:p>
          <a:p>
            <a:pPr lvl="0">
              <a:defRPr sz="1800"/>
            </a:pPr>
            <a:r>
              <a:rPr sz="3600"/>
              <a:t>异步答疑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线程模型的缺点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阻塞式同步容易引入死锁</a:t>
            </a:r>
            <a:endParaRPr sz="3600"/>
          </a:p>
          <a:p>
            <a:pPr lvl="0">
              <a:defRPr sz="1800"/>
            </a:pPr>
            <a:r>
              <a:rPr sz="3600"/>
              <a:t>阻塞影响cpu利用率</a:t>
            </a:r>
            <a:endParaRPr sz="3600"/>
          </a:p>
          <a:p>
            <a:pPr lvl="0">
              <a:defRPr sz="1800"/>
            </a:pPr>
            <a:r>
              <a:rPr sz="3600"/>
              <a:t>同步通信将发送者和接收者耦合在一起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什么是Actor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3600"/>
              <a:t>一个Actor：</a:t>
            </a:r>
            <a:endParaRPr sz="3600"/>
          </a:p>
          <a:p>
            <a:pPr lvl="0">
              <a:defRPr sz="1800"/>
            </a:pPr>
            <a:r>
              <a:rPr sz="3600"/>
              <a:t>是一个具有身份的对象</a:t>
            </a:r>
            <a:endParaRPr sz="3600"/>
          </a:p>
          <a:p>
            <a:pPr lvl="0">
              <a:defRPr sz="1800"/>
            </a:pPr>
            <a:r>
              <a:rPr sz="3600"/>
              <a:t>具有行为</a:t>
            </a:r>
            <a:endParaRPr sz="3600"/>
          </a:p>
          <a:p>
            <a:pPr lvl="0">
              <a:defRPr sz="1800"/>
            </a:pPr>
            <a:r>
              <a:rPr sz="3600"/>
              <a:t>仅使用异步消息传递来进行交互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Actor计算模型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3600"/>
              <a:t>当接收到一条消息时，actor可以做以下任何事情：</a:t>
            </a:r>
            <a:endParaRPr sz="3600"/>
          </a:p>
          <a:p>
            <a:pPr lvl="0">
              <a:defRPr sz="1800"/>
            </a:pPr>
            <a:r>
              <a:rPr sz="3600"/>
              <a:t>发送消息</a:t>
            </a:r>
            <a:endParaRPr sz="3600"/>
          </a:p>
          <a:p>
            <a:pPr lvl="0">
              <a:defRPr sz="1800"/>
            </a:pPr>
            <a:r>
              <a:rPr sz="3600"/>
              <a:t>创建Actor</a:t>
            </a:r>
            <a:endParaRPr sz="3600"/>
          </a:p>
          <a:p>
            <a:pPr lvl="0">
              <a:defRPr sz="1800"/>
            </a:pPr>
            <a:r>
              <a:rPr sz="3600"/>
              <a:t>指定应用于下一条消息的行为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Actor封装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391414">
              <a:spcBef>
                <a:spcPts val="2800"/>
              </a:spcBef>
              <a:buSzTx/>
              <a:buNone/>
              <a:defRPr sz="1800"/>
            </a:pPr>
            <a:r>
              <a:rPr sz="2412"/>
              <a:t>直接访问actor的行为是不可能的。</a:t>
            </a:r>
            <a:endParaRPr sz="2412"/>
          </a:p>
          <a:p>
            <a:pPr lvl="0" marL="0" indent="0" defTabSz="391414">
              <a:spcBef>
                <a:spcPts val="2800"/>
              </a:spcBef>
              <a:buSzTx/>
              <a:buNone/>
              <a:defRPr sz="1800"/>
            </a:pPr>
            <a:r>
              <a:rPr sz="2412"/>
              <a:t>只能向已知的地址（Actor引用）发送消息</a:t>
            </a:r>
            <a:endParaRPr sz="2412"/>
          </a:p>
          <a:p>
            <a:pPr lvl="0" marL="297815" indent="-297815" defTabSz="391414">
              <a:spcBef>
                <a:spcPts val="2800"/>
              </a:spcBef>
              <a:defRPr sz="1800"/>
            </a:pPr>
            <a:r>
              <a:rPr sz="2412"/>
              <a:t>每个actor都知道自己的地址</a:t>
            </a:r>
            <a:endParaRPr sz="2412"/>
          </a:p>
          <a:p>
            <a:pPr lvl="0" marL="297815" indent="-297815" defTabSz="391414">
              <a:spcBef>
                <a:spcPts val="2800"/>
              </a:spcBef>
              <a:defRPr sz="1800"/>
            </a:pPr>
            <a:r>
              <a:rPr sz="2412"/>
              <a:t>创建一个actor会返回其地址</a:t>
            </a:r>
            <a:endParaRPr sz="2412"/>
          </a:p>
          <a:p>
            <a:pPr lvl="0" marL="297815" indent="-297815" defTabSz="391414">
              <a:spcBef>
                <a:spcPts val="2800"/>
              </a:spcBef>
              <a:defRPr sz="1800"/>
            </a:pPr>
            <a:r>
              <a:rPr sz="2412"/>
              <a:t>地址可以随消息发送</a:t>
            </a:r>
            <a:endParaRPr sz="2412"/>
          </a:p>
          <a:p>
            <a:pPr lvl="0" marL="0" indent="0" defTabSz="391414">
              <a:spcBef>
                <a:spcPts val="2800"/>
              </a:spcBef>
              <a:buSzTx/>
              <a:buNone/>
              <a:defRPr sz="1800"/>
            </a:pPr>
            <a:r>
              <a:rPr sz="2412"/>
              <a:t>Actor是完全独立的计算实体</a:t>
            </a:r>
            <a:endParaRPr sz="2412"/>
          </a:p>
          <a:p>
            <a:pPr lvl="0" marL="297815" indent="-297815" defTabSz="391414">
              <a:spcBef>
                <a:spcPts val="2800"/>
              </a:spcBef>
              <a:defRPr sz="1800"/>
            </a:pPr>
            <a:r>
              <a:rPr sz="2412"/>
              <a:t>本地执行，没有全局同步的概念</a:t>
            </a:r>
            <a:endParaRPr sz="2412"/>
          </a:p>
          <a:p>
            <a:pPr lvl="0" marL="297815" indent="-297815" defTabSz="391414">
              <a:spcBef>
                <a:spcPts val="2800"/>
              </a:spcBef>
              <a:defRPr sz="1800"/>
            </a:pPr>
            <a:r>
              <a:rPr sz="2412"/>
              <a:t>所有（不同）actor并发执行</a:t>
            </a:r>
            <a:endParaRPr sz="2412"/>
          </a:p>
          <a:p>
            <a:pPr lvl="0" marL="297815" indent="-297815" defTabSz="391414">
              <a:spcBef>
                <a:spcPts val="2800"/>
              </a:spcBef>
              <a:defRPr sz="1800"/>
            </a:pPr>
            <a:r>
              <a:rPr sz="2412"/>
              <a:t>消息传递是单向通信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Actor内部执行规则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3600"/>
              <a:t>Actor执行的效果是单线程的:</a:t>
            </a:r>
            <a:endParaRPr sz="3600"/>
          </a:p>
          <a:p>
            <a:pPr lvl="0">
              <a:defRPr sz="1800"/>
            </a:pPr>
            <a:r>
              <a:rPr sz="3600"/>
              <a:t>消息被串行地接收</a:t>
            </a:r>
            <a:endParaRPr sz="3600"/>
          </a:p>
          <a:p>
            <a:pPr lvl="0">
              <a:defRPr sz="1800"/>
            </a:pPr>
            <a:r>
              <a:rPr sz="3600"/>
              <a:t>行为的变化在处理下一条消息之前生效</a:t>
            </a:r>
            <a:endParaRPr sz="3600"/>
          </a:p>
          <a:p>
            <a:pPr lvl="0">
              <a:defRPr sz="1800"/>
            </a:pPr>
            <a:r>
              <a:rPr sz="3600"/>
              <a:t>处理一条消息是原子执行单元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/>
              <a:t>这能实现同步方法的好处，但是阻塞被消息排队取代。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消息传递保障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578358">
              <a:spcBef>
                <a:spcPts val="4100"/>
              </a:spcBef>
              <a:buSzTx/>
              <a:buNone/>
              <a:defRPr sz="1800"/>
            </a:pPr>
            <a:r>
              <a:rPr sz="3564"/>
              <a:t>所有通信本质上都是不可靠的</a:t>
            </a:r>
            <a:endParaRPr sz="3564"/>
          </a:p>
          <a:p>
            <a:pPr lvl="0" marL="0" indent="0" defTabSz="578358">
              <a:spcBef>
                <a:spcPts val="4100"/>
              </a:spcBef>
              <a:buSzTx/>
              <a:buNone/>
              <a:defRPr sz="1800"/>
            </a:pPr>
            <a:r>
              <a:rPr sz="3564"/>
              <a:t>消息的成功投递依赖于通道和接受者的最终可用。</a:t>
            </a:r>
            <a:endParaRPr sz="3564"/>
          </a:p>
          <a:p>
            <a:pPr lvl="0" marL="0" indent="0" defTabSz="578358">
              <a:spcBef>
                <a:spcPts val="4100"/>
              </a:spcBef>
              <a:buSzTx/>
              <a:buNone/>
              <a:defRPr sz="1800"/>
            </a:pPr>
            <a:r>
              <a:rPr sz="3564"/>
              <a:t>消息传递保障有三个等级：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最多一次：发送一次，抵达[0,1]次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至少一次：确认之前不断重发，可能抵达[1,∞]次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刚好一次：只在第一次接受到此消息时进行处理，抵达1次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可靠消息传递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3600"/>
              <a:t>支持可靠消息传递需要满足：</a:t>
            </a:r>
            <a:endParaRPr sz="3600"/>
          </a:p>
          <a:p>
            <a:pPr lvl="0">
              <a:defRPr sz="1800"/>
            </a:pPr>
            <a:r>
              <a:rPr sz="3600"/>
              <a:t>所有消息都可以持久化</a:t>
            </a:r>
            <a:endParaRPr sz="3600"/>
          </a:p>
          <a:p>
            <a:pPr lvl="0">
              <a:defRPr sz="1800"/>
            </a:pPr>
            <a:r>
              <a:rPr sz="3600"/>
              <a:t>可包含唯一的关联ID</a:t>
            </a:r>
            <a:endParaRPr sz="3600"/>
          </a:p>
          <a:p>
            <a:pPr lvl="0">
              <a:defRPr sz="1800"/>
            </a:pPr>
            <a:r>
              <a:rPr sz="3600"/>
              <a:t>投递可以重试，直到成功为止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/>
              <a:t>可靠性只能通过业务层确认来实现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消息顺序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Actor模型不规定消息的顺序，所以消息接收和消息发送的顺序不相关</a:t>
            </a:r>
            <a:endParaRPr sz="3600"/>
          </a:p>
          <a:p>
            <a:pPr lvl="0">
              <a:defRPr sz="1800"/>
            </a:pPr>
            <a:r>
              <a:rPr sz="3600"/>
              <a:t>不过在Akka中，对于一对actor，从一方向另一方直接发送的消息会保持顺序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设计Actor系统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想象将任务分割并分配给一组人。</a:t>
            </a:r>
            <a:endParaRPr sz="3600"/>
          </a:p>
          <a:p>
            <a:pPr lvl="0">
              <a:defRPr sz="1800"/>
            </a:pPr>
            <a:r>
              <a:rPr sz="3600"/>
              <a:t>假设这个组非常大。</a:t>
            </a:r>
            <a:endParaRPr sz="3600"/>
          </a:p>
          <a:p>
            <a:pPr lvl="0">
              <a:defRPr sz="1800"/>
            </a:pPr>
            <a:r>
              <a:rPr sz="3600"/>
              <a:t>首先考虑具有不同任务的人如何相互沟通。</a:t>
            </a:r>
            <a:endParaRPr sz="3600"/>
          </a:p>
          <a:p>
            <a:pPr lvl="0">
              <a:defRPr sz="1800"/>
            </a:pPr>
            <a:r>
              <a:rPr sz="3600"/>
              <a:t>假设这些“人“很容易替换。</a:t>
            </a:r>
            <a:endParaRPr sz="3600"/>
          </a:p>
          <a:p>
            <a:pPr lvl="0">
              <a:defRPr sz="1800"/>
            </a:pPr>
            <a:r>
              <a:rPr sz="3600"/>
              <a:t>画一个图，描述这些任务如何分割，包含通信线条。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提纲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b="1" sz="3600"/>
              <a:t>响应式编程(Reactive Programming)</a:t>
            </a:r>
            <a:endParaRPr b="1" sz="3600"/>
          </a:p>
          <a:p>
            <a:pPr lvl="0">
              <a:defRPr sz="1800"/>
            </a:pPr>
            <a:r>
              <a:rPr sz="3600"/>
              <a:t>Actor模型</a:t>
            </a:r>
            <a:endParaRPr sz="3600"/>
          </a:p>
          <a:p>
            <a:pPr lvl="0">
              <a:defRPr sz="1800"/>
            </a:pPr>
            <a:r>
              <a:rPr sz="3600"/>
              <a:t>Akka</a:t>
            </a:r>
            <a:endParaRPr sz="3600"/>
          </a:p>
          <a:p>
            <a:pPr lvl="0">
              <a:defRPr sz="1800"/>
            </a:pPr>
            <a:r>
              <a:rPr sz="3600"/>
              <a:t>异步答疑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最佳实践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优先使用不可变数据结构，因为它们可被共享。</a:t>
            </a:r>
            <a:endParaRPr sz="3600"/>
          </a:p>
          <a:p>
            <a:pPr lvl="0">
              <a:defRPr sz="1800"/>
            </a:pPr>
            <a:r>
              <a:rPr sz="3600"/>
              <a:t>优先使用context.become来切换不同的状态，使用局部变量来存放数据</a:t>
            </a:r>
            <a:endParaRPr sz="3600"/>
          </a:p>
          <a:p>
            <a:pPr lvl="0">
              <a:defRPr sz="1800"/>
            </a:pPr>
            <a:r>
              <a:rPr sz="3600"/>
              <a:t>不要从异步运行的代码中引用actor状态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提纲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响应式编程(Reactive Programming)</a:t>
            </a:r>
            <a:endParaRPr sz="3600"/>
          </a:p>
          <a:p>
            <a:pPr lvl="0">
              <a:defRPr sz="1800"/>
            </a:pPr>
            <a:r>
              <a:rPr sz="3600"/>
              <a:t>Actor模型</a:t>
            </a:r>
            <a:endParaRPr sz="3600"/>
          </a:p>
          <a:p>
            <a:pPr lvl="0">
              <a:defRPr sz="1800"/>
            </a:pPr>
            <a:r>
              <a:rPr b="1" sz="3600"/>
              <a:t>Akka</a:t>
            </a:r>
            <a:endParaRPr b="1" sz="3600"/>
          </a:p>
          <a:p>
            <a:pPr lvl="0">
              <a:defRPr sz="1800"/>
            </a:pPr>
            <a:r>
              <a:rPr sz="3600"/>
              <a:t>异步答疑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Akka是什么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952500" y="2178347"/>
            <a:ext cx="11099800" cy="3222874"/>
          </a:xfrm>
          <a:prstGeom prst="rect">
            <a:avLst/>
          </a:prstGeom>
        </p:spPr>
        <p:txBody>
          <a:bodyPr/>
          <a:lstStyle/>
          <a:p>
            <a:pPr lvl="0" marL="231139" indent="-231139" defTabSz="303783">
              <a:spcBef>
                <a:spcPts val="2100"/>
              </a:spcBef>
              <a:defRPr sz="1800"/>
            </a:pPr>
            <a:r>
              <a:rPr sz="1871"/>
              <a:t>采取Actor模型的事件驱动中间件系统</a:t>
            </a:r>
            <a:endParaRPr sz="1871"/>
          </a:p>
          <a:p>
            <a:pPr lvl="0" marL="231139" indent="-231139" defTabSz="303783">
              <a:spcBef>
                <a:spcPts val="2100"/>
              </a:spcBef>
              <a:defRPr sz="1800"/>
            </a:pPr>
            <a:r>
              <a:rPr sz="1871"/>
              <a:t>解耦业务逻辑与线程，锁，非阻塞IO等低级组件</a:t>
            </a:r>
            <a:endParaRPr sz="1871"/>
          </a:p>
          <a:p>
            <a:pPr lvl="0" marL="231139" indent="-231139" defTabSz="303783">
              <a:spcBef>
                <a:spcPts val="2100"/>
              </a:spcBef>
              <a:defRPr sz="1800"/>
            </a:pPr>
            <a:r>
              <a:rPr sz="1871"/>
              <a:t>用于构建高度并发，分布式，容错，事件驱动的JVM应用程序</a:t>
            </a:r>
            <a:endParaRPr sz="1871"/>
          </a:p>
          <a:p>
            <a:pPr lvl="0" marL="231139" indent="-231139" defTabSz="303783">
              <a:spcBef>
                <a:spcPts val="2100"/>
              </a:spcBef>
              <a:defRPr sz="1800"/>
            </a:pPr>
            <a:r>
              <a:rPr sz="1871"/>
              <a:t>Akka </a:t>
            </a:r>
            <a:r>
              <a:rPr sz="1871" u="sng">
                <a:hlinkClick r:id="rId2" invalidUrl="" action="" tgtFrame="" tooltip="" history="1" highlightClick="0" endSnd="0"/>
              </a:rPr>
              <a:t>http://akka.io</a:t>
            </a:r>
            <a:endParaRPr sz="1871"/>
          </a:p>
          <a:p>
            <a:pPr lvl="0" marL="231139" indent="-231139" defTabSz="303783">
              <a:spcBef>
                <a:spcPts val="2100"/>
              </a:spcBef>
              <a:defRPr sz="1800"/>
            </a:pPr>
            <a:r>
              <a:rPr sz="1871"/>
              <a:t>Jonas Bonér http://jonasboner.com</a:t>
            </a:r>
            <a:endParaRPr sz="1871"/>
          </a:p>
          <a:p>
            <a:pPr lvl="0" marL="231139" indent="-231139" defTabSz="303783">
              <a:spcBef>
                <a:spcPts val="2100"/>
              </a:spcBef>
              <a:defRPr sz="1800"/>
            </a:pPr>
            <a:r>
              <a:rPr sz="1871"/>
              <a:t>Typesafe Stack </a:t>
            </a:r>
            <a:r>
              <a:rPr sz="1871" u="sng">
                <a:hlinkClick r:id="rId3" invalidUrl="" action="" tgtFrame="" tooltip="" history="1" highlightClick="0" endSnd="0"/>
              </a:rPr>
              <a:t>http://www.typesafe.com</a:t>
            </a:r>
          </a:p>
        </p:txBody>
      </p:sp>
      <p:pic>
        <p:nvPicPr>
          <p:cNvPr id="99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0450" y="5492750"/>
            <a:ext cx="7347812" cy="415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Akka特性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并发——抽象了并发处理</a:t>
            </a:r>
            <a:endParaRPr sz="3600"/>
          </a:p>
          <a:p>
            <a:pPr lvl="0">
              <a:defRPr sz="1800"/>
            </a:pPr>
            <a:r>
              <a:rPr sz="3600"/>
              <a:t>可伸缩性 —— 异步消息传递</a:t>
            </a:r>
            <a:endParaRPr sz="3600"/>
          </a:p>
          <a:p>
            <a:pPr lvl="0">
              <a:defRPr sz="1800"/>
            </a:pPr>
            <a:r>
              <a:rPr sz="3600"/>
              <a:t>容错性——Let It Crash，监管层次结构</a:t>
            </a:r>
            <a:endParaRPr sz="3600"/>
          </a:p>
          <a:p>
            <a:pPr lvl="0">
              <a:defRPr sz="1800"/>
            </a:pPr>
            <a:r>
              <a:rPr sz="3600"/>
              <a:t>事件驱动架构——异步消息传递</a:t>
            </a:r>
            <a:endParaRPr sz="3600"/>
          </a:p>
          <a:p>
            <a:pPr lvl="0">
              <a:defRPr sz="1800"/>
            </a:pPr>
            <a:r>
              <a:rPr sz="3600"/>
              <a:t>位置透明性——同样方式对待本地与远程actor</a:t>
            </a:r>
            <a:endParaRPr sz="3600"/>
          </a:p>
          <a:p>
            <a:pPr lvl="0">
              <a:defRPr sz="1800"/>
            </a:pPr>
            <a:r>
              <a:rPr sz="3600"/>
              <a:t>Scala/Java API——两种语言，相同功能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使用案例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交易处理——大量流式数据并行/并发处理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服务提供者——处理大量无状态请求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批处理——跨企业数据处理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数据挖掘/分析/商业智能——处理和分析大数据集合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服务网关/hub——可伸缩地连接多个系统或应用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要求并发/并行的应用程序——易于开发测试，不易出错</a:t>
            </a:r>
            <a:endParaRPr sz="3168"/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Actor System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952500" y="2603500"/>
            <a:ext cx="11099800" cy="327228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Actor System(actor系统)是管理actor行为，生命周期，层次结构，配置以及其他东西的容器。它提供了用于管理整个应用程序的结构。</a:t>
            </a:r>
          </a:p>
        </p:txBody>
      </p:sp>
      <p:pic>
        <p:nvPicPr>
          <p:cNvPr id="109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3450" y="6407150"/>
            <a:ext cx="10650419" cy="2770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8636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Actor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952500" y="2603500"/>
            <a:ext cx="11099800" cy="3995788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3600"/>
              <a:t>Actor是一个封装了状态和行为的对象</a:t>
            </a:r>
            <a:endParaRPr sz="3600"/>
          </a:p>
          <a:p>
            <a:pPr lvl="0">
              <a:defRPr sz="1800"/>
            </a:pPr>
            <a:r>
              <a:rPr sz="3600"/>
              <a:t>状态——状态变量的集合</a:t>
            </a:r>
            <a:endParaRPr sz="3600"/>
          </a:p>
          <a:p>
            <a:pPr lvl="0">
              <a:defRPr sz="1800"/>
            </a:pPr>
            <a:r>
              <a:rPr sz="3600"/>
              <a:t>行为——消息响应逻辑</a:t>
            </a:r>
          </a:p>
        </p:txBody>
      </p:sp>
      <p:pic>
        <p:nvPicPr>
          <p:cNvPr id="113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4050" y="6688342"/>
            <a:ext cx="4430095" cy="2792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Mailbox（信箱）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952500" y="2603500"/>
            <a:ext cx="11099800" cy="39687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结构：消息队列</a:t>
            </a:r>
            <a:endParaRPr sz="3600"/>
          </a:p>
          <a:p>
            <a:pPr lvl="0">
              <a:defRPr sz="1800"/>
            </a:pPr>
            <a:r>
              <a:rPr sz="3600"/>
              <a:t>功能：连接消息发送者和接受者的纽带</a:t>
            </a:r>
            <a:endParaRPr sz="3600"/>
          </a:p>
          <a:p>
            <a:pPr lvl="0">
              <a:defRPr sz="1800"/>
            </a:pPr>
            <a:r>
              <a:rPr sz="3600"/>
              <a:t>类型：有界/无界/优先级</a:t>
            </a:r>
            <a:endParaRPr sz="3600"/>
          </a:p>
          <a:p>
            <a:pPr lvl="0">
              <a:defRPr sz="1800"/>
            </a:pPr>
            <a:r>
              <a:rPr sz="3600"/>
              <a:t>传递消息需要使用：dispatcher(调度器)</a:t>
            </a:r>
          </a:p>
        </p:txBody>
      </p:sp>
      <p:pic>
        <p:nvPicPr>
          <p:cNvPr id="117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3677" y="6615767"/>
            <a:ext cx="3798344" cy="3101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容错性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952500" y="2603500"/>
            <a:ext cx="11099800" cy="388694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监管——创建actor隐含地创建了父子监管的层次结构,子actor出错时，父actor负责采取行动进行处理</a:t>
            </a:r>
            <a:endParaRPr sz="3600"/>
          </a:p>
          <a:p>
            <a:pPr lvl="0">
              <a:defRPr sz="1800"/>
            </a:pPr>
            <a:r>
              <a:rPr sz="3600"/>
              <a:t>监控——其他actor也可以监听别的actor终止事件</a:t>
            </a:r>
          </a:p>
        </p:txBody>
      </p:sp>
      <p:pic>
        <p:nvPicPr>
          <p:cNvPr id="121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0398" y="6697185"/>
            <a:ext cx="6784004" cy="3005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位置透明性</a:t>
            </a:r>
          </a:p>
        </p:txBody>
      </p:sp>
      <p:pic>
        <p:nvPicPr>
          <p:cNvPr id="12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5124" y="2152650"/>
            <a:ext cx="7724816" cy="3862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45112" y="5772953"/>
            <a:ext cx="4914576" cy="3685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需求的变化</a:t>
            </a:r>
          </a:p>
        </p:txBody>
      </p:sp>
      <p:graphicFrame>
        <p:nvGraphicFramePr>
          <p:cNvPr id="39" name="Table 39"/>
          <p:cNvGraphicFramePr/>
          <p:nvPr/>
        </p:nvGraphicFramePr>
        <p:xfrm>
          <a:off x="1270000" y="2794000"/>
          <a:ext cx="10464800" cy="5715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16200"/>
                <a:gridCol w="2616200"/>
                <a:gridCol w="2616200"/>
                <a:gridCol w="2616200"/>
              </a:tblGrid>
              <a:tr h="1143000"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10年前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现在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服务器节点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数十个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数千个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响应时间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数秒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数毫秒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停机维护时间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数小时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无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430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数据容量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GB级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TB级-&gt;PB级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Actor生命周期</a:t>
            </a:r>
          </a:p>
        </p:txBody>
      </p:sp>
      <p:pic>
        <p:nvPicPr>
          <p:cNvPr id="12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4400" y="1625600"/>
            <a:ext cx="8636000" cy="825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Dispatcher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952500" y="2603500"/>
            <a:ext cx="11099800" cy="2960738"/>
          </a:xfrm>
          <a:prstGeom prst="rect">
            <a:avLst/>
          </a:prstGeom>
        </p:spPr>
        <p:txBody>
          <a:bodyPr/>
          <a:lstStyle/>
          <a:p>
            <a:pPr lvl="0" marL="333375" indent="-333375" defTabSz="438150">
              <a:spcBef>
                <a:spcPts val="3100"/>
              </a:spcBef>
              <a:defRPr sz="1800"/>
            </a:pPr>
            <a:r>
              <a:rPr sz="2700"/>
              <a:t>Dispatcher是Actor的一个组成部分，是Actor的引擎</a:t>
            </a:r>
            <a:endParaRPr sz="2700"/>
          </a:p>
          <a:p>
            <a:pPr lvl="0" marL="333375" indent="-333375" defTabSz="438150">
              <a:spcBef>
                <a:spcPts val="3100"/>
              </a:spcBef>
              <a:defRPr sz="1800"/>
            </a:pPr>
            <a:r>
              <a:rPr sz="2700"/>
              <a:t>控制和协调将信箱中的消息调度到actor的工作</a:t>
            </a:r>
            <a:endParaRPr sz="2700"/>
          </a:p>
          <a:p>
            <a:pPr lvl="0" marL="333375" indent="-333375" defTabSz="438150">
              <a:spcBef>
                <a:spcPts val="3100"/>
              </a:spcBef>
              <a:defRPr sz="1800"/>
            </a:pPr>
            <a:r>
              <a:rPr sz="2700"/>
              <a:t>将actor映射到底层的线程</a:t>
            </a:r>
            <a:endParaRPr sz="2700"/>
          </a:p>
          <a:p>
            <a:pPr lvl="0" marL="333375" indent="-333375" defTabSz="438150">
              <a:spcBef>
                <a:spcPts val="3100"/>
              </a:spcBef>
              <a:defRPr sz="1800"/>
            </a:pPr>
            <a:r>
              <a:rPr sz="2700"/>
              <a:t>Dispatcher是一个ExecutorService，可以执行别的任务</a:t>
            </a:r>
          </a:p>
        </p:txBody>
      </p:sp>
      <p:pic>
        <p:nvPicPr>
          <p:cNvPr id="132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5977440"/>
            <a:ext cx="6908800" cy="3553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Router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952500" y="2603500"/>
            <a:ext cx="11099800" cy="26518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Router是一种特殊的Actor</a:t>
            </a:r>
            <a:endParaRPr sz="3600"/>
          </a:p>
          <a:p>
            <a:pPr lvl="0">
              <a:defRPr sz="1800"/>
            </a:pPr>
            <a:r>
              <a:rPr sz="3600"/>
              <a:t>将到来的消息按照一定策略分配给一组actor</a:t>
            </a:r>
          </a:p>
        </p:txBody>
      </p:sp>
      <p:pic>
        <p:nvPicPr>
          <p:cNvPr id="136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1667" y="5160681"/>
            <a:ext cx="8141466" cy="417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异步处理——行为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Future——Scala中的一个数据结构，可封装一个Callable，可设置处理成功或失败的回调函数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可以进行函数式风格的计算，如映射，管道连接，压缩，等等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异步处理——数据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Agent封装一条位于固定内存位置的数据</a:t>
            </a:r>
            <a:endParaRPr sz="3600"/>
          </a:p>
          <a:p>
            <a:pPr lvl="0">
              <a:defRPr sz="1800"/>
            </a:pPr>
            <a:r>
              <a:rPr sz="3600"/>
              <a:t>通过向Agent异步发送更新函数来修改数据，同一时间只会执行一个</a:t>
            </a:r>
            <a:endParaRPr sz="3600"/>
          </a:p>
          <a:p>
            <a:pPr lvl="0">
              <a:defRPr sz="1800"/>
            </a:pPr>
            <a:r>
              <a:rPr sz="3600"/>
              <a:t>读取数据可以立即读取，也可以等当前等待执行的修改操作都完成后读取（Future）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Actor概念总结</a:t>
            </a:r>
          </a:p>
        </p:txBody>
      </p:sp>
      <p:pic>
        <p:nvPicPr>
          <p:cNvPr id="145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250" y="2114550"/>
            <a:ext cx="9321800" cy="751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测试Actor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TestActorRef——直接调用actor方法或直接向actor发送消息并获得响应消息。使用特殊的Dispatcher</a:t>
            </a:r>
            <a:endParaRPr sz="3600"/>
          </a:p>
          <a:p>
            <a:pPr lvl="0">
              <a:defRPr sz="1800"/>
            </a:pPr>
            <a:r>
              <a:rPr sz="3600"/>
              <a:t>JavaTestKit——探针模式</a:t>
            </a:r>
            <a:endParaRPr sz="3600"/>
          </a:p>
          <a:p>
            <a:pPr lvl="0">
              <a:defRPr sz="1800"/>
            </a:pPr>
            <a:r>
              <a:rPr sz="3600"/>
              <a:t>内置的断言</a:t>
            </a:r>
            <a:endParaRPr sz="3600"/>
          </a:p>
          <a:p>
            <a:pPr lvl="0">
              <a:defRPr sz="1800"/>
            </a:pPr>
            <a:r>
              <a:rPr sz="3600"/>
              <a:t>Actor特殊日志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异步答疑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需要新的架构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之前：托管的服务器和容器</a:t>
            </a:r>
            <a:endParaRPr sz="3600"/>
          </a:p>
          <a:p>
            <a:pPr lvl="0">
              <a:defRPr sz="1800"/>
            </a:pPr>
            <a:r>
              <a:rPr sz="3600"/>
              <a:t>现在：响应式应用程序</a:t>
            </a:r>
            <a:endParaRPr sz="3600"/>
          </a:p>
          <a:p>
            <a:pPr lvl="1">
              <a:buSzPct val="45000"/>
              <a:buBlip>
                <a:blip r:embed="rId2"/>
              </a:buBlip>
              <a:defRPr sz="1800"/>
            </a:pPr>
            <a:r>
              <a:rPr sz="3600"/>
              <a:t>事件驱动</a:t>
            </a:r>
            <a:endParaRPr sz="3600"/>
          </a:p>
          <a:p>
            <a:pPr lvl="1">
              <a:buSzPct val="45000"/>
              <a:buBlip>
                <a:blip r:embed="rId2"/>
              </a:buBlip>
              <a:defRPr sz="1800"/>
            </a:pPr>
            <a:r>
              <a:rPr sz="3600"/>
              <a:t>可伸缩</a:t>
            </a:r>
            <a:endParaRPr sz="3600"/>
          </a:p>
          <a:p>
            <a:pPr lvl="1">
              <a:buSzPct val="45000"/>
              <a:buBlip>
                <a:blip r:embed="rId2"/>
              </a:buBlip>
              <a:defRPr sz="1800"/>
            </a:pPr>
            <a:r>
              <a:rPr sz="3600"/>
              <a:t>可容错</a:t>
            </a:r>
            <a:endParaRPr sz="3600"/>
          </a:p>
          <a:p>
            <a:pPr lvl="1">
              <a:buSzPct val="45000"/>
              <a:buBlip>
                <a:blip r:embed="rId2"/>
              </a:buBlip>
              <a:defRPr sz="1800"/>
            </a:pPr>
            <a:r>
              <a:rPr sz="3600"/>
              <a:t>响应良好(responsive)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Reactive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1200"/>
              </a:spcBef>
              <a:buSzTx/>
              <a:buNone/>
              <a:defRPr sz="1800"/>
            </a:pPr>
            <a:r>
              <a:rPr sz="1500">
                <a:latin typeface="Times Roman"/>
                <a:ea typeface="Times Roman"/>
                <a:cs typeface="Times Roman"/>
                <a:sym typeface="Times Roman"/>
              </a:rPr>
              <a:t>	[Merriam Webster] reactive: “readily responsive to a stimulus”.</a:t>
            </a:r>
            <a:endParaRPr sz="1500">
              <a:latin typeface="Times Roman"/>
              <a:ea typeface="Times Roman"/>
              <a:cs typeface="Times Roman"/>
              <a:sym typeface="Times Roman"/>
            </a:endParaRPr>
          </a:p>
          <a:p>
            <a:pPr lvl="0">
              <a:defRPr sz="1800"/>
            </a:pPr>
            <a:r>
              <a:rPr sz="3600"/>
              <a:t>响应 事件 (事件驱动)</a:t>
            </a:r>
            <a:endParaRPr sz="3600"/>
          </a:p>
          <a:p>
            <a:pPr lvl="0">
              <a:defRPr sz="1800"/>
            </a:pPr>
            <a:r>
              <a:rPr sz="3600"/>
              <a:t>响应 负载 (可伸缩性)</a:t>
            </a:r>
            <a:endParaRPr sz="3600"/>
          </a:p>
          <a:p>
            <a:pPr lvl="0">
              <a:defRPr sz="1800"/>
            </a:pPr>
            <a:r>
              <a:rPr sz="3600"/>
              <a:t>响应 故障 (容错性)</a:t>
            </a:r>
            <a:endParaRPr sz="3600"/>
          </a:p>
          <a:p>
            <a:pPr lvl="0">
              <a:defRPr sz="1800"/>
            </a:pPr>
            <a:r>
              <a:rPr sz="3600"/>
              <a:t>响应 用户 (响应良好(responsive))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事件驱动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952500" y="2603500"/>
            <a:ext cx="11099800" cy="3215134"/>
          </a:xfrm>
          <a:prstGeom prst="rect">
            <a:avLst/>
          </a:prstGeom>
        </p:spPr>
        <p:txBody>
          <a:bodyPr/>
          <a:lstStyle/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传统方式：系统由多个线程组成，它们使用共享，同步的状态来通信。</a:t>
            </a:r>
            <a:endParaRPr sz="2772"/>
          </a:p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	强耦合，难以组合</a:t>
            </a:r>
            <a:endParaRPr sz="2772"/>
          </a:p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系统由松耦合的事件处理器组成</a:t>
            </a:r>
            <a:endParaRPr sz="2772"/>
          </a:p>
          <a:p>
            <a:pPr lvl="0" marL="0" indent="0" defTabSz="449833">
              <a:spcBef>
                <a:spcPts val="3200"/>
              </a:spcBef>
              <a:buSzTx/>
              <a:buNone/>
              <a:defRPr sz="1800"/>
            </a:pPr>
            <a:r>
              <a:rPr sz="2772"/>
              <a:t>	事件可以异步处理，不会阻塞</a:t>
            </a:r>
          </a:p>
        </p:txBody>
      </p:sp>
      <p:pic>
        <p:nvPicPr>
          <p:cNvPr id="49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5975350"/>
            <a:ext cx="4294890" cy="2923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1900" y="5962650"/>
            <a:ext cx="3038291" cy="2948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可伸缩性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3600"/>
              <a:t>一个应用程序可成为可伸缩的条件是,它能够根据使用情况来扩展。</a:t>
            </a:r>
            <a:endParaRPr sz="3600"/>
          </a:p>
          <a:p>
            <a:pPr lvl="0">
              <a:buSzPct val="45000"/>
              <a:buBlip>
                <a:blip r:embed="rId2"/>
              </a:buBlip>
              <a:defRPr sz="1800"/>
            </a:pPr>
            <a:r>
              <a:rPr sz="3600"/>
              <a:t>	纵向扩展：在多核系统中利用并行</a:t>
            </a:r>
            <a:endParaRPr sz="3600"/>
          </a:p>
          <a:p>
            <a:pPr lvl="0">
              <a:buSzPct val="45000"/>
              <a:buBlip>
                <a:blip r:embed="rId2"/>
              </a:buBlip>
              <a:defRPr sz="1800"/>
            </a:pPr>
            <a:r>
              <a:rPr sz="3600"/>
              <a:t>	横向扩展：利用多个服务器节点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/>
              <a:t>为了实现可伸缩性，需要：尽可能减少共享可变状态。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/>
              <a:t>为了实现横向扩展，需要：位置透明性，容错性（消息）。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容错性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一个应用程序具有容错性，是指它能够从故障中迅速恢复。</a:t>
            </a:r>
            <a:endParaRPr sz="3600"/>
          </a:p>
          <a:p>
            <a:pPr lvl="0">
              <a:defRPr sz="1800"/>
            </a:pPr>
            <a:r>
              <a:rPr sz="3600"/>
              <a:t>故障可以是软件故障，硬件故障，或连接故障。</a:t>
            </a:r>
            <a:endParaRPr sz="3600"/>
          </a:p>
          <a:p>
            <a:pPr lvl="0">
              <a:defRPr sz="1800"/>
            </a:pPr>
            <a:r>
              <a:rPr sz="3600"/>
              <a:t>典型地，容错性不可能亡羊补牢地添加;它需要在一开始设计时加以考虑。</a:t>
            </a:r>
            <a:endParaRPr sz="3600"/>
          </a:p>
          <a:p>
            <a:pPr lvl="0">
              <a:defRPr sz="1800"/>
            </a:pPr>
            <a:r>
              <a:rPr sz="3600"/>
              <a:t>需要达到的要求：松耦合，对状态的强有力封装，广泛的监管层次结构</a:t>
            </a:r>
            <a:endParaRPr sz="3600"/>
          </a:p>
          <a:p>
            <a:pPr lvl="0">
              <a:defRPr sz="1800"/>
            </a:pPr>
            <a:r>
              <a:rPr sz="3600"/>
              <a:t>限制错误扩散。分布式try catch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响应良好(responsive)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3600"/>
              <a:t>一个程序是响应良好(responsive)的，意思是它能提供丰富，实时的用户交互，即使在高负载或出现故障时。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/>
              <a:t>响应良好的应用程序，可基于一个事件驱动，可伸缩和可容错的架构来进行构建。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/>
              <a:t>还需要注意算法，系统设计，背压(压力反馈)，以及很多其他细节。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/>
              <a:t>观察，事件流，客户端状态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