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1" r:id="rId2"/>
    <p:sldId id="274" r:id="rId3"/>
    <p:sldId id="256" r:id="rId4"/>
    <p:sldId id="272" r:id="rId5"/>
    <p:sldId id="287" r:id="rId6"/>
    <p:sldId id="288" r:id="rId7"/>
    <p:sldId id="289" r:id="rId8"/>
    <p:sldId id="270" r:id="rId9"/>
    <p:sldId id="273" r:id="rId10"/>
    <p:sldId id="275" r:id="rId11"/>
    <p:sldId id="276" r:id="rId12"/>
    <p:sldId id="277" r:id="rId13"/>
    <p:sldId id="278" r:id="rId14"/>
    <p:sldId id="279" r:id="rId15"/>
    <p:sldId id="280" r:id="rId16"/>
    <p:sldId id="257" r:id="rId17"/>
    <p:sldId id="281" r:id="rId18"/>
    <p:sldId id="258" r:id="rId19"/>
    <p:sldId id="284" r:id="rId20"/>
    <p:sldId id="285" r:id="rId21"/>
    <p:sldId id="28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-414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1CF75-020E-40C3-8046-15C68E5A11AF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0AFD7-EFD1-49C5-88CC-D6EE69774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40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255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41ef0ff88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41ef0ff88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41ef0ff88_3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41ef0ff88_3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41fee2908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41fee2908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FE67-75FB-4872-B524-51534803A1BF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911-07E7-477E-B85D-B730754D9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3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FE67-75FB-4872-B524-51534803A1BF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911-07E7-477E-B85D-B730754D9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96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FE67-75FB-4872-B524-51534803A1BF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911-07E7-477E-B85D-B730754D9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84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238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FE67-75FB-4872-B524-51534803A1BF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911-07E7-477E-B85D-B730754D9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13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FE67-75FB-4872-B524-51534803A1BF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911-07E7-477E-B85D-B730754D9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FE67-75FB-4872-B524-51534803A1BF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911-07E7-477E-B85D-B730754D9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72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FE67-75FB-4872-B524-51534803A1BF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911-07E7-477E-B85D-B730754D9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41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FE67-75FB-4872-B524-51534803A1BF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911-07E7-477E-B85D-B730754D9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94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FE67-75FB-4872-B524-51534803A1BF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911-07E7-477E-B85D-B730754D9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09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FE67-75FB-4872-B524-51534803A1BF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911-07E7-477E-B85D-B730754D9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8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FE67-75FB-4872-B524-51534803A1BF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911-07E7-477E-B85D-B730754D9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04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CFE67-75FB-4872-B524-51534803A1BF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FC911-07E7-477E-B85D-B730754D9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8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descr="gbcb2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000" y="-16"/>
            <a:ext cx="203200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7011" y="0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5333" dirty="0">
                <a:latin typeface="Comic Sans MS" panose="030F0702030302020204" pitchFamily="66" charset="0"/>
              </a:rPr>
              <a:t>Spatiotemporal model of proteolysis in Caulobacter cell cycle</a:t>
            </a:r>
            <a:endParaRPr sz="5333" dirty="0">
              <a:latin typeface="Comic Sans MS" panose="030F0702030302020204" pitchFamily="66" charset="0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71767" y="3033867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3200" dirty="0">
                <a:latin typeface="Comic Sans MS" panose="030F0702030302020204" pitchFamily="66" charset="0"/>
              </a:rPr>
              <a:t>Xiangyu Yao, Rachel Xu</a:t>
            </a:r>
            <a:endParaRPr sz="3200" dirty="0">
              <a:latin typeface="Comic Sans MS" panose="030F0702030302020204" pitchFamily="66" charset="0"/>
            </a:endParaRPr>
          </a:p>
          <a:p>
            <a:pPr>
              <a:spcBef>
                <a:spcPts val="0"/>
              </a:spcBef>
            </a:pPr>
            <a:r>
              <a:rPr lang="en" sz="3200" dirty="0">
                <a:latin typeface="Comic Sans MS" panose="030F0702030302020204" pitchFamily="66" charset="0"/>
              </a:rPr>
              <a:t>CS6824</a:t>
            </a:r>
            <a:endParaRPr sz="3200" dirty="0">
              <a:latin typeface="Comic Sans MS" panose="030F0702030302020204" pitchFamily="66" charset="0"/>
            </a:endParaRPr>
          </a:p>
          <a:p>
            <a:pPr algn="l">
              <a:spcBef>
                <a:spcPts val="0"/>
              </a:spcBef>
            </a:pPr>
            <a:endParaRPr sz="2000" dirty="0"/>
          </a:p>
          <a:p>
            <a:pPr algn="l">
              <a:spcBef>
                <a:spcPts val="0"/>
              </a:spcBef>
            </a:pPr>
            <a:r>
              <a:rPr lang="en" sz="2000" u="sng" dirty="0">
                <a:latin typeface="Comic Sans MS" panose="030F0702030302020204" pitchFamily="66" charset="0"/>
              </a:rPr>
              <a:t>Reference1</a:t>
            </a:r>
            <a:r>
              <a:rPr lang="en" sz="2000" dirty="0">
                <a:latin typeface="Comic Sans MS" panose="030F0702030302020204" pitchFamily="66" charset="0"/>
              </a:rPr>
              <a:t>: An Adaptor Hierarchy Regulates Proteolysis during a Bacterial Cell Cycle, Joshi et al., 2015, Cell 163: 419–431.</a:t>
            </a:r>
            <a:endParaRPr sz="2000" dirty="0">
              <a:latin typeface="Comic Sans MS" panose="030F0702030302020204" pitchFamily="66" charset="0"/>
            </a:endParaRPr>
          </a:p>
          <a:p>
            <a:pPr algn="l">
              <a:spcBef>
                <a:spcPts val="0"/>
              </a:spcBef>
            </a:pPr>
            <a:r>
              <a:rPr lang="en" sz="2000" u="sng" dirty="0">
                <a:latin typeface="Comic Sans MS" panose="030F0702030302020204" pitchFamily="66" charset="0"/>
              </a:rPr>
              <a:t>Reference2</a:t>
            </a:r>
            <a:r>
              <a:rPr lang="en" sz="2000" dirty="0">
                <a:latin typeface="Comic Sans MS" panose="030F0702030302020204" pitchFamily="66" charset="0"/>
              </a:rPr>
              <a:t>: Dynamical Localization of DivL and PleC in the Asymmetric Division Cycle of Caulobacter crescentus: A Theoretical Investigation of Alternative Models, Subramanian et al., 2015, PLOS Computational Biology 11(7): e1004348.</a:t>
            </a:r>
            <a:endParaRPr sz="2000" dirty="0">
              <a:latin typeface="Comic Sans MS" panose="030F0702030302020204" pitchFamily="66" charset="0"/>
            </a:endParaRPr>
          </a:p>
          <a:p>
            <a:pPr algn="l">
              <a:spcBef>
                <a:spcPts val="0"/>
              </a:spcBef>
            </a:pPr>
            <a:endParaRPr sz="2667" dirty="0"/>
          </a:p>
          <a:p>
            <a:pPr>
              <a:spcBef>
                <a:spcPts val="0"/>
              </a:spcBef>
            </a:pPr>
            <a:endParaRPr sz="3200" dirty="0"/>
          </a:p>
          <a:p>
            <a:pPr algn="l">
              <a:spcBef>
                <a:spcPts val="0"/>
              </a:spcBef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167764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1652069" cy="1325563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Temporal dynamics of species in our model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– </a:t>
            </a:r>
            <a:r>
              <a:rPr lang="en-US" u="sng" dirty="0" smtClean="0">
                <a:latin typeface="Comic Sans MS" panose="030F0702030302020204" pitchFamily="66" charset="0"/>
              </a:rPr>
              <a:t>before division</a:t>
            </a:r>
            <a:endParaRPr lang="en-US" u="sng" dirty="0">
              <a:latin typeface="Comic Sans MS" panose="030F0702030302020204" pitchFamily="66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756" y="3138174"/>
            <a:ext cx="7223744" cy="1073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439" y="3781586"/>
            <a:ext cx="4352825" cy="3024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326" y="1157208"/>
            <a:ext cx="9544090" cy="2079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8137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Spatial dynamics </a:t>
            </a:r>
            <a:r>
              <a:rPr lang="en-US" dirty="0">
                <a:latin typeface="Comic Sans MS" panose="030F0702030302020204" pitchFamily="66" charset="0"/>
              </a:rPr>
              <a:t>of species in our </a:t>
            </a:r>
            <a:r>
              <a:rPr lang="en-US" dirty="0" smtClean="0">
                <a:latin typeface="Comic Sans MS" panose="030F0702030302020204" pitchFamily="66" charset="0"/>
              </a:rPr>
              <a:t>model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– </a:t>
            </a:r>
            <a:r>
              <a:rPr lang="en-US" u="sng" dirty="0" smtClean="0">
                <a:latin typeface="Comic Sans MS" panose="030F0702030302020204" pitchFamily="66" charset="0"/>
              </a:rPr>
              <a:t>before division</a:t>
            </a:r>
            <a:endParaRPr lang="en-US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1" y="1658560"/>
            <a:ext cx="7085381" cy="4264877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653" y="4081274"/>
            <a:ext cx="3928740" cy="2710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401" y="1275624"/>
            <a:ext cx="3901886" cy="2711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3638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1652069" cy="1325563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Temporal dynamics of species in our model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– </a:t>
            </a:r>
            <a:r>
              <a:rPr lang="en-US" u="sng" dirty="0" smtClean="0">
                <a:latin typeface="Comic Sans MS" panose="030F0702030302020204" pitchFamily="66" charset="0"/>
              </a:rPr>
              <a:t>after division</a:t>
            </a:r>
            <a:endParaRPr lang="en-US" u="sng" dirty="0">
              <a:latin typeface="Comic Sans MS" panose="030F0702030302020204" pitchFamily="66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30" y="1430822"/>
            <a:ext cx="9769098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460" y="1902309"/>
            <a:ext cx="92297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33" y="3341068"/>
            <a:ext cx="4557336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912" y="3348211"/>
            <a:ext cx="4721602" cy="327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2835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1652069" cy="1325563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Temporal dynamics of species in our model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– </a:t>
            </a:r>
            <a:r>
              <a:rPr lang="en-US" u="sng" dirty="0" smtClean="0">
                <a:latin typeface="Comic Sans MS" panose="030F0702030302020204" pitchFamily="66" charset="0"/>
              </a:rPr>
              <a:t>after division</a:t>
            </a:r>
            <a:endParaRPr lang="en-US" u="sng" dirty="0">
              <a:latin typeface="Comic Sans MS" panose="030F0702030302020204" pitchFamily="66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756" y="3138174"/>
            <a:ext cx="7223744" cy="1073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097" y="3847886"/>
            <a:ext cx="4352825" cy="3024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326" y="1157208"/>
            <a:ext cx="9544090" cy="2079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380" y="3847886"/>
            <a:ext cx="4020761" cy="2905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9097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Spatial dynamics </a:t>
            </a:r>
            <a:r>
              <a:rPr lang="en-US" dirty="0">
                <a:latin typeface="Comic Sans MS" panose="030F0702030302020204" pitchFamily="66" charset="0"/>
              </a:rPr>
              <a:t>of species in our </a:t>
            </a:r>
            <a:r>
              <a:rPr lang="en-US" dirty="0" smtClean="0">
                <a:latin typeface="Comic Sans MS" panose="030F0702030302020204" pitchFamily="66" charset="0"/>
              </a:rPr>
              <a:t>model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– </a:t>
            </a:r>
            <a:r>
              <a:rPr lang="en-US" u="sng" dirty="0" smtClean="0">
                <a:latin typeface="Comic Sans MS" panose="030F0702030302020204" pitchFamily="66" charset="0"/>
              </a:rPr>
              <a:t>after division</a:t>
            </a:r>
            <a:endParaRPr lang="en-US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1" y="1658560"/>
            <a:ext cx="7085381" cy="4264877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157" y="4082086"/>
            <a:ext cx="4076052" cy="273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345" y="1100788"/>
            <a:ext cx="4136864" cy="295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7777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6807" y="1363852"/>
            <a:ext cx="8637722" cy="404505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96;p18"/>
          <p:cNvSpPr txBox="1"/>
          <p:nvPr/>
        </p:nvSpPr>
        <p:spPr>
          <a:xfrm>
            <a:off x="3513219" y="1648515"/>
            <a:ext cx="852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mpact"/>
                <a:ea typeface="Impact"/>
                <a:cs typeface="Impact"/>
                <a:sym typeface="Impact"/>
              </a:rPr>
              <a:t>CpdR</a:t>
            </a:r>
            <a:endParaRPr dirty="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" name="Google Shape;112;p20"/>
          <p:cNvSpPr txBox="1"/>
          <p:nvPr/>
        </p:nvSpPr>
        <p:spPr>
          <a:xfrm>
            <a:off x="6503306" y="1200509"/>
            <a:ext cx="8193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mpact"/>
                <a:ea typeface="Impact"/>
                <a:cs typeface="Impact"/>
                <a:sym typeface="Impact"/>
              </a:rPr>
              <a:t>RcdA</a:t>
            </a:r>
            <a:endParaRPr dirty="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" name="Google Shape;121;p21"/>
          <p:cNvSpPr txBox="1"/>
          <p:nvPr/>
        </p:nvSpPr>
        <p:spPr>
          <a:xfrm>
            <a:off x="9058155" y="1170685"/>
            <a:ext cx="2162618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mpact"/>
                <a:ea typeface="Impact"/>
                <a:cs typeface="Impact"/>
                <a:sym typeface="Impact"/>
              </a:rPr>
              <a:t>PopA &amp; c-di-GMP</a:t>
            </a:r>
            <a:endParaRPr dirty="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061" y="5223172"/>
            <a:ext cx="52863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4224814" y="6124720"/>
            <a:ext cx="14462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mic Sans MS" panose="030F0702030302020204" pitchFamily="66" charset="0"/>
                <a:ea typeface="Cambria Math" panose="02040503050406030204" pitchFamily="18" charset="0"/>
              </a:rPr>
              <a:t>Complex 1</a:t>
            </a:r>
            <a:endParaRPr lang="en-CA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8693234" y="6124720"/>
            <a:ext cx="14462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mic Sans MS" panose="030F0702030302020204" pitchFamily="66" charset="0"/>
                <a:ea typeface="Cambria Math" panose="02040503050406030204" pitchFamily="18" charset="0"/>
              </a:rPr>
              <a:t>Complex </a:t>
            </a:r>
            <a:r>
              <a:rPr lang="en-US" altLang="zh-CN" sz="2000" b="1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3</a:t>
            </a:r>
            <a:endParaRPr lang="en-CA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6430739" y="6124720"/>
            <a:ext cx="14462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mic Sans MS" panose="030F0702030302020204" pitchFamily="66" charset="0"/>
                <a:ea typeface="Cambria Math" panose="02040503050406030204" pitchFamily="18" charset="0"/>
              </a:rPr>
              <a:t>Complex </a:t>
            </a:r>
            <a:r>
              <a:rPr lang="en-US" altLang="zh-CN" sz="2000" b="1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2</a:t>
            </a:r>
            <a:endParaRPr lang="en-CA" sz="2000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902631" y="5352081"/>
            <a:ext cx="0" cy="53727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204129" y="5352080"/>
            <a:ext cx="0" cy="53727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9255072" y="5408910"/>
            <a:ext cx="0" cy="53727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594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4556" y="2079320"/>
            <a:ext cx="12017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Complex 1 </a:t>
            </a:r>
            <a:r>
              <a:rPr lang="en-US" altLang="zh-CN" sz="2800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+ RcdA        </a:t>
            </a:r>
            <a:r>
              <a:rPr lang="en-US" sz="2800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ClpXP:CpdR:RcdA (</a:t>
            </a:r>
            <a:r>
              <a:rPr lang="en-US" altLang="zh-CN" sz="2800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Complex 2) </a:t>
            </a:r>
            <a:endParaRPr lang="en-US" sz="2800" dirty="0">
              <a:latin typeface="Comic Sans MS" panose="030F0702030302020204" pitchFamily="66" charset="0"/>
              <a:ea typeface="Cambria Math" panose="02040503050406030204" pitchFamily="18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5004880" y="2340930"/>
            <a:ext cx="6587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5004880" y="2489592"/>
            <a:ext cx="6340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4428309" y="2704011"/>
            <a:ext cx="26125" cy="75764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623795" y="3563128"/>
            <a:ext cx="228685" cy="79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4403579" y="3711174"/>
            <a:ext cx="228685" cy="79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4776195" y="3715528"/>
            <a:ext cx="228685" cy="79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4632264" y="3867928"/>
            <a:ext cx="228685" cy="79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3957623" y="2898168"/>
            <a:ext cx="445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kd</a:t>
            </a:r>
            <a:endParaRPr lang="en-US" dirty="0">
              <a:latin typeface="Comic Sans MS" panose="030F0702030302020204" pitchFamily="66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377454" y="1248897"/>
            <a:ext cx="26125" cy="75764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866670" y="1443054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ks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098948" y="1837669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  <a:ea typeface="Cambria Math" panose="02040503050406030204" pitchFamily="18" charset="0"/>
              </a:rPr>
              <a:t>k</a:t>
            </a:r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3+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098948" y="2594835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K3-</a:t>
            </a:r>
            <a:endParaRPr lang="en-US" dirty="0">
              <a:latin typeface="Comic Sans MS" panose="030F0702030302020204" pitchFamily="66" charset="0"/>
            </a:endParaRPr>
          </a:p>
        </p:txBody>
      </p:sp>
      <p:cxnSp>
        <p:nvCxnSpPr>
          <p:cNvPr id="18" name="Curved Connector 17"/>
          <p:cNvCxnSpPr/>
          <p:nvPr/>
        </p:nvCxnSpPr>
        <p:spPr>
          <a:xfrm rot="16200000" flipV="1">
            <a:off x="4470445" y="1634995"/>
            <a:ext cx="353472" cy="309457"/>
          </a:xfrm>
          <a:prstGeom prst="curvedConnector3">
            <a:avLst>
              <a:gd name="adj1" fmla="val 171954"/>
            </a:avLst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>
            <a:off x="2377440" y="2704011"/>
            <a:ext cx="1700185" cy="563489"/>
          </a:xfrm>
          <a:prstGeom prst="bentConnector3">
            <a:avLst>
              <a:gd name="adj1" fmla="val 59"/>
            </a:avLst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52697" y="561703"/>
            <a:ext cx="23163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anose="030F0702030302020204" pitchFamily="66" charset="0"/>
              </a:rPr>
              <a:t>Model 2</a:t>
            </a:r>
            <a:endParaRPr lang="en-US" sz="4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121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1652069" cy="1325563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Temporal dynamics of species in our model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– </a:t>
            </a:r>
            <a:r>
              <a:rPr lang="en-US" u="sng" dirty="0" smtClean="0">
                <a:latin typeface="Comic Sans MS" panose="030F0702030302020204" pitchFamily="66" charset="0"/>
              </a:rPr>
              <a:t>before division</a:t>
            </a:r>
            <a:endParaRPr lang="en-US" u="sng" dirty="0">
              <a:latin typeface="Comic Sans MS" panose="030F0702030302020204" pitchFamily="66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9619"/>
            <a:ext cx="5713708" cy="1011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3" y="1502676"/>
            <a:ext cx="5524825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82278" y="1944953"/>
            <a:ext cx="1250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TacA</a:t>
            </a:r>
            <a:endParaRPr lang="en-CA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563" y="1175113"/>
            <a:ext cx="3727181" cy="2688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91" y="3186118"/>
            <a:ext cx="5331417" cy="3671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973093" y="3863386"/>
            <a:ext cx="1250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RcdA</a:t>
            </a:r>
            <a:endParaRPr lang="en-CA" dirty="0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892" y="3870234"/>
            <a:ext cx="3685852" cy="291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172" y="1502677"/>
            <a:ext cx="1198535" cy="5239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7386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8537" y="4645986"/>
            <a:ext cx="100287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  <a:ea typeface="Cambria Math" panose="02040503050406030204" pitchFamily="18" charset="0"/>
              </a:rPr>
              <a:t>ClpXP:CpdR:RcdA (</a:t>
            </a:r>
            <a:r>
              <a:rPr lang="en-US" altLang="zh-CN" sz="2800" dirty="0">
                <a:latin typeface="Comic Sans MS" panose="030F0702030302020204" pitchFamily="66" charset="0"/>
                <a:ea typeface="Cambria Math" panose="02040503050406030204" pitchFamily="18" charset="0"/>
              </a:rPr>
              <a:t>Complex 2</a:t>
            </a:r>
            <a:r>
              <a:rPr lang="en-US" altLang="zh-CN" sz="2800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) + PopA:2cdG         Complex 3</a:t>
            </a:r>
            <a:endParaRPr lang="en-US" sz="28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8013692" y="5014954"/>
            <a:ext cx="557892" cy="14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8013692" y="4875440"/>
            <a:ext cx="6587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013692" y="4402422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k</a:t>
            </a:r>
            <a:r>
              <a:rPr lang="en-US" dirty="0">
                <a:latin typeface="Comic Sans MS" panose="030F0702030302020204" pitchFamily="66" charset="0"/>
                <a:ea typeface="Cambria Math" panose="02040503050406030204" pitchFamily="18" charset="0"/>
              </a:rPr>
              <a:t>5</a:t>
            </a:r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+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15283" y="5167531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  <a:ea typeface="Cambria Math" panose="02040503050406030204" pitchFamily="18" charset="0"/>
              </a:rPr>
              <a:t>k</a:t>
            </a:r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5-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13692" y="2238494"/>
            <a:ext cx="19832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Comic Sans MS" panose="030F0702030302020204" pitchFamily="66" charset="0"/>
                <a:ea typeface="Cambria Math" panose="02040503050406030204" pitchFamily="18" charset="0"/>
              </a:rPr>
              <a:t>PopA:2cdG</a:t>
            </a:r>
            <a:endParaRPr lang="en-US" sz="28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686896" y="2498744"/>
            <a:ext cx="1326796" cy="13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517079" y="2628140"/>
            <a:ext cx="1221290" cy="55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335542" y="2238494"/>
            <a:ext cx="10438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Comic Sans MS" panose="030F0702030302020204" pitchFamily="66" charset="0"/>
                <a:ea typeface="Cambria Math" panose="02040503050406030204" pitchFamily="18" charset="0"/>
              </a:rPr>
              <a:t>2cdG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857480" y="2782285"/>
            <a:ext cx="0" cy="6985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021174" y="3177835"/>
            <a:ext cx="495905" cy="38339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581348" y="3349105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pDeA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797345" y="1087644"/>
            <a:ext cx="660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PleD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857480" y="1123406"/>
            <a:ext cx="0" cy="10482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Arc 23"/>
          <p:cNvSpPr/>
          <p:nvPr/>
        </p:nvSpPr>
        <p:spPr>
          <a:xfrm>
            <a:off x="5188290" y="1457333"/>
            <a:ext cx="737416" cy="1162594"/>
          </a:xfrm>
          <a:prstGeom prst="arc">
            <a:avLst>
              <a:gd name="adj1" fmla="val 7364553"/>
              <a:gd name="adj2" fmla="val 16919878"/>
            </a:avLst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5654107" y="1389603"/>
            <a:ext cx="117566" cy="3004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6011514" y="1272310"/>
            <a:ext cx="675382" cy="35768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792877" y="2259065"/>
            <a:ext cx="12971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PopA +</a:t>
            </a:r>
            <a:endParaRPr lang="en-US" sz="28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46394" y="1123406"/>
            <a:ext cx="0" cy="10482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246394" y="2794554"/>
            <a:ext cx="0" cy="6985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2697" y="561703"/>
            <a:ext cx="23163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anose="030F0702030302020204" pitchFamily="66" charset="0"/>
              </a:rPr>
              <a:t>Model 3</a:t>
            </a:r>
            <a:endParaRPr lang="en-US" sz="4400" dirty="0">
              <a:latin typeface="Comic Sans MS" panose="030F0702030302020204" pitchFamily="66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48608" y="2065394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k4+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5579" y="2728119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k</a:t>
            </a:r>
            <a:r>
              <a:rPr lang="en-US" dirty="0">
                <a:latin typeface="Comic Sans MS" panose="030F0702030302020204" pitchFamily="66" charset="0"/>
                <a:ea typeface="Cambria Math" panose="02040503050406030204" pitchFamily="18" charset="0"/>
              </a:rPr>
              <a:t>4</a:t>
            </a:r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-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134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1652069" cy="1325563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Temporal dynamics of species in our model from experiments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661" y="2259936"/>
            <a:ext cx="6137334" cy="91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197" y="1568169"/>
            <a:ext cx="6887151" cy="691767"/>
          </a:xfrm>
          <a:prstGeom prst="rect">
            <a:avLst/>
          </a:prstGeom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164" y="3273855"/>
            <a:ext cx="513397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528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6807" y="1363852"/>
            <a:ext cx="8637722" cy="404505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96;p18"/>
          <p:cNvSpPr txBox="1"/>
          <p:nvPr/>
        </p:nvSpPr>
        <p:spPr>
          <a:xfrm>
            <a:off x="3513219" y="1648515"/>
            <a:ext cx="852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mpact"/>
                <a:ea typeface="Impact"/>
                <a:cs typeface="Impact"/>
                <a:sym typeface="Impact"/>
              </a:rPr>
              <a:t>CpdR</a:t>
            </a:r>
            <a:endParaRPr dirty="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" name="Google Shape;112;p20"/>
          <p:cNvSpPr txBox="1"/>
          <p:nvPr/>
        </p:nvSpPr>
        <p:spPr>
          <a:xfrm>
            <a:off x="6503306" y="1200509"/>
            <a:ext cx="8193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mpact"/>
                <a:ea typeface="Impact"/>
                <a:cs typeface="Impact"/>
                <a:sym typeface="Impact"/>
              </a:rPr>
              <a:t>RcdA</a:t>
            </a:r>
            <a:endParaRPr dirty="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" name="Google Shape;121;p21"/>
          <p:cNvSpPr txBox="1"/>
          <p:nvPr/>
        </p:nvSpPr>
        <p:spPr>
          <a:xfrm>
            <a:off x="9058155" y="1170685"/>
            <a:ext cx="2162618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mpact"/>
                <a:ea typeface="Impact"/>
                <a:cs typeface="Impact"/>
                <a:sym typeface="Impact"/>
              </a:rPr>
              <a:t>PopA &amp; c-di-GMP</a:t>
            </a:r>
            <a:endParaRPr dirty="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061" y="5223172"/>
            <a:ext cx="52863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4224814" y="6124720"/>
            <a:ext cx="14462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mic Sans MS" panose="030F0702030302020204" pitchFamily="66" charset="0"/>
                <a:ea typeface="Cambria Math" panose="02040503050406030204" pitchFamily="18" charset="0"/>
              </a:rPr>
              <a:t>Complex 1</a:t>
            </a:r>
            <a:endParaRPr lang="en-CA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8693234" y="6124720"/>
            <a:ext cx="14462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mic Sans MS" panose="030F0702030302020204" pitchFamily="66" charset="0"/>
                <a:ea typeface="Cambria Math" panose="02040503050406030204" pitchFamily="18" charset="0"/>
              </a:rPr>
              <a:t>Complex </a:t>
            </a:r>
            <a:r>
              <a:rPr lang="en-US" altLang="zh-CN" sz="2000" b="1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3</a:t>
            </a:r>
            <a:endParaRPr lang="en-CA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6430739" y="6124720"/>
            <a:ext cx="14462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mic Sans MS" panose="030F0702030302020204" pitchFamily="66" charset="0"/>
                <a:ea typeface="Cambria Math" panose="02040503050406030204" pitchFamily="18" charset="0"/>
              </a:rPr>
              <a:t>Complex </a:t>
            </a:r>
            <a:r>
              <a:rPr lang="en-US" altLang="zh-CN" sz="2000" b="1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2</a:t>
            </a:r>
            <a:endParaRPr lang="en-CA" sz="2000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902631" y="5352081"/>
            <a:ext cx="0" cy="53727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204129" y="5352080"/>
            <a:ext cx="0" cy="53727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9255072" y="5408910"/>
            <a:ext cx="0" cy="53727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535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2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72634" y="2200759"/>
            <a:ext cx="7624138" cy="28671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1652069" cy="1325563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Spatial dynamics of species in our model from experiments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332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1652069" cy="1325563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Spatial dynamics of species in our model from experiments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487" y="1249308"/>
            <a:ext cx="6296025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6772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Callout 2"/>
          <p:cNvSpPr/>
          <p:nvPr/>
        </p:nvSpPr>
        <p:spPr>
          <a:xfrm>
            <a:off x="4613571" y="719117"/>
            <a:ext cx="3770878" cy="1655676"/>
          </a:xfrm>
          <a:prstGeom prst="wedgeEllipseCallout">
            <a:avLst>
              <a:gd name="adj1" fmla="val -57549"/>
              <a:gd name="adj2" fmla="val 94326"/>
            </a:avLst>
          </a:prstGeom>
          <a:solidFill>
            <a:schemeClr val="bg1"/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2150418" y="3031643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ClpXP + </a:t>
            </a:r>
            <a:r>
              <a:rPr lang="en-US" sz="2800" dirty="0" err="1" smtClean="0">
                <a:latin typeface="Comic Sans MS" panose="030F0702030302020204" pitchFamily="66" charset="0"/>
                <a:ea typeface="Cambria Math" panose="02040503050406030204" pitchFamily="18" charset="0"/>
              </a:rPr>
              <a:t>CpdR</a:t>
            </a:r>
            <a:r>
              <a:rPr lang="en-US" sz="2800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                </a:t>
            </a:r>
            <a:r>
              <a:rPr lang="en-US" sz="2800" dirty="0" err="1" smtClean="0">
                <a:latin typeface="Comic Sans MS" panose="030F0702030302020204" pitchFamily="66" charset="0"/>
                <a:ea typeface="Cambria Math" panose="02040503050406030204" pitchFamily="18" charset="0"/>
              </a:rPr>
              <a:t>ClpXP:CpdR</a:t>
            </a:r>
            <a:r>
              <a:rPr lang="en-US" sz="2800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 (Complex 1)</a:t>
            </a:r>
            <a:endParaRPr lang="en-US" sz="2800" dirty="0">
              <a:latin typeface="Comic Sans MS" panose="030F0702030302020204" pitchFamily="66" charset="0"/>
              <a:ea typeface="Cambria Math" panose="020405030504060302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107111" y="1607457"/>
            <a:ext cx="8423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6113894" y="1750422"/>
            <a:ext cx="770232" cy="294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575443" y="1345847"/>
            <a:ext cx="14382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CpdR_f</a:t>
            </a:r>
            <a:endParaRPr lang="en-US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968240" y="3218522"/>
            <a:ext cx="910046" cy="210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959532" y="3366569"/>
            <a:ext cx="918754" cy="395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299123" y="3614762"/>
            <a:ext cx="440432" cy="8353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117669" y="3614762"/>
            <a:ext cx="595888" cy="11401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891246" y="3604582"/>
            <a:ext cx="597986" cy="1072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739555" y="4598126"/>
            <a:ext cx="228685" cy="79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4519339" y="4746172"/>
            <a:ext cx="228685" cy="79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891955" y="4750526"/>
            <a:ext cx="228685" cy="79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4748024" y="4902926"/>
            <a:ext cx="228685" cy="79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124403" y="1807568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kb_f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124403" y="1139663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kf_b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2669013" y="3847755"/>
                <a:ext cx="5693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k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013" y="3847755"/>
                <a:ext cx="569323" cy="369332"/>
              </a:xfrm>
              <a:prstGeom prst="rect">
                <a:avLst/>
              </a:prstGeom>
              <a:blipFill>
                <a:blip r:embed="rId2"/>
                <a:stretch>
                  <a:fillRect l="-9677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3447228" y="4000155"/>
                <a:ext cx="5693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k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228" y="4000155"/>
                <a:ext cx="569323" cy="369332"/>
              </a:xfrm>
              <a:prstGeom prst="rect">
                <a:avLst/>
              </a:prstGeom>
              <a:blipFill>
                <a:blip r:embed="rId3"/>
                <a:stretch>
                  <a:fillRect l="-8511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2292732" y="4890673"/>
            <a:ext cx="12554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CpdR~P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4626872" y="3840482"/>
            <a:ext cx="445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kd</a:t>
            </a:r>
            <a:endParaRPr lang="en-US" dirty="0">
              <a:latin typeface="Comic Sans MS" panose="030F0702030302020204" pitchFamily="66" charset="0"/>
            </a:endParaRPr>
          </a:p>
        </p:txBody>
      </p:sp>
      <p:cxnSp>
        <p:nvCxnSpPr>
          <p:cNvPr id="36" name="Elbow Connector 35"/>
          <p:cNvCxnSpPr/>
          <p:nvPr/>
        </p:nvCxnSpPr>
        <p:spPr>
          <a:xfrm rot="10800000" flipV="1">
            <a:off x="5120641" y="3727269"/>
            <a:ext cx="3526971" cy="489818"/>
          </a:xfrm>
          <a:prstGeom prst="bentConnector3">
            <a:avLst>
              <a:gd name="adj1" fmla="val 370"/>
            </a:avLst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2" idx="2"/>
          </p:cNvCxnSpPr>
          <p:nvPr/>
        </p:nvCxnSpPr>
        <p:spPr>
          <a:xfrm flipH="1" flipV="1">
            <a:off x="3731890" y="4369487"/>
            <a:ext cx="579956" cy="114303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84023" y="5651025"/>
            <a:ext cx="1351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DivK~P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235765" y="2711677"/>
                <a:ext cx="5693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k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765" y="2711677"/>
                <a:ext cx="569323" cy="369332"/>
              </a:xfrm>
              <a:prstGeom prst="rect">
                <a:avLst/>
              </a:prstGeom>
              <a:blipFill>
                <a:blip r:embed="rId4"/>
                <a:stretch>
                  <a:fillRect l="-9677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294550" y="3496470"/>
                <a:ext cx="5693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k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550" y="3496470"/>
                <a:ext cx="569323" cy="369332"/>
              </a:xfrm>
              <a:prstGeom prst="rect">
                <a:avLst/>
              </a:prstGeom>
              <a:blipFill>
                <a:blip r:embed="rId5"/>
                <a:stretch>
                  <a:fillRect l="-9677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>
            <a:off x="3998894" y="2239163"/>
            <a:ext cx="0" cy="7924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989172" y="2401685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ks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942394" y="1312760"/>
            <a:ext cx="14686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CpdR_b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352697" y="561703"/>
            <a:ext cx="23163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anose="030F0702030302020204" pitchFamily="66" charset="0"/>
              </a:rPr>
              <a:t>Model 1</a:t>
            </a:r>
            <a:endParaRPr lang="en-US" sz="4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17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68" y="1477505"/>
            <a:ext cx="10759386" cy="3831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578" y="1738447"/>
            <a:ext cx="173355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2697" y="561703"/>
            <a:ext cx="84400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anose="030F0702030302020204" pitchFamily="66" charset="0"/>
              </a:rPr>
              <a:t>Simulation Scheme</a:t>
            </a:r>
            <a:endParaRPr lang="en-US" sz="4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359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360800" cy="76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n" sz="4000"/>
              <a:t>Simulation Scheme</a:t>
            </a:r>
            <a:endParaRPr sz="4000"/>
          </a:p>
        </p:txBody>
      </p:sp>
      <p:sp>
        <p:nvSpPr>
          <p:cNvPr id="169" name="Google Shape;169;p27"/>
          <p:cNvSpPr txBox="1">
            <a:spLocks noGrp="1"/>
          </p:cNvSpPr>
          <p:nvPr>
            <p:ph type="body" idx="1"/>
          </p:nvPr>
        </p:nvSpPr>
        <p:spPr>
          <a:xfrm>
            <a:off x="0" y="992333"/>
            <a:ext cx="11360800" cy="656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r>
              <a:rPr lang="en"/>
              <a:t>Use finite difference method to get numerical approximation of PDE system</a:t>
            </a: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170" name="Google Shape;170;p27"/>
          <p:cNvSpPr/>
          <p:nvPr/>
        </p:nvSpPr>
        <p:spPr>
          <a:xfrm>
            <a:off x="761967" y="2146033"/>
            <a:ext cx="6826800" cy="55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171" name="Google Shape;171;p27"/>
          <p:cNvSpPr/>
          <p:nvPr/>
        </p:nvSpPr>
        <p:spPr>
          <a:xfrm>
            <a:off x="761967" y="2146033"/>
            <a:ext cx="777600" cy="55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172" name="Google Shape;172;p27"/>
          <p:cNvSpPr/>
          <p:nvPr/>
        </p:nvSpPr>
        <p:spPr>
          <a:xfrm>
            <a:off x="1539567" y="2146033"/>
            <a:ext cx="777600" cy="55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173" name="Google Shape;173;p27"/>
          <p:cNvSpPr/>
          <p:nvPr/>
        </p:nvSpPr>
        <p:spPr>
          <a:xfrm>
            <a:off x="2317167" y="2146033"/>
            <a:ext cx="777600" cy="55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174" name="Google Shape;174;p27"/>
          <p:cNvSpPr/>
          <p:nvPr/>
        </p:nvSpPr>
        <p:spPr>
          <a:xfrm>
            <a:off x="6033567" y="2146033"/>
            <a:ext cx="777600" cy="55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175" name="Google Shape;175;p27"/>
          <p:cNvSpPr/>
          <p:nvPr/>
        </p:nvSpPr>
        <p:spPr>
          <a:xfrm>
            <a:off x="6811167" y="2146033"/>
            <a:ext cx="777600" cy="55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5255967" y="2146033"/>
            <a:ext cx="777600" cy="55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177" name="Google Shape;177;p27"/>
          <p:cNvSpPr txBox="1"/>
          <p:nvPr/>
        </p:nvSpPr>
        <p:spPr>
          <a:xfrm>
            <a:off x="979800" y="2146033"/>
            <a:ext cx="466400" cy="3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n" b="1"/>
              <a:t>1</a:t>
            </a:r>
            <a:endParaRPr b="1"/>
          </a:p>
        </p:txBody>
      </p:sp>
      <p:sp>
        <p:nvSpPr>
          <p:cNvPr id="178" name="Google Shape;178;p27"/>
          <p:cNvSpPr txBox="1"/>
          <p:nvPr/>
        </p:nvSpPr>
        <p:spPr>
          <a:xfrm>
            <a:off x="1695167" y="2146033"/>
            <a:ext cx="466400" cy="3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n" b="1"/>
              <a:t>2</a:t>
            </a:r>
            <a:endParaRPr b="1"/>
          </a:p>
        </p:txBody>
      </p:sp>
      <p:sp>
        <p:nvSpPr>
          <p:cNvPr id="179" name="Google Shape;179;p27"/>
          <p:cNvSpPr txBox="1"/>
          <p:nvPr/>
        </p:nvSpPr>
        <p:spPr>
          <a:xfrm>
            <a:off x="2472767" y="2146033"/>
            <a:ext cx="466400" cy="3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n" b="1"/>
              <a:t>3</a:t>
            </a:r>
            <a:endParaRPr b="1"/>
          </a:p>
        </p:txBody>
      </p:sp>
      <p:sp>
        <p:nvSpPr>
          <p:cNvPr id="180" name="Google Shape;180;p27"/>
          <p:cNvSpPr txBox="1"/>
          <p:nvPr/>
        </p:nvSpPr>
        <p:spPr>
          <a:xfrm>
            <a:off x="3942167" y="2146033"/>
            <a:ext cx="466400" cy="3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n" b="1"/>
              <a:t>...</a:t>
            </a:r>
            <a:endParaRPr b="1"/>
          </a:p>
        </p:txBody>
      </p:sp>
      <p:sp>
        <p:nvSpPr>
          <p:cNvPr id="181" name="Google Shape;181;p27"/>
          <p:cNvSpPr txBox="1"/>
          <p:nvPr/>
        </p:nvSpPr>
        <p:spPr>
          <a:xfrm>
            <a:off x="5376667" y="2146033"/>
            <a:ext cx="466400" cy="3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n" b="1"/>
              <a:t>i</a:t>
            </a:r>
            <a:endParaRPr b="1"/>
          </a:p>
        </p:txBody>
      </p:sp>
      <p:sp>
        <p:nvSpPr>
          <p:cNvPr id="182" name="Google Shape;182;p27"/>
          <p:cNvSpPr txBox="1"/>
          <p:nvPr/>
        </p:nvSpPr>
        <p:spPr>
          <a:xfrm>
            <a:off x="7001667" y="2146033"/>
            <a:ext cx="466400" cy="3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n" b="1"/>
              <a:t>N</a:t>
            </a:r>
            <a:endParaRPr b="1"/>
          </a:p>
        </p:txBody>
      </p:sp>
      <p:sp>
        <p:nvSpPr>
          <p:cNvPr id="183" name="Google Shape;183;p27"/>
          <p:cNvSpPr txBox="1"/>
          <p:nvPr/>
        </p:nvSpPr>
        <p:spPr>
          <a:xfrm>
            <a:off x="5338200" y="2783700"/>
            <a:ext cx="684400" cy="3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n" b="1"/>
              <a:t>h</a:t>
            </a:r>
            <a:endParaRPr b="1"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567" y="3199767"/>
            <a:ext cx="5689599" cy="1726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185" y="4871300"/>
            <a:ext cx="8242300" cy="177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7"/>
          <p:cNvSpPr txBox="1"/>
          <p:nvPr/>
        </p:nvSpPr>
        <p:spPr>
          <a:xfrm>
            <a:off x="8065200" y="6350800"/>
            <a:ext cx="4126800" cy="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n"/>
              <a:t>Kartik Subramanian </a:t>
            </a:r>
            <a:r>
              <a:rPr lang="en" i="1"/>
              <a:t>et al.</a:t>
            </a:r>
            <a:r>
              <a:rPr lang="en"/>
              <a:t>,2015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47924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360800" cy="76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n"/>
              <a:t>Boundary condition and growth rule</a:t>
            </a:r>
            <a:endParaRPr/>
          </a:p>
        </p:txBody>
      </p:sp>
      <p:sp>
        <p:nvSpPr>
          <p:cNvPr id="192" name="Google Shape;192;p28"/>
          <p:cNvSpPr txBox="1">
            <a:spLocks noGrp="1"/>
          </p:cNvSpPr>
          <p:nvPr>
            <p:ph type="body" idx="1"/>
          </p:nvPr>
        </p:nvSpPr>
        <p:spPr>
          <a:xfrm>
            <a:off x="170667" y="2990200"/>
            <a:ext cx="11360800" cy="877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 sz="2700"/>
              <a:t>Exponential growth for a cell and the corresponding each compartment</a:t>
            </a:r>
            <a:endParaRPr sz="2700"/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67" y="3744651"/>
            <a:ext cx="3403600" cy="151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 txBox="1"/>
          <p:nvPr/>
        </p:nvSpPr>
        <p:spPr>
          <a:xfrm>
            <a:off x="170667" y="962200"/>
            <a:ext cx="7592800" cy="6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n" sz="2700"/>
              <a:t>No-flux boundary condition at x=0 and x=L</a:t>
            </a:r>
            <a:endParaRPr sz="2700"/>
          </a:p>
        </p:txBody>
      </p:sp>
      <p:sp>
        <p:nvSpPr>
          <p:cNvPr id="195" name="Google Shape;195;p28"/>
          <p:cNvSpPr txBox="1"/>
          <p:nvPr/>
        </p:nvSpPr>
        <p:spPr>
          <a:xfrm>
            <a:off x="170667" y="1825600"/>
            <a:ext cx="729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n" sz="2400"/>
              <a:t>Put additional 2 compartment C0 and C101, and in each time step C0=C1, C101=C100</a:t>
            </a:r>
            <a:endParaRPr sz="2400"/>
          </a:p>
        </p:txBody>
      </p:sp>
      <p:sp>
        <p:nvSpPr>
          <p:cNvPr id="196" name="Google Shape;196;p28"/>
          <p:cNvSpPr txBox="1"/>
          <p:nvPr/>
        </p:nvSpPr>
        <p:spPr>
          <a:xfrm>
            <a:off x="8065200" y="6350800"/>
            <a:ext cx="4126800" cy="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n"/>
              <a:t>Kartik Subramanian </a:t>
            </a:r>
            <a:r>
              <a:rPr lang="en" i="1"/>
              <a:t>et al.</a:t>
            </a:r>
            <a:r>
              <a:rPr lang="en"/>
              <a:t>,2015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6005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360800" cy="76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n"/>
              <a:t>Enforce localization based on observed distributions</a:t>
            </a:r>
            <a:endParaRPr/>
          </a:p>
        </p:txBody>
      </p:sp>
      <p:sp>
        <p:nvSpPr>
          <p:cNvPr id="202" name="Google Shape;202;p29"/>
          <p:cNvSpPr txBox="1"/>
          <p:nvPr/>
        </p:nvSpPr>
        <p:spPr>
          <a:xfrm>
            <a:off x="8065200" y="6350800"/>
            <a:ext cx="4126800" cy="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n"/>
              <a:t>Kartik Subramanian </a:t>
            </a:r>
            <a:r>
              <a:rPr lang="en" i="1"/>
              <a:t>et al.</a:t>
            </a:r>
            <a:r>
              <a:rPr lang="en"/>
              <a:t>,2015</a:t>
            </a:r>
            <a:endParaRPr/>
          </a:p>
        </p:txBody>
      </p:sp>
      <p:sp>
        <p:nvSpPr>
          <p:cNvPr id="203" name="Google Shape;203;p29"/>
          <p:cNvSpPr txBox="1"/>
          <p:nvPr/>
        </p:nvSpPr>
        <p:spPr>
          <a:xfrm>
            <a:off x="699800" y="1102167"/>
            <a:ext cx="10374400" cy="50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n" sz="2700"/>
              <a:t>define rates of binding and unbinding of species C to docking proteins in compartment i as follows</a:t>
            </a:r>
            <a:endParaRPr sz="2700"/>
          </a:p>
          <a:p>
            <a:endParaRPr sz="2700"/>
          </a:p>
          <a:p>
            <a:endParaRPr sz="2700"/>
          </a:p>
          <a:p>
            <a:endParaRPr sz="2700"/>
          </a:p>
          <a:p>
            <a:endParaRPr sz="2700"/>
          </a:p>
          <a:p>
            <a:endParaRPr sz="2700"/>
          </a:p>
          <a:p>
            <a:endParaRPr sz="2700"/>
          </a:p>
          <a:p>
            <a:pPr>
              <a:buClr>
                <a:schemeClr val="dk1"/>
              </a:buClr>
              <a:buSzPts val="1100"/>
            </a:pPr>
            <a:r>
              <a:rPr lang="en" sz="2700"/>
              <a:t>c-di-GMP; CpdR.</a:t>
            </a:r>
            <a:endParaRPr sz="2700"/>
          </a:p>
          <a:p>
            <a:endParaRPr/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100" y="2428501"/>
            <a:ext cx="9027368" cy="12998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0490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1652069" cy="1325563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Temporal dynamics of species in our model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– </a:t>
            </a:r>
            <a:r>
              <a:rPr lang="en-US" u="sng" dirty="0" smtClean="0">
                <a:latin typeface="Comic Sans MS" panose="030F0702030302020204" pitchFamily="66" charset="0"/>
              </a:rPr>
              <a:t>before division</a:t>
            </a:r>
            <a:endParaRPr lang="en-US" u="sng" dirty="0">
              <a:latin typeface="Comic Sans MS" panose="030F0702030302020204" pitchFamily="66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30" y="1430822"/>
            <a:ext cx="9769098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460" y="1902309"/>
            <a:ext cx="92297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778" y="3320403"/>
            <a:ext cx="6034087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0653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1652069" cy="1325563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Temporal dynamics of species in our model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– </a:t>
            </a:r>
            <a:r>
              <a:rPr lang="en-US" u="sng" dirty="0" smtClean="0">
                <a:latin typeface="Comic Sans MS" panose="030F0702030302020204" pitchFamily="66" charset="0"/>
              </a:rPr>
              <a:t>before division</a:t>
            </a:r>
            <a:endParaRPr lang="en-US" u="sng" dirty="0">
              <a:latin typeface="Comic Sans MS" panose="030F0702030302020204" pitchFamily="66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460" y="1902309"/>
            <a:ext cx="92297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979" y="1214034"/>
            <a:ext cx="7067227" cy="79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43919" y="1322522"/>
            <a:ext cx="1084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CpdR~P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CpdR</a:t>
            </a:r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91" y="3631366"/>
            <a:ext cx="3678912" cy="2738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338" y="3631366"/>
            <a:ext cx="3901886" cy="2711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7905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367</Words>
  <Application>Microsoft Office PowerPoint</Application>
  <PresentationFormat>Custom</PresentationFormat>
  <Paragraphs>91</Paragraphs>
  <Slides>21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Spatiotemporal model of proteolysis in Caulobacter cell cycle</vt:lpstr>
      <vt:lpstr>PowerPoint Presentation</vt:lpstr>
      <vt:lpstr>PowerPoint Presentation</vt:lpstr>
      <vt:lpstr>PowerPoint Presentation</vt:lpstr>
      <vt:lpstr>Simulation Scheme</vt:lpstr>
      <vt:lpstr>Boundary condition and growth rule</vt:lpstr>
      <vt:lpstr>Enforce localization based on observed distributions</vt:lpstr>
      <vt:lpstr>Temporal dynamics of species in our model  – before division</vt:lpstr>
      <vt:lpstr>Temporal dynamics of species in our model  – before division</vt:lpstr>
      <vt:lpstr>Temporal dynamics of species in our model  – before division</vt:lpstr>
      <vt:lpstr>Spatial dynamics of species in our model  – before division</vt:lpstr>
      <vt:lpstr>Temporal dynamics of species in our model  – after division</vt:lpstr>
      <vt:lpstr>Temporal dynamics of species in our model  – after division</vt:lpstr>
      <vt:lpstr>Spatial dynamics of species in our model  – after division</vt:lpstr>
      <vt:lpstr>PowerPoint Presentation</vt:lpstr>
      <vt:lpstr>PowerPoint Presentation</vt:lpstr>
      <vt:lpstr>Temporal dynamics of species in our model  – before division</vt:lpstr>
      <vt:lpstr>PowerPoint Presentation</vt:lpstr>
      <vt:lpstr>Temporal dynamics of species in our model from experiments</vt:lpstr>
      <vt:lpstr>Spatial dynamics of species in our model from experiments</vt:lpstr>
      <vt:lpstr>Spatial dynamics of species in our model from experiments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Yao, Xiangyu</dc:creator>
  <cp:lastModifiedBy>Rachel Xu</cp:lastModifiedBy>
  <cp:revision>31</cp:revision>
  <dcterms:created xsi:type="dcterms:W3CDTF">2018-11-14T04:40:32Z</dcterms:created>
  <dcterms:modified xsi:type="dcterms:W3CDTF">2018-11-15T15:44:28Z</dcterms:modified>
</cp:coreProperties>
</file>